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handoutMasterIdLst>
    <p:handoutMasterId r:id="rId101"/>
  </p:handoutMasterIdLst>
  <p:sldIdLst>
    <p:sldId id="282" r:id="rId2"/>
    <p:sldId id="355" r:id="rId3"/>
    <p:sldId id="297" r:id="rId4"/>
    <p:sldId id="357" r:id="rId5"/>
    <p:sldId id="300" r:id="rId6"/>
    <p:sldId id="301" r:id="rId7"/>
    <p:sldId id="302" r:id="rId8"/>
    <p:sldId id="348" r:id="rId9"/>
    <p:sldId id="303" r:id="rId10"/>
    <p:sldId id="304" r:id="rId11"/>
    <p:sldId id="308" r:id="rId12"/>
    <p:sldId id="309" r:id="rId13"/>
    <p:sldId id="356" r:id="rId14"/>
    <p:sldId id="359" r:id="rId15"/>
    <p:sldId id="440" r:id="rId16"/>
    <p:sldId id="369" r:id="rId17"/>
    <p:sldId id="370" r:id="rId18"/>
    <p:sldId id="375" r:id="rId19"/>
    <p:sldId id="376" r:id="rId20"/>
    <p:sldId id="450" r:id="rId21"/>
    <p:sldId id="451" r:id="rId22"/>
    <p:sldId id="378" r:id="rId23"/>
    <p:sldId id="379" r:id="rId24"/>
    <p:sldId id="452" r:id="rId25"/>
    <p:sldId id="453" r:id="rId26"/>
    <p:sldId id="377" r:id="rId27"/>
    <p:sldId id="380" r:id="rId28"/>
    <p:sldId id="382" r:id="rId29"/>
    <p:sldId id="383" r:id="rId30"/>
    <p:sldId id="456" r:id="rId31"/>
    <p:sldId id="457" r:id="rId32"/>
    <p:sldId id="458" r:id="rId33"/>
    <p:sldId id="459" r:id="rId34"/>
    <p:sldId id="460" r:id="rId35"/>
    <p:sldId id="461" r:id="rId36"/>
    <p:sldId id="462" r:id="rId37"/>
    <p:sldId id="464" r:id="rId38"/>
    <p:sldId id="465" r:id="rId39"/>
    <p:sldId id="463" r:id="rId40"/>
    <p:sldId id="466" r:id="rId41"/>
    <p:sldId id="467" r:id="rId42"/>
    <p:sldId id="487" r:id="rId43"/>
    <p:sldId id="469" r:id="rId44"/>
    <p:sldId id="470" r:id="rId45"/>
    <p:sldId id="471" r:id="rId46"/>
    <p:sldId id="472" r:id="rId47"/>
    <p:sldId id="473" r:id="rId48"/>
    <p:sldId id="474" r:id="rId49"/>
    <p:sldId id="475" r:id="rId50"/>
    <p:sldId id="477" r:id="rId51"/>
    <p:sldId id="479" r:id="rId52"/>
    <p:sldId id="480" r:id="rId53"/>
    <p:sldId id="481" r:id="rId54"/>
    <p:sldId id="483" r:id="rId55"/>
    <p:sldId id="484" r:id="rId56"/>
    <p:sldId id="439" r:id="rId57"/>
    <p:sldId id="431" r:id="rId58"/>
    <p:sldId id="433" r:id="rId59"/>
    <p:sldId id="432" r:id="rId60"/>
    <p:sldId id="434" r:id="rId61"/>
    <p:sldId id="454" r:id="rId62"/>
    <p:sldId id="455" r:id="rId63"/>
    <p:sldId id="443" r:id="rId64"/>
    <p:sldId id="444" r:id="rId65"/>
    <p:sldId id="445" r:id="rId66"/>
    <p:sldId id="446" r:id="rId67"/>
    <p:sldId id="447" r:id="rId68"/>
    <p:sldId id="448" r:id="rId69"/>
    <p:sldId id="449" r:id="rId70"/>
    <p:sldId id="387" r:id="rId71"/>
    <p:sldId id="388" r:id="rId72"/>
    <p:sldId id="390" r:id="rId73"/>
    <p:sldId id="391" r:id="rId74"/>
    <p:sldId id="392" r:id="rId75"/>
    <p:sldId id="393" r:id="rId76"/>
    <p:sldId id="394" r:id="rId77"/>
    <p:sldId id="329" r:id="rId78"/>
    <p:sldId id="330" r:id="rId79"/>
    <p:sldId id="358" r:id="rId80"/>
    <p:sldId id="332" r:id="rId81"/>
    <p:sldId id="333" r:id="rId82"/>
    <p:sldId id="334" r:id="rId83"/>
    <p:sldId id="335" r:id="rId84"/>
    <p:sldId id="336" r:id="rId85"/>
    <p:sldId id="350" r:id="rId86"/>
    <p:sldId id="415" r:id="rId87"/>
    <p:sldId id="352" r:id="rId88"/>
    <p:sldId id="353" r:id="rId89"/>
    <p:sldId id="354" r:id="rId90"/>
    <p:sldId id="322" r:id="rId91"/>
    <p:sldId id="326" r:id="rId92"/>
    <p:sldId id="323" r:id="rId93"/>
    <p:sldId id="485" r:id="rId94"/>
    <p:sldId id="324" r:id="rId95"/>
    <p:sldId id="325" r:id="rId96"/>
    <p:sldId id="340" r:id="rId97"/>
    <p:sldId id="339" r:id="rId98"/>
    <p:sldId id="416" r:id="rId99"/>
  </p:sldIdLst>
  <p:sldSz cx="9144000" cy="6858000" type="screen4x3"/>
  <p:notesSz cx="7099300" cy="10234613"/>
  <p:defaultTextStyle>
    <a:defPPr>
      <a:defRPr lang="cs-CZ"/>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Styl Světlá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87" autoAdjust="0"/>
    <p:restoredTop sz="96029" autoAdjust="0"/>
  </p:normalViewPr>
  <p:slideViewPr>
    <p:cSldViewPr snapToGrid="0">
      <p:cViewPr varScale="1">
        <p:scale>
          <a:sx n="131" d="100"/>
          <a:sy n="131" d="100"/>
        </p:scale>
        <p:origin x="1494"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354DBC70-3993-5E0E-EAFE-A3B7EE621829}"/>
              </a:ext>
            </a:extLst>
          </p:cNvPr>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l" eaLnBrk="0" fontAlgn="auto" hangingPunct="0">
              <a:spcBef>
                <a:spcPts val="0"/>
              </a:spcBef>
              <a:spcAft>
                <a:spcPts val="0"/>
              </a:spcAft>
              <a:defRPr sz="1200">
                <a:latin typeface="Arial" charset="0"/>
                <a:cs typeface="+mn-cs"/>
              </a:defRPr>
            </a:lvl1pPr>
          </a:lstStyle>
          <a:p>
            <a:pPr>
              <a:defRPr/>
            </a:pPr>
            <a:endParaRPr lang="cs-CZ"/>
          </a:p>
        </p:txBody>
      </p:sp>
      <p:sp>
        <p:nvSpPr>
          <p:cNvPr id="190467" name="Rectangle 3">
            <a:extLst>
              <a:ext uri="{FF2B5EF4-FFF2-40B4-BE49-F238E27FC236}">
                <a16:creationId xmlns:a16="http://schemas.microsoft.com/office/drawing/2014/main" id="{F9DA1125-4FB8-564A-7C17-D8429DFEE2E2}"/>
              </a:ext>
            </a:extLst>
          </p:cNvPr>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r" eaLnBrk="0" fontAlgn="auto" hangingPunct="0">
              <a:spcBef>
                <a:spcPts val="0"/>
              </a:spcBef>
              <a:spcAft>
                <a:spcPts val="0"/>
              </a:spcAft>
              <a:defRPr sz="1200">
                <a:latin typeface="Arial" charset="0"/>
                <a:cs typeface="+mn-cs"/>
              </a:defRPr>
            </a:lvl1pPr>
          </a:lstStyle>
          <a:p>
            <a:pPr>
              <a:defRPr/>
            </a:pPr>
            <a:fld id="{C1958B94-61A9-7E4C-AF80-AAFA12C5B989}" type="datetimeFigureOut">
              <a:rPr lang="cs-CZ"/>
              <a:pPr>
                <a:defRPr/>
              </a:pPr>
              <a:t>31.01.2024</a:t>
            </a:fld>
            <a:endParaRPr lang="cs-CZ"/>
          </a:p>
        </p:txBody>
      </p:sp>
      <p:sp>
        <p:nvSpPr>
          <p:cNvPr id="190468" name="Rectangle 4">
            <a:extLst>
              <a:ext uri="{FF2B5EF4-FFF2-40B4-BE49-F238E27FC236}">
                <a16:creationId xmlns:a16="http://schemas.microsoft.com/office/drawing/2014/main" id="{B9733738-F334-A671-DB50-CC04594DBE96}"/>
              </a:ext>
            </a:extLst>
          </p:cNvPr>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l" eaLnBrk="0" fontAlgn="auto" hangingPunct="0">
              <a:spcBef>
                <a:spcPts val="0"/>
              </a:spcBef>
              <a:spcAft>
                <a:spcPts val="0"/>
              </a:spcAft>
              <a:defRPr sz="1200">
                <a:latin typeface="Arial" charset="0"/>
                <a:cs typeface="+mn-cs"/>
              </a:defRPr>
            </a:lvl1pPr>
          </a:lstStyle>
          <a:p>
            <a:pPr>
              <a:defRPr/>
            </a:pPr>
            <a:endParaRPr lang="cs-CZ"/>
          </a:p>
        </p:txBody>
      </p:sp>
      <p:sp>
        <p:nvSpPr>
          <p:cNvPr id="190469" name="Rectangle 5">
            <a:extLst>
              <a:ext uri="{FF2B5EF4-FFF2-40B4-BE49-F238E27FC236}">
                <a16:creationId xmlns:a16="http://schemas.microsoft.com/office/drawing/2014/main" id="{B0977EE3-FC40-3D64-88A8-5486721C1309}"/>
              </a:ext>
            </a:extLst>
          </p:cNvPr>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r">
              <a:defRPr sz="1200"/>
            </a:lvl1pPr>
          </a:lstStyle>
          <a:p>
            <a:fld id="{B07CD947-06CC-4142-B655-B0F2BC4BFEFB}" type="slidenum">
              <a:rPr lang="cs-CZ" altLang="cs-CZ"/>
              <a:pPr/>
              <a:t>‹#›</a:t>
            </a:fld>
            <a:endParaRPr lang="cs-CZ" altLang="cs-CZ"/>
          </a:p>
        </p:txBody>
      </p:sp>
    </p:spTree>
    <p:extLst>
      <p:ext uri="{BB962C8B-B14F-4D97-AF65-F5344CB8AC3E}">
        <p14:creationId xmlns:p14="http://schemas.microsoft.com/office/powerpoint/2010/main" val="2244227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943C72E9-E285-A465-BD98-DEE6C53F9033}"/>
              </a:ext>
            </a:extLst>
          </p:cNvPr>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l" eaLnBrk="0" fontAlgn="auto" hangingPunct="0">
              <a:spcBef>
                <a:spcPts val="0"/>
              </a:spcBef>
              <a:spcAft>
                <a:spcPts val="0"/>
              </a:spcAft>
              <a:defRPr sz="1200">
                <a:latin typeface="Arial" charset="0"/>
                <a:cs typeface="+mn-cs"/>
              </a:defRPr>
            </a:lvl1pPr>
          </a:lstStyle>
          <a:p>
            <a:pPr>
              <a:defRPr/>
            </a:pPr>
            <a:endParaRPr lang="cs-CZ"/>
          </a:p>
        </p:txBody>
      </p:sp>
      <p:sp>
        <p:nvSpPr>
          <p:cNvPr id="165891" name="Rectangle 3">
            <a:extLst>
              <a:ext uri="{FF2B5EF4-FFF2-40B4-BE49-F238E27FC236}">
                <a16:creationId xmlns:a16="http://schemas.microsoft.com/office/drawing/2014/main" id="{7E78C51B-9861-B6FD-5AF4-093417594BD8}"/>
              </a:ext>
            </a:extLst>
          </p:cNvPr>
          <p:cNvSpPr>
            <a:spLocks noGrp="1" noChangeArrowheads="1"/>
          </p:cNvSpPr>
          <p:nvPr>
            <p:ph type="dt"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r" eaLnBrk="0" fontAlgn="auto" hangingPunct="0">
              <a:spcBef>
                <a:spcPts val="0"/>
              </a:spcBef>
              <a:spcAft>
                <a:spcPts val="0"/>
              </a:spcAft>
              <a:defRPr sz="1200">
                <a:latin typeface="Arial" charset="0"/>
                <a:cs typeface="+mn-cs"/>
              </a:defRPr>
            </a:lvl1pPr>
          </a:lstStyle>
          <a:p>
            <a:pPr>
              <a:defRPr/>
            </a:pPr>
            <a:fld id="{779D3B8A-DFB6-644D-91C3-2C6AC52D821D}" type="datetimeFigureOut">
              <a:rPr lang="cs-CZ"/>
              <a:pPr>
                <a:defRPr/>
              </a:pPr>
              <a:t>31.01.2024</a:t>
            </a:fld>
            <a:endParaRPr lang="cs-CZ"/>
          </a:p>
        </p:txBody>
      </p:sp>
      <p:sp>
        <p:nvSpPr>
          <p:cNvPr id="2052" name="Rectangle 4">
            <a:extLst>
              <a:ext uri="{FF2B5EF4-FFF2-40B4-BE49-F238E27FC236}">
                <a16:creationId xmlns:a16="http://schemas.microsoft.com/office/drawing/2014/main" id="{A5A37C91-8FF0-8C6B-E47F-C5F5CA96C881}"/>
              </a:ext>
            </a:extLst>
          </p:cNvPr>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5893" name="Rectangle 5">
            <a:extLst>
              <a:ext uri="{FF2B5EF4-FFF2-40B4-BE49-F238E27FC236}">
                <a16:creationId xmlns:a16="http://schemas.microsoft.com/office/drawing/2014/main" id="{D0EA8A44-9F1D-BFD9-0F28-934B6046259B}"/>
              </a:ext>
            </a:extLst>
          </p:cNvPr>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65894" name="Rectangle 6">
            <a:extLst>
              <a:ext uri="{FF2B5EF4-FFF2-40B4-BE49-F238E27FC236}">
                <a16:creationId xmlns:a16="http://schemas.microsoft.com/office/drawing/2014/main" id="{E33F26A5-197A-7366-C0FA-20B19CE7BCA4}"/>
              </a:ext>
            </a:extLst>
          </p:cNvPr>
          <p:cNvSpPr>
            <a:spLocks noGrp="1" noChangeArrowheads="1"/>
          </p:cNvSpPr>
          <p:nvPr>
            <p:ph type="ftr" sz="quarter" idx="4"/>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l" eaLnBrk="0" fontAlgn="auto" hangingPunct="0">
              <a:spcBef>
                <a:spcPts val="0"/>
              </a:spcBef>
              <a:spcAft>
                <a:spcPts val="0"/>
              </a:spcAft>
              <a:defRPr sz="1200">
                <a:latin typeface="Arial" charset="0"/>
                <a:cs typeface="+mn-cs"/>
              </a:defRPr>
            </a:lvl1pPr>
          </a:lstStyle>
          <a:p>
            <a:pPr>
              <a:defRPr/>
            </a:pPr>
            <a:endParaRPr lang="cs-CZ"/>
          </a:p>
        </p:txBody>
      </p:sp>
      <p:sp>
        <p:nvSpPr>
          <p:cNvPr id="165895" name="Rectangle 7">
            <a:extLst>
              <a:ext uri="{FF2B5EF4-FFF2-40B4-BE49-F238E27FC236}">
                <a16:creationId xmlns:a16="http://schemas.microsoft.com/office/drawing/2014/main" id="{33F751A4-413A-FEE8-8BE2-F34452264BEC}"/>
              </a:ext>
            </a:extLst>
          </p:cNvPr>
          <p:cNvSpPr>
            <a:spLocks noGrp="1" noChangeArrowheads="1"/>
          </p:cNvSpPr>
          <p:nvPr>
            <p:ph type="sldNum" sz="quarter" idx="5"/>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r">
              <a:defRPr sz="1200"/>
            </a:lvl1pPr>
          </a:lstStyle>
          <a:p>
            <a:fld id="{94E5F6CC-EB24-7445-A829-93FD564C8C3E}" type="slidenum">
              <a:rPr lang="cs-CZ" altLang="cs-CZ"/>
              <a:pPr/>
              <a:t>‹#›</a:t>
            </a:fld>
            <a:endParaRPr lang="cs-CZ" altLang="cs-CZ"/>
          </a:p>
        </p:txBody>
      </p:sp>
    </p:spTree>
    <p:extLst>
      <p:ext uri="{BB962C8B-B14F-4D97-AF65-F5344CB8AC3E}">
        <p14:creationId xmlns:p14="http://schemas.microsoft.com/office/powerpoint/2010/main" val="14448475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5584F0D-FC28-A452-5187-B90DD183F7A4}"/>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674BD72B-D41B-DD3E-C28B-B38D680B048C}"/>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obrázek snímku 1">
            <a:extLst>
              <a:ext uri="{FF2B5EF4-FFF2-40B4-BE49-F238E27FC236}">
                <a16:creationId xmlns:a16="http://schemas.microsoft.com/office/drawing/2014/main" id="{C7C74905-6647-F6B0-57DE-0A7C60130727}"/>
              </a:ext>
            </a:extLst>
          </p:cNvPr>
          <p:cNvSpPr>
            <a:spLocks noGrp="1" noRot="1" noChangeAspect="1" noTextEdit="1"/>
          </p:cNvSpPr>
          <p:nvPr>
            <p:ph type="sldImg"/>
          </p:nvPr>
        </p:nvSpPr>
        <p:spPr>
          <a:ln/>
        </p:spPr>
      </p:sp>
      <p:sp>
        <p:nvSpPr>
          <p:cNvPr id="37891" name="Zástupný symbol pro poznámky 2">
            <a:extLst>
              <a:ext uri="{FF2B5EF4-FFF2-40B4-BE49-F238E27FC236}">
                <a16:creationId xmlns:a16="http://schemas.microsoft.com/office/drawing/2014/main" id="{5A8236C6-5D92-3612-612C-A1AAB4E44709}"/>
              </a:ext>
            </a:extLst>
          </p:cNvPr>
          <p:cNvSpPr>
            <a:spLocks noGrp="1"/>
          </p:cNvSpPr>
          <p:nvPr>
            <p:ph type="body" idx="1"/>
          </p:nvPr>
        </p:nvSpPr>
        <p:spPr>
          <a:noFill/>
        </p:spPr>
        <p:txBody>
          <a:bodyPr/>
          <a:lstStyle/>
          <a:p>
            <a:r>
              <a:rPr lang="cs-CZ" altLang="cs-CZ"/>
              <a:t>Author/Update: CzechInvest 2014</a:t>
            </a:r>
          </a:p>
        </p:txBody>
      </p:sp>
      <p:sp>
        <p:nvSpPr>
          <p:cNvPr id="37892" name="Zástupný symbol pro číslo snímku 3">
            <a:extLst>
              <a:ext uri="{FF2B5EF4-FFF2-40B4-BE49-F238E27FC236}">
                <a16:creationId xmlns:a16="http://schemas.microsoft.com/office/drawing/2014/main" id="{45B0ACA0-9ECA-6552-3615-778F6F2342F0}"/>
              </a:ext>
            </a:extLst>
          </p:cNvPr>
          <p:cNvSpPr>
            <a:spLocks noGrp="1"/>
          </p:cNvSpPr>
          <p:nvPr>
            <p:ph type="sldNum" sz="quarter" idx="5"/>
          </p:nvPr>
        </p:nvSpPr>
        <p:spPr>
          <a:noFill/>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71D05C-8693-0D4C-B4F3-09FD98AF62B1}" type="slidenum">
              <a:rPr lang="cs-CZ" altLang="cs-CZ">
                <a:latin typeface="Arial" panose="020B0604020202020204" pitchFamily="34" charset="0"/>
              </a:rPr>
              <a:pPr>
                <a:spcBef>
                  <a:spcPct val="0"/>
                </a:spcBef>
              </a:pPr>
              <a:t>32</a:t>
            </a:fld>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Real</a:t>
            </a:r>
            <a:r>
              <a:rPr lang="cs-CZ" baseline="0" dirty="0" smtClean="0"/>
              <a:t> </a:t>
            </a:r>
            <a:r>
              <a:rPr lang="cs-CZ" baseline="0" dirty="0" err="1" smtClean="0"/>
              <a:t>estate</a:t>
            </a:r>
            <a:r>
              <a:rPr lang="cs-CZ" baseline="0" dirty="0" smtClean="0"/>
              <a:t> transfer tax – FO </a:t>
            </a:r>
            <a:r>
              <a:rPr lang="cs-CZ" baseline="0" dirty="0" err="1" smtClean="0"/>
              <a:t>exemption</a:t>
            </a:r>
            <a:r>
              <a:rPr lang="cs-CZ" baseline="0" dirty="0" smtClean="0"/>
              <a:t>: </a:t>
            </a:r>
            <a:r>
              <a:rPr lang="cs-CZ" baseline="0" dirty="0" err="1" smtClean="0"/>
              <a:t>time</a:t>
            </a:r>
            <a:r>
              <a:rPr lang="cs-CZ" baseline="0" dirty="0" smtClean="0"/>
              <a:t> test, </a:t>
            </a:r>
            <a:r>
              <a:rPr lang="cs-CZ" baseline="0" dirty="0" err="1" smtClean="0"/>
              <a:t>previous</a:t>
            </a:r>
            <a:r>
              <a:rPr lang="cs-CZ" baseline="0" dirty="0" smtClean="0"/>
              <a:t> </a:t>
            </a:r>
            <a:r>
              <a:rPr lang="cs-CZ" baseline="0" dirty="0" err="1" smtClean="0"/>
              <a:t>occupacy</a:t>
            </a:r>
            <a:r>
              <a:rPr lang="cs-CZ" baseline="0" dirty="0" smtClean="0"/>
              <a:t>, use </a:t>
            </a:r>
            <a:r>
              <a:rPr lang="cs-CZ" baseline="0" dirty="0" err="1" smtClean="0"/>
              <a:t>of</a:t>
            </a:r>
            <a:r>
              <a:rPr lang="cs-CZ" baseline="0" dirty="0" smtClean="0"/>
              <a:t> </a:t>
            </a:r>
            <a:r>
              <a:rPr lang="cs-CZ" baseline="0" dirty="0" err="1" smtClean="0"/>
              <a:t>funds</a:t>
            </a:r>
            <a:r>
              <a:rPr lang="cs-CZ" baseline="0" dirty="0" smtClean="0"/>
              <a:t> (</a:t>
            </a:r>
            <a:r>
              <a:rPr lang="cs-CZ" baseline="0" dirty="0" err="1" smtClean="0"/>
              <a:t>acquired</a:t>
            </a:r>
            <a:r>
              <a:rPr lang="cs-CZ" baseline="0" dirty="0" smtClean="0"/>
              <a:t> </a:t>
            </a:r>
            <a:r>
              <a:rPr lang="cs-CZ" baseline="0" dirty="0" err="1" smtClean="0"/>
              <a:t>form</a:t>
            </a:r>
            <a:r>
              <a:rPr lang="cs-CZ" baseline="0" dirty="0" smtClean="0"/>
              <a:t> </a:t>
            </a:r>
            <a:r>
              <a:rPr lang="cs-CZ" baseline="0" dirty="0" err="1" smtClean="0"/>
              <a:t>sale</a:t>
            </a:r>
            <a:r>
              <a:rPr lang="cs-CZ" baseline="0" dirty="0" smtClean="0"/>
              <a:t>) </a:t>
            </a:r>
            <a:r>
              <a:rPr lang="cs-CZ" baseline="0" dirty="0" err="1" smtClean="0"/>
              <a:t>for</a:t>
            </a:r>
            <a:r>
              <a:rPr lang="cs-CZ" baseline="0" dirty="0" smtClean="0"/>
              <a:t> </a:t>
            </a:r>
            <a:r>
              <a:rPr lang="cs-CZ" baseline="0" dirty="0" err="1" smtClean="0"/>
              <a:t>own</a:t>
            </a:r>
            <a:r>
              <a:rPr lang="cs-CZ" baseline="0" dirty="0" smtClean="0"/>
              <a:t> </a:t>
            </a:r>
            <a:r>
              <a:rPr lang="cs-CZ" baseline="0" dirty="0" err="1" smtClean="0"/>
              <a:t>housing</a:t>
            </a:r>
            <a:r>
              <a:rPr lang="cs-CZ" baseline="0" dirty="0" smtClean="0"/>
              <a:t> </a:t>
            </a:r>
            <a:r>
              <a:rPr lang="cs-CZ" baseline="0" dirty="0" err="1" smtClean="0"/>
              <a:t>needs</a:t>
            </a:r>
            <a:endParaRPr lang="cs-CZ" dirty="0"/>
          </a:p>
        </p:txBody>
      </p:sp>
      <p:sp>
        <p:nvSpPr>
          <p:cNvPr id="4" name="Zástupný symbol pro číslo snímku 3"/>
          <p:cNvSpPr>
            <a:spLocks noGrp="1"/>
          </p:cNvSpPr>
          <p:nvPr>
            <p:ph type="sldNum" sz="quarter" idx="10"/>
          </p:nvPr>
        </p:nvSpPr>
        <p:spPr/>
        <p:txBody>
          <a:bodyPr/>
          <a:lstStyle/>
          <a:p>
            <a:fld id="{942CCFA3-8B42-4C5E-9A65-5C5027938DB5}" type="slidenum">
              <a:rPr lang="cs-CZ" smtClean="0"/>
              <a:t>42</a:t>
            </a:fld>
            <a:endParaRPr lang="cs-CZ"/>
          </a:p>
        </p:txBody>
      </p:sp>
    </p:spTree>
    <p:extLst>
      <p:ext uri="{BB962C8B-B14F-4D97-AF65-F5344CB8AC3E}">
        <p14:creationId xmlns:p14="http://schemas.microsoft.com/office/powerpoint/2010/main" val="155198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2F2E067-489F-BDDF-0364-5D4324C50794}"/>
              </a:ext>
            </a:extLst>
          </p:cNvPr>
          <p:cNvSpPr>
            <a:spLocks noGrp="1"/>
          </p:cNvSpPr>
          <p:nvPr>
            <p:ph type="dt" sz="half" idx="10"/>
          </p:nvPr>
        </p:nvSpPr>
        <p:spPr/>
        <p:txBody>
          <a:bodyPr/>
          <a:lstStyle>
            <a:lvl1pPr>
              <a:defRPr/>
            </a:lvl1pPr>
          </a:lstStyle>
          <a:p>
            <a:pPr>
              <a:defRPr/>
            </a:pPr>
            <a:endParaRPr lang="cs-CZ"/>
          </a:p>
        </p:txBody>
      </p:sp>
      <p:sp>
        <p:nvSpPr>
          <p:cNvPr id="5" name="Zástupný symbol pro zápatí 4">
            <a:extLst>
              <a:ext uri="{FF2B5EF4-FFF2-40B4-BE49-F238E27FC236}">
                <a16:creationId xmlns:a16="http://schemas.microsoft.com/office/drawing/2014/main" id="{86C84701-DF78-9789-6284-B200D1B62E55}"/>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2E2745C-2425-8D1C-45A7-642D1F23778A}"/>
              </a:ext>
            </a:extLst>
          </p:cNvPr>
          <p:cNvSpPr>
            <a:spLocks noGrp="1"/>
          </p:cNvSpPr>
          <p:nvPr>
            <p:ph type="sldNum" sz="quarter" idx="12"/>
          </p:nvPr>
        </p:nvSpPr>
        <p:spPr/>
        <p:txBody>
          <a:bodyPr/>
          <a:lstStyle>
            <a:lvl1pPr>
              <a:defRPr/>
            </a:lvl1pPr>
          </a:lstStyle>
          <a:p>
            <a:fld id="{669C5329-73C0-E643-9AD1-32ABC9790393}" type="slidenum">
              <a:rPr lang="cs-CZ" altLang="cs-CZ"/>
              <a:pPr/>
              <a:t>‹#›</a:t>
            </a:fld>
            <a:endParaRPr lang="cs-CZ" altLang="cs-CZ"/>
          </a:p>
        </p:txBody>
      </p:sp>
    </p:spTree>
    <p:extLst>
      <p:ext uri="{BB962C8B-B14F-4D97-AF65-F5344CB8AC3E}">
        <p14:creationId xmlns:p14="http://schemas.microsoft.com/office/powerpoint/2010/main" val="408747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6B7EDCD-6DFB-077A-884B-CAB741317980}"/>
              </a:ext>
            </a:extLst>
          </p:cNvPr>
          <p:cNvSpPr>
            <a:spLocks noGrp="1"/>
          </p:cNvSpPr>
          <p:nvPr>
            <p:ph type="dt" sz="half" idx="10"/>
          </p:nvPr>
        </p:nvSpPr>
        <p:spPr/>
        <p:txBody>
          <a:bodyPr/>
          <a:lstStyle>
            <a:lvl1pPr>
              <a:defRPr/>
            </a:lvl1pPr>
          </a:lstStyle>
          <a:p>
            <a:pPr>
              <a:defRPr/>
            </a:pPr>
            <a:endParaRPr lang="cs-CZ"/>
          </a:p>
        </p:txBody>
      </p:sp>
      <p:sp>
        <p:nvSpPr>
          <p:cNvPr id="5" name="Zástupný symbol pro zápatí 4">
            <a:extLst>
              <a:ext uri="{FF2B5EF4-FFF2-40B4-BE49-F238E27FC236}">
                <a16:creationId xmlns:a16="http://schemas.microsoft.com/office/drawing/2014/main" id="{2A459891-51D1-0125-07B7-C2E333243B5A}"/>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59EF1777-CEF7-0D0B-AD2C-49E7414C92D6}"/>
              </a:ext>
            </a:extLst>
          </p:cNvPr>
          <p:cNvSpPr>
            <a:spLocks noGrp="1"/>
          </p:cNvSpPr>
          <p:nvPr>
            <p:ph type="sldNum" sz="quarter" idx="12"/>
          </p:nvPr>
        </p:nvSpPr>
        <p:spPr/>
        <p:txBody>
          <a:bodyPr/>
          <a:lstStyle>
            <a:lvl1pPr>
              <a:defRPr/>
            </a:lvl1pPr>
          </a:lstStyle>
          <a:p>
            <a:fld id="{8859999C-39B8-8B45-BF6D-545FA23A8852}" type="slidenum">
              <a:rPr lang="cs-CZ" altLang="cs-CZ"/>
              <a:pPr/>
              <a:t>‹#›</a:t>
            </a:fld>
            <a:endParaRPr lang="cs-CZ" altLang="cs-CZ"/>
          </a:p>
        </p:txBody>
      </p:sp>
    </p:spTree>
    <p:extLst>
      <p:ext uri="{BB962C8B-B14F-4D97-AF65-F5344CB8AC3E}">
        <p14:creationId xmlns:p14="http://schemas.microsoft.com/office/powerpoint/2010/main" val="105024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E44218B-9080-5607-37D7-5D08A91FB35C}"/>
              </a:ext>
            </a:extLst>
          </p:cNvPr>
          <p:cNvSpPr>
            <a:spLocks noGrp="1"/>
          </p:cNvSpPr>
          <p:nvPr>
            <p:ph type="dt" sz="half" idx="10"/>
          </p:nvPr>
        </p:nvSpPr>
        <p:spPr/>
        <p:txBody>
          <a:bodyPr/>
          <a:lstStyle>
            <a:lvl1pPr>
              <a:defRPr/>
            </a:lvl1pPr>
          </a:lstStyle>
          <a:p>
            <a:pPr>
              <a:defRPr/>
            </a:pPr>
            <a:endParaRPr lang="cs-CZ"/>
          </a:p>
        </p:txBody>
      </p:sp>
      <p:sp>
        <p:nvSpPr>
          <p:cNvPr id="5" name="Zástupný symbol pro zápatí 4">
            <a:extLst>
              <a:ext uri="{FF2B5EF4-FFF2-40B4-BE49-F238E27FC236}">
                <a16:creationId xmlns:a16="http://schemas.microsoft.com/office/drawing/2014/main" id="{F77C33FB-05C3-BFB9-9C41-D7F4813221D5}"/>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A35C7863-2F7D-E34E-1404-5B357B96A936}"/>
              </a:ext>
            </a:extLst>
          </p:cNvPr>
          <p:cNvSpPr>
            <a:spLocks noGrp="1"/>
          </p:cNvSpPr>
          <p:nvPr>
            <p:ph type="sldNum" sz="quarter" idx="12"/>
          </p:nvPr>
        </p:nvSpPr>
        <p:spPr/>
        <p:txBody>
          <a:bodyPr/>
          <a:lstStyle>
            <a:lvl1pPr>
              <a:defRPr/>
            </a:lvl1pPr>
          </a:lstStyle>
          <a:p>
            <a:fld id="{D5AB1F90-6C54-464D-8D8E-0BCBEF53110E}" type="slidenum">
              <a:rPr lang="cs-CZ" altLang="cs-CZ"/>
              <a:pPr/>
              <a:t>‹#›</a:t>
            </a:fld>
            <a:endParaRPr lang="cs-CZ" altLang="cs-CZ"/>
          </a:p>
        </p:txBody>
      </p:sp>
    </p:spTree>
    <p:extLst>
      <p:ext uri="{BB962C8B-B14F-4D97-AF65-F5344CB8AC3E}">
        <p14:creationId xmlns:p14="http://schemas.microsoft.com/office/powerpoint/2010/main" val="1121004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A3947B4-67D3-7FDC-74F8-5FAB34219ACC}"/>
              </a:ext>
            </a:extLst>
          </p:cNvPr>
          <p:cNvSpPr>
            <a:spLocks noGrp="1"/>
          </p:cNvSpPr>
          <p:nvPr>
            <p:ph type="dt" sz="half" idx="10"/>
          </p:nvPr>
        </p:nvSpPr>
        <p:spPr/>
        <p:txBody>
          <a:bodyPr/>
          <a:lstStyle>
            <a:lvl1pPr>
              <a:defRPr/>
            </a:lvl1pPr>
          </a:lstStyle>
          <a:p>
            <a:pPr>
              <a:defRPr/>
            </a:pPr>
            <a:endParaRPr lang="cs-CZ"/>
          </a:p>
        </p:txBody>
      </p:sp>
      <p:sp>
        <p:nvSpPr>
          <p:cNvPr id="5" name="Zástupný symbol pro zápatí 4">
            <a:extLst>
              <a:ext uri="{FF2B5EF4-FFF2-40B4-BE49-F238E27FC236}">
                <a16:creationId xmlns:a16="http://schemas.microsoft.com/office/drawing/2014/main" id="{10561C65-4145-C391-F122-068FAAA69675}"/>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73D8FDDC-4168-33A8-8BA6-A6EC2DB85E97}"/>
              </a:ext>
            </a:extLst>
          </p:cNvPr>
          <p:cNvSpPr>
            <a:spLocks noGrp="1"/>
          </p:cNvSpPr>
          <p:nvPr>
            <p:ph type="sldNum" sz="quarter" idx="12"/>
          </p:nvPr>
        </p:nvSpPr>
        <p:spPr/>
        <p:txBody>
          <a:bodyPr/>
          <a:lstStyle>
            <a:lvl1pPr>
              <a:defRPr/>
            </a:lvl1pPr>
          </a:lstStyle>
          <a:p>
            <a:fld id="{732C3726-52B5-5549-9461-F45271BB1B56}" type="slidenum">
              <a:rPr lang="cs-CZ" altLang="cs-CZ"/>
              <a:pPr/>
              <a:t>‹#›</a:t>
            </a:fld>
            <a:endParaRPr lang="cs-CZ" altLang="cs-CZ"/>
          </a:p>
        </p:txBody>
      </p:sp>
    </p:spTree>
    <p:extLst>
      <p:ext uri="{BB962C8B-B14F-4D97-AF65-F5344CB8AC3E}">
        <p14:creationId xmlns:p14="http://schemas.microsoft.com/office/powerpoint/2010/main" val="2501794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symbol pro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17CB0545-62AB-BD3B-D756-9D44557174D0}"/>
              </a:ext>
            </a:extLst>
          </p:cNvPr>
          <p:cNvSpPr>
            <a:spLocks noGrp="1"/>
          </p:cNvSpPr>
          <p:nvPr>
            <p:ph type="dt" sz="half" idx="10"/>
          </p:nvPr>
        </p:nvSpPr>
        <p:spPr/>
        <p:txBody>
          <a:bodyPr/>
          <a:lstStyle>
            <a:lvl1pPr>
              <a:defRPr/>
            </a:lvl1pPr>
          </a:lstStyle>
          <a:p>
            <a:pPr>
              <a:defRPr/>
            </a:pPr>
            <a:endParaRPr lang="cs-CZ"/>
          </a:p>
        </p:txBody>
      </p:sp>
      <p:sp>
        <p:nvSpPr>
          <p:cNvPr id="5" name="Zástupný symbol pro zápatí 4">
            <a:extLst>
              <a:ext uri="{FF2B5EF4-FFF2-40B4-BE49-F238E27FC236}">
                <a16:creationId xmlns:a16="http://schemas.microsoft.com/office/drawing/2014/main" id="{06C58C74-E2ED-21AF-8D19-783EF86C7A89}"/>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F2A96B5C-BF6B-9EE0-C963-7D8E049B3603}"/>
              </a:ext>
            </a:extLst>
          </p:cNvPr>
          <p:cNvSpPr>
            <a:spLocks noGrp="1"/>
          </p:cNvSpPr>
          <p:nvPr>
            <p:ph type="sldNum" sz="quarter" idx="12"/>
          </p:nvPr>
        </p:nvSpPr>
        <p:spPr/>
        <p:txBody>
          <a:bodyPr/>
          <a:lstStyle>
            <a:lvl1pPr>
              <a:defRPr/>
            </a:lvl1pPr>
          </a:lstStyle>
          <a:p>
            <a:fld id="{33806563-4BA5-754C-8CAB-23B1845FE282}" type="slidenum">
              <a:rPr lang="cs-CZ" altLang="cs-CZ"/>
              <a:pPr/>
              <a:t>‹#›</a:t>
            </a:fld>
            <a:endParaRPr lang="cs-CZ" altLang="cs-CZ"/>
          </a:p>
        </p:txBody>
      </p:sp>
    </p:spTree>
    <p:extLst>
      <p:ext uri="{BB962C8B-B14F-4D97-AF65-F5344CB8AC3E}">
        <p14:creationId xmlns:p14="http://schemas.microsoft.com/office/powerpoint/2010/main" val="422028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F9F097C2-E7A0-EA26-233A-DB202215E7BD}"/>
              </a:ext>
            </a:extLst>
          </p:cNvPr>
          <p:cNvSpPr>
            <a:spLocks noGrp="1"/>
          </p:cNvSpPr>
          <p:nvPr>
            <p:ph type="dt" sz="half" idx="10"/>
          </p:nvPr>
        </p:nvSpPr>
        <p:spPr/>
        <p:txBody>
          <a:bodyPr/>
          <a:lstStyle>
            <a:lvl1pPr>
              <a:defRPr/>
            </a:lvl1pPr>
          </a:lstStyle>
          <a:p>
            <a:pPr>
              <a:defRPr/>
            </a:pPr>
            <a:endParaRPr lang="cs-CZ"/>
          </a:p>
        </p:txBody>
      </p:sp>
      <p:sp>
        <p:nvSpPr>
          <p:cNvPr id="6" name="Zástupný symbol pro zápatí 4">
            <a:extLst>
              <a:ext uri="{FF2B5EF4-FFF2-40B4-BE49-F238E27FC236}">
                <a16:creationId xmlns:a16="http://schemas.microsoft.com/office/drawing/2014/main" id="{B9EFF66C-5736-E515-392E-8FEFD9824FA1}"/>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EDBDAE70-2D0A-6AA5-9966-6B358C86C16F}"/>
              </a:ext>
            </a:extLst>
          </p:cNvPr>
          <p:cNvSpPr>
            <a:spLocks noGrp="1"/>
          </p:cNvSpPr>
          <p:nvPr>
            <p:ph type="sldNum" sz="quarter" idx="12"/>
          </p:nvPr>
        </p:nvSpPr>
        <p:spPr/>
        <p:txBody>
          <a:bodyPr/>
          <a:lstStyle>
            <a:lvl1pPr>
              <a:defRPr/>
            </a:lvl1pPr>
          </a:lstStyle>
          <a:p>
            <a:fld id="{158EBE13-05E9-D743-9B0D-54376156528D}" type="slidenum">
              <a:rPr lang="cs-CZ" altLang="cs-CZ"/>
              <a:pPr/>
              <a:t>‹#›</a:t>
            </a:fld>
            <a:endParaRPr lang="cs-CZ" altLang="cs-CZ"/>
          </a:p>
        </p:txBody>
      </p:sp>
    </p:spTree>
    <p:extLst>
      <p:ext uri="{BB962C8B-B14F-4D97-AF65-F5344CB8AC3E}">
        <p14:creationId xmlns:p14="http://schemas.microsoft.com/office/powerpoint/2010/main" val="2397962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6"/>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a:extLst>
              <a:ext uri="{FF2B5EF4-FFF2-40B4-BE49-F238E27FC236}">
                <a16:creationId xmlns:a16="http://schemas.microsoft.com/office/drawing/2014/main" id="{2A7F457D-F66D-A392-7C86-63332B175C54}"/>
              </a:ext>
            </a:extLst>
          </p:cNvPr>
          <p:cNvSpPr>
            <a:spLocks noGrp="1"/>
          </p:cNvSpPr>
          <p:nvPr>
            <p:ph type="dt" sz="half" idx="10"/>
          </p:nvPr>
        </p:nvSpPr>
        <p:spPr/>
        <p:txBody>
          <a:bodyPr/>
          <a:lstStyle>
            <a:lvl1pPr>
              <a:defRPr/>
            </a:lvl1pPr>
          </a:lstStyle>
          <a:p>
            <a:pPr>
              <a:defRPr/>
            </a:pPr>
            <a:endParaRPr lang="cs-CZ"/>
          </a:p>
        </p:txBody>
      </p:sp>
      <p:sp>
        <p:nvSpPr>
          <p:cNvPr id="8" name="Zástupný symbol pro zápatí 4">
            <a:extLst>
              <a:ext uri="{FF2B5EF4-FFF2-40B4-BE49-F238E27FC236}">
                <a16:creationId xmlns:a16="http://schemas.microsoft.com/office/drawing/2014/main" id="{B6E17E22-3853-B1A0-6729-92130C18478C}"/>
              </a:ext>
            </a:extLst>
          </p:cNvPr>
          <p:cNvSpPr>
            <a:spLocks noGrp="1"/>
          </p:cNvSpPr>
          <p:nvPr>
            <p:ph type="ftr" sz="quarter" idx="11"/>
          </p:nvPr>
        </p:nvSpPr>
        <p:spPr/>
        <p:txBody>
          <a:bodyPr/>
          <a:lstStyle>
            <a:lvl1pPr>
              <a:defRPr/>
            </a:lvl1pPr>
          </a:lstStyle>
          <a:p>
            <a:pPr>
              <a:defRPr/>
            </a:pPr>
            <a:endParaRPr lang="cs-CZ"/>
          </a:p>
        </p:txBody>
      </p:sp>
      <p:sp>
        <p:nvSpPr>
          <p:cNvPr id="9" name="Zástupný symbol pro číslo snímku 5">
            <a:extLst>
              <a:ext uri="{FF2B5EF4-FFF2-40B4-BE49-F238E27FC236}">
                <a16:creationId xmlns:a16="http://schemas.microsoft.com/office/drawing/2014/main" id="{877DACE0-5E0F-98BB-7338-DB070C8EB77E}"/>
              </a:ext>
            </a:extLst>
          </p:cNvPr>
          <p:cNvSpPr>
            <a:spLocks noGrp="1"/>
          </p:cNvSpPr>
          <p:nvPr>
            <p:ph type="sldNum" sz="quarter" idx="12"/>
          </p:nvPr>
        </p:nvSpPr>
        <p:spPr/>
        <p:txBody>
          <a:bodyPr/>
          <a:lstStyle>
            <a:lvl1pPr>
              <a:defRPr/>
            </a:lvl1pPr>
          </a:lstStyle>
          <a:p>
            <a:fld id="{24ACDA65-E0C2-914C-8360-2834F9CD6DFD}" type="slidenum">
              <a:rPr lang="cs-CZ" altLang="cs-CZ"/>
              <a:pPr/>
              <a:t>‹#›</a:t>
            </a:fld>
            <a:endParaRPr lang="cs-CZ" altLang="cs-CZ"/>
          </a:p>
        </p:txBody>
      </p:sp>
    </p:spTree>
    <p:extLst>
      <p:ext uri="{BB962C8B-B14F-4D97-AF65-F5344CB8AC3E}">
        <p14:creationId xmlns:p14="http://schemas.microsoft.com/office/powerpoint/2010/main" val="1634601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3">
            <a:extLst>
              <a:ext uri="{FF2B5EF4-FFF2-40B4-BE49-F238E27FC236}">
                <a16:creationId xmlns:a16="http://schemas.microsoft.com/office/drawing/2014/main" id="{4685CC74-45E6-0B8E-24B2-EF78FF73B723}"/>
              </a:ext>
            </a:extLst>
          </p:cNvPr>
          <p:cNvSpPr>
            <a:spLocks noGrp="1"/>
          </p:cNvSpPr>
          <p:nvPr>
            <p:ph type="dt" sz="half" idx="10"/>
          </p:nvPr>
        </p:nvSpPr>
        <p:spPr/>
        <p:txBody>
          <a:bodyPr/>
          <a:lstStyle>
            <a:lvl1pPr>
              <a:defRPr/>
            </a:lvl1pPr>
          </a:lstStyle>
          <a:p>
            <a:pPr>
              <a:defRPr/>
            </a:pPr>
            <a:endParaRPr lang="cs-CZ"/>
          </a:p>
        </p:txBody>
      </p:sp>
      <p:sp>
        <p:nvSpPr>
          <p:cNvPr id="4" name="Zástupný symbol pro zápatí 4">
            <a:extLst>
              <a:ext uri="{FF2B5EF4-FFF2-40B4-BE49-F238E27FC236}">
                <a16:creationId xmlns:a16="http://schemas.microsoft.com/office/drawing/2014/main" id="{092D7781-BDFF-21A3-F7F6-EC34EBD97E5D}"/>
              </a:ext>
            </a:extLst>
          </p:cNvPr>
          <p:cNvSpPr>
            <a:spLocks noGrp="1"/>
          </p:cNvSpPr>
          <p:nvPr>
            <p:ph type="ftr" sz="quarter" idx="11"/>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24FB68F5-6373-6C70-625D-CD7AA3F1344D}"/>
              </a:ext>
            </a:extLst>
          </p:cNvPr>
          <p:cNvSpPr>
            <a:spLocks noGrp="1"/>
          </p:cNvSpPr>
          <p:nvPr>
            <p:ph type="sldNum" sz="quarter" idx="12"/>
          </p:nvPr>
        </p:nvSpPr>
        <p:spPr/>
        <p:txBody>
          <a:bodyPr/>
          <a:lstStyle>
            <a:lvl1pPr>
              <a:defRPr/>
            </a:lvl1pPr>
          </a:lstStyle>
          <a:p>
            <a:fld id="{55F4264F-A3F5-C543-A9CF-E11F3D567971}" type="slidenum">
              <a:rPr lang="cs-CZ" altLang="cs-CZ"/>
              <a:pPr/>
              <a:t>‹#›</a:t>
            </a:fld>
            <a:endParaRPr lang="cs-CZ" altLang="cs-CZ"/>
          </a:p>
        </p:txBody>
      </p:sp>
    </p:spTree>
    <p:extLst>
      <p:ext uri="{BB962C8B-B14F-4D97-AF65-F5344CB8AC3E}">
        <p14:creationId xmlns:p14="http://schemas.microsoft.com/office/powerpoint/2010/main" val="174952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C02E9504-C47C-10CE-78F2-60ECC3BDF1F6}"/>
              </a:ext>
            </a:extLst>
          </p:cNvPr>
          <p:cNvSpPr>
            <a:spLocks noGrp="1"/>
          </p:cNvSpPr>
          <p:nvPr>
            <p:ph type="dt" sz="half" idx="10"/>
          </p:nvPr>
        </p:nvSpPr>
        <p:spPr/>
        <p:txBody>
          <a:bodyPr/>
          <a:lstStyle>
            <a:lvl1pPr>
              <a:defRPr/>
            </a:lvl1pPr>
          </a:lstStyle>
          <a:p>
            <a:pPr>
              <a:defRPr/>
            </a:pPr>
            <a:endParaRPr lang="cs-CZ"/>
          </a:p>
        </p:txBody>
      </p:sp>
      <p:sp>
        <p:nvSpPr>
          <p:cNvPr id="3" name="Zástupný symbol pro zápatí 4">
            <a:extLst>
              <a:ext uri="{FF2B5EF4-FFF2-40B4-BE49-F238E27FC236}">
                <a16:creationId xmlns:a16="http://schemas.microsoft.com/office/drawing/2014/main" id="{CD54145E-032C-16E9-E024-E8E76E0072C0}"/>
              </a:ext>
            </a:extLst>
          </p:cNvPr>
          <p:cNvSpPr>
            <a:spLocks noGrp="1"/>
          </p:cNvSpPr>
          <p:nvPr>
            <p:ph type="ftr" sz="quarter" idx="11"/>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73B89476-BCC8-F6DA-EED9-239D63E37488}"/>
              </a:ext>
            </a:extLst>
          </p:cNvPr>
          <p:cNvSpPr>
            <a:spLocks noGrp="1"/>
          </p:cNvSpPr>
          <p:nvPr>
            <p:ph type="sldNum" sz="quarter" idx="12"/>
          </p:nvPr>
        </p:nvSpPr>
        <p:spPr/>
        <p:txBody>
          <a:bodyPr/>
          <a:lstStyle>
            <a:lvl1pPr>
              <a:defRPr/>
            </a:lvl1pPr>
          </a:lstStyle>
          <a:p>
            <a:fld id="{D9CCF61B-29A5-0A42-B4AE-46EA21CEF2CE}" type="slidenum">
              <a:rPr lang="cs-CZ" altLang="cs-CZ"/>
              <a:pPr/>
              <a:t>‹#›</a:t>
            </a:fld>
            <a:endParaRPr lang="cs-CZ" altLang="cs-CZ"/>
          </a:p>
        </p:txBody>
      </p:sp>
    </p:spTree>
    <p:extLst>
      <p:ext uri="{BB962C8B-B14F-4D97-AF65-F5344CB8AC3E}">
        <p14:creationId xmlns:p14="http://schemas.microsoft.com/office/powerpoint/2010/main" val="2765768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sah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3">
            <a:extLst>
              <a:ext uri="{FF2B5EF4-FFF2-40B4-BE49-F238E27FC236}">
                <a16:creationId xmlns:a16="http://schemas.microsoft.com/office/drawing/2014/main" id="{56B1E35E-4DBB-2E16-FB79-8C6AF4B7B68B}"/>
              </a:ext>
            </a:extLst>
          </p:cNvPr>
          <p:cNvSpPr>
            <a:spLocks noGrp="1"/>
          </p:cNvSpPr>
          <p:nvPr>
            <p:ph type="dt" sz="half" idx="10"/>
          </p:nvPr>
        </p:nvSpPr>
        <p:spPr/>
        <p:txBody>
          <a:bodyPr/>
          <a:lstStyle>
            <a:lvl1pPr>
              <a:defRPr/>
            </a:lvl1pPr>
          </a:lstStyle>
          <a:p>
            <a:pPr>
              <a:defRPr/>
            </a:pPr>
            <a:endParaRPr lang="cs-CZ"/>
          </a:p>
        </p:txBody>
      </p:sp>
      <p:sp>
        <p:nvSpPr>
          <p:cNvPr id="6" name="Zástupný symbol pro zápatí 4">
            <a:extLst>
              <a:ext uri="{FF2B5EF4-FFF2-40B4-BE49-F238E27FC236}">
                <a16:creationId xmlns:a16="http://schemas.microsoft.com/office/drawing/2014/main" id="{D9070089-A309-4CE9-1FE9-8A176BD95DEA}"/>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C099078E-AFD7-B236-ACA1-F007378BA80B}"/>
              </a:ext>
            </a:extLst>
          </p:cNvPr>
          <p:cNvSpPr>
            <a:spLocks noGrp="1"/>
          </p:cNvSpPr>
          <p:nvPr>
            <p:ph type="sldNum" sz="quarter" idx="12"/>
          </p:nvPr>
        </p:nvSpPr>
        <p:spPr/>
        <p:txBody>
          <a:bodyPr/>
          <a:lstStyle>
            <a:lvl1pPr>
              <a:defRPr/>
            </a:lvl1pPr>
          </a:lstStyle>
          <a:p>
            <a:fld id="{BF324FB5-F8DA-C740-98A7-36BDF1880ADF}" type="slidenum">
              <a:rPr lang="cs-CZ" altLang="cs-CZ"/>
              <a:pPr/>
              <a:t>‹#›</a:t>
            </a:fld>
            <a:endParaRPr lang="cs-CZ" altLang="cs-CZ"/>
          </a:p>
        </p:txBody>
      </p:sp>
    </p:spTree>
    <p:extLst>
      <p:ext uri="{BB962C8B-B14F-4D97-AF65-F5344CB8AC3E}">
        <p14:creationId xmlns:p14="http://schemas.microsoft.com/office/powerpoint/2010/main" val="58484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rázek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cs-CZ" noProof="0"/>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3">
            <a:extLst>
              <a:ext uri="{FF2B5EF4-FFF2-40B4-BE49-F238E27FC236}">
                <a16:creationId xmlns:a16="http://schemas.microsoft.com/office/drawing/2014/main" id="{487EEDEE-1DC6-25D9-36E4-DCA910F7DCC4}"/>
              </a:ext>
            </a:extLst>
          </p:cNvPr>
          <p:cNvSpPr>
            <a:spLocks noGrp="1"/>
          </p:cNvSpPr>
          <p:nvPr>
            <p:ph type="dt" sz="half" idx="10"/>
          </p:nvPr>
        </p:nvSpPr>
        <p:spPr/>
        <p:txBody>
          <a:bodyPr/>
          <a:lstStyle>
            <a:lvl1pPr>
              <a:defRPr/>
            </a:lvl1pPr>
          </a:lstStyle>
          <a:p>
            <a:pPr>
              <a:defRPr/>
            </a:pPr>
            <a:endParaRPr lang="cs-CZ"/>
          </a:p>
        </p:txBody>
      </p:sp>
      <p:sp>
        <p:nvSpPr>
          <p:cNvPr id="6" name="Zástupný symbol pro zápatí 4">
            <a:extLst>
              <a:ext uri="{FF2B5EF4-FFF2-40B4-BE49-F238E27FC236}">
                <a16:creationId xmlns:a16="http://schemas.microsoft.com/office/drawing/2014/main" id="{7270AC72-17AB-C25A-D477-C2F47AC07DEB}"/>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1B84A14C-88F3-E045-B13A-3DA8C424908B}"/>
              </a:ext>
            </a:extLst>
          </p:cNvPr>
          <p:cNvSpPr>
            <a:spLocks noGrp="1"/>
          </p:cNvSpPr>
          <p:nvPr>
            <p:ph type="sldNum" sz="quarter" idx="12"/>
          </p:nvPr>
        </p:nvSpPr>
        <p:spPr/>
        <p:txBody>
          <a:bodyPr/>
          <a:lstStyle>
            <a:lvl1pPr>
              <a:defRPr/>
            </a:lvl1pPr>
          </a:lstStyle>
          <a:p>
            <a:fld id="{3693661F-CBB5-C049-9A62-838D480AAEB9}" type="slidenum">
              <a:rPr lang="cs-CZ" altLang="cs-CZ"/>
              <a:pPr/>
              <a:t>‹#›</a:t>
            </a:fld>
            <a:endParaRPr lang="cs-CZ" altLang="cs-CZ"/>
          </a:p>
        </p:txBody>
      </p:sp>
    </p:spTree>
    <p:extLst>
      <p:ext uri="{BB962C8B-B14F-4D97-AF65-F5344CB8AC3E}">
        <p14:creationId xmlns:p14="http://schemas.microsoft.com/office/powerpoint/2010/main" val="4073725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a:extLst>
              <a:ext uri="{FF2B5EF4-FFF2-40B4-BE49-F238E27FC236}">
                <a16:creationId xmlns:a16="http://schemas.microsoft.com/office/drawing/2014/main" id="{440233B2-F517-708C-2880-EBA17B6475DE}"/>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1027" name="Zástupný symbol pro text 2">
            <a:extLst>
              <a:ext uri="{FF2B5EF4-FFF2-40B4-BE49-F238E27FC236}">
                <a16:creationId xmlns:a16="http://schemas.microsoft.com/office/drawing/2014/main" id="{ABB89EEC-5B88-558D-B775-634649E34E36}"/>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Upravte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34C3099A-A4D4-A5B2-550A-6A4B7C3A1DB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cs-CZ"/>
          </a:p>
        </p:txBody>
      </p:sp>
      <p:sp>
        <p:nvSpPr>
          <p:cNvPr id="5" name="Zástupný symbol pro zápatí 4">
            <a:extLst>
              <a:ext uri="{FF2B5EF4-FFF2-40B4-BE49-F238E27FC236}">
                <a16:creationId xmlns:a16="http://schemas.microsoft.com/office/drawing/2014/main" id="{4CC9038E-053C-87EF-1645-EBA3252AE10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cs-CZ"/>
          </a:p>
        </p:txBody>
      </p:sp>
      <p:sp>
        <p:nvSpPr>
          <p:cNvPr id="6" name="Zástupný symbol pro číslo snímku 5">
            <a:extLst>
              <a:ext uri="{FF2B5EF4-FFF2-40B4-BE49-F238E27FC236}">
                <a16:creationId xmlns:a16="http://schemas.microsoft.com/office/drawing/2014/main" id="{5BD8F5EE-CF6E-AD5C-974D-1444D707AF40}"/>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53BA6165-17EC-A14D-A78B-70C12A973707}"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hyperlink" Target="https://edalnice.cz/en/#/validation"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18" Type="http://schemas.openxmlformats.org/officeDocument/2006/relationships/image" Target="../media/image47.jpeg"/><Relationship Id="rId3" Type="http://schemas.openxmlformats.org/officeDocument/2006/relationships/image" Target="../media/image3.png"/><Relationship Id="rId7" Type="http://schemas.openxmlformats.org/officeDocument/2006/relationships/image" Target="../media/image35.jpeg"/><Relationship Id="rId12" Type="http://schemas.openxmlformats.org/officeDocument/2006/relationships/image" Target="../media/image41.png"/><Relationship Id="rId17" Type="http://schemas.openxmlformats.org/officeDocument/2006/relationships/image" Target="../media/image46.jpeg"/><Relationship Id="rId2" Type="http://schemas.openxmlformats.org/officeDocument/2006/relationships/image" Target="../media/image1.png"/><Relationship Id="rId16"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0.png"/><Relationship Id="rId5" Type="http://schemas.openxmlformats.org/officeDocument/2006/relationships/image" Target="../media/image33.jpe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4.jpeg"/><Relationship Id="rId9" Type="http://schemas.openxmlformats.org/officeDocument/2006/relationships/image" Target="../media/image38.png"/><Relationship Id="rId1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hyperlink" Target="http://en.wikipedia.org/wiki/File:United_Nations_Human_Rights_Council_Logo.sv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hyperlink" Target="http://cs.wikipedia.org/wiki/Soubor:Flag_of_the_president_of_the_Czech_Republic.svg"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8.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hyperlink" Target="https://tradingeconomics.com/czech-republic/exports/austria" TargetMode="External"/><Relationship Id="rId13" Type="http://schemas.openxmlformats.org/officeDocument/2006/relationships/hyperlink" Target="https://tradingeconomics.com/czech-republic/exports/spain" TargetMode="External"/><Relationship Id="rId18" Type="http://schemas.openxmlformats.org/officeDocument/2006/relationships/hyperlink" Target="https://tradingeconomics.com/czech-republic/exports/switzerland" TargetMode="External"/><Relationship Id="rId26" Type="http://schemas.openxmlformats.org/officeDocument/2006/relationships/hyperlink" Target="https://tradingeconomics.com/czech-republic/exports/finland" TargetMode="External"/><Relationship Id="rId3" Type="http://schemas.openxmlformats.org/officeDocument/2006/relationships/image" Target="../media/image3.png"/><Relationship Id="rId21" Type="http://schemas.openxmlformats.org/officeDocument/2006/relationships/hyperlink" Target="https://tradingeconomics.com/czech-republic/exports/turkey" TargetMode="External"/><Relationship Id="rId7" Type="http://schemas.openxmlformats.org/officeDocument/2006/relationships/hyperlink" Target="https://tradingeconomics.com/czech-republic/exports/france" TargetMode="External"/><Relationship Id="rId12" Type="http://schemas.openxmlformats.org/officeDocument/2006/relationships/hyperlink" Target="https://tradingeconomics.com/czech-republic/exports/hungary" TargetMode="External"/><Relationship Id="rId17" Type="http://schemas.openxmlformats.org/officeDocument/2006/relationships/hyperlink" Target="https://tradingeconomics.com/czech-republic/exports/sweden" TargetMode="External"/><Relationship Id="rId25" Type="http://schemas.openxmlformats.org/officeDocument/2006/relationships/hyperlink" Target="https://tradingeconomics.com/czech-republic/exports/bulgaria" TargetMode="External"/><Relationship Id="rId2" Type="http://schemas.openxmlformats.org/officeDocument/2006/relationships/image" Target="../media/image1.png"/><Relationship Id="rId16" Type="http://schemas.openxmlformats.org/officeDocument/2006/relationships/hyperlink" Target="https://tradingeconomics.com/czech-republic/exports/belgium" TargetMode="External"/><Relationship Id="rId20" Type="http://schemas.openxmlformats.org/officeDocument/2006/relationships/hyperlink" Target="https://tradingeconomics.com/czech-republic/exports/china" TargetMode="External"/><Relationship Id="rId1" Type="http://schemas.openxmlformats.org/officeDocument/2006/relationships/slideLayout" Target="../slideLayouts/slideLayout7.xml"/><Relationship Id="rId6" Type="http://schemas.openxmlformats.org/officeDocument/2006/relationships/hyperlink" Target="https://tradingeconomics.com/czech-republic/exports/poland" TargetMode="External"/><Relationship Id="rId11" Type="http://schemas.openxmlformats.org/officeDocument/2006/relationships/hyperlink" Target="https://tradingeconomics.com/czech-republic/exports/italy" TargetMode="External"/><Relationship Id="rId24" Type="http://schemas.openxmlformats.org/officeDocument/2006/relationships/hyperlink" Target="https://tradingeconomics.com/czech-republic/exports/ireland" TargetMode="External"/><Relationship Id="rId5" Type="http://schemas.openxmlformats.org/officeDocument/2006/relationships/hyperlink" Target="https://tradingeconomics.com/czech-republic/exports/slovakia" TargetMode="External"/><Relationship Id="rId15" Type="http://schemas.openxmlformats.org/officeDocument/2006/relationships/hyperlink" Target="https://tradingeconomics.com/czech-republic/exports/russia" TargetMode="External"/><Relationship Id="rId23" Type="http://schemas.openxmlformats.org/officeDocument/2006/relationships/hyperlink" Target="https://tradingeconomics.com/czech-republic/exports/ukraine" TargetMode="External"/><Relationship Id="rId10" Type="http://schemas.openxmlformats.org/officeDocument/2006/relationships/hyperlink" Target="https://tradingeconomics.com/czech-republic/exports/netherlands" TargetMode="External"/><Relationship Id="rId19" Type="http://schemas.openxmlformats.org/officeDocument/2006/relationships/hyperlink" Target="https://tradingeconomics.com/czech-republic/exports/romania" TargetMode="External"/><Relationship Id="rId4" Type="http://schemas.openxmlformats.org/officeDocument/2006/relationships/hyperlink" Target="https://tradingeconomics.com/czech-republic/exports/germany" TargetMode="External"/><Relationship Id="rId9" Type="http://schemas.openxmlformats.org/officeDocument/2006/relationships/hyperlink" Target="https://tradingeconomics.com/czech-republic/exports/united-kingdom" TargetMode="External"/><Relationship Id="rId14" Type="http://schemas.openxmlformats.org/officeDocument/2006/relationships/hyperlink" Target="https://tradingeconomics.com/czech-republic/exports/united-states" TargetMode="External"/><Relationship Id="rId22" Type="http://schemas.openxmlformats.org/officeDocument/2006/relationships/hyperlink" Target="https://tradingeconomics.com/czech-republic/exports/denmar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tradingeconomics.com/czech-republic/imports/austria" TargetMode="External"/><Relationship Id="rId3" Type="http://schemas.openxmlformats.org/officeDocument/2006/relationships/image" Target="../media/image3.png"/><Relationship Id="rId7" Type="http://schemas.openxmlformats.org/officeDocument/2006/relationships/hyperlink" Target="https://tradingeconomics.com/czech-republic/imports/netherlands"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tradingeconomics.com/czech-republic/imports/poland" TargetMode="External"/><Relationship Id="rId11" Type="http://schemas.openxmlformats.org/officeDocument/2006/relationships/hyperlink" Target="https://tradingeconomics.com/czech-republic/imports/romania" TargetMode="External"/><Relationship Id="rId5" Type="http://schemas.openxmlformats.org/officeDocument/2006/relationships/hyperlink" Target="https://tradingeconomics.com/czech-republic/imports/china" TargetMode="External"/><Relationship Id="rId10" Type="http://schemas.openxmlformats.org/officeDocument/2006/relationships/hyperlink" Target="https://tradingeconomics.com/czech-republic/imports/spain" TargetMode="External"/><Relationship Id="rId4" Type="http://schemas.openxmlformats.org/officeDocument/2006/relationships/hyperlink" Target="https://tradingeconomics.com/czech-republic/imports/germany" TargetMode="External"/><Relationship Id="rId9" Type="http://schemas.openxmlformats.org/officeDocument/2006/relationships/hyperlink" Target="https://tradingeconomics.com/czech-republic/imports/united-states"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tradingeconomics.com/czech-republic/exports/wood-articles-wood-wood-charcoal" TargetMode="External"/><Relationship Id="rId3" Type="http://schemas.openxmlformats.org/officeDocument/2006/relationships/image" Target="../media/image3.png"/><Relationship Id="rId7" Type="http://schemas.openxmlformats.org/officeDocument/2006/relationships/hyperlink" Target="https://tradingeconomics.com/czech-republic/exports/pharmaceutical-products" TargetMode="External"/><Relationship Id="rId12" Type="http://schemas.openxmlformats.org/officeDocument/2006/relationships/hyperlink" Target="https://tradingeconomics.com/czech-republic/exports/organic-chemicals"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tradingeconomics.com/czech-republic/exports/toys-games-sports-requisites" TargetMode="External"/><Relationship Id="rId11" Type="http://schemas.openxmlformats.org/officeDocument/2006/relationships/hyperlink" Target="https://tradingeconomics.com/czech-republic/exports/articles-apparel-accessories-knit-crocheted" TargetMode="External"/><Relationship Id="rId5" Type="http://schemas.openxmlformats.org/officeDocument/2006/relationships/hyperlink" Target="https://tradingeconomics.com/czech-republic/exports/plastics" TargetMode="External"/><Relationship Id="rId10" Type="http://schemas.openxmlformats.org/officeDocument/2006/relationships/hyperlink" Target="https://tradingeconomics.com/czech-republic/exports/miscellaneous-manufactured-articles" TargetMode="External"/><Relationship Id="rId4" Type="http://schemas.openxmlformats.org/officeDocument/2006/relationships/hyperlink" Target="https://tradingeconomics.com/czech-republic/exports/nuclear-reactors-boilers-machinery" TargetMode="External"/><Relationship Id="rId9" Type="http://schemas.openxmlformats.org/officeDocument/2006/relationships/hyperlink" Target="https://tradingeconomics.com/czech-republic/exports/essential-oils-perfumes-cosmetics-toileteries"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tradingeconomics.com/czech-republic/imports/pharmaceutical-products" TargetMode="External"/><Relationship Id="rId3" Type="http://schemas.openxmlformats.org/officeDocument/2006/relationships/image" Target="../media/image3.png"/><Relationship Id="rId7" Type="http://schemas.openxmlformats.org/officeDocument/2006/relationships/hyperlink" Target="https://tradingeconomics.com/czech-republic/imports/iron-steel" TargetMode="External"/><Relationship Id="rId12" Type="http://schemas.openxmlformats.org/officeDocument/2006/relationships/hyperlink" Target="https://tradingeconomics.com/czech-republic/imports/essential-oils-perfumes-cosmetics-toileteries"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tradingeconomics.com/czech-republic/imports/plastics" TargetMode="External"/><Relationship Id="rId11" Type="http://schemas.openxmlformats.org/officeDocument/2006/relationships/hyperlink" Target="https://tradingeconomics.com/czech-republic/imports/furniture-lighting-signs-prefabricated-buildings" TargetMode="External"/><Relationship Id="rId5" Type="http://schemas.openxmlformats.org/officeDocument/2006/relationships/hyperlink" Target="https://tradingeconomics.com/czech-republic/imports/nuclear-reactors-boilers-machinery" TargetMode="External"/><Relationship Id="rId10" Type="http://schemas.openxmlformats.org/officeDocument/2006/relationships/hyperlink" Target="https://tradingeconomics.com/czech-republic/imports/optical-photo-technical-medical-apparatus" TargetMode="External"/><Relationship Id="rId4" Type="http://schemas.openxmlformats.org/officeDocument/2006/relationships/hyperlink" Target="https://tradingeconomics.com/czech-republic/imports/electrical-electronic-equipment" TargetMode="External"/><Relationship Id="rId9" Type="http://schemas.openxmlformats.org/officeDocument/2006/relationships/hyperlink" Target="https://tradingeconomics.com/czech-republic/imports/articles-iron-stee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hyperlink" Target="https://www.cia.gov/library/publications/the-world-factbook/flags/fr-lgflag.gif" TargetMode="External"/><Relationship Id="rId3" Type="http://schemas.openxmlformats.org/officeDocument/2006/relationships/hyperlink" Target="https://www.cia.gov/library/publications/the-world-factbook/flags/sz-lgflag.gif" TargetMode="Externa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3.png"/><Relationship Id="rId16"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hyperlink" Target="https://www.cia.gov/library/publications/the-world-factbook/flags/gm-lgflag.gif" TargetMode="External"/><Relationship Id="rId15" Type="http://schemas.openxmlformats.org/officeDocument/2006/relationships/image" Target="../media/image87.png"/><Relationship Id="rId10" Type="http://schemas.openxmlformats.org/officeDocument/2006/relationships/image" Target="../media/image83.png"/><Relationship Id="rId4" Type="http://schemas.openxmlformats.org/officeDocument/2006/relationships/image" Target="../media/image78.jpeg"/><Relationship Id="rId9" Type="http://schemas.openxmlformats.org/officeDocument/2006/relationships/image" Target="../media/image82.png"/><Relationship Id="rId14" Type="http://schemas.openxmlformats.org/officeDocument/2006/relationships/image" Target="../media/image86.jpeg"/></Relationships>
</file>

<file path=ppt/slides/_rels/slide5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3.png"/><Relationship Id="rId3" Type="http://schemas.openxmlformats.org/officeDocument/2006/relationships/image" Target="../media/image81.png"/><Relationship Id="rId7" Type="http://schemas.openxmlformats.org/officeDocument/2006/relationships/image" Target="../media/image79.jpeg"/><Relationship Id="rId12" Type="http://schemas.openxmlformats.org/officeDocument/2006/relationships/image" Target="../media/image86.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cia.gov/library/publications/the-world-factbook/flags/gm-lgflag.gif" TargetMode="External"/><Relationship Id="rId11" Type="http://schemas.openxmlformats.org/officeDocument/2006/relationships/hyperlink" Target="https://www.cia.gov/library/publications/the-world-factbook/flags/fr-lgflag.gif" TargetMode="External"/><Relationship Id="rId5" Type="http://schemas.openxmlformats.org/officeDocument/2006/relationships/image" Target="../media/image90.png"/><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image" Target="../media/image88.png"/></Relationships>
</file>

<file path=ppt/slides/_rels/slide5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1.png"/><Relationship Id="rId7" Type="http://schemas.openxmlformats.org/officeDocument/2006/relationships/image" Target="../media/image96.png"/><Relationship Id="rId12" Type="http://schemas.openxmlformats.org/officeDocument/2006/relationships/image" Target="../media/image7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hyperlink" Target="https://www.cia.gov/library/publications/the-world-factbook/flags/sz-lgflag.gif" TargetMode="External"/><Relationship Id="rId5" Type="http://schemas.openxmlformats.org/officeDocument/2006/relationships/image" Target="../media/image95.png"/><Relationship Id="rId10" Type="http://schemas.openxmlformats.org/officeDocument/2006/relationships/image" Target="../media/image79.jpeg"/><Relationship Id="rId4" Type="http://schemas.openxmlformats.org/officeDocument/2006/relationships/image" Target="../media/image94.png"/><Relationship Id="rId9" Type="http://schemas.openxmlformats.org/officeDocument/2006/relationships/hyperlink" Target="https://www.cia.gov/library/publications/the-world-factbook/flags/gm-lgflag.gi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60.xml.rels><?xml version="1.0" encoding="UTF-8" standalone="yes"?>
<Relationships xmlns="http://schemas.openxmlformats.org/package/2006/relationships"><Relationship Id="rId8" Type="http://schemas.openxmlformats.org/officeDocument/2006/relationships/hyperlink" Target="https://www.cia.gov/library/publications/the-world-factbook/flags/fr-lgflag.gif" TargetMode="External"/><Relationship Id="rId13" Type="http://schemas.openxmlformats.org/officeDocument/2006/relationships/image" Target="../media/image99.png"/><Relationship Id="rId3" Type="http://schemas.openxmlformats.org/officeDocument/2006/relationships/hyperlink" Target="https://www.cia.gov/library/publications/the-world-factbook/flags/da-lgflag.gif" TargetMode="External"/><Relationship Id="rId7" Type="http://schemas.openxmlformats.org/officeDocument/2006/relationships/image" Target="../media/image81.png"/><Relationship Id="rId12"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78.jpeg"/><Relationship Id="rId5" Type="http://schemas.openxmlformats.org/officeDocument/2006/relationships/hyperlink" Target="https://www.cia.gov/library/publications/the-world-factbook/flags/gm-lgflag.gif" TargetMode="External"/><Relationship Id="rId10" Type="http://schemas.openxmlformats.org/officeDocument/2006/relationships/hyperlink" Target="https://www.cia.gov/library/publications/the-world-factbook/flags/sz-lgflag.gif" TargetMode="External"/><Relationship Id="rId4" Type="http://schemas.openxmlformats.org/officeDocument/2006/relationships/image" Target="../media/image98.jpeg"/><Relationship Id="rId9" Type="http://schemas.openxmlformats.org/officeDocument/2006/relationships/image" Target="../media/image86.jpeg"/><Relationship Id="rId1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08.emf"/><Relationship Id="rId13" Type="http://schemas.openxmlformats.org/officeDocument/2006/relationships/image" Target="../media/image113.emf"/><Relationship Id="rId18" Type="http://schemas.openxmlformats.org/officeDocument/2006/relationships/image" Target="../media/image118.jpeg"/><Relationship Id="rId3" Type="http://schemas.openxmlformats.org/officeDocument/2006/relationships/image" Target="../media/image3.png"/><Relationship Id="rId7" Type="http://schemas.openxmlformats.org/officeDocument/2006/relationships/image" Target="../media/image107.emf"/><Relationship Id="rId12" Type="http://schemas.openxmlformats.org/officeDocument/2006/relationships/image" Target="../media/image112.emf"/><Relationship Id="rId17" Type="http://schemas.openxmlformats.org/officeDocument/2006/relationships/image" Target="../media/image117.jpeg"/><Relationship Id="rId2" Type="http://schemas.openxmlformats.org/officeDocument/2006/relationships/image" Target="../media/image103.emf"/><Relationship Id="rId16" Type="http://schemas.openxmlformats.org/officeDocument/2006/relationships/image" Target="../media/image116.jpeg"/><Relationship Id="rId20"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06.emf"/><Relationship Id="rId11" Type="http://schemas.openxmlformats.org/officeDocument/2006/relationships/image" Target="../media/image111.emf"/><Relationship Id="rId5" Type="http://schemas.openxmlformats.org/officeDocument/2006/relationships/image" Target="../media/image105.emf"/><Relationship Id="rId15" Type="http://schemas.openxmlformats.org/officeDocument/2006/relationships/image" Target="../media/image115.png"/><Relationship Id="rId10" Type="http://schemas.openxmlformats.org/officeDocument/2006/relationships/image" Target="../media/image110.emf"/><Relationship Id="rId19" Type="http://schemas.openxmlformats.org/officeDocument/2006/relationships/image" Target="../media/image119.jpeg"/><Relationship Id="rId4" Type="http://schemas.openxmlformats.org/officeDocument/2006/relationships/image" Target="../media/image104.emf"/><Relationship Id="rId9" Type="http://schemas.openxmlformats.org/officeDocument/2006/relationships/image" Target="../media/image109.emf"/><Relationship Id="rId14" Type="http://schemas.openxmlformats.org/officeDocument/2006/relationships/image" Target="../media/image114.jpeg"/></Relationships>
</file>

<file path=ppt/slides/_rels/slide65.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2.jpeg"/><Relationship Id="rId7" Type="http://schemas.openxmlformats.org/officeDocument/2006/relationships/image" Target="../media/image125.JP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24.JPG"/><Relationship Id="rId5" Type="http://schemas.openxmlformats.org/officeDocument/2006/relationships/image" Target="../media/image123.JPG"/><Relationship Id="rId4" Type="http://schemas.openxmlformats.org/officeDocument/2006/relationships/image" Target="../media/image3.png"/><Relationship Id="rId9"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1.JPG"/><Relationship Id="rId5" Type="http://schemas.openxmlformats.org/officeDocument/2006/relationships/image" Target="../media/image130.jpeg"/><Relationship Id="rId4" Type="http://schemas.openxmlformats.org/officeDocument/2006/relationships/image" Target="../media/image129.JPG"/></Relationships>
</file>

<file path=ppt/slides/_rels/slide6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www.google.cz/url?sa=i&amp;rct=j&amp;q=&amp;esrc=s&amp;source=images&amp;cd=&amp;cad=rja&amp;uact=8&amp;docid=6p0-HVr3bC3jWM&amp;tbnid=pim1jbjPrtMEuM:&amp;ved=0CAUQjRw&amp;url=http://commons.wikimedia.org/wiki/File:Toulouse_-_Bar_basque_-_Beer_tap.jpg&amp;ei=9j61U4LiNMKtPLmrgNgJ&amp;bvm=bv.70138588,d.ZGU&amp;psig=AFQjCNGiJJrPNMjGlxYO3seI39gVp7gr9A&amp;ust=1404473451222966"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7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79.xml.rels><?xml version="1.0" encoding="UTF-8" standalone="yes"?>
<Relationships xmlns="http://schemas.openxmlformats.org/package/2006/relationships"><Relationship Id="rId3" Type="http://schemas.openxmlformats.org/officeDocument/2006/relationships/hyperlink" Target="http://upload.wikimedia.org/wikipedia/commons/0/09/Kodex_vy%C5%A1ehradsk%C3%BD1.jpg" TargetMode="External"/><Relationship Id="rId7" Type="http://schemas.openxmlformats.org/officeDocument/2006/relationships/image" Target="../media/image14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hyperlink" Target="http://upload.wikimedia.org/wikipedia/commons/d/d7/Kodex_vy%C5%A1ehradsk%C3%BD2.jpg" TargetMode="External"/><Relationship Id="rId4" Type="http://schemas.openxmlformats.org/officeDocument/2006/relationships/image" Target="../media/image145.jpeg"/></Relationships>
</file>

<file path=ppt/slides/_rels/slide8.xml.rels><?xml version="1.0" encoding="UTF-8" standalone="yes"?>
<Relationships xmlns="http://schemas.openxmlformats.org/package/2006/relationships"><Relationship Id="rId3" Type="http://schemas.openxmlformats.org/officeDocument/2006/relationships/hyperlink" Target="http://www.justlanded.com/english/Czech-Republic/Czech-Republic-Guide/Health/Health-insurance"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s://www.mpsv.cz/web/en/responsibilities-of-molsa"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3.png"/><Relationship Id="rId7" Type="http://schemas.openxmlformats.org/officeDocument/2006/relationships/image" Target="../media/image15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upload.wikimedia.org/wikipedia/commons/f/fb/Dvorak1.jpg" TargetMode="External"/><Relationship Id="rId5" Type="http://schemas.openxmlformats.org/officeDocument/2006/relationships/image" Target="../media/image153.jpeg"/><Relationship Id="rId4" Type="http://schemas.openxmlformats.org/officeDocument/2006/relationships/hyperlink" Target="http://upload.wikimedia.org/wikipedia/commons/c/ce/Johan_amos_comenius_1592-1671.jp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hyperlink" Target="http://upload.wikimedia.org/wikipedia/commons/2/29/Alfons_Mucha_LOC_3c05828u.jp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9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6.jpeg"/><Relationship Id="rId1" Type="http://schemas.openxmlformats.org/officeDocument/2006/relationships/slideLayout" Target="../slideLayouts/slideLayout7.xml"/><Relationship Id="rId4" Type="http://schemas.openxmlformats.org/officeDocument/2006/relationships/image" Target="../media/image177.jpeg"/></Relationships>
</file>

<file path=ppt/slides/_rels/slide97.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3.png"/><Relationship Id="rId7" Type="http://schemas.openxmlformats.org/officeDocument/2006/relationships/image" Target="../media/image182.pn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7">
            <a:extLst>
              <a:ext uri="{FF2B5EF4-FFF2-40B4-BE49-F238E27FC236}">
                <a16:creationId xmlns:a16="http://schemas.microsoft.com/office/drawing/2014/main" id="{45C87872-61FB-077A-E540-069645BA0071}"/>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8" descr="E:\data\MZV_en_lg.gif">
            <a:extLst>
              <a:ext uri="{FF2B5EF4-FFF2-40B4-BE49-F238E27FC236}">
                <a16:creationId xmlns:a16="http://schemas.microsoft.com/office/drawing/2014/main" id="{993F916F-9E17-076F-2FD8-DB0617C8C95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4300" y="125413"/>
            <a:ext cx="38084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406FBF55-E436-7A30-B3AC-ADF833F8779E}"/>
              </a:ext>
            </a:extLst>
          </p:cNvPr>
          <p:cNvSpPr>
            <a:spLocks noGrp="1" noChangeArrowheads="1"/>
          </p:cNvSpPr>
          <p:nvPr>
            <p:ph type="ctrTitle"/>
          </p:nvPr>
        </p:nvSpPr>
        <p:spPr>
          <a:xfrm>
            <a:off x="695325" y="3311525"/>
            <a:ext cx="7772400" cy="1470025"/>
          </a:xfrm>
        </p:spPr>
        <p:txBody>
          <a:bodyPr rtlCol="0">
            <a:normAutofit/>
          </a:bodyPr>
          <a:lstStyle/>
          <a:p>
            <a:pPr eaLnBrk="1" fontAlgn="auto" hangingPunct="1">
              <a:spcAft>
                <a:spcPts val="0"/>
              </a:spcAft>
              <a:defRPr/>
            </a:pPr>
            <a:r>
              <a:rPr lang="cs-CZ" sz="6000" dirty="0" err="1" smtClean="0">
                <a:solidFill>
                  <a:srgbClr val="D52B1E"/>
                </a:solidFill>
                <a:effectLst>
                  <a:outerShdw blurRad="38100" dist="38100" dir="2700000" algn="tl">
                    <a:srgbClr val="C0C0C0"/>
                  </a:outerShdw>
                </a:effectLst>
                <a:latin typeface="Georgia" pitchFamily="18" charset="0"/>
              </a:rPr>
              <a:t>Welcome</a:t>
            </a:r>
            <a:r>
              <a:rPr lang="cs-CZ" sz="6000" dirty="0" smtClean="0">
                <a:solidFill>
                  <a:srgbClr val="D52B1E"/>
                </a:solidFill>
                <a:effectLst>
                  <a:outerShdw blurRad="38100" dist="38100" dir="2700000" algn="tl">
                    <a:srgbClr val="C0C0C0"/>
                  </a:outerShdw>
                </a:effectLst>
                <a:latin typeface="Georgia" pitchFamily="18" charset="0"/>
              </a:rPr>
              <a:t> to </a:t>
            </a:r>
            <a:r>
              <a:rPr lang="en-US" sz="6000" dirty="0" err="1" smtClean="0">
                <a:solidFill>
                  <a:srgbClr val="D52B1E"/>
                </a:solidFill>
                <a:effectLst>
                  <a:outerShdw blurRad="38100" dist="38100" dir="2700000" algn="tl">
                    <a:srgbClr val="C0C0C0"/>
                  </a:outerShdw>
                </a:effectLst>
                <a:latin typeface="Georgia" pitchFamily="18" charset="0"/>
              </a:rPr>
              <a:t>Czec</a:t>
            </a:r>
            <a:r>
              <a:rPr lang="cs-CZ" sz="6000" dirty="0" err="1" smtClean="0">
                <a:solidFill>
                  <a:srgbClr val="D52B1E"/>
                </a:solidFill>
                <a:effectLst>
                  <a:outerShdw blurRad="38100" dist="38100" dir="2700000" algn="tl">
                    <a:srgbClr val="C0C0C0"/>
                  </a:outerShdw>
                </a:effectLst>
                <a:latin typeface="Georgia" pitchFamily="18" charset="0"/>
              </a:rPr>
              <a:t>hia</a:t>
            </a:r>
            <a:endParaRPr lang="en-US" sz="6000" dirty="0">
              <a:solidFill>
                <a:srgbClr val="D52B1E"/>
              </a:solidFill>
              <a:effectLst>
                <a:outerShdw blurRad="38100" dist="38100" dir="2700000" algn="tl">
                  <a:srgbClr val="C0C0C0"/>
                </a:outerShdw>
              </a:effectLst>
              <a:latin typeface="Georgia" pitchFamily="18"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9EFB34BF-1952-202A-5493-E1F3444F79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a:extLst>
              <a:ext uri="{FF2B5EF4-FFF2-40B4-BE49-F238E27FC236}">
                <a16:creationId xmlns:a16="http://schemas.microsoft.com/office/drawing/2014/main" id="{7630D58F-DBE7-D8AA-41FF-8509438A8964}"/>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Basic Facts about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14340" name="Rectangle 3">
            <a:extLst>
              <a:ext uri="{FF2B5EF4-FFF2-40B4-BE49-F238E27FC236}">
                <a16:creationId xmlns:a16="http://schemas.microsoft.com/office/drawing/2014/main" id="{8067CE1B-7464-AD3E-2418-92AA6A299476}"/>
              </a:ext>
            </a:extLst>
          </p:cNvPr>
          <p:cNvSpPr>
            <a:spLocks noGrp="1" noChangeArrowheads="1"/>
          </p:cNvSpPr>
          <p:nvPr>
            <p:ph type="subTitle" idx="4294967295"/>
          </p:nvPr>
        </p:nvSpPr>
        <p:spPr>
          <a:xfrm>
            <a:off x="1511300" y="1343025"/>
            <a:ext cx="7632700" cy="4456113"/>
          </a:xfrm>
        </p:spPr>
        <p:txBody>
          <a:bodyPr/>
          <a:lstStyle/>
          <a:p>
            <a:pPr marL="304800" indent="-304800" algn="just" eaLnBrk="1" hangingPunct="1">
              <a:lnSpc>
                <a:spcPct val="110000"/>
              </a:lnSpc>
              <a:spcBef>
                <a:spcPct val="0"/>
              </a:spcBef>
              <a:spcAft>
                <a:spcPts val="1200"/>
              </a:spcAft>
              <a:buFont typeface="Georgia" panose="02040502050405020303" pitchFamily="18" charset="0"/>
              <a:buNone/>
            </a:pPr>
            <a:r>
              <a:rPr lang="en-US" altLang="cs-CZ" sz="2400">
                <a:solidFill>
                  <a:srgbClr val="0039A6"/>
                </a:solidFill>
                <a:latin typeface="Georgia" panose="02040502050405020303" pitchFamily="18" charset="0"/>
              </a:rPr>
              <a:t>	</a:t>
            </a:r>
            <a:r>
              <a:rPr lang="en-US" altLang="cs-CZ" sz="2400">
                <a:solidFill>
                  <a:srgbClr val="D52B1E"/>
                </a:solidFill>
                <a:latin typeface="Georgia" panose="02040502050405020303" pitchFamily="18" charset="0"/>
              </a:rPr>
              <a:t>Important contacts</a:t>
            </a:r>
            <a:r>
              <a:rPr lang="en-US" altLang="cs-CZ">
                <a:solidFill>
                  <a:srgbClr val="D52B1E"/>
                </a:solidFill>
                <a:latin typeface="Georgia" panose="02040502050405020303" pitchFamily="18" charset="0"/>
              </a:rPr>
              <a:t>:</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1800">
                <a:latin typeface="Georgia" panose="02040502050405020303" pitchFamily="18" charset="0"/>
              </a:rPr>
              <a:t>Integrated Rescue System:</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1800" b="1">
                <a:latin typeface="Georgia" panose="02040502050405020303" pitchFamily="18" charset="0"/>
              </a:rPr>
              <a:t>112</a:t>
            </a:r>
            <a:r>
              <a:rPr lang="en-US" altLang="cs-CZ" sz="1800">
                <a:latin typeface="Georgia" panose="02040502050405020303" pitchFamily="18" charset="0"/>
              </a:rPr>
              <a:t> – Single European emergency number</a:t>
            </a:r>
          </a:p>
          <a:p>
            <a:pPr marL="304800" indent="-304800" algn="just" eaLnBrk="1" hangingPunct="1">
              <a:lnSpc>
                <a:spcPct val="110000"/>
              </a:lnSpc>
              <a:spcBef>
                <a:spcPct val="0"/>
              </a:spcBef>
              <a:spcAft>
                <a:spcPts val="1200"/>
              </a:spcAft>
              <a:buFont typeface="Georgia" panose="02040502050405020303" pitchFamily="18" charset="0"/>
              <a:buChar char="●"/>
            </a:pPr>
            <a:endParaRPr lang="en-US" altLang="cs-CZ" sz="1800">
              <a:latin typeface="Georgia" panose="02040502050405020303" pitchFamily="18" charset="0"/>
            </a:endParaRPr>
          </a:p>
          <a:p>
            <a:pPr lvl="1" algn="just" eaLnBrk="1" hangingPunct="1">
              <a:lnSpc>
                <a:spcPct val="110000"/>
              </a:lnSpc>
              <a:spcBef>
                <a:spcPct val="0"/>
              </a:spcBef>
              <a:spcAft>
                <a:spcPts val="1200"/>
              </a:spcAft>
              <a:buFont typeface="Georgia" panose="02040502050405020303" pitchFamily="18" charset="0"/>
              <a:buNone/>
            </a:pPr>
            <a:r>
              <a:rPr lang="en-US" altLang="cs-CZ">
                <a:latin typeface="Georgia" panose="02040502050405020303" pitchFamily="18" charset="0"/>
              </a:rPr>
              <a:t>			</a:t>
            </a:r>
            <a:r>
              <a:rPr lang="en-US" altLang="cs-CZ" b="1">
                <a:latin typeface="Georgia" panose="02040502050405020303" pitchFamily="18" charset="0"/>
              </a:rPr>
              <a:t>150</a:t>
            </a:r>
            <a:r>
              <a:rPr lang="en-US" altLang="cs-CZ">
                <a:latin typeface="Georgia" panose="02040502050405020303" pitchFamily="18" charset="0"/>
              </a:rPr>
              <a:t> – </a:t>
            </a:r>
            <a:r>
              <a:rPr lang="en-GB" altLang="cs-CZ">
                <a:latin typeface="Georgia" panose="02040502050405020303" pitchFamily="18" charset="0"/>
              </a:rPr>
              <a:t>Czech fire brigade</a:t>
            </a:r>
          </a:p>
          <a:p>
            <a:pPr lvl="1" algn="just" eaLnBrk="1" hangingPunct="1">
              <a:lnSpc>
                <a:spcPct val="110000"/>
              </a:lnSpc>
              <a:spcBef>
                <a:spcPct val="0"/>
              </a:spcBef>
              <a:spcAft>
                <a:spcPts val="1200"/>
              </a:spcAft>
              <a:buFont typeface="Georgia" panose="02040502050405020303" pitchFamily="18" charset="0"/>
              <a:buNone/>
            </a:pPr>
            <a:endParaRPr lang="en-US" altLang="cs-CZ">
              <a:latin typeface="Georgia" panose="02040502050405020303" pitchFamily="18" charset="0"/>
            </a:endParaRPr>
          </a:p>
          <a:p>
            <a:pPr lvl="1" algn="just" eaLnBrk="1" hangingPunct="1">
              <a:lnSpc>
                <a:spcPct val="110000"/>
              </a:lnSpc>
              <a:spcBef>
                <a:spcPct val="0"/>
              </a:spcBef>
              <a:spcAft>
                <a:spcPts val="1200"/>
              </a:spcAft>
              <a:buFont typeface="Georgia" panose="02040502050405020303" pitchFamily="18" charset="0"/>
              <a:buNone/>
            </a:pPr>
            <a:r>
              <a:rPr lang="en-US" altLang="cs-CZ">
                <a:latin typeface="Georgia" panose="02040502050405020303" pitchFamily="18" charset="0"/>
              </a:rPr>
              <a:t>			</a:t>
            </a:r>
            <a:r>
              <a:rPr lang="en-US" altLang="cs-CZ" b="1">
                <a:latin typeface="Georgia" panose="02040502050405020303" pitchFamily="18" charset="0"/>
              </a:rPr>
              <a:t>155</a:t>
            </a:r>
            <a:r>
              <a:rPr lang="en-US" altLang="cs-CZ">
                <a:latin typeface="Georgia" panose="02040502050405020303" pitchFamily="18" charset="0"/>
              </a:rPr>
              <a:t> – Paramedic service</a:t>
            </a:r>
          </a:p>
          <a:p>
            <a:pPr lvl="1" algn="just" eaLnBrk="1" hangingPunct="1">
              <a:lnSpc>
                <a:spcPct val="110000"/>
              </a:lnSpc>
              <a:spcBef>
                <a:spcPct val="0"/>
              </a:spcBef>
              <a:spcAft>
                <a:spcPts val="1200"/>
              </a:spcAft>
              <a:buFont typeface="Georgia" panose="02040502050405020303" pitchFamily="18" charset="0"/>
              <a:buNone/>
            </a:pPr>
            <a:endParaRPr lang="en-US" altLang="cs-CZ">
              <a:latin typeface="Georgia" panose="02040502050405020303" pitchFamily="18" charset="0"/>
            </a:endParaRPr>
          </a:p>
          <a:p>
            <a:pPr lvl="1" algn="just" eaLnBrk="1" hangingPunct="1">
              <a:lnSpc>
                <a:spcPct val="110000"/>
              </a:lnSpc>
              <a:spcBef>
                <a:spcPct val="0"/>
              </a:spcBef>
              <a:spcAft>
                <a:spcPts val="1200"/>
              </a:spcAft>
              <a:buFont typeface="Georgia" panose="02040502050405020303" pitchFamily="18" charset="0"/>
              <a:buNone/>
            </a:pPr>
            <a:r>
              <a:rPr lang="en-US" altLang="cs-CZ">
                <a:latin typeface="Georgia" panose="02040502050405020303" pitchFamily="18" charset="0"/>
              </a:rPr>
              <a:t>			</a:t>
            </a:r>
            <a:r>
              <a:rPr lang="en-US" altLang="cs-CZ" b="1">
                <a:latin typeface="Georgia" panose="02040502050405020303" pitchFamily="18" charset="0"/>
              </a:rPr>
              <a:t>158</a:t>
            </a:r>
            <a:r>
              <a:rPr lang="en-US" altLang="cs-CZ">
                <a:latin typeface="Georgia" panose="02040502050405020303" pitchFamily="18" charset="0"/>
              </a:rPr>
              <a:t> – Czech police</a:t>
            </a:r>
          </a:p>
          <a:p>
            <a:pPr lvl="1" algn="just" eaLnBrk="1" hangingPunct="1">
              <a:lnSpc>
                <a:spcPct val="110000"/>
              </a:lnSpc>
              <a:spcBef>
                <a:spcPct val="0"/>
              </a:spcBef>
              <a:spcAft>
                <a:spcPts val="1200"/>
              </a:spcAft>
              <a:buFont typeface="Georgia" panose="02040502050405020303" pitchFamily="18" charset="0"/>
              <a:buChar char="●"/>
            </a:pPr>
            <a:endParaRPr lang="en-US" altLang="cs-CZ">
              <a:latin typeface="Georgia" panose="02040502050405020303" pitchFamily="18" charset="0"/>
            </a:endParaRPr>
          </a:p>
        </p:txBody>
      </p:sp>
      <p:sp>
        <p:nvSpPr>
          <p:cNvPr id="2" name="Rectangle 1">
            <a:extLst>
              <a:ext uri="{FF2B5EF4-FFF2-40B4-BE49-F238E27FC236}">
                <a16:creationId xmlns:a16="http://schemas.microsoft.com/office/drawing/2014/main" id="{2936F9B4-4850-D30F-4A2B-AF1497B07B04}"/>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35CDBE49-DF9B-F14D-DAE1-E4E5942F6A0D}"/>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43" name="AutoShape 10" descr="2Q==">
            <a:extLst>
              <a:ext uri="{FF2B5EF4-FFF2-40B4-BE49-F238E27FC236}">
                <a16:creationId xmlns:a16="http://schemas.microsoft.com/office/drawing/2014/main" id="{75817624-D31C-AE2B-F2C8-054F86BD6675}"/>
              </a:ext>
            </a:extLst>
          </p:cNvPr>
          <p:cNvSpPr>
            <a:spLocks noChangeAspect="1" noChangeArrowheads="1"/>
          </p:cNvSpPr>
          <p:nvPr/>
        </p:nvSpPr>
        <p:spPr bwMode="auto">
          <a:xfrm>
            <a:off x="3924300" y="27813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14344" name="AutoShape 12" descr="2Q==">
            <a:extLst>
              <a:ext uri="{FF2B5EF4-FFF2-40B4-BE49-F238E27FC236}">
                <a16:creationId xmlns:a16="http://schemas.microsoft.com/office/drawing/2014/main" id="{784A3AB1-C528-3084-C0A0-15AF5F485586}"/>
              </a:ext>
            </a:extLst>
          </p:cNvPr>
          <p:cNvSpPr>
            <a:spLocks noChangeAspect="1" noChangeArrowheads="1"/>
          </p:cNvSpPr>
          <p:nvPr/>
        </p:nvSpPr>
        <p:spPr bwMode="auto">
          <a:xfrm>
            <a:off x="3924300" y="27813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14345" name="AutoShape 14" descr="2Q==">
            <a:extLst>
              <a:ext uri="{FF2B5EF4-FFF2-40B4-BE49-F238E27FC236}">
                <a16:creationId xmlns:a16="http://schemas.microsoft.com/office/drawing/2014/main" id="{F965B20F-2AC9-BC8D-3CF4-46569A1CBA8D}"/>
              </a:ext>
            </a:extLst>
          </p:cNvPr>
          <p:cNvSpPr>
            <a:spLocks noChangeAspect="1" noChangeArrowheads="1"/>
          </p:cNvSpPr>
          <p:nvPr/>
        </p:nvSpPr>
        <p:spPr bwMode="auto">
          <a:xfrm>
            <a:off x="3924300" y="27813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4346" name="Picture 16" descr="policie_cr">
            <a:extLst>
              <a:ext uri="{FF2B5EF4-FFF2-40B4-BE49-F238E27FC236}">
                <a16:creationId xmlns:a16="http://schemas.microsoft.com/office/drawing/2014/main" id="{85452AEF-5FAD-EB52-7CAD-B1268B941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5260975"/>
            <a:ext cx="1022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8" descr="ANd9GcSF2ex4YnuFBlZ2rNOreYlvwoLUN7lOkVieozt3FICshoT7i-JHUA">
            <a:extLst>
              <a:ext uri="{FF2B5EF4-FFF2-40B4-BE49-F238E27FC236}">
                <a16:creationId xmlns:a16="http://schemas.microsoft.com/office/drawing/2014/main" id="{DEB39A72-ACD4-1479-6B79-076FFD85A8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1525" y="3059113"/>
            <a:ext cx="760413"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AutoShape 20" descr="9k=">
            <a:extLst>
              <a:ext uri="{FF2B5EF4-FFF2-40B4-BE49-F238E27FC236}">
                <a16:creationId xmlns:a16="http://schemas.microsoft.com/office/drawing/2014/main" id="{4223660A-A554-166A-74BC-2FDF4CC9E342}"/>
              </a:ext>
            </a:extLst>
          </p:cNvPr>
          <p:cNvSpPr>
            <a:spLocks noChangeAspect="1" noChangeArrowheads="1"/>
          </p:cNvSpPr>
          <p:nvPr/>
        </p:nvSpPr>
        <p:spPr bwMode="auto">
          <a:xfrm>
            <a:off x="3033713" y="2413000"/>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4349" name="Picture 22" descr="205694-top_foto1-iowvs">
            <a:extLst>
              <a:ext uri="{FF2B5EF4-FFF2-40B4-BE49-F238E27FC236}">
                <a16:creationId xmlns:a16="http://schemas.microsoft.com/office/drawing/2014/main" id="{5703529E-31D8-D0CE-68B7-BD578AD0A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98" r="18898"/>
          <a:stretch>
            <a:fillRect/>
          </a:stretch>
        </p:blipFill>
        <p:spPr bwMode="auto">
          <a:xfrm>
            <a:off x="5791200" y="4292600"/>
            <a:ext cx="9223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608FD5C3-F8E1-8C9D-A130-EF7BC090C0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a:extLst>
              <a:ext uri="{FF2B5EF4-FFF2-40B4-BE49-F238E27FC236}">
                <a16:creationId xmlns:a16="http://schemas.microsoft.com/office/drawing/2014/main" id="{911A62F3-6329-254E-ECB1-552F7111C3C6}"/>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Driving Regulations</a:t>
            </a:r>
          </a:p>
        </p:txBody>
      </p:sp>
      <p:sp>
        <p:nvSpPr>
          <p:cNvPr id="15364" name="Rectangle 3">
            <a:extLst>
              <a:ext uri="{FF2B5EF4-FFF2-40B4-BE49-F238E27FC236}">
                <a16:creationId xmlns:a16="http://schemas.microsoft.com/office/drawing/2014/main" id="{ABE700F2-87F7-6CA7-581B-FCD248F6C617}"/>
              </a:ext>
            </a:extLst>
          </p:cNvPr>
          <p:cNvSpPr>
            <a:spLocks noGrp="1" noChangeArrowheads="1"/>
          </p:cNvSpPr>
          <p:nvPr>
            <p:ph type="subTitle" idx="4294967295"/>
          </p:nvPr>
        </p:nvSpPr>
        <p:spPr>
          <a:xfrm>
            <a:off x="1511300" y="1724025"/>
            <a:ext cx="7632700" cy="3948113"/>
          </a:xfrm>
        </p:spPr>
        <p:txBody>
          <a:bodyPr/>
          <a:lstStyle/>
          <a:p>
            <a:pPr marL="304800" indent="-304800" algn="just" eaLnBrk="1" hangingPunct="1">
              <a:lnSpc>
                <a:spcPct val="110000"/>
              </a:lnSpc>
              <a:spcBef>
                <a:spcPct val="0"/>
              </a:spcBef>
              <a:spcAft>
                <a:spcPts val="1200"/>
              </a:spcAft>
              <a:buFont typeface="Georgia" panose="02040502050405020303" pitchFamily="18" charset="0"/>
              <a:buNone/>
            </a:pPr>
            <a:r>
              <a:rPr lang="en-US" altLang="cs-CZ" sz="2400">
                <a:solidFill>
                  <a:srgbClr val="0039A6"/>
                </a:solidFill>
                <a:latin typeface="Georgia" panose="02040502050405020303" pitchFamily="18" charset="0"/>
              </a:rPr>
              <a:t>	</a:t>
            </a:r>
            <a:endParaRPr lang="en-US" altLang="cs-CZ">
              <a:solidFill>
                <a:srgbClr val="0039A6"/>
              </a:solidFill>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2000">
                <a:latin typeface="Georgia" panose="02040502050405020303" pitchFamily="18" charset="0"/>
              </a:rPr>
              <a:t>Zero alcohol tolerance;</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2000">
                <a:latin typeface="Georgia" panose="02040502050405020303" pitchFamily="18" charset="0"/>
              </a:rPr>
              <a:t>Ban on holding telephones and other </a:t>
            </a:r>
          </a:p>
          <a:p>
            <a:pPr marL="304800" indent="-304800" algn="just" eaLnBrk="1" hangingPunct="1">
              <a:lnSpc>
                <a:spcPct val="110000"/>
              </a:lnSpc>
              <a:spcBef>
                <a:spcPct val="0"/>
              </a:spcBef>
              <a:spcAft>
                <a:spcPts val="1200"/>
              </a:spcAft>
              <a:buFont typeface="Georgia" panose="02040502050405020303" pitchFamily="18" charset="0"/>
              <a:buNone/>
            </a:pPr>
            <a:r>
              <a:rPr lang="en-US" altLang="cs-CZ" sz="2000">
                <a:latin typeface="Georgia" panose="02040502050405020303" pitchFamily="18" charset="0"/>
              </a:rPr>
              <a:t>	communication devices while driving;</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2000">
                <a:latin typeface="Georgia" panose="02040502050405020303" pitchFamily="18" charset="0"/>
              </a:rPr>
              <a:t>Mandatory use of seat belts;</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2000">
                <a:latin typeface="Georgia" panose="02040502050405020303" pitchFamily="18" charset="0"/>
              </a:rPr>
              <a:t>Mandatory use of headlights at all times;</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2000">
                <a:latin typeface="Georgia" panose="02040502050405020303" pitchFamily="18" charset="0"/>
              </a:rPr>
              <a:t>Children up to 36kg or 150cm must use a children’s car seat</a:t>
            </a:r>
            <a:r>
              <a:rPr lang="cs-CZ" altLang="cs-CZ" sz="2000">
                <a:latin typeface="Georgia" panose="02040502050405020303" pitchFamily="18" charset="0"/>
              </a:rPr>
              <a:t>;</a:t>
            </a:r>
            <a:endParaRPr lang="en-US" altLang="cs-CZ" sz="2000">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2000">
                <a:latin typeface="Georgia" panose="02040502050405020303" pitchFamily="18" charset="0"/>
              </a:rPr>
              <a:t>Mandatory use of helmets by cyclists and motorcyclists</a:t>
            </a:r>
          </a:p>
        </p:txBody>
      </p:sp>
      <p:sp>
        <p:nvSpPr>
          <p:cNvPr id="2" name="Rectangle 1">
            <a:extLst>
              <a:ext uri="{FF2B5EF4-FFF2-40B4-BE49-F238E27FC236}">
                <a16:creationId xmlns:a16="http://schemas.microsoft.com/office/drawing/2014/main" id="{47CDD0BF-54DF-D8FF-9724-0A3C464B0219}"/>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2B564EB-EE63-CE7A-F7EB-277B89A8EE48}"/>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367" name="Picture 11" descr="ANd9GcQlnStJskleNMfTIrWuZsYI8WNRlJ-rw1HslUm-lIWfX-wH2EAIeA">
            <a:extLst>
              <a:ext uri="{FF2B5EF4-FFF2-40B4-BE49-F238E27FC236}">
                <a16:creationId xmlns:a16="http://schemas.microsoft.com/office/drawing/2014/main" id="{7038A1F2-B788-C286-880C-8247D5CEC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17145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3" descr="Rozviť světla">
            <a:extLst>
              <a:ext uri="{FF2B5EF4-FFF2-40B4-BE49-F238E27FC236}">
                <a16:creationId xmlns:a16="http://schemas.microsoft.com/office/drawing/2014/main" id="{C851F6D7-1990-7CB1-A83D-487EB0DDE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33909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7" descr="00227_tfa0f98e_thumb">
            <a:extLst>
              <a:ext uri="{FF2B5EF4-FFF2-40B4-BE49-F238E27FC236}">
                <a16:creationId xmlns:a16="http://schemas.microsoft.com/office/drawing/2014/main" id="{BDFC45C3-3B98-DA01-024D-5DA4D66A92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0" y="248285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a:extLst>
              <a:ext uri="{FF2B5EF4-FFF2-40B4-BE49-F238E27FC236}">
                <a16:creationId xmlns:a16="http://schemas.microsoft.com/office/drawing/2014/main" id="{A9E835B8-D0BB-0984-4E9D-C9F555F027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F6DEA3BD-9206-DD7C-8065-7946F312E04A}"/>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Driving Regulations</a:t>
            </a:r>
          </a:p>
        </p:txBody>
      </p:sp>
      <p:sp>
        <p:nvSpPr>
          <p:cNvPr id="16388" name="Rectangle 3">
            <a:extLst>
              <a:ext uri="{FF2B5EF4-FFF2-40B4-BE49-F238E27FC236}">
                <a16:creationId xmlns:a16="http://schemas.microsoft.com/office/drawing/2014/main" id="{1D1A845F-4246-B745-74EC-64F44792D116}"/>
              </a:ext>
            </a:extLst>
          </p:cNvPr>
          <p:cNvSpPr>
            <a:spLocks noGrp="1" noChangeArrowheads="1"/>
          </p:cNvSpPr>
          <p:nvPr>
            <p:ph type="subTitle" idx="4294967295"/>
          </p:nvPr>
        </p:nvSpPr>
        <p:spPr>
          <a:xfrm>
            <a:off x="1511300" y="1543050"/>
            <a:ext cx="7632700" cy="4710113"/>
          </a:xfrm>
        </p:spPr>
        <p:txBody>
          <a:bodyPr rtlCol="0">
            <a:normAutofit lnSpcReduction="10000"/>
          </a:bodyPr>
          <a:lstStyle/>
          <a:p>
            <a:pPr marL="304800" indent="-304800" algn="just" eaLnBrk="1" fontAlgn="auto" hangingPunct="1">
              <a:lnSpc>
                <a:spcPct val="110000"/>
              </a:lnSpc>
              <a:spcBef>
                <a:spcPct val="0"/>
              </a:spcBef>
              <a:spcAft>
                <a:spcPts val="1200"/>
              </a:spcAft>
              <a:buFont typeface="Georgia" panose="02040502050405020303" pitchFamily="18" charset="0"/>
              <a:buNone/>
              <a:defRPr/>
            </a:pPr>
            <a:r>
              <a:rPr lang="en-GB" altLang="cs-CZ" sz="2400" dirty="0">
                <a:solidFill>
                  <a:srgbClr val="0039A6"/>
                </a:solidFill>
                <a:latin typeface="Georgia" panose="02040502050405020303" pitchFamily="18" charset="0"/>
              </a:rPr>
              <a:t>	Speed limits</a:t>
            </a:r>
            <a:r>
              <a:rPr lang="en-GB" altLang="cs-CZ" dirty="0">
                <a:solidFill>
                  <a:srgbClr val="0039A6"/>
                </a:solidFill>
                <a:latin typeface="Georgia" panose="02040502050405020303" pitchFamily="18" charset="0"/>
              </a:rPr>
              <a:t>:</a:t>
            </a: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en-GB" altLang="cs-CZ" sz="1800" dirty="0">
                <a:latin typeface="Georgia" panose="02040502050405020303" pitchFamily="18" charset="0"/>
              </a:rPr>
              <a:t>In-town speed limit: 50 km/h</a:t>
            </a: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en-GB" altLang="cs-CZ" sz="1800" dirty="0">
                <a:latin typeface="Georgia" panose="02040502050405020303" pitchFamily="18" charset="0"/>
              </a:rPr>
              <a:t>Roads: 90 km/h</a:t>
            </a: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en-GB" altLang="cs-CZ" sz="1800" dirty="0">
                <a:latin typeface="Georgia" panose="02040502050405020303" pitchFamily="18" charset="0"/>
              </a:rPr>
              <a:t>Motorways: 130 km/h</a:t>
            </a: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en-GB" altLang="cs-CZ" sz="1800" dirty="0">
                <a:latin typeface="Georgia" panose="02040502050405020303" pitchFamily="18" charset="0"/>
              </a:rPr>
              <a:t>Motorcycles: 90 km/h</a:t>
            </a: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en-GB" altLang="cs-CZ" sz="1800" dirty="0">
                <a:latin typeface="Georgia" panose="02040502050405020303" pitchFamily="18" charset="0"/>
              </a:rPr>
              <a:t>Trucks over 3.5t: 80km/h</a:t>
            </a:r>
          </a:p>
          <a:p>
            <a:pPr marL="304800" indent="-304800" algn="just" eaLnBrk="1" fontAlgn="auto" hangingPunct="1">
              <a:lnSpc>
                <a:spcPct val="110000"/>
              </a:lnSpc>
              <a:spcBef>
                <a:spcPct val="0"/>
              </a:spcBef>
              <a:spcAft>
                <a:spcPts val="1200"/>
              </a:spcAft>
              <a:buFont typeface="Georgia" panose="02040502050405020303" pitchFamily="18" charset="0"/>
              <a:buNone/>
              <a:defRPr/>
            </a:pPr>
            <a:r>
              <a:rPr lang="en-GB" altLang="cs-CZ" sz="2400" dirty="0">
                <a:solidFill>
                  <a:srgbClr val="0039A6"/>
                </a:solidFill>
                <a:latin typeface="Georgia" panose="02040502050405020303" pitchFamily="18" charset="0"/>
              </a:rPr>
              <a:t>	Fees for vehicles under 3.5t:</a:t>
            </a:r>
          </a:p>
          <a:p>
            <a:pPr marL="304800" indent="-304800" algn="just" eaLnBrk="1" fontAlgn="auto" hangingPunct="1">
              <a:lnSpc>
                <a:spcPct val="110000"/>
              </a:lnSpc>
              <a:spcBef>
                <a:spcPct val="0"/>
              </a:spcBef>
              <a:spcAft>
                <a:spcPts val="1200"/>
              </a:spcAft>
              <a:buFont typeface="Georgia" panose="02040502050405020303" pitchFamily="18" charset="0"/>
              <a:buNone/>
              <a:defRPr/>
            </a:pPr>
            <a:r>
              <a:rPr lang="en-GB" altLang="cs-CZ" sz="1800" dirty="0">
                <a:latin typeface="Georgia" panose="02040502050405020303" pitchFamily="18" charset="0"/>
              </a:rPr>
              <a:t>	Yearly / monthly / 10-day</a:t>
            </a:r>
          </a:p>
          <a:p>
            <a:pPr marL="304800" indent="-304800" algn="just" eaLnBrk="1" fontAlgn="auto" hangingPunct="1">
              <a:lnSpc>
                <a:spcPct val="110000"/>
              </a:lnSpc>
              <a:spcBef>
                <a:spcPct val="0"/>
              </a:spcBef>
              <a:spcAft>
                <a:spcPts val="1200"/>
              </a:spcAft>
              <a:buFont typeface="Georgia" panose="02040502050405020303" pitchFamily="18" charset="0"/>
              <a:buNone/>
              <a:defRPr/>
            </a:pPr>
            <a:r>
              <a:rPr lang="en-GB" altLang="cs-CZ" sz="1800" dirty="0">
                <a:latin typeface="Georgia" panose="02040502050405020303" pitchFamily="18" charset="0"/>
              </a:rPr>
              <a:t>	Motorway stickers can be purchased </a:t>
            </a:r>
            <a:r>
              <a:rPr lang="cs-CZ" altLang="cs-CZ" sz="1800" dirty="0">
                <a:latin typeface="Georgia" panose="02040502050405020303" pitchFamily="18" charset="0"/>
              </a:rPr>
              <a:t>on-line</a:t>
            </a:r>
          </a:p>
          <a:p>
            <a:pPr marL="304800" indent="-304800" algn="just" eaLnBrk="1" fontAlgn="auto" hangingPunct="1">
              <a:lnSpc>
                <a:spcPct val="110000"/>
              </a:lnSpc>
              <a:spcBef>
                <a:spcPct val="0"/>
              </a:spcBef>
              <a:spcAft>
                <a:spcPts val="1200"/>
              </a:spcAft>
              <a:buFont typeface="Georgia" panose="02040502050405020303" pitchFamily="18" charset="0"/>
              <a:buNone/>
              <a:defRPr/>
            </a:pPr>
            <a:r>
              <a:rPr lang="cs-CZ" altLang="cs-CZ" sz="1800" dirty="0">
                <a:latin typeface="Georgia" panose="02040502050405020303" pitchFamily="18" charset="0"/>
                <a:hlinkClick r:id="rId3"/>
              </a:rPr>
              <a:t>	</a:t>
            </a:r>
            <a:r>
              <a:rPr lang="cs-CZ" altLang="cs-CZ" sz="1800" dirty="0">
                <a:hlinkClick r:id="rId3"/>
              </a:rPr>
              <a:t>Electronic Vignette - eDalnice</a:t>
            </a:r>
            <a:endParaRPr lang="cs-CZ" altLang="cs-CZ" sz="1800" dirty="0">
              <a:latin typeface="Georgia" panose="02040502050405020303" pitchFamily="18" charset="0"/>
            </a:endParaRPr>
          </a:p>
          <a:p>
            <a:pPr marL="304800" indent="-304800" algn="just" eaLnBrk="1" fontAlgn="auto" hangingPunct="1">
              <a:lnSpc>
                <a:spcPct val="110000"/>
              </a:lnSpc>
              <a:spcBef>
                <a:spcPct val="0"/>
              </a:spcBef>
              <a:spcAft>
                <a:spcPts val="1200"/>
              </a:spcAft>
              <a:buFont typeface="Georgia" panose="02040502050405020303" pitchFamily="18" charset="0"/>
              <a:buNone/>
              <a:defRPr/>
            </a:pPr>
            <a:endParaRPr lang="en-GB" altLang="cs-CZ" sz="1800" dirty="0">
              <a:latin typeface="Georgia" panose="02040502050405020303" pitchFamily="18" charset="0"/>
            </a:endParaRPr>
          </a:p>
        </p:txBody>
      </p:sp>
      <p:sp>
        <p:nvSpPr>
          <p:cNvPr id="2" name="Rectangle 1">
            <a:extLst>
              <a:ext uri="{FF2B5EF4-FFF2-40B4-BE49-F238E27FC236}">
                <a16:creationId xmlns:a16="http://schemas.microsoft.com/office/drawing/2014/main" id="{FE914B0A-0442-9DAD-E56A-1D0DCC63E232}"/>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FE8FFE2-47BA-8522-D461-9D5D9759EF33}"/>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391" name="Picture 11" descr="8320">
            <a:extLst>
              <a:ext uri="{FF2B5EF4-FFF2-40B4-BE49-F238E27FC236}">
                <a16:creationId xmlns:a16="http://schemas.microsoft.com/office/drawing/2014/main" id="{9B1C8EDE-F145-10E5-583E-886B57EBD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650" y="1771650"/>
            <a:ext cx="1635125"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a:extLst>
              <a:ext uri="{FF2B5EF4-FFF2-40B4-BE49-F238E27FC236}">
                <a16:creationId xmlns:a16="http://schemas.microsoft.com/office/drawing/2014/main" id="{819E6AEA-932F-10A6-7E04-66EFC329E6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6047E8B6-5E09-E529-8508-1152E3D28283}"/>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Useful Links</a:t>
            </a:r>
          </a:p>
        </p:txBody>
      </p:sp>
      <p:sp>
        <p:nvSpPr>
          <p:cNvPr id="17412" name="Rectangle 3">
            <a:extLst>
              <a:ext uri="{FF2B5EF4-FFF2-40B4-BE49-F238E27FC236}">
                <a16:creationId xmlns:a16="http://schemas.microsoft.com/office/drawing/2014/main" id="{7A6CFDDB-ADAD-8F96-DF8F-C200EFA183C3}"/>
              </a:ext>
            </a:extLst>
          </p:cNvPr>
          <p:cNvSpPr>
            <a:spLocks noGrp="1" noChangeArrowheads="1"/>
          </p:cNvSpPr>
          <p:nvPr>
            <p:ph type="subTitle" idx="4294967295"/>
          </p:nvPr>
        </p:nvSpPr>
        <p:spPr>
          <a:xfrm>
            <a:off x="1511300" y="1851025"/>
            <a:ext cx="7632700" cy="4497388"/>
          </a:xfrm>
        </p:spPr>
        <p:txBody>
          <a:bodyPr/>
          <a:lstStyle/>
          <a:p>
            <a:pPr marL="304800" indent="-304800" algn="just" eaLnBrk="1" hangingPunct="1">
              <a:spcBef>
                <a:spcPct val="0"/>
              </a:spcBef>
              <a:spcAft>
                <a:spcPts val="1200"/>
              </a:spcAft>
              <a:buFont typeface="Georgia" panose="02040502050405020303" pitchFamily="18" charset="0"/>
              <a:buNone/>
            </a:pPr>
            <a:r>
              <a:rPr lang="en-US" altLang="cs-CZ" sz="2000" dirty="0">
                <a:latin typeface="Georgia" panose="02040502050405020303" pitchFamily="18" charset="0"/>
              </a:rPr>
              <a:t>				</a:t>
            </a:r>
            <a:r>
              <a:rPr lang="en-GB" altLang="cs-CZ" sz="2000" dirty="0">
                <a:latin typeface="Georgia" panose="02040502050405020303" pitchFamily="18" charset="0"/>
              </a:rPr>
              <a:t>Ministry of Foreign Affairs					           </a:t>
            </a:r>
            <a:r>
              <a:rPr lang="en-GB" altLang="cs-CZ" sz="2000" dirty="0" err="1">
                <a:solidFill>
                  <a:srgbClr val="0039A6"/>
                </a:solidFill>
                <a:latin typeface="Georgia" panose="02040502050405020303" pitchFamily="18" charset="0"/>
              </a:rPr>
              <a:t>www.mzv.cz</a:t>
            </a:r>
            <a:endParaRPr lang="en-GB" altLang="cs-CZ" sz="2000" dirty="0">
              <a:solidFill>
                <a:srgbClr val="0039A6"/>
              </a:solidFill>
              <a:latin typeface="Georgia" panose="02040502050405020303" pitchFamily="18" charset="0"/>
            </a:endParaRPr>
          </a:p>
          <a:p>
            <a:pPr marL="304800" indent="-304800" algn="just" eaLnBrk="1" hangingPunct="1">
              <a:spcBef>
                <a:spcPct val="0"/>
              </a:spcBef>
              <a:spcAft>
                <a:spcPts val="1200"/>
              </a:spcAft>
              <a:buFont typeface="Georgia" panose="02040502050405020303" pitchFamily="18" charset="0"/>
              <a:buNone/>
            </a:pPr>
            <a:endParaRPr lang="en-GB" altLang="cs-CZ" sz="1800" dirty="0">
              <a:solidFill>
                <a:srgbClr val="0039A6"/>
              </a:solidFill>
              <a:latin typeface="Georgia" panose="02040502050405020303" pitchFamily="18" charset="0"/>
            </a:endParaRPr>
          </a:p>
          <a:p>
            <a:pPr marL="304800" indent="-304800" algn="just" eaLnBrk="1" hangingPunct="1">
              <a:lnSpc>
                <a:spcPct val="50000"/>
              </a:lnSpc>
              <a:spcBef>
                <a:spcPct val="0"/>
              </a:spcBef>
              <a:spcAft>
                <a:spcPts val="1200"/>
              </a:spcAft>
              <a:buFont typeface="Georgia" panose="02040502050405020303" pitchFamily="18" charset="0"/>
              <a:buNone/>
            </a:pPr>
            <a:r>
              <a:rPr lang="en-GB" altLang="cs-CZ" sz="2000" dirty="0">
                <a:latin typeface="Georgia" panose="02040502050405020303" pitchFamily="18" charset="0"/>
              </a:rPr>
              <a:t>				The official </a:t>
            </a:r>
            <a:r>
              <a:rPr lang="en-GB" altLang="cs-CZ" sz="2000" dirty="0" smtClean="0">
                <a:latin typeface="Georgia" panose="02040502050405020303" pitchFamily="18" charset="0"/>
              </a:rPr>
              <a:t>Czech</a:t>
            </a:r>
            <a:r>
              <a:rPr lang="cs-CZ" altLang="cs-CZ" sz="2000" dirty="0" err="1" smtClean="0">
                <a:latin typeface="Georgia" panose="02040502050405020303" pitchFamily="18" charset="0"/>
              </a:rPr>
              <a:t>ia</a:t>
            </a:r>
            <a:r>
              <a:rPr lang="en-GB" altLang="cs-CZ" sz="2000" dirty="0" smtClean="0">
                <a:latin typeface="Georgia" panose="02040502050405020303" pitchFamily="18" charset="0"/>
              </a:rPr>
              <a:t> </a:t>
            </a:r>
            <a:r>
              <a:rPr lang="en-GB" altLang="cs-CZ" sz="2000" dirty="0">
                <a:latin typeface="Georgia" panose="02040502050405020303" pitchFamily="18" charset="0"/>
              </a:rPr>
              <a:t>website</a:t>
            </a:r>
          </a:p>
          <a:p>
            <a:pPr marL="304800" indent="-304800" algn="just" eaLnBrk="1" hangingPunct="1">
              <a:lnSpc>
                <a:spcPct val="50000"/>
              </a:lnSpc>
              <a:spcBef>
                <a:spcPct val="0"/>
              </a:spcBef>
              <a:spcAft>
                <a:spcPts val="1200"/>
              </a:spcAft>
              <a:buNone/>
            </a:pPr>
            <a:r>
              <a:rPr lang="en-GB" altLang="cs-CZ" sz="2000" dirty="0">
                <a:latin typeface="Georgia" panose="02040502050405020303" pitchFamily="18" charset="0"/>
              </a:rPr>
              <a:t>			</a:t>
            </a:r>
            <a:r>
              <a:rPr lang="cs-CZ" altLang="cs-CZ" sz="2000" dirty="0">
                <a:latin typeface="Georgia" panose="02040502050405020303" pitchFamily="18" charset="0"/>
              </a:rPr>
              <a:t> </a:t>
            </a:r>
            <a:r>
              <a:rPr lang="cs-CZ" altLang="cs-CZ" sz="2000" dirty="0" smtClean="0">
                <a:latin typeface="Georgia" panose="02040502050405020303" pitchFamily="18" charset="0"/>
              </a:rPr>
              <a:t>          </a:t>
            </a:r>
            <a:r>
              <a:rPr lang="en-GB" altLang="cs-CZ" sz="2000" dirty="0" smtClean="0">
                <a:solidFill>
                  <a:srgbClr val="0039A6"/>
                </a:solidFill>
                <a:latin typeface="Georgia" panose="02040502050405020303" pitchFamily="18" charset="0"/>
              </a:rPr>
              <a:t>www.czech</a:t>
            </a:r>
            <a:r>
              <a:rPr lang="cs-CZ" altLang="cs-CZ" sz="2000" dirty="0" err="1">
                <a:solidFill>
                  <a:srgbClr val="0039A6"/>
                </a:solidFill>
                <a:latin typeface="Georgia" panose="02040502050405020303" pitchFamily="18" charset="0"/>
              </a:rPr>
              <a:t>ia</a:t>
            </a:r>
            <a:r>
              <a:rPr lang="en-GB" altLang="cs-CZ" sz="2000" dirty="0" smtClean="0">
                <a:solidFill>
                  <a:srgbClr val="0039A6"/>
                </a:solidFill>
                <a:latin typeface="Georgia" panose="02040502050405020303" pitchFamily="18" charset="0"/>
              </a:rPr>
              <a:t>.</a:t>
            </a:r>
            <a:r>
              <a:rPr lang="cs-CZ" altLang="cs-CZ" sz="2000" dirty="0" err="1" smtClean="0">
                <a:solidFill>
                  <a:srgbClr val="0039A6"/>
                </a:solidFill>
                <a:latin typeface="Georgia" panose="02040502050405020303" pitchFamily="18" charset="0"/>
              </a:rPr>
              <a:t>eu</a:t>
            </a:r>
            <a:r>
              <a:rPr lang="cs-CZ" altLang="cs-CZ" sz="2000" dirty="0" smtClean="0">
                <a:solidFill>
                  <a:srgbClr val="0039A6"/>
                </a:solidFill>
                <a:latin typeface="Georgia" panose="02040502050405020303" pitchFamily="18" charset="0"/>
              </a:rPr>
              <a:t>, www.czechia.cz</a:t>
            </a:r>
            <a:endParaRPr lang="en-GB" altLang="cs-CZ" sz="2000" dirty="0">
              <a:solidFill>
                <a:srgbClr val="0039A6"/>
              </a:solidFill>
              <a:latin typeface="Georgia" panose="02040502050405020303" pitchFamily="18" charset="0"/>
            </a:endParaRPr>
          </a:p>
          <a:p>
            <a:pPr marL="304800" indent="-304800" algn="just" eaLnBrk="1" hangingPunct="1">
              <a:lnSpc>
                <a:spcPct val="50000"/>
              </a:lnSpc>
              <a:spcBef>
                <a:spcPct val="0"/>
              </a:spcBef>
              <a:spcAft>
                <a:spcPts val="1200"/>
              </a:spcAft>
              <a:buFont typeface="Georgia" panose="02040502050405020303" pitchFamily="18" charset="0"/>
              <a:buNone/>
            </a:pPr>
            <a:endParaRPr lang="en-GB" altLang="cs-CZ" sz="2000" dirty="0">
              <a:solidFill>
                <a:srgbClr val="0039A6"/>
              </a:solidFill>
              <a:latin typeface="Georgia" panose="02040502050405020303" pitchFamily="18" charset="0"/>
            </a:endParaRPr>
          </a:p>
          <a:p>
            <a:pPr marL="304800" indent="-304800" algn="just" eaLnBrk="1" hangingPunct="1">
              <a:spcBef>
                <a:spcPct val="0"/>
              </a:spcBef>
              <a:spcAft>
                <a:spcPts val="1200"/>
              </a:spcAft>
              <a:buFont typeface="Georgia" panose="02040502050405020303" pitchFamily="18" charset="0"/>
              <a:buNone/>
            </a:pPr>
            <a:endParaRPr lang="en-GB" altLang="cs-CZ" sz="1800" dirty="0">
              <a:solidFill>
                <a:srgbClr val="0039A6"/>
              </a:solidFill>
              <a:latin typeface="Georgia" panose="02040502050405020303" pitchFamily="18" charset="0"/>
            </a:endParaRPr>
          </a:p>
          <a:p>
            <a:pPr marL="304800" indent="-304800" eaLnBrk="1" hangingPunct="1">
              <a:spcBef>
                <a:spcPct val="0"/>
              </a:spcBef>
              <a:spcAft>
                <a:spcPts val="1200"/>
              </a:spcAft>
              <a:buFont typeface="Georgia" panose="02040502050405020303" pitchFamily="18" charset="0"/>
              <a:buNone/>
            </a:pPr>
            <a:r>
              <a:rPr lang="en-GB" altLang="cs-CZ" sz="2000" dirty="0" smtClean="0">
                <a:latin typeface="Georgia" panose="02040502050405020303" pitchFamily="18" charset="0"/>
              </a:rPr>
              <a:t>				Trade promotion 						                      </a:t>
            </a:r>
            <a:r>
              <a:rPr lang="en-GB" altLang="cs-CZ" sz="2000" dirty="0" smtClean="0">
                <a:solidFill>
                  <a:srgbClr val="0039A6"/>
                </a:solidFill>
                <a:latin typeface="Georgia" panose="02040502050405020303" pitchFamily="18" charset="0"/>
              </a:rPr>
              <a:t>www.czechtrade.cz</a:t>
            </a:r>
          </a:p>
          <a:p>
            <a:pPr marL="304800" indent="-304800" eaLnBrk="1" hangingPunct="1">
              <a:spcBef>
                <a:spcPct val="0"/>
              </a:spcBef>
              <a:spcAft>
                <a:spcPts val="1200"/>
              </a:spcAft>
              <a:buFont typeface="Georgia" panose="02040502050405020303" pitchFamily="18" charset="0"/>
              <a:buChar char="●"/>
            </a:pPr>
            <a:endParaRPr lang="en-GB" altLang="cs-CZ" sz="1800" dirty="0">
              <a:solidFill>
                <a:srgbClr val="0039A6"/>
              </a:solidFill>
              <a:latin typeface="Georgia" panose="02040502050405020303" pitchFamily="18" charset="0"/>
            </a:endParaRPr>
          </a:p>
          <a:p>
            <a:pPr marL="304800" indent="-304800" eaLnBrk="1" hangingPunct="1">
              <a:spcBef>
                <a:spcPct val="0"/>
              </a:spcBef>
              <a:spcAft>
                <a:spcPts val="1200"/>
              </a:spcAft>
              <a:buFont typeface="Georgia" panose="02040502050405020303" pitchFamily="18" charset="0"/>
              <a:buNone/>
            </a:pPr>
            <a:r>
              <a:rPr lang="en-GB" altLang="cs-CZ" sz="2000" dirty="0">
                <a:latin typeface="Georgia" panose="02040502050405020303" pitchFamily="18" charset="0"/>
              </a:rPr>
              <a:t>				Investment and business support				           </a:t>
            </a:r>
            <a:r>
              <a:rPr lang="en-GB" altLang="cs-CZ" sz="2000" dirty="0" err="1">
                <a:solidFill>
                  <a:srgbClr val="0039A6"/>
                </a:solidFill>
                <a:latin typeface="Georgia" panose="02040502050405020303" pitchFamily="18" charset="0"/>
              </a:rPr>
              <a:t>www.czechinvest.cz</a:t>
            </a:r>
            <a:endParaRPr lang="en-GB" altLang="cs-CZ" sz="2000" dirty="0">
              <a:solidFill>
                <a:srgbClr val="0039A6"/>
              </a:solidFill>
              <a:latin typeface="Georgia" panose="02040502050405020303" pitchFamily="18" charset="0"/>
            </a:endParaRPr>
          </a:p>
        </p:txBody>
      </p:sp>
      <p:sp>
        <p:nvSpPr>
          <p:cNvPr id="2" name="Rectangle 1">
            <a:extLst>
              <a:ext uri="{FF2B5EF4-FFF2-40B4-BE49-F238E27FC236}">
                <a16:creationId xmlns:a16="http://schemas.microsoft.com/office/drawing/2014/main" id="{914F4025-CA0F-197D-0359-E45EBFFE1D72}"/>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DDB9F7F-E812-7C93-B96F-E513DCB35FAD}"/>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415" name="Picture 8" descr="E:\data\MZV_en_lg.gif">
            <a:extLst>
              <a:ext uri="{FF2B5EF4-FFF2-40B4-BE49-F238E27FC236}">
                <a16:creationId xmlns:a16="http://schemas.microsoft.com/office/drawing/2014/main" id="{24D44952-9A08-F8FD-E6D1-F67E81937FE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2950" y="1808956"/>
            <a:ext cx="29352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AutoShape 10" descr="Z">
            <a:extLst>
              <a:ext uri="{FF2B5EF4-FFF2-40B4-BE49-F238E27FC236}">
                <a16:creationId xmlns:a16="http://schemas.microsoft.com/office/drawing/2014/main" id="{88BB3A24-FCDF-3C2B-7F59-1C2AABF7FB63}"/>
              </a:ext>
            </a:extLst>
          </p:cNvPr>
          <p:cNvSpPr>
            <a:spLocks noChangeAspect="1" noChangeArrowheads="1"/>
          </p:cNvSpPr>
          <p:nvPr/>
        </p:nvSpPr>
        <p:spPr bwMode="auto">
          <a:xfrm>
            <a:off x="114300" y="-22225"/>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7419" name="Picture 12" descr="ANd9GcQfnia5Jsb-zMfPpOVfv6N7BjWrY0s5TYqHrPsM5P-srEFMWEmG">
            <a:extLst>
              <a:ext uri="{FF2B5EF4-FFF2-40B4-BE49-F238E27FC236}">
                <a16:creationId xmlns:a16="http://schemas.microsoft.com/office/drawing/2014/main" id="{558D3D1E-65AE-7D4B-6560-0510757D6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009" y="4988419"/>
            <a:ext cx="18669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4A6C70F3-1A1D-809F-242E-704B132C96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a:extLst>
              <a:ext uri="{FF2B5EF4-FFF2-40B4-BE49-F238E27FC236}">
                <a16:creationId xmlns:a16="http://schemas.microsoft.com/office/drawing/2014/main" id="{906127FE-EACE-245D-1A4E-725C71137536}"/>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Useful Links</a:t>
            </a:r>
          </a:p>
        </p:txBody>
      </p:sp>
      <p:sp>
        <p:nvSpPr>
          <p:cNvPr id="18436" name="Rectangle 3">
            <a:extLst>
              <a:ext uri="{FF2B5EF4-FFF2-40B4-BE49-F238E27FC236}">
                <a16:creationId xmlns:a16="http://schemas.microsoft.com/office/drawing/2014/main" id="{BE4B7AAD-9B99-2958-6120-720FD67260D8}"/>
              </a:ext>
            </a:extLst>
          </p:cNvPr>
          <p:cNvSpPr>
            <a:spLocks noGrp="1" noChangeArrowheads="1"/>
          </p:cNvSpPr>
          <p:nvPr>
            <p:ph type="subTitle" idx="4294967295"/>
          </p:nvPr>
        </p:nvSpPr>
        <p:spPr>
          <a:xfrm>
            <a:off x="1511300" y="1533525"/>
            <a:ext cx="7632700" cy="5005388"/>
          </a:xfrm>
        </p:spPr>
        <p:txBody>
          <a:bodyPr/>
          <a:lstStyle/>
          <a:p>
            <a:pPr marL="304800" indent="-304800" algn="just" eaLnBrk="1" hangingPunct="1">
              <a:lnSpc>
                <a:spcPct val="80000"/>
              </a:lnSpc>
              <a:spcBef>
                <a:spcPct val="0"/>
              </a:spcBef>
              <a:spcAft>
                <a:spcPts val="1200"/>
              </a:spcAft>
              <a:buFont typeface="Georgia" panose="02040502050405020303" pitchFamily="18" charset="0"/>
              <a:buNone/>
            </a:pPr>
            <a:r>
              <a:rPr lang="en-US" altLang="cs-CZ" sz="2400" dirty="0">
                <a:latin typeface="Georgia" panose="02040502050405020303" pitchFamily="18" charset="0"/>
              </a:rPr>
              <a:t>			</a:t>
            </a:r>
            <a:r>
              <a:rPr lang="en-US" altLang="cs-CZ" sz="2000" dirty="0">
                <a:latin typeface="Georgia" panose="02040502050405020303" pitchFamily="18" charset="0"/>
              </a:rPr>
              <a:t>	</a:t>
            </a:r>
            <a:r>
              <a:rPr lang="en-GB" altLang="cs-CZ" sz="2000" dirty="0" err="1">
                <a:latin typeface="Georgia" panose="02040502050405020303" pitchFamily="18" charset="0"/>
              </a:rPr>
              <a:t>CzechTourism</a:t>
            </a:r>
            <a:r>
              <a:rPr lang="en-GB" altLang="cs-CZ" sz="2000" dirty="0">
                <a:latin typeface="Georgia" panose="02040502050405020303" pitchFamily="18" charset="0"/>
              </a:rPr>
              <a:t> – tourist information				           </a:t>
            </a:r>
            <a:r>
              <a:rPr lang="en-GB" altLang="cs-CZ" sz="2000" dirty="0" err="1">
                <a:solidFill>
                  <a:srgbClr val="0039A6"/>
                </a:solidFill>
                <a:latin typeface="Georgia" panose="02040502050405020303" pitchFamily="18" charset="0"/>
              </a:rPr>
              <a:t>www.czechtourism.cz</a:t>
            </a:r>
            <a:endParaRPr lang="en-GB" altLang="cs-CZ" sz="2000" dirty="0">
              <a:solidFill>
                <a:srgbClr val="0039A6"/>
              </a:solidFill>
              <a:latin typeface="Georgia" panose="02040502050405020303" pitchFamily="18" charset="0"/>
            </a:endParaRPr>
          </a:p>
          <a:p>
            <a:pPr marL="304800" indent="-304800" algn="just" eaLnBrk="1" hangingPunct="1">
              <a:lnSpc>
                <a:spcPct val="80000"/>
              </a:lnSpc>
              <a:spcBef>
                <a:spcPct val="0"/>
              </a:spcBef>
              <a:spcAft>
                <a:spcPts val="1200"/>
              </a:spcAft>
              <a:buFont typeface="Georgia" panose="02040502050405020303" pitchFamily="18" charset="0"/>
              <a:buNone/>
            </a:pPr>
            <a:endParaRPr lang="en-GB" altLang="cs-CZ" sz="2000" dirty="0">
              <a:solidFill>
                <a:srgbClr val="0039A6"/>
              </a:solidFill>
              <a:latin typeface="Georgia" panose="02040502050405020303" pitchFamily="18" charset="0"/>
            </a:endParaRPr>
          </a:p>
          <a:p>
            <a:pPr marL="304800" indent="-304800" algn="just" eaLnBrk="1" hangingPunct="1">
              <a:lnSpc>
                <a:spcPct val="50000"/>
              </a:lnSpc>
              <a:spcBef>
                <a:spcPct val="0"/>
              </a:spcBef>
              <a:spcAft>
                <a:spcPts val="1200"/>
              </a:spcAft>
              <a:buFont typeface="Georgia" panose="02040502050405020303" pitchFamily="18" charset="0"/>
              <a:buNone/>
            </a:pPr>
            <a:r>
              <a:rPr lang="en-GB" altLang="cs-CZ" sz="2000" dirty="0">
                <a:latin typeface="Georgia" panose="02040502050405020303" pitchFamily="18" charset="0"/>
              </a:rPr>
              <a:t>				Czech Centres – cultural activities abroad</a:t>
            </a:r>
          </a:p>
          <a:p>
            <a:pPr marL="304800" indent="-304800" algn="just" eaLnBrk="1" hangingPunct="1">
              <a:lnSpc>
                <a:spcPct val="50000"/>
              </a:lnSpc>
              <a:spcBef>
                <a:spcPct val="0"/>
              </a:spcBef>
              <a:spcAft>
                <a:spcPts val="1200"/>
              </a:spcAft>
              <a:buFont typeface="Georgia" panose="02040502050405020303" pitchFamily="18" charset="0"/>
              <a:buNone/>
            </a:pPr>
            <a:r>
              <a:rPr lang="en-GB" altLang="cs-CZ" sz="2000" dirty="0">
                <a:latin typeface="Georgia" panose="02040502050405020303" pitchFamily="18" charset="0"/>
              </a:rPr>
              <a:t>				</a:t>
            </a:r>
            <a:r>
              <a:rPr lang="en-GB" altLang="cs-CZ" sz="2000" dirty="0" err="1">
                <a:solidFill>
                  <a:srgbClr val="0039A6"/>
                </a:solidFill>
                <a:latin typeface="Georgia" panose="02040502050405020303" pitchFamily="18" charset="0"/>
              </a:rPr>
              <a:t>www.czechcentres.cz</a:t>
            </a:r>
            <a:endParaRPr lang="en-GB" altLang="cs-CZ" sz="2000" dirty="0">
              <a:solidFill>
                <a:srgbClr val="0039A6"/>
              </a:solidFill>
              <a:latin typeface="Georgia" panose="02040502050405020303" pitchFamily="18" charset="0"/>
            </a:endParaRPr>
          </a:p>
          <a:p>
            <a:pPr marL="304800" indent="-304800" algn="just" eaLnBrk="1" hangingPunct="1">
              <a:lnSpc>
                <a:spcPct val="80000"/>
              </a:lnSpc>
              <a:spcBef>
                <a:spcPct val="0"/>
              </a:spcBef>
              <a:spcAft>
                <a:spcPts val="1200"/>
              </a:spcAft>
              <a:buFont typeface="Georgia" panose="02040502050405020303" pitchFamily="18" charset="0"/>
              <a:buNone/>
            </a:pPr>
            <a:endParaRPr lang="en-GB" altLang="cs-CZ" sz="2000" dirty="0">
              <a:solidFill>
                <a:srgbClr val="0039A6"/>
              </a:solidFill>
              <a:latin typeface="Georgia" panose="02040502050405020303" pitchFamily="18" charset="0"/>
            </a:endParaRPr>
          </a:p>
          <a:p>
            <a:pPr marL="304800" indent="-304800" eaLnBrk="1" hangingPunct="1">
              <a:lnSpc>
                <a:spcPct val="80000"/>
              </a:lnSpc>
              <a:spcBef>
                <a:spcPct val="0"/>
              </a:spcBef>
              <a:spcAft>
                <a:spcPts val="1200"/>
              </a:spcAft>
              <a:buFont typeface="Georgia" panose="02040502050405020303" pitchFamily="18" charset="0"/>
              <a:buNone/>
            </a:pPr>
            <a:r>
              <a:rPr lang="en-GB" altLang="cs-CZ" sz="2000" dirty="0">
                <a:latin typeface="Georgia" panose="02040502050405020303" pitchFamily="18" charset="0"/>
              </a:rPr>
              <a:t>				Government </a:t>
            </a:r>
            <a:r>
              <a:rPr lang="en-GB" altLang="cs-CZ" sz="2000" dirty="0" smtClean="0">
                <a:latin typeface="Georgia" panose="02040502050405020303" pitchFamily="18" charset="0"/>
              </a:rPr>
              <a:t>of</a:t>
            </a:r>
            <a:r>
              <a:rPr lang="cs-CZ" altLang="cs-CZ" sz="2000" dirty="0" smtClean="0">
                <a:latin typeface="Georgia" panose="02040502050405020303" pitchFamily="18" charset="0"/>
              </a:rPr>
              <a:t> </a:t>
            </a:r>
            <a:r>
              <a:rPr lang="cs-CZ" altLang="cs-CZ" sz="2000" dirty="0" err="1" smtClean="0">
                <a:latin typeface="Georgia" panose="02040502050405020303" pitchFamily="18" charset="0"/>
              </a:rPr>
              <a:t>Czechia</a:t>
            </a:r>
            <a:endParaRPr lang="cs-CZ" altLang="cs-CZ" sz="2000" dirty="0" smtClean="0">
              <a:latin typeface="Georgia" panose="02040502050405020303" pitchFamily="18" charset="0"/>
            </a:endParaRPr>
          </a:p>
          <a:p>
            <a:pPr marL="304800" indent="-304800" eaLnBrk="1" hangingPunct="1">
              <a:lnSpc>
                <a:spcPct val="80000"/>
              </a:lnSpc>
              <a:spcBef>
                <a:spcPct val="0"/>
              </a:spcBef>
              <a:spcAft>
                <a:spcPts val="1200"/>
              </a:spcAft>
              <a:buFont typeface="Georgia" panose="02040502050405020303" pitchFamily="18" charset="0"/>
              <a:buNone/>
            </a:pPr>
            <a:r>
              <a:rPr lang="cs-CZ" altLang="cs-CZ" sz="2000" dirty="0">
                <a:solidFill>
                  <a:srgbClr val="0039A6"/>
                </a:solidFill>
                <a:latin typeface="Georgia" panose="02040502050405020303" pitchFamily="18" charset="0"/>
              </a:rPr>
              <a:t> </a:t>
            </a:r>
            <a:r>
              <a:rPr lang="cs-CZ" altLang="cs-CZ" sz="2000" dirty="0" smtClean="0">
                <a:solidFill>
                  <a:srgbClr val="0039A6"/>
                </a:solidFill>
                <a:latin typeface="Georgia" panose="02040502050405020303" pitchFamily="18" charset="0"/>
              </a:rPr>
              <a:t>              </a:t>
            </a:r>
            <a:r>
              <a:rPr lang="en-GB" altLang="cs-CZ" sz="2000" dirty="0" smtClean="0">
                <a:solidFill>
                  <a:srgbClr val="0039A6"/>
                </a:solidFill>
                <a:latin typeface="Georgia" panose="02040502050405020303" pitchFamily="18" charset="0"/>
              </a:rPr>
              <a:t>  </a:t>
            </a:r>
            <a:r>
              <a:rPr lang="cs-CZ" altLang="cs-CZ" sz="2000" dirty="0" smtClean="0">
                <a:solidFill>
                  <a:srgbClr val="0039A6"/>
                </a:solidFill>
                <a:latin typeface="Georgia" panose="02040502050405020303" pitchFamily="18" charset="0"/>
              </a:rPr>
              <a:t>                </a:t>
            </a:r>
            <a:r>
              <a:rPr lang="en-GB" altLang="cs-CZ" sz="2000" dirty="0" smtClean="0">
                <a:solidFill>
                  <a:srgbClr val="0039A6"/>
                </a:solidFill>
                <a:latin typeface="Georgia" panose="02040502050405020303" pitchFamily="18" charset="0"/>
              </a:rPr>
              <a:t>www.vlada.cz</a:t>
            </a:r>
            <a:endParaRPr lang="en-GB" altLang="cs-CZ" sz="2000" dirty="0">
              <a:solidFill>
                <a:srgbClr val="0039A6"/>
              </a:solidFill>
              <a:latin typeface="Georgia" panose="02040502050405020303" pitchFamily="18" charset="0"/>
            </a:endParaRPr>
          </a:p>
          <a:p>
            <a:pPr marL="304800" indent="-304800" eaLnBrk="1" hangingPunct="1">
              <a:lnSpc>
                <a:spcPct val="80000"/>
              </a:lnSpc>
              <a:spcBef>
                <a:spcPct val="0"/>
              </a:spcBef>
              <a:spcAft>
                <a:spcPts val="1200"/>
              </a:spcAft>
              <a:buFont typeface="Georgia" panose="02040502050405020303" pitchFamily="18" charset="0"/>
              <a:buChar char="●"/>
            </a:pPr>
            <a:endParaRPr lang="en-GB" altLang="cs-CZ" sz="2000" dirty="0">
              <a:solidFill>
                <a:srgbClr val="0039A6"/>
              </a:solidFill>
              <a:latin typeface="Georgia" panose="02040502050405020303" pitchFamily="18" charset="0"/>
            </a:endParaRPr>
          </a:p>
          <a:p>
            <a:pPr marL="304800" indent="-304800" eaLnBrk="1" hangingPunct="1">
              <a:lnSpc>
                <a:spcPct val="80000"/>
              </a:lnSpc>
              <a:spcBef>
                <a:spcPct val="0"/>
              </a:spcBef>
              <a:spcAft>
                <a:spcPts val="1200"/>
              </a:spcAft>
              <a:buFont typeface="Georgia" panose="02040502050405020303" pitchFamily="18" charset="0"/>
              <a:buNone/>
            </a:pPr>
            <a:r>
              <a:rPr lang="en-GB" altLang="cs-CZ" sz="2000" dirty="0">
                <a:latin typeface="Georgia" panose="02040502050405020303" pitchFamily="18" charset="0"/>
              </a:rPr>
              <a:t>				Chamber of Deputies of the Parliament				</a:t>
            </a:r>
            <a:r>
              <a:rPr lang="en-GB" altLang="cs-CZ" sz="2000" dirty="0" err="1">
                <a:solidFill>
                  <a:srgbClr val="0039A6"/>
                </a:solidFill>
                <a:latin typeface="Georgia" panose="02040502050405020303" pitchFamily="18" charset="0"/>
              </a:rPr>
              <a:t>www.psp.cz</a:t>
            </a:r>
            <a:endParaRPr lang="en-GB" altLang="cs-CZ" sz="2000" dirty="0">
              <a:solidFill>
                <a:srgbClr val="0039A6"/>
              </a:solidFill>
              <a:latin typeface="Georgia" panose="02040502050405020303" pitchFamily="18" charset="0"/>
            </a:endParaRPr>
          </a:p>
          <a:p>
            <a:pPr marL="304800" indent="-304800" eaLnBrk="1" hangingPunct="1">
              <a:lnSpc>
                <a:spcPct val="80000"/>
              </a:lnSpc>
              <a:spcBef>
                <a:spcPct val="0"/>
              </a:spcBef>
              <a:spcAft>
                <a:spcPts val="1200"/>
              </a:spcAft>
              <a:buFont typeface="Georgia" panose="02040502050405020303" pitchFamily="18" charset="0"/>
              <a:buNone/>
            </a:pPr>
            <a:endParaRPr lang="en-US" altLang="cs-CZ" sz="2000" dirty="0">
              <a:solidFill>
                <a:srgbClr val="0039A6"/>
              </a:solidFill>
              <a:latin typeface="Georgia" panose="02040502050405020303" pitchFamily="18" charset="0"/>
            </a:endParaRPr>
          </a:p>
          <a:p>
            <a:pPr marL="304800" indent="-304800" eaLnBrk="1" hangingPunct="1">
              <a:lnSpc>
                <a:spcPct val="80000"/>
              </a:lnSpc>
              <a:spcBef>
                <a:spcPct val="0"/>
              </a:spcBef>
              <a:spcAft>
                <a:spcPts val="1200"/>
              </a:spcAft>
              <a:buFont typeface="Georgia" panose="02040502050405020303" pitchFamily="18" charset="0"/>
              <a:buNone/>
            </a:pPr>
            <a:r>
              <a:rPr lang="en-US" altLang="cs-CZ" sz="2000" dirty="0">
                <a:latin typeface="Georgia" panose="02040502050405020303" pitchFamily="18" charset="0"/>
              </a:rPr>
              <a:t>				Senate of the Parliament					           </a:t>
            </a:r>
            <a:r>
              <a:rPr lang="en-US" altLang="cs-CZ" sz="2000" dirty="0" err="1">
                <a:solidFill>
                  <a:srgbClr val="0039A6"/>
                </a:solidFill>
                <a:latin typeface="Georgia" panose="02040502050405020303" pitchFamily="18" charset="0"/>
              </a:rPr>
              <a:t>www.senat.cz</a:t>
            </a:r>
            <a:endParaRPr lang="en-US" altLang="cs-CZ" sz="2000" dirty="0">
              <a:solidFill>
                <a:srgbClr val="0039A6"/>
              </a:solidFill>
              <a:latin typeface="Georgia" panose="02040502050405020303" pitchFamily="18" charset="0"/>
            </a:endParaRPr>
          </a:p>
        </p:txBody>
      </p:sp>
      <p:sp>
        <p:nvSpPr>
          <p:cNvPr id="2" name="Rectangle 1">
            <a:extLst>
              <a:ext uri="{FF2B5EF4-FFF2-40B4-BE49-F238E27FC236}">
                <a16:creationId xmlns:a16="http://schemas.microsoft.com/office/drawing/2014/main" id="{D8C58C88-6E29-7394-BF38-4449F8897A01}"/>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FB076A6-F8F7-D471-6B3A-F499339BEDF2}"/>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439" name="AutoShape 10" descr="Z">
            <a:extLst>
              <a:ext uri="{FF2B5EF4-FFF2-40B4-BE49-F238E27FC236}">
                <a16:creationId xmlns:a16="http://schemas.microsoft.com/office/drawing/2014/main" id="{A94A3B35-5F51-805B-4EF1-3489CE591B39}"/>
              </a:ext>
            </a:extLst>
          </p:cNvPr>
          <p:cNvSpPr>
            <a:spLocks noChangeAspect="1" noChangeArrowheads="1"/>
          </p:cNvSpPr>
          <p:nvPr/>
        </p:nvSpPr>
        <p:spPr bwMode="auto">
          <a:xfrm>
            <a:off x="0" y="0"/>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8440" name="Picture 13" descr="czechtourism_logo">
            <a:extLst>
              <a:ext uri="{FF2B5EF4-FFF2-40B4-BE49-F238E27FC236}">
                <a16:creationId xmlns:a16="http://schemas.microsoft.com/office/drawing/2014/main" id="{3FC16F7C-993F-18F0-AC4D-3A76E7DF7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617161"/>
            <a:ext cx="16446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5" descr="ANd9GcTW3GbMUu8KT7ygZV5gshkAmf-oMHSHZpCb59ZZJB4_polxCZxMhw">
            <a:extLst>
              <a:ext uri="{FF2B5EF4-FFF2-40B4-BE49-F238E27FC236}">
                <a16:creationId xmlns:a16="http://schemas.microsoft.com/office/drawing/2014/main" id="{4FE80F80-2A40-BC5D-E8E7-F87495617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419" y="3538287"/>
            <a:ext cx="176530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9" descr="ANd9GcTFtEKIXpca4iLZDS9s214etZtAAIGasZbWuPPE2K5KwfXeJYVhZg">
            <a:extLst>
              <a:ext uri="{FF2B5EF4-FFF2-40B4-BE49-F238E27FC236}">
                <a16:creationId xmlns:a16="http://schemas.microsoft.com/office/drawing/2014/main" id="{CCA6268D-E1FE-CA2D-D608-E093ED060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4757738"/>
            <a:ext cx="2184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21" descr="ANd9GcR3RXgfnaHPCuvfwvlYoXxNQDpZ07N03wtEK_Vjti-EJvuJLsxo">
            <a:extLst>
              <a:ext uri="{FF2B5EF4-FFF2-40B4-BE49-F238E27FC236}">
                <a16:creationId xmlns:a16="http://schemas.microsoft.com/office/drawing/2014/main" id="{A6B5A1EC-8DDF-BC34-01A0-D74EEEA98E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238" y="5461000"/>
            <a:ext cx="16176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999402C1-3CA3-EF47-0287-2843CF21CE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9DF94E55-2732-A77B-D84B-21D42023BA4B}"/>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Useful Links</a:t>
            </a:r>
          </a:p>
        </p:txBody>
      </p:sp>
      <p:sp>
        <p:nvSpPr>
          <p:cNvPr id="19460" name="Rectangle 3">
            <a:extLst>
              <a:ext uri="{FF2B5EF4-FFF2-40B4-BE49-F238E27FC236}">
                <a16:creationId xmlns:a16="http://schemas.microsoft.com/office/drawing/2014/main" id="{CF896A9F-9B25-730C-152B-3438BBFD594C}"/>
              </a:ext>
            </a:extLst>
          </p:cNvPr>
          <p:cNvSpPr>
            <a:spLocks noGrp="1" noChangeArrowheads="1"/>
          </p:cNvSpPr>
          <p:nvPr>
            <p:ph type="subTitle" idx="4294967295"/>
          </p:nvPr>
        </p:nvSpPr>
        <p:spPr>
          <a:xfrm>
            <a:off x="1511300" y="1508125"/>
            <a:ext cx="7632700" cy="4906963"/>
          </a:xfrm>
        </p:spPr>
        <p:txBody>
          <a:bodyPr/>
          <a:lstStyle/>
          <a:p>
            <a:pPr marL="304800" indent="-304800" algn="just" eaLnBrk="1" hangingPunct="1">
              <a:lnSpc>
                <a:spcPct val="80000"/>
              </a:lnSpc>
              <a:spcBef>
                <a:spcPct val="0"/>
              </a:spcBef>
              <a:spcAft>
                <a:spcPts val="1200"/>
              </a:spcAft>
              <a:buFont typeface="Georgia" panose="02040502050405020303" pitchFamily="18" charset="0"/>
              <a:buNone/>
            </a:pPr>
            <a:r>
              <a:rPr lang="cs-CZ" altLang="cs-CZ" sz="2800" dirty="0">
                <a:latin typeface="Georgia" panose="02040502050405020303" pitchFamily="18" charset="0"/>
              </a:rPr>
              <a:t>	</a:t>
            </a:r>
          </a:p>
          <a:p>
            <a:pPr marL="304800" indent="-304800" eaLnBrk="1" hangingPunct="1">
              <a:lnSpc>
                <a:spcPct val="80000"/>
              </a:lnSpc>
              <a:spcAft>
                <a:spcPts val="600"/>
              </a:spcAft>
            </a:pPr>
            <a:r>
              <a:rPr lang="en-GB" altLang="cs-CZ" sz="2000" dirty="0">
                <a:solidFill>
                  <a:srgbClr val="D52B1E"/>
                </a:solidFill>
                <a:latin typeface="Georgia" panose="02040502050405020303" pitchFamily="18" charset="0"/>
              </a:rPr>
              <a:t>Business intelligence</a:t>
            </a:r>
          </a:p>
          <a:p>
            <a:pPr marL="304800" indent="-304800" eaLnBrk="1" hangingPunct="1">
              <a:lnSpc>
                <a:spcPct val="80000"/>
              </a:lnSpc>
              <a:spcAft>
                <a:spcPts val="600"/>
              </a:spcAft>
            </a:pPr>
            <a:r>
              <a:rPr lang="en-GB" altLang="cs-CZ" sz="2000" dirty="0">
                <a:solidFill>
                  <a:srgbClr val="0039A6"/>
                </a:solidFill>
                <a:latin typeface="Georgia" panose="02040502050405020303" pitchFamily="18" charset="0"/>
              </a:rPr>
              <a:t>Consultancy on available financial support for investment projects </a:t>
            </a:r>
          </a:p>
          <a:p>
            <a:pPr marL="304800" indent="-304800" eaLnBrk="1" hangingPunct="1">
              <a:lnSpc>
                <a:spcPct val="80000"/>
              </a:lnSpc>
              <a:spcAft>
                <a:spcPts val="600"/>
              </a:spcAft>
            </a:pPr>
            <a:r>
              <a:rPr lang="en-GB" altLang="cs-CZ" sz="2000" dirty="0">
                <a:solidFill>
                  <a:srgbClr val="D52B1E"/>
                </a:solidFill>
                <a:latin typeface="Georgia" panose="02040502050405020303" pitchFamily="18" charset="0"/>
              </a:rPr>
              <a:t>Identification of green/brownfield sites, production facilities and offices</a:t>
            </a:r>
          </a:p>
          <a:p>
            <a:pPr marL="304800" indent="-304800" eaLnBrk="1" hangingPunct="1">
              <a:lnSpc>
                <a:spcPct val="80000"/>
              </a:lnSpc>
            </a:pPr>
            <a:r>
              <a:rPr lang="en-GB" altLang="cs-CZ" sz="2000" dirty="0">
                <a:solidFill>
                  <a:srgbClr val="0039A6"/>
                </a:solidFill>
                <a:latin typeface="Georgia" panose="02040502050405020303" pitchFamily="18" charset="0"/>
              </a:rPr>
              <a:t>Identification of potential acquisition, joint venture and supply partners</a:t>
            </a:r>
          </a:p>
          <a:p>
            <a:pPr marL="304800" indent="-304800" eaLnBrk="1" hangingPunct="1">
              <a:lnSpc>
                <a:spcPct val="80000"/>
              </a:lnSpc>
              <a:spcAft>
                <a:spcPts val="600"/>
              </a:spcAft>
            </a:pPr>
            <a:r>
              <a:rPr lang="en-GB" altLang="cs-CZ" sz="2000" dirty="0">
                <a:solidFill>
                  <a:srgbClr val="D52B1E"/>
                </a:solidFill>
                <a:latin typeface="Georgia" panose="02040502050405020303" pitchFamily="18" charset="0"/>
              </a:rPr>
              <a:t>Individually adapted visits to </a:t>
            </a:r>
            <a:r>
              <a:rPr lang="en-GB" altLang="cs-CZ" sz="2000" dirty="0" err="1" smtClean="0">
                <a:solidFill>
                  <a:srgbClr val="D52B1E"/>
                </a:solidFill>
                <a:latin typeface="Georgia" panose="02040502050405020303" pitchFamily="18" charset="0"/>
              </a:rPr>
              <a:t>Cze</a:t>
            </a:r>
            <a:r>
              <a:rPr lang="cs-CZ" altLang="cs-CZ" sz="2000" dirty="0" err="1" smtClean="0">
                <a:solidFill>
                  <a:srgbClr val="D52B1E"/>
                </a:solidFill>
                <a:latin typeface="Georgia" panose="02040502050405020303" pitchFamily="18" charset="0"/>
              </a:rPr>
              <a:t>chia</a:t>
            </a:r>
            <a:endParaRPr lang="en-GB" altLang="cs-CZ" sz="2000" dirty="0">
              <a:solidFill>
                <a:srgbClr val="D52B1E"/>
              </a:solidFill>
              <a:latin typeface="Georgia" panose="02040502050405020303" pitchFamily="18" charset="0"/>
            </a:endParaRPr>
          </a:p>
          <a:p>
            <a:pPr marL="304800" indent="-304800" eaLnBrk="1" hangingPunct="1">
              <a:lnSpc>
                <a:spcPct val="80000"/>
              </a:lnSpc>
              <a:spcAft>
                <a:spcPts val="600"/>
              </a:spcAft>
            </a:pPr>
            <a:r>
              <a:rPr lang="en-GB" altLang="cs-CZ" sz="2000" dirty="0">
                <a:solidFill>
                  <a:srgbClr val="0039A6"/>
                </a:solidFill>
                <a:latin typeface="Georgia" panose="02040502050405020303" pitchFamily="18" charset="0"/>
              </a:rPr>
              <a:t>Liaising with government bodies</a:t>
            </a:r>
          </a:p>
          <a:p>
            <a:pPr marL="304800" indent="-304800" eaLnBrk="1" hangingPunct="1">
              <a:lnSpc>
                <a:spcPct val="80000"/>
              </a:lnSpc>
            </a:pPr>
            <a:r>
              <a:rPr lang="en-GB" altLang="cs-CZ" sz="2000" dirty="0">
                <a:solidFill>
                  <a:srgbClr val="D52B1E"/>
                </a:solidFill>
                <a:latin typeface="Georgia" panose="02040502050405020303" pitchFamily="18" charset="0"/>
              </a:rPr>
              <a:t>Aftercare services</a:t>
            </a:r>
          </a:p>
          <a:p>
            <a:pPr marL="304800" indent="-304800" eaLnBrk="1" hangingPunct="1">
              <a:lnSpc>
                <a:spcPct val="80000"/>
              </a:lnSpc>
            </a:pPr>
            <a:endParaRPr lang="en-GB" altLang="cs-CZ" sz="2000" dirty="0">
              <a:solidFill>
                <a:schemeClr val="tx2"/>
              </a:solidFill>
              <a:latin typeface="Georgia" panose="02040502050405020303" pitchFamily="18" charset="0"/>
            </a:endParaRPr>
          </a:p>
          <a:p>
            <a:pPr marL="304800" indent="-304800" eaLnBrk="1" hangingPunct="1">
              <a:lnSpc>
                <a:spcPct val="80000"/>
              </a:lnSpc>
              <a:buFontTx/>
              <a:buNone/>
            </a:pPr>
            <a:r>
              <a:rPr lang="en-GB" altLang="cs-CZ" sz="2800" dirty="0">
                <a:solidFill>
                  <a:schemeClr val="tx2"/>
                </a:solidFill>
                <a:latin typeface="Georgia" panose="02040502050405020303" pitchFamily="18" charset="0"/>
              </a:rPr>
              <a:t>	</a:t>
            </a:r>
            <a:r>
              <a:rPr lang="en-GB" altLang="cs-CZ" sz="2000" dirty="0">
                <a:solidFill>
                  <a:schemeClr val="tx2"/>
                </a:solidFill>
                <a:latin typeface="Georgia" panose="02040502050405020303" pitchFamily="18" charset="0"/>
              </a:rPr>
              <a:t>All </a:t>
            </a:r>
            <a:r>
              <a:rPr lang="en-GB" altLang="cs-CZ" sz="2000" dirty="0" err="1">
                <a:solidFill>
                  <a:schemeClr val="tx2"/>
                </a:solidFill>
                <a:latin typeface="Georgia" panose="02040502050405020303" pitchFamily="18" charset="0"/>
              </a:rPr>
              <a:t>CzechInvest</a:t>
            </a:r>
            <a:r>
              <a:rPr lang="en-GB" altLang="cs-CZ" sz="2000" dirty="0">
                <a:solidFill>
                  <a:schemeClr val="tx2"/>
                </a:solidFill>
                <a:latin typeface="Georgia" panose="02040502050405020303" pitchFamily="18" charset="0"/>
              </a:rPr>
              <a:t> services are free of charge</a:t>
            </a:r>
            <a:endParaRPr lang="en-GB" altLang="cs-CZ" sz="2000" dirty="0">
              <a:latin typeface="Georgia" panose="02040502050405020303" pitchFamily="18" charset="0"/>
            </a:endParaRPr>
          </a:p>
        </p:txBody>
      </p:sp>
      <p:sp>
        <p:nvSpPr>
          <p:cNvPr id="2" name="Rectangle 1">
            <a:extLst>
              <a:ext uri="{FF2B5EF4-FFF2-40B4-BE49-F238E27FC236}">
                <a16:creationId xmlns:a16="http://schemas.microsoft.com/office/drawing/2014/main" id="{426D032F-A9DF-368B-417D-4391809149A9}"/>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273BA02-5A21-F7C1-EF75-92D1F51E416C}"/>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463" name="AutoShape 10" descr="Z">
            <a:extLst>
              <a:ext uri="{FF2B5EF4-FFF2-40B4-BE49-F238E27FC236}">
                <a16:creationId xmlns:a16="http://schemas.microsoft.com/office/drawing/2014/main" id="{D4F42C7E-B580-43C4-C73A-4A483E995ADB}"/>
              </a:ext>
            </a:extLst>
          </p:cNvPr>
          <p:cNvSpPr>
            <a:spLocks noChangeAspect="1" noChangeArrowheads="1"/>
          </p:cNvSpPr>
          <p:nvPr/>
        </p:nvSpPr>
        <p:spPr bwMode="auto">
          <a:xfrm>
            <a:off x="114300" y="-22225"/>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9464" name="Picture 13" descr="czechinvest">
            <a:extLst>
              <a:ext uri="{FF2B5EF4-FFF2-40B4-BE49-F238E27FC236}">
                <a16:creationId xmlns:a16="http://schemas.microsoft.com/office/drawing/2014/main" id="{AE8145B2-D88A-E1F6-5945-DB17AA7CD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438" y="139700"/>
            <a:ext cx="41211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989E886C-D221-0C6C-9626-2393D49FF72A}"/>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a:extLst>
              <a:ext uri="{FF2B5EF4-FFF2-40B4-BE49-F238E27FC236}">
                <a16:creationId xmlns:a16="http://schemas.microsoft.com/office/drawing/2014/main" id="{9B8A3BE2-1489-7D96-8A93-8A225AE902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2">
            <a:extLst>
              <a:ext uri="{FF2B5EF4-FFF2-40B4-BE49-F238E27FC236}">
                <a16:creationId xmlns:a16="http://schemas.microsoft.com/office/drawing/2014/main" id="{6DD03965-E13E-5DC1-1B52-BBA7C918FB39}"/>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err="1" smtClean="0">
                <a:solidFill>
                  <a:srgbClr val="0039A6"/>
                </a:solidFill>
                <a:latin typeface="Georgia" panose="02040502050405020303" pitchFamily="18" charset="0"/>
              </a:rPr>
              <a:t>Czec</a:t>
            </a:r>
            <a:r>
              <a:rPr lang="cs-CZ" altLang="cs-CZ" sz="2400" dirty="0" err="1" smtClean="0">
                <a:solidFill>
                  <a:srgbClr val="0039A6"/>
                </a:solidFill>
                <a:latin typeface="Georgia" panose="02040502050405020303" pitchFamily="18" charset="0"/>
              </a:rPr>
              <a:t>hia</a:t>
            </a:r>
            <a:endParaRPr lang="en-US" altLang="cs-CZ" sz="2400" dirty="0">
              <a:solidFill>
                <a:srgbClr val="0039A6"/>
              </a:solidFill>
              <a:latin typeface="Georgia" panose="02040502050405020303" pitchFamily="18" charset="0"/>
            </a:endParaRPr>
          </a:p>
        </p:txBody>
      </p:sp>
      <p:sp>
        <p:nvSpPr>
          <p:cNvPr id="20485" name="Rectangle 3">
            <a:extLst>
              <a:ext uri="{FF2B5EF4-FFF2-40B4-BE49-F238E27FC236}">
                <a16:creationId xmlns:a16="http://schemas.microsoft.com/office/drawing/2014/main" id="{715D7BDE-4DC9-CDC0-6021-8323DED22C23}"/>
              </a:ext>
            </a:extLst>
          </p:cNvPr>
          <p:cNvSpPr>
            <a:spLocks noGrp="1" noChangeArrowheads="1"/>
          </p:cNvSpPr>
          <p:nvPr>
            <p:ph type="subTitle" idx="4294967295"/>
          </p:nvPr>
        </p:nvSpPr>
        <p:spPr>
          <a:xfrm>
            <a:off x="723900" y="1584325"/>
            <a:ext cx="7796213" cy="5146675"/>
          </a:xfrm>
        </p:spPr>
        <p:txBody>
          <a:bodyPr/>
          <a:lstStyle/>
          <a:p>
            <a:pPr marL="304800" indent="-304800" algn="just" eaLnBrk="1" hangingPunct="1">
              <a:lnSpc>
                <a:spcPct val="110000"/>
              </a:lnSpc>
              <a:spcBef>
                <a:spcPct val="0"/>
              </a:spcBef>
              <a:spcAft>
                <a:spcPts val="1000"/>
              </a:spcAft>
              <a:buFontTx/>
              <a:buNone/>
            </a:pPr>
            <a:r>
              <a:rPr lang="en-GB" altLang="cs-CZ" sz="2000" dirty="0">
                <a:solidFill>
                  <a:srgbClr val="D52B1E"/>
                </a:solidFill>
                <a:latin typeface="Georgia" panose="02040502050405020303" pitchFamily="18" charset="0"/>
              </a:rPr>
              <a:t>	</a:t>
            </a:r>
            <a:r>
              <a:rPr lang="en-GB" altLang="cs-CZ" sz="2200" dirty="0">
                <a:solidFill>
                  <a:srgbClr val="D52B1E"/>
                </a:solidFill>
                <a:latin typeface="Georgia" panose="02040502050405020303" pitchFamily="18" charset="0"/>
              </a:rPr>
              <a:t>The basic upcoming priorities of Czech foreign policy are:</a:t>
            </a:r>
          </a:p>
          <a:p>
            <a:pPr marL="304800" indent="-304800" algn="just" eaLnBrk="1" hangingPunct="1">
              <a:lnSpc>
                <a:spcPct val="110000"/>
              </a:lnSpc>
              <a:spcBef>
                <a:spcPct val="0"/>
              </a:spcBef>
              <a:spcAft>
                <a:spcPts val="1000"/>
              </a:spcAft>
            </a:pPr>
            <a:endParaRPr lang="en-GB" altLang="cs-CZ" sz="1000" dirty="0">
              <a:solidFill>
                <a:srgbClr val="D52B1E"/>
              </a:solidFill>
              <a:latin typeface="Georgia" panose="02040502050405020303" pitchFamily="18" charset="0"/>
            </a:endParaRPr>
          </a:p>
          <a:p>
            <a:pPr marL="304800" indent="-304800" algn="just" eaLnBrk="1" hangingPunct="1">
              <a:lnSpc>
                <a:spcPct val="110000"/>
              </a:lnSpc>
              <a:spcBef>
                <a:spcPct val="0"/>
              </a:spcBef>
              <a:spcAft>
                <a:spcPts val="1000"/>
              </a:spcAft>
            </a:pPr>
            <a:r>
              <a:rPr lang="en-GB" altLang="cs-CZ" sz="2000" dirty="0">
                <a:latin typeface="Georgia" panose="02040502050405020303" pitchFamily="18" charset="0"/>
              </a:rPr>
              <a:t>to strengthen the security of </a:t>
            </a:r>
            <a:r>
              <a:rPr lang="cs-CZ" altLang="cs-CZ" sz="2000" dirty="0" err="1" smtClean="0">
                <a:latin typeface="Georgia" pitchFamily="18" charset="0"/>
              </a:rPr>
              <a:t>Czechia</a:t>
            </a:r>
            <a:r>
              <a:rPr lang="en-GB" altLang="cs-CZ" sz="2000" dirty="0" smtClean="0">
                <a:latin typeface="Georgia" panose="02040502050405020303" pitchFamily="18" charset="0"/>
              </a:rPr>
              <a:t>, </a:t>
            </a:r>
            <a:r>
              <a:rPr lang="en-GB" altLang="cs-CZ" sz="2000" dirty="0">
                <a:latin typeface="Georgia" panose="02040502050405020303" pitchFamily="18" charset="0"/>
              </a:rPr>
              <a:t>analyse threats and counter them;</a:t>
            </a:r>
          </a:p>
          <a:p>
            <a:pPr marL="304800" indent="-304800" algn="just" eaLnBrk="1" hangingPunct="1">
              <a:lnSpc>
                <a:spcPct val="110000"/>
              </a:lnSpc>
              <a:spcBef>
                <a:spcPct val="0"/>
              </a:spcBef>
              <a:spcAft>
                <a:spcPts val="1000"/>
              </a:spcAft>
            </a:pPr>
            <a:endParaRPr lang="en-GB" altLang="cs-CZ" sz="1000" dirty="0">
              <a:latin typeface="Georgia" panose="02040502050405020303" pitchFamily="18" charset="0"/>
            </a:endParaRPr>
          </a:p>
          <a:p>
            <a:pPr marL="304800" indent="-304800" algn="just" eaLnBrk="1" hangingPunct="1">
              <a:lnSpc>
                <a:spcPct val="110000"/>
              </a:lnSpc>
              <a:spcBef>
                <a:spcPct val="0"/>
              </a:spcBef>
              <a:spcAft>
                <a:spcPts val="1000"/>
              </a:spcAft>
            </a:pPr>
            <a:r>
              <a:rPr lang="en-GB" altLang="cs-CZ" sz="2000" dirty="0">
                <a:latin typeface="Georgia" panose="02040502050405020303" pitchFamily="18" charset="0"/>
              </a:rPr>
              <a:t>to promote </a:t>
            </a:r>
            <a:r>
              <a:rPr lang="cs-CZ" altLang="cs-CZ" sz="2000" dirty="0" err="1">
                <a:latin typeface="Georgia" pitchFamily="18" charset="0"/>
              </a:rPr>
              <a:t>Czechia</a:t>
            </a:r>
            <a:r>
              <a:rPr lang="en-GB" altLang="cs-CZ" sz="2000" dirty="0" smtClean="0">
                <a:latin typeface="Georgia" panose="02040502050405020303" pitchFamily="18" charset="0"/>
              </a:rPr>
              <a:t>’s </a:t>
            </a:r>
            <a:r>
              <a:rPr lang="en-GB" altLang="cs-CZ" sz="2000" dirty="0">
                <a:latin typeface="Georgia" panose="02040502050405020303" pitchFamily="18" charset="0"/>
              </a:rPr>
              <a:t>economic and trade interests abroad, including energy security;</a:t>
            </a:r>
          </a:p>
          <a:p>
            <a:pPr marL="304800" indent="-304800" algn="just" eaLnBrk="1" hangingPunct="1">
              <a:lnSpc>
                <a:spcPct val="110000"/>
              </a:lnSpc>
              <a:spcBef>
                <a:spcPct val="0"/>
              </a:spcBef>
              <a:spcAft>
                <a:spcPts val="1000"/>
              </a:spcAft>
            </a:pPr>
            <a:endParaRPr lang="en-GB" altLang="cs-CZ" sz="1000" dirty="0">
              <a:latin typeface="Georgia" panose="02040502050405020303" pitchFamily="18" charset="0"/>
            </a:endParaRPr>
          </a:p>
          <a:p>
            <a:pPr marL="304800" indent="-304800" algn="just" eaLnBrk="1" hangingPunct="1">
              <a:lnSpc>
                <a:spcPct val="110000"/>
              </a:lnSpc>
              <a:spcBef>
                <a:spcPct val="0"/>
              </a:spcBef>
              <a:spcAft>
                <a:spcPts val="1000"/>
              </a:spcAft>
            </a:pPr>
            <a:r>
              <a:rPr lang="en-GB" altLang="cs-CZ" sz="2000" dirty="0">
                <a:latin typeface="Georgia" panose="02040502050405020303" pitchFamily="18" charset="0"/>
              </a:rPr>
              <a:t>to enhance </a:t>
            </a:r>
            <a:r>
              <a:rPr lang="cs-CZ" altLang="cs-CZ" sz="2000" dirty="0" err="1">
                <a:latin typeface="Georgia" pitchFamily="18" charset="0"/>
              </a:rPr>
              <a:t>Czechia</a:t>
            </a:r>
            <a:r>
              <a:rPr lang="en-GB" altLang="cs-CZ" sz="2000" dirty="0" smtClean="0">
                <a:latin typeface="Georgia" panose="02040502050405020303" pitchFamily="18" charset="0"/>
              </a:rPr>
              <a:t>’s </a:t>
            </a:r>
            <a:r>
              <a:rPr lang="en-GB" altLang="cs-CZ" sz="2000" dirty="0">
                <a:latin typeface="Georgia" panose="02040502050405020303" pitchFamily="18" charset="0"/>
              </a:rPr>
              <a:t>positive image and perception abroad;</a:t>
            </a:r>
          </a:p>
          <a:p>
            <a:pPr marL="304800" indent="-304800" algn="just" eaLnBrk="1" hangingPunct="1">
              <a:lnSpc>
                <a:spcPct val="110000"/>
              </a:lnSpc>
              <a:spcBef>
                <a:spcPct val="0"/>
              </a:spcBef>
              <a:spcAft>
                <a:spcPts val="1000"/>
              </a:spcAft>
            </a:pPr>
            <a:endParaRPr lang="en-GB" altLang="cs-CZ" sz="1000" dirty="0">
              <a:latin typeface="Georgia" panose="02040502050405020303" pitchFamily="18" charset="0"/>
            </a:endParaRPr>
          </a:p>
          <a:p>
            <a:pPr marL="304800" indent="-304800" algn="just" eaLnBrk="1" hangingPunct="1">
              <a:lnSpc>
                <a:spcPct val="110000"/>
              </a:lnSpc>
              <a:spcBef>
                <a:spcPct val="0"/>
              </a:spcBef>
              <a:spcAft>
                <a:spcPts val="1000"/>
              </a:spcAft>
            </a:pPr>
            <a:r>
              <a:rPr lang="en-GB" altLang="cs-CZ" sz="2000" dirty="0">
                <a:latin typeface="Georgia" panose="02040502050405020303" pitchFamily="18" charset="0"/>
              </a:rPr>
              <a:t>to foster good relations with neighbouring countries and strengthen regional cooperation;</a:t>
            </a:r>
          </a:p>
        </p:txBody>
      </p:sp>
      <p:sp>
        <p:nvSpPr>
          <p:cNvPr id="2" name="Rectangle 1">
            <a:extLst>
              <a:ext uri="{FF2B5EF4-FFF2-40B4-BE49-F238E27FC236}">
                <a16:creationId xmlns:a16="http://schemas.microsoft.com/office/drawing/2014/main" id="{54FA7A16-151A-9852-4521-9A42B798B5ED}"/>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5B8C49B-5B67-BD3C-CEAC-6923AFE0DD22}"/>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BE9E55A6-77F9-9C80-9D19-9534646A918E}"/>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a:extLst>
              <a:ext uri="{FF2B5EF4-FFF2-40B4-BE49-F238E27FC236}">
                <a16:creationId xmlns:a16="http://schemas.microsoft.com/office/drawing/2014/main" id="{4859A628-497E-6994-D484-36659B67C1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2">
            <a:extLst>
              <a:ext uri="{FF2B5EF4-FFF2-40B4-BE49-F238E27FC236}">
                <a16:creationId xmlns:a16="http://schemas.microsoft.com/office/drawing/2014/main" id="{99B58D9E-7565-7FC9-DCC6-C6FAA0FEF1D7}"/>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err="1" smtClean="0">
                <a:solidFill>
                  <a:srgbClr val="0039A6"/>
                </a:solidFill>
                <a:latin typeface="Georgia" panose="02040502050405020303" pitchFamily="18" charset="0"/>
              </a:rPr>
              <a:t>Czec</a:t>
            </a:r>
            <a:r>
              <a:rPr lang="cs-CZ" altLang="cs-CZ" sz="2400" dirty="0" err="1" smtClean="0">
                <a:solidFill>
                  <a:srgbClr val="0039A6"/>
                </a:solidFill>
                <a:latin typeface="Georgia" panose="02040502050405020303" pitchFamily="18" charset="0"/>
              </a:rPr>
              <a:t>hia</a:t>
            </a:r>
            <a:endParaRPr lang="en-US" altLang="cs-CZ" sz="2400" dirty="0">
              <a:solidFill>
                <a:srgbClr val="0039A6"/>
              </a:solidFill>
              <a:latin typeface="Georgia" panose="02040502050405020303" pitchFamily="18" charset="0"/>
            </a:endParaRPr>
          </a:p>
        </p:txBody>
      </p:sp>
      <p:sp>
        <p:nvSpPr>
          <p:cNvPr id="21509" name="Rectangle 3">
            <a:extLst>
              <a:ext uri="{FF2B5EF4-FFF2-40B4-BE49-F238E27FC236}">
                <a16:creationId xmlns:a16="http://schemas.microsoft.com/office/drawing/2014/main" id="{D02B2501-AE2F-5FAE-280E-C26F5929946D}"/>
              </a:ext>
            </a:extLst>
          </p:cNvPr>
          <p:cNvSpPr>
            <a:spLocks noGrp="1" noChangeArrowheads="1"/>
          </p:cNvSpPr>
          <p:nvPr>
            <p:ph type="subTitle" idx="4294967295"/>
          </p:nvPr>
        </p:nvSpPr>
        <p:spPr>
          <a:xfrm>
            <a:off x="1511300" y="1952625"/>
            <a:ext cx="6394450" cy="4410075"/>
          </a:xfrm>
        </p:spPr>
        <p:txBody>
          <a:bodyPr/>
          <a:lstStyle/>
          <a:p>
            <a:pPr marL="304800" indent="-304800" algn="just" eaLnBrk="1" hangingPunct="1">
              <a:lnSpc>
                <a:spcPct val="110000"/>
              </a:lnSpc>
              <a:spcBef>
                <a:spcPct val="0"/>
              </a:spcBef>
              <a:spcAft>
                <a:spcPts val="1000"/>
              </a:spcAft>
            </a:pPr>
            <a:r>
              <a:rPr lang="en-US" altLang="cs-CZ" sz="2000">
                <a:latin typeface="Georgia" panose="02040502050405020303" pitchFamily="18" charset="0"/>
              </a:rPr>
              <a:t>to support a well-functioning, politically and economically strong European Union;</a:t>
            </a:r>
          </a:p>
          <a:p>
            <a:pPr marL="304800" indent="-304800" algn="just" eaLnBrk="1" hangingPunct="1">
              <a:lnSpc>
                <a:spcPct val="110000"/>
              </a:lnSpc>
              <a:spcBef>
                <a:spcPct val="0"/>
              </a:spcBef>
              <a:spcAft>
                <a:spcPts val="1000"/>
              </a:spcAft>
            </a:pPr>
            <a:endParaRPr lang="en-US" altLang="cs-CZ" sz="900">
              <a:latin typeface="Georgia" panose="02040502050405020303" pitchFamily="18" charset="0"/>
            </a:endParaRPr>
          </a:p>
          <a:p>
            <a:pPr marL="304800" indent="-304800" algn="just" eaLnBrk="1" hangingPunct="1">
              <a:lnSpc>
                <a:spcPct val="110000"/>
              </a:lnSpc>
              <a:spcBef>
                <a:spcPct val="0"/>
              </a:spcBef>
              <a:spcAft>
                <a:spcPts val="1000"/>
              </a:spcAft>
            </a:pPr>
            <a:r>
              <a:rPr lang="en-US" altLang="cs-CZ" sz="2000">
                <a:latin typeface="Georgia" panose="02040502050405020303" pitchFamily="18" charset="0"/>
              </a:rPr>
              <a:t>to maintain and strengthen the transatlantic link;</a:t>
            </a:r>
          </a:p>
          <a:p>
            <a:pPr marL="304800" indent="-304800" algn="just" eaLnBrk="1" hangingPunct="1">
              <a:lnSpc>
                <a:spcPct val="110000"/>
              </a:lnSpc>
              <a:spcBef>
                <a:spcPct val="0"/>
              </a:spcBef>
              <a:spcAft>
                <a:spcPts val="1000"/>
              </a:spcAft>
            </a:pPr>
            <a:endParaRPr lang="en-US" altLang="cs-CZ" sz="1000">
              <a:latin typeface="Georgia" panose="02040502050405020303" pitchFamily="18" charset="0"/>
            </a:endParaRPr>
          </a:p>
          <a:p>
            <a:pPr marL="304800" indent="-304800" algn="just" eaLnBrk="1" hangingPunct="1">
              <a:lnSpc>
                <a:spcPct val="110000"/>
              </a:lnSpc>
              <a:spcBef>
                <a:spcPct val="0"/>
              </a:spcBef>
              <a:spcAft>
                <a:spcPts val="1000"/>
              </a:spcAft>
            </a:pPr>
            <a:r>
              <a:rPr lang="en-US" altLang="cs-CZ" sz="2000">
                <a:latin typeface="Georgia" panose="02040502050405020303" pitchFamily="18" charset="0"/>
              </a:rPr>
              <a:t>to promote respect for human rights and democracy worldwide (using transition and development cooperation instruments);</a:t>
            </a:r>
          </a:p>
          <a:p>
            <a:pPr marL="304800" indent="-304800" algn="just" eaLnBrk="1" hangingPunct="1">
              <a:lnSpc>
                <a:spcPct val="110000"/>
              </a:lnSpc>
              <a:spcBef>
                <a:spcPct val="0"/>
              </a:spcBef>
              <a:spcAft>
                <a:spcPts val="1000"/>
              </a:spcAft>
            </a:pPr>
            <a:endParaRPr lang="en-US" altLang="cs-CZ" sz="1000">
              <a:latin typeface="Georgia" panose="02040502050405020303" pitchFamily="18" charset="0"/>
            </a:endParaRPr>
          </a:p>
          <a:p>
            <a:pPr marL="304800" indent="-304800" algn="just" eaLnBrk="1" hangingPunct="1">
              <a:lnSpc>
                <a:spcPct val="110000"/>
              </a:lnSpc>
              <a:spcBef>
                <a:spcPct val="0"/>
              </a:spcBef>
              <a:spcAft>
                <a:spcPts val="1000"/>
              </a:spcAft>
            </a:pPr>
            <a:r>
              <a:rPr lang="en-US" altLang="cs-CZ" sz="2000">
                <a:latin typeface="Georgia" panose="02040502050405020303" pitchFamily="18" charset="0"/>
              </a:rPr>
              <a:t>to strengthen the European integration of Eastern and South-Eastern Europe.</a:t>
            </a:r>
          </a:p>
        </p:txBody>
      </p:sp>
      <p:sp>
        <p:nvSpPr>
          <p:cNvPr id="2" name="Rectangle 1">
            <a:extLst>
              <a:ext uri="{FF2B5EF4-FFF2-40B4-BE49-F238E27FC236}">
                <a16:creationId xmlns:a16="http://schemas.microsoft.com/office/drawing/2014/main" id="{F254D4D8-9120-ED76-5EE1-03B86EDA9168}"/>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EF2BAA3-DD86-CADD-D8C4-9B9AEEC86DA7}"/>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1" descr="ANd9GcQdanXxrxLy5ZptkcMyYWcG6DDuPYLoN_z11fmEKYpcUPDfn1BnkQ">
            <a:extLst>
              <a:ext uri="{FF2B5EF4-FFF2-40B4-BE49-F238E27FC236}">
                <a16:creationId xmlns:a16="http://schemas.microsoft.com/office/drawing/2014/main" id="{B1E6620A-6C7A-0A7A-8AD9-2FED95DB3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575" y="741363"/>
            <a:ext cx="4699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a:extLst>
              <a:ext uri="{FF2B5EF4-FFF2-40B4-BE49-F238E27FC236}">
                <a16:creationId xmlns:a16="http://schemas.microsoft.com/office/drawing/2014/main" id="{E23B3B82-8EE6-EBA6-15AC-A9C5F64F3D48}"/>
              </a:ext>
            </a:extLst>
          </p:cNvPr>
          <p:cNvPicPr>
            <a:picLocks noChangeAspect="1" noChangeArrowheads="1"/>
          </p:cNvPicPr>
          <p:nvPr/>
        </p:nvPicPr>
        <p:blipFill>
          <a:blip r:embed="rId3">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a:extLst>
              <a:ext uri="{FF2B5EF4-FFF2-40B4-BE49-F238E27FC236}">
                <a16:creationId xmlns:a16="http://schemas.microsoft.com/office/drawing/2014/main" id="{53BDEA44-2D04-67AB-A3DA-2D657F628C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2">
            <a:extLst>
              <a:ext uri="{FF2B5EF4-FFF2-40B4-BE49-F238E27FC236}">
                <a16:creationId xmlns:a16="http://schemas.microsoft.com/office/drawing/2014/main" id="{B1EB9DC8-01E9-3233-611A-C39AA9A2124A}"/>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22534" name="Rectangle 3">
            <a:extLst>
              <a:ext uri="{FF2B5EF4-FFF2-40B4-BE49-F238E27FC236}">
                <a16:creationId xmlns:a16="http://schemas.microsoft.com/office/drawing/2014/main" id="{347F7E4A-0694-DD5C-8A31-33A01E6399D7}"/>
              </a:ext>
            </a:extLst>
          </p:cNvPr>
          <p:cNvSpPr>
            <a:spLocks noGrp="1" noChangeArrowheads="1"/>
          </p:cNvSpPr>
          <p:nvPr>
            <p:ph type="subTitle" idx="4294967295"/>
          </p:nvPr>
        </p:nvSpPr>
        <p:spPr>
          <a:xfrm>
            <a:off x="1511300" y="1584325"/>
            <a:ext cx="6702425" cy="5146675"/>
          </a:xfrm>
        </p:spPr>
        <p:txBody>
          <a:bodyPr/>
          <a:lstStyle/>
          <a:p>
            <a:pPr marL="304800" indent="-304800" algn="just" eaLnBrk="1" hangingPunct="1">
              <a:lnSpc>
                <a:spcPct val="110000"/>
              </a:lnSpc>
              <a:spcBef>
                <a:spcPct val="0"/>
              </a:spcBef>
              <a:buFont typeface="Georgia" panose="02040502050405020303" pitchFamily="18" charset="0"/>
              <a:buNone/>
            </a:pPr>
            <a:r>
              <a:rPr lang="en-GB" altLang="cs-CZ" sz="2400" dirty="0">
                <a:solidFill>
                  <a:srgbClr val="D52B1E"/>
                </a:solidFill>
                <a:latin typeface="Georgia" panose="02040502050405020303" pitchFamily="18" charset="0"/>
              </a:rPr>
              <a:t>	</a:t>
            </a:r>
            <a:r>
              <a:rPr lang="en-GB" altLang="cs-CZ" sz="2000" dirty="0">
                <a:solidFill>
                  <a:srgbClr val="D52B1E"/>
                </a:solidFill>
                <a:latin typeface="Georgia" panose="02040502050405020303" pitchFamily="18" charset="0"/>
              </a:rPr>
              <a:t>Security and Defence Policy</a:t>
            </a:r>
          </a:p>
          <a:p>
            <a:pPr marL="304800" indent="-304800" algn="just" eaLnBrk="1" hangingPunct="1">
              <a:lnSpc>
                <a:spcPct val="110000"/>
              </a:lnSpc>
              <a:spcBef>
                <a:spcPct val="0"/>
              </a:spcBef>
              <a:buFont typeface="Georgia" panose="02040502050405020303" pitchFamily="18" charset="0"/>
              <a:buNone/>
            </a:pPr>
            <a:endParaRPr lang="en-GB" altLang="cs-CZ" sz="1000" dirty="0">
              <a:latin typeface="Georgia" panose="02040502050405020303" pitchFamily="18" charset="0"/>
            </a:endParaRPr>
          </a:p>
          <a:p>
            <a:pPr marL="304800" indent="-304800" algn="just" eaLnBrk="1" hangingPunct="1">
              <a:lnSpc>
                <a:spcPct val="110000"/>
              </a:lnSpc>
              <a:spcBef>
                <a:spcPct val="0"/>
              </a:spcBef>
            </a:pPr>
            <a:r>
              <a:rPr lang="en-GB" altLang="cs-CZ" sz="2000" dirty="0">
                <a:latin typeface="Georgia" panose="02040502050405020303" pitchFamily="18" charset="0"/>
              </a:rPr>
              <a:t>NATO collective defence system – basic pillar of </a:t>
            </a:r>
            <a:r>
              <a:rPr lang="cs-CZ" altLang="cs-CZ" sz="2000" dirty="0" err="1">
                <a:latin typeface="Georgia" pitchFamily="18" charset="0"/>
              </a:rPr>
              <a:t>Czechia</a:t>
            </a:r>
            <a:r>
              <a:rPr lang="en-GB" altLang="cs-CZ" sz="2000" dirty="0" smtClean="0">
                <a:latin typeface="Georgia" panose="02040502050405020303" pitchFamily="18" charset="0"/>
              </a:rPr>
              <a:t>’s </a:t>
            </a:r>
            <a:r>
              <a:rPr lang="en-GB" altLang="cs-CZ" sz="2000" dirty="0">
                <a:latin typeface="Georgia" panose="02040502050405020303" pitchFamily="18" charset="0"/>
              </a:rPr>
              <a:t>security;</a:t>
            </a:r>
          </a:p>
          <a:p>
            <a:pPr marL="304800" indent="-304800" algn="just" eaLnBrk="1" hangingPunct="1">
              <a:lnSpc>
                <a:spcPct val="110000"/>
              </a:lnSpc>
              <a:spcBef>
                <a:spcPct val="0"/>
              </a:spcBef>
              <a:buFont typeface="Georgia" panose="02040502050405020303" pitchFamily="18" charset="0"/>
              <a:buNone/>
            </a:pPr>
            <a:endParaRPr lang="en-GB" altLang="cs-CZ" sz="1000" dirty="0">
              <a:latin typeface="Georgia" panose="02040502050405020303" pitchFamily="18" charset="0"/>
            </a:endParaRPr>
          </a:p>
          <a:p>
            <a:pPr marL="304800" indent="-304800" algn="just" eaLnBrk="1" hangingPunct="1">
              <a:lnSpc>
                <a:spcPct val="110000"/>
              </a:lnSpc>
              <a:spcBef>
                <a:spcPct val="0"/>
              </a:spcBef>
            </a:pPr>
            <a:r>
              <a:rPr lang="en-GB" altLang="cs-CZ" sz="2000" dirty="0">
                <a:latin typeface="Georgia" panose="02040502050405020303" pitchFamily="18" charset="0"/>
              </a:rPr>
              <a:t>Support of the development of an effective and responsive EU Common Security and Defence Policy while taking into account our NATO commitments. Both organisations need to complement each other. Cooperation with the United States is essential;</a:t>
            </a:r>
          </a:p>
          <a:p>
            <a:pPr marL="304800" indent="-304800" algn="just" eaLnBrk="1" hangingPunct="1">
              <a:lnSpc>
                <a:spcPct val="110000"/>
              </a:lnSpc>
              <a:spcBef>
                <a:spcPct val="0"/>
              </a:spcBef>
              <a:buFontTx/>
              <a:buNone/>
            </a:pPr>
            <a:endParaRPr lang="en-GB" altLang="cs-CZ" sz="1000" dirty="0">
              <a:latin typeface="Georgia" panose="02040502050405020303" pitchFamily="18" charset="0"/>
            </a:endParaRPr>
          </a:p>
          <a:p>
            <a:pPr marL="304800" indent="-304800" algn="just" eaLnBrk="1" hangingPunct="1">
              <a:lnSpc>
                <a:spcPct val="110000"/>
              </a:lnSpc>
              <a:spcBef>
                <a:spcPct val="0"/>
              </a:spcBef>
            </a:pPr>
            <a:r>
              <a:rPr lang="en-GB" altLang="cs-CZ" sz="2000" dirty="0">
                <a:latin typeface="Georgia" panose="02040502050405020303" pitchFamily="18" charset="0"/>
              </a:rPr>
              <a:t>Active military and civilian involvement in NATO, EU and UN missions to manage crises and consolidate post-conflict situations.</a:t>
            </a:r>
          </a:p>
          <a:p>
            <a:pPr marL="304800" indent="-304800" algn="just" eaLnBrk="1" hangingPunct="1">
              <a:lnSpc>
                <a:spcPct val="110000"/>
              </a:lnSpc>
              <a:spcBef>
                <a:spcPct val="0"/>
              </a:spcBef>
              <a:spcAft>
                <a:spcPts val="1200"/>
              </a:spcAft>
              <a:buFont typeface="Georgia" panose="02040502050405020303" pitchFamily="18" charset="0"/>
              <a:buNone/>
            </a:pPr>
            <a:endParaRPr lang="en-US" altLang="cs-CZ" sz="2000" dirty="0">
              <a:latin typeface="Georgia" panose="02040502050405020303" pitchFamily="18" charset="0"/>
            </a:endParaRPr>
          </a:p>
        </p:txBody>
      </p:sp>
      <p:sp>
        <p:nvSpPr>
          <p:cNvPr id="2" name="Rectangle 1">
            <a:extLst>
              <a:ext uri="{FF2B5EF4-FFF2-40B4-BE49-F238E27FC236}">
                <a16:creationId xmlns:a16="http://schemas.microsoft.com/office/drawing/2014/main" id="{57C1A6F3-FF74-A608-40B3-6D3B1C99F3B4}"/>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3FB9884E-2123-9CB9-E6B0-53F51092E26E}"/>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2537" name="Picture 30" descr="13914_14945_vlajka_CR_3000x2000">
            <a:extLst>
              <a:ext uri="{FF2B5EF4-FFF2-40B4-BE49-F238E27FC236}">
                <a16:creationId xmlns:a16="http://schemas.microsoft.com/office/drawing/2014/main" id="{5BF4808F-F3E0-8372-F2AD-659A0A917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3163" y="350838"/>
            <a:ext cx="4667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32" descr="ANd9GcTSfDr-7Jvsfr7uSsCYyLcqp70YU3nAlIaaBstCD6bBzaQcf5XZrg">
            <a:extLst>
              <a:ext uri="{FF2B5EF4-FFF2-40B4-BE49-F238E27FC236}">
                <a16:creationId xmlns:a16="http://schemas.microsoft.com/office/drawing/2014/main" id="{57E38271-7C11-1647-4D53-E3BE52246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6088" y="742950"/>
            <a:ext cx="4445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33" descr="ANd9GcSfCmuUU6PALfdW4kL0dOfrpQj1h2uNGJqc9tuX5yyWIVe8m1wvRg">
            <a:extLst>
              <a:ext uri="{FF2B5EF4-FFF2-40B4-BE49-F238E27FC236}">
                <a16:creationId xmlns:a16="http://schemas.microsoft.com/office/drawing/2014/main" id="{B1DF1854-8B83-854B-9C0A-ED1176162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897" b="3897"/>
          <a:stretch>
            <a:fillRect/>
          </a:stretch>
        </p:blipFill>
        <p:spPr bwMode="auto">
          <a:xfrm>
            <a:off x="8067675" y="346075"/>
            <a:ext cx="4460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D46CB97F-DA88-08D7-3DC4-0C8E7C51A9D4}"/>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512C1C1F-61EF-0A20-4E46-36CCE655F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2">
            <a:extLst>
              <a:ext uri="{FF2B5EF4-FFF2-40B4-BE49-F238E27FC236}">
                <a16:creationId xmlns:a16="http://schemas.microsoft.com/office/drawing/2014/main" id="{71C67985-604F-EB9B-C462-F00BB3D05E23}"/>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err="1" smtClean="0">
                <a:solidFill>
                  <a:srgbClr val="0039A6"/>
                </a:solidFill>
                <a:latin typeface="Georgia" panose="02040502050405020303" pitchFamily="18" charset="0"/>
              </a:rPr>
              <a:t>Cze</a:t>
            </a:r>
            <a:r>
              <a:rPr lang="cs-CZ" altLang="cs-CZ" sz="2400" dirty="0" err="1" smtClean="0">
                <a:solidFill>
                  <a:srgbClr val="0039A6"/>
                </a:solidFill>
                <a:latin typeface="Georgia" panose="02040502050405020303" pitchFamily="18" charset="0"/>
              </a:rPr>
              <a:t>chia</a:t>
            </a:r>
            <a:endParaRPr lang="en-US" altLang="cs-CZ" sz="2400" dirty="0">
              <a:solidFill>
                <a:srgbClr val="0039A6"/>
              </a:solidFill>
              <a:latin typeface="Georgia" panose="02040502050405020303" pitchFamily="18" charset="0"/>
            </a:endParaRPr>
          </a:p>
        </p:txBody>
      </p:sp>
      <p:sp>
        <p:nvSpPr>
          <p:cNvPr id="23557" name="Rectangle 3">
            <a:extLst>
              <a:ext uri="{FF2B5EF4-FFF2-40B4-BE49-F238E27FC236}">
                <a16:creationId xmlns:a16="http://schemas.microsoft.com/office/drawing/2014/main" id="{EC8E57CD-CED4-9325-674E-EBFD65B604D1}"/>
              </a:ext>
            </a:extLst>
          </p:cNvPr>
          <p:cNvSpPr>
            <a:spLocks noGrp="1" noChangeArrowheads="1"/>
          </p:cNvSpPr>
          <p:nvPr>
            <p:ph type="subTitle" idx="4294967295"/>
          </p:nvPr>
        </p:nvSpPr>
        <p:spPr>
          <a:xfrm>
            <a:off x="1438275" y="1784350"/>
            <a:ext cx="7705725" cy="17037050"/>
          </a:xfrm>
        </p:spPr>
        <p:txBody>
          <a:bodyPr rtlCol="0">
            <a:normAutofit/>
          </a:bodyPr>
          <a:lstStyle/>
          <a:p>
            <a:pPr marL="304800" indent="-304800" algn="just" eaLnBrk="1" fontAlgn="auto" hangingPunct="1">
              <a:lnSpc>
                <a:spcPct val="110000"/>
              </a:lnSpc>
              <a:spcBef>
                <a:spcPct val="0"/>
              </a:spcBef>
              <a:spcAft>
                <a:spcPts val="0"/>
              </a:spcAft>
              <a:defRPr/>
            </a:pPr>
            <a:r>
              <a:rPr lang="en-US" altLang="cs-CZ" sz="2000" dirty="0">
                <a:latin typeface="Georgia" panose="02040502050405020303" pitchFamily="18" charset="0"/>
              </a:rPr>
              <a:t>Czech troops have served e.g. in:</a:t>
            </a:r>
          </a:p>
          <a:p>
            <a:pPr marL="304800" indent="-304800" algn="just" eaLnBrk="1" fontAlgn="auto" hangingPunct="1">
              <a:lnSpc>
                <a:spcPct val="110000"/>
              </a:lnSpc>
              <a:spcBef>
                <a:spcPct val="0"/>
              </a:spcBef>
              <a:spcAft>
                <a:spcPts val="0"/>
              </a:spcAft>
              <a:defRPr/>
            </a:pPr>
            <a:endParaRPr lang="en-US" altLang="cs-CZ" sz="1000" dirty="0">
              <a:latin typeface="Georgia" panose="02040502050405020303" pitchFamily="18" charset="0"/>
            </a:endParaRPr>
          </a:p>
          <a:p>
            <a:pPr marL="1349375" lvl="1" indent="-358775" algn="just" eaLnBrk="1" fontAlgn="auto" hangingPunct="1">
              <a:lnSpc>
                <a:spcPct val="110000"/>
              </a:lnSpc>
              <a:spcBef>
                <a:spcPct val="0"/>
              </a:spcBef>
              <a:spcAft>
                <a:spcPts val="0"/>
              </a:spcAft>
              <a:defRPr/>
            </a:pPr>
            <a:r>
              <a:rPr lang="en-GB" altLang="cs-CZ" sz="2000" dirty="0">
                <a:solidFill>
                  <a:srgbClr val="D52B1E"/>
                </a:solidFill>
                <a:latin typeface="Georgia" panose="02040502050405020303" pitchFamily="18" charset="0"/>
              </a:rPr>
              <a:t>Afghanistan</a:t>
            </a:r>
            <a:r>
              <a:rPr lang="en-GB" altLang="cs-CZ" sz="2000" dirty="0">
                <a:latin typeface="Georgia" panose="02040502050405020303" pitchFamily="18" charset="0"/>
              </a:rPr>
              <a:t> (ISAF - Czech Provincial Reconstruction Team in </a:t>
            </a:r>
            <a:r>
              <a:rPr lang="en-GB" altLang="cs-CZ" sz="2000" dirty="0" err="1">
                <a:latin typeface="Georgia" panose="02040502050405020303" pitchFamily="18" charset="0"/>
              </a:rPr>
              <a:t>Logar</a:t>
            </a:r>
            <a:r>
              <a:rPr lang="en-GB" altLang="cs-CZ" sz="2000" dirty="0">
                <a:latin typeface="Georgia" panose="02040502050405020303" pitchFamily="18" charset="0"/>
              </a:rPr>
              <a:t>, Field Hospital and Chemical Detachment; Enduring Freedom - Special Forces),</a:t>
            </a:r>
          </a:p>
          <a:p>
            <a:pPr marL="1349375" lvl="1" indent="-358775" algn="just" eaLnBrk="1" fontAlgn="auto" hangingPunct="1">
              <a:lnSpc>
                <a:spcPct val="110000"/>
              </a:lnSpc>
              <a:spcBef>
                <a:spcPct val="0"/>
              </a:spcBef>
              <a:spcAft>
                <a:spcPts val="0"/>
              </a:spcAft>
              <a:defRPr/>
            </a:pPr>
            <a:endParaRPr lang="en-GB" altLang="cs-CZ" sz="1600" dirty="0">
              <a:latin typeface="Georgia" panose="02040502050405020303" pitchFamily="18" charset="0"/>
            </a:endParaRPr>
          </a:p>
          <a:p>
            <a:pPr marL="1349375" lvl="1" indent="-358775" algn="just" eaLnBrk="1" fontAlgn="auto" hangingPunct="1">
              <a:lnSpc>
                <a:spcPct val="110000"/>
              </a:lnSpc>
              <a:spcBef>
                <a:spcPct val="0"/>
              </a:spcBef>
              <a:spcAft>
                <a:spcPts val="0"/>
              </a:spcAft>
              <a:defRPr/>
            </a:pPr>
            <a:r>
              <a:rPr lang="en-GB" altLang="cs-CZ" sz="2000" dirty="0">
                <a:solidFill>
                  <a:srgbClr val="D52B1E"/>
                </a:solidFill>
                <a:latin typeface="Georgia" panose="02040502050405020303" pitchFamily="18" charset="0"/>
              </a:rPr>
              <a:t>countries of former</a:t>
            </a:r>
            <a:r>
              <a:rPr lang="en-GB" altLang="cs-CZ" sz="2000" dirty="0">
                <a:latin typeface="Georgia" panose="02040502050405020303" pitchFamily="18" charset="0"/>
              </a:rPr>
              <a:t> </a:t>
            </a:r>
            <a:r>
              <a:rPr lang="en-GB" altLang="cs-CZ" sz="2000" dirty="0">
                <a:solidFill>
                  <a:srgbClr val="D52B1E"/>
                </a:solidFill>
                <a:latin typeface="Georgia" panose="02040502050405020303" pitchFamily="18" charset="0"/>
              </a:rPr>
              <a:t>Yugoslavia</a:t>
            </a:r>
            <a:r>
              <a:rPr lang="en-GB" altLang="cs-CZ" sz="2000" dirty="0">
                <a:latin typeface="Georgia" panose="02040502050405020303" pitchFamily="18" charset="0"/>
              </a:rPr>
              <a:t> (UNPROFOR, IFOR, SFOR, SFOR II, KFOR, EUFOR Althea),</a:t>
            </a:r>
          </a:p>
          <a:p>
            <a:pPr marL="1349375" lvl="1" indent="-358775" algn="just" eaLnBrk="1" fontAlgn="auto" hangingPunct="1">
              <a:lnSpc>
                <a:spcPct val="110000"/>
              </a:lnSpc>
              <a:spcBef>
                <a:spcPct val="0"/>
              </a:spcBef>
              <a:spcAft>
                <a:spcPts val="0"/>
              </a:spcAft>
              <a:defRPr/>
            </a:pPr>
            <a:endParaRPr lang="en-GB" altLang="cs-CZ" sz="1600" dirty="0">
              <a:latin typeface="Georgia" panose="02040502050405020303" pitchFamily="18" charset="0"/>
            </a:endParaRPr>
          </a:p>
          <a:p>
            <a:pPr marL="1349375" lvl="1" indent="-358775" algn="just" eaLnBrk="1" fontAlgn="auto" hangingPunct="1">
              <a:lnSpc>
                <a:spcPct val="110000"/>
              </a:lnSpc>
              <a:spcBef>
                <a:spcPct val="0"/>
              </a:spcBef>
              <a:spcAft>
                <a:spcPts val="0"/>
              </a:spcAft>
              <a:defRPr/>
            </a:pPr>
            <a:r>
              <a:rPr lang="en-GB" altLang="cs-CZ" sz="2000" dirty="0">
                <a:solidFill>
                  <a:srgbClr val="D52B1E"/>
                </a:solidFill>
                <a:latin typeface="Georgia" panose="02040502050405020303" pitchFamily="18" charset="0"/>
              </a:rPr>
              <a:t>Kuwait</a:t>
            </a:r>
            <a:r>
              <a:rPr lang="en-GB" altLang="cs-CZ" sz="2000" dirty="0">
                <a:latin typeface="Georgia" panose="02040502050405020303" pitchFamily="18" charset="0"/>
              </a:rPr>
              <a:t> and </a:t>
            </a:r>
            <a:r>
              <a:rPr lang="en-GB" altLang="cs-CZ" sz="2000" dirty="0">
                <a:solidFill>
                  <a:srgbClr val="D52B1E"/>
                </a:solidFill>
                <a:latin typeface="Georgia" panose="02040502050405020303" pitchFamily="18" charset="0"/>
              </a:rPr>
              <a:t>Iraq</a:t>
            </a:r>
            <a:r>
              <a:rPr lang="en-GB" altLang="cs-CZ" sz="2000" dirty="0">
                <a:latin typeface="Georgia" panose="02040502050405020303" pitchFamily="18" charset="0"/>
              </a:rPr>
              <a:t> (NATO Training Mission, Military Police, Field Hospital, Chemical, Biological and Radiological Protection Unit)</a:t>
            </a:r>
            <a:endParaRPr lang="cs-CZ" altLang="cs-CZ" sz="2000" dirty="0">
              <a:latin typeface="Georgia" panose="02040502050405020303" pitchFamily="18" charset="0"/>
            </a:endParaRPr>
          </a:p>
          <a:p>
            <a:pPr marL="990600" lvl="1" indent="0" algn="just" eaLnBrk="1" fontAlgn="auto" hangingPunct="1">
              <a:lnSpc>
                <a:spcPct val="110000"/>
              </a:lnSpc>
              <a:spcBef>
                <a:spcPct val="0"/>
              </a:spcBef>
              <a:spcAft>
                <a:spcPts val="0"/>
              </a:spcAft>
              <a:buFontTx/>
              <a:buNone/>
              <a:defRPr/>
            </a:pPr>
            <a:endParaRPr lang="cs-CZ" altLang="cs-CZ" sz="2000" dirty="0">
              <a:latin typeface="Georgia" panose="02040502050405020303" pitchFamily="18" charset="0"/>
            </a:endParaRPr>
          </a:p>
          <a:p>
            <a:pPr marL="990600" lvl="1" indent="0" algn="just" eaLnBrk="1" fontAlgn="auto" hangingPunct="1">
              <a:lnSpc>
                <a:spcPct val="110000"/>
              </a:lnSpc>
              <a:spcBef>
                <a:spcPct val="0"/>
              </a:spcBef>
              <a:spcAft>
                <a:spcPts val="0"/>
              </a:spcAft>
              <a:buFontTx/>
              <a:buNone/>
              <a:defRPr/>
            </a:pPr>
            <a:r>
              <a:rPr lang="cs-CZ" altLang="cs-CZ" sz="2000" dirty="0">
                <a:solidFill>
                  <a:srgbClr val="FF0000"/>
                </a:solidFill>
                <a:latin typeface="Georgia" panose="02040502050405020303" pitchFamily="18" charset="0"/>
              </a:rPr>
              <a:t>-Mali </a:t>
            </a:r>
            <a:r>
              <a:rPr lang="cs-CZ" altLang="cs-CZ" sz="2000" dirty="0">
                <a:latin typeface="Georgia" panose="02040502050405020303" pitchFamily="18" charset="0"/>
              </a:rPr>
              <a:t>(EUTM, MINUSMA)</a:t>
            </a:r>
          </a:p>
          <a:p>
            <a:pPr marL="990600" lvl="1" indent="0" algn="just" eaLnBrk="1" fontAlgn="auto" hangingPunct="1">
              <a:lnSpc>
                <a:spcPct val="110000"/>
              </a:lnSpc>
              <a:spcBef>
                <a:spcPct val="0"/>
              </a:spcBef>
              <a:spcAft>
                <a:spcPts val="0"/>
              </a:spcAft>
              <a:buFontTx/>
              <a:buNone/>
              <a:defRPr/>
            </a:pPr>
            <a:r>
              <a:rPr lang="cs-CZ" altLang="cs-CZ" sz="2000" dirty="0">
                <a:solidFill>
                  <a:srgbClr val="FF0000"/>
                </a:solidFill>
                <a:latin typeface="Georgia" panose="02040502050405020303" pitchFamily="18" charset="0"/>
              </a:rPr>
              <a:t>-</a:t>
            </a:r>
            <a:r>
              <a:rPr lang="cs-CZ" altLang="cs-CZ" sz="2000" dirty="0" err="1">
                <a:solidFill>
                  <a:srgbClr val="FF0000"/>
                </a:solidFill>
                <a:latin typeface="Georgia" panose="02040502050405020303" pitchFamily="18" charset="0"/>
              </a:rPr>
              <a:t>Sinai</a:t>
            </a:r>
            <a:r>
              <a:rPr lang="cs-CZ" altLang="cs-CZ" sz="2000" dirty="0">
                <a:solidFill>
                  <a:srgbClr val="FF0000"/>
                </a:solidFill>
                <a:latin typeface="Georgia" panose="02040502050405020303" pitchFamily="18" charset="0"/>
              </a:rPr>
              <a:t> </a:t>
            </a:r>
            <a:r>
              <a:rPr lang="cs-CZ" altLang="cs-CZ" sz="2000" dirty="0">
                <a:latin typeface="Georgia" panose="02040502050405020303" pitchFamily="18" charset="0"/>
              </a:rPr>
              <a:t>(MFO)</a:t>
            </a:r>
            <a:endParaRPr lang="en-GB" altLang="cs-CZ" sz="2000" dirty="0">
              <a:latin typeface="Georgia" panose="02040502050405020303" pitchFamily="18" charset="0"/>
            </a:endParaRPr>
          </a:p>
        </p:txBody>
      </p:sp>
      <p:sp>
        <p:nvSpPr>
          <p:cNvPr id="2" name="Rectangle 1">
            <a:extLst>
              <a:ext uri="{FF2B5EF4-FFF2-40B4-BE49-F238E27FC236}">
                <a16:creationId xmlns:a16="http://schemas.microsoft.com/office/drawing/2014/main" id="{74299F56-E6E5-11F7-0086-1B0496379C35}"/>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8416341-CEC7-6CC6-A363-7E328944BAFE}"/>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560" name="AutoShape 11" descr="Z">
            <a:extLst>
              <a:ext uri="{FF2B5EF4-FFF2-40B4-BE49-F238E27FC236}">
                <a16:creationId xmlns:a16="http://schemas.microsoft.com/office/drawing/2014/main" id="{0AF3E298-CB34-EAA3-7D49-077651EDB22B}"/>
              </a:ext>
            </a:extLst>
          </p:cNvPr>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23561" name="AutoShape 17" descr="Z">
            <a:extLst>
              <a:ext uri="{FF2B5EF4-FFF2-40B4-BE49-F238E27FC236}">
                <a16:creationId xmlns:a16="http://schemas.microsoft.com/office/drawing/2014/main" id="{E5DA3DBD-CE1D-DA40-4658-8901D59D67D2}"/>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23562" name="AutoShape 19" descr="Z">
            <a:extLst>
              <a:ext uri="{FF2B5EF4-FFF2-40B4-BE49-F238E27FC236}">
                <a16:creationId xmlns:a16="http://schemas.microsoft.com/office/drawing/2014/main" id="{5E4F1BBC-B70E-1975-88CB-B4705F78F63C}"/>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23563" name="Picture 24" descr="13914_14945_vlajka_CR_3000x2000">
            <a:extLst>
              <a:ext uri="{FF2B5EF4-FFF2-40B4-BE49-F238E27FC236}">
                <a16:creationId xmlns:a16="http://schemas.microsoft.com/office/drawing/2014/main" id="{24F38296-5814-AAD8-F061-5A4D35F5C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163" y="350838"/>
            <a:ext cx="4667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25" descr="ANd9GcQdanXxrxLy5ZptkcMyYWcG6DDuPYLoN_z11fmEKYpcUPDfn1BnkQ">
            <a:extLst>
              <a:ext uri="{FF2B5EF4-FFF2-40B4-BE49-F238E27FC236}">
                <a16:creationId xmlns:a16="http://schemas.microsoft.com/office/drawing/2014/main" id="{FB32B632-0F43-85D9-65B1-13D7FB8BF1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1575" y="741363"/>
            <a:ext cx="4699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26" descr="ANd9GcSfCmuUU6PALfdW4kL0dOfrpQj1h2uNGJqc9tuX5yyWIVe8m1wvRg">
            <a:extLst>
              <a:ext uri="{FF2B5EF4-FFF2-40B4-BE49-F238E27FC236}">
                <a16:creationId xmlns:a16="http://schemas.microsoft.com/office/drawing/2014/main" id="{B7653704-3CE7-58FA-6278-75C4A71C7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897" b="3897"/>
          <a:stretch>
            <a:fillRect/>
          </a:stretch>
        </p:blipFill>
        <p:spPr bwMode="auto">
          <a:xfrm>
            <a:off x="8067675" y="346075"/>
            <a:ext cx="4460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27" descr="ANd9GcTSfDr-7Jvsfr7uSsCYyLcqp70YU3nAlIaaBstCD6bBzaQcf5XZrg">
            <a:extLst>
              <a:ext uri="{FF2B5EF4-FFF2-40B4-BE49-F238E27FC236}">
                <a16:creationId xmlns:a16="http://schemas.microsoft.com/office/drawing/2014/main" id="{7379044D-CF22-C3A5-8F04-4190C0E59D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6088" y="742950"/>
            <a:ext cx="4445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7"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a:extLst>
              <a:ext uri="{FF2B5EF4-FFF2-40B4-BE49-F238E27FC236}">
                <a16:creationId xmlns:a16="http://schemas.microsoft.com/office/drawing/2014/main" id="{E8095AD8-0A05-F59D-A78C-D83E7DE70984}"/>
              </a:ext>
            </a:extLst>
          </p:cNvPr>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23568" name="Picture 19" descr="http://upload.wikimedia.org/wikipedia/commons/thumb/a/aa/ISAF-Logo.svg/200px-ISAF-Logo.svg.png">
            <a:extLst>
              <a:ext uri="{FF2B5EF4-FFF2-40B4-BE49-F238E27FC236}">
                <a16:creationId xmlns:a16="http://schemas.microsoft.com/office/drawing/2014/main" id="{18A27741-9887-0054-CD9F-F8974B69FC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525" y="2592388"/>
            <a:ext cx="5778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21" descr="http://upload.wikimedia.org/wikipedia/commons/thumb/7/76/Badge_of_the_UNPROFOR.svg/220px-Badge_of_the_UNPROFOR.svg.png">
            <a:extLst>
              <a:ext uri="{FF2B5EF4-FFF2-40B4-BE49-F238E27FC236}">
                <a16:creationId xmlns:a16="http://schemas.microsoft.com/office/drawing/2014/main" id="{F758E009-7ED2-0C41-6FD2-FF6686EBA6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5825" y="3494088"/>
            <a:ext cx="461963"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25" descr="http://upload.wikimedia.org/wikipedia/commons/thumb/c/c6/Insignia_NATO_Army_IFOR.svg/220px-Insignia_NATO_Army_IFOR.svg.png">
            <a:extLst>
              <a:ext uri="{FF2B5EF4-FFF2-40B4-BE49-F238E27FC236}">
                <a16:creationId xmlns:a16="http://schemas.microsoft.com/office/drawing/2014/main" id="{117B9C22-6097-BAD7-DA98-A379B21603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713" y="4065588"/>
            <a:ext cx="3698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27" descr="http://upload.wikimedia.org/wikipedia/commons/thumb/5/5a/Insignia_NATO_Army_SFOR.svg/150px-Insignia_NATO_Army_SFOR.svg.png">
            <a:extLst>
              <a:ext uri="{FF2B5EF4-FFF2-40B4-BE49-F238E27FC236}">
                <a16:creationId xmlns:a16="http://schemas.microsoft.com/office/drawing/2014/main" id="{3FC33282-86C9-715B-1CD8-D86C2151ADA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04913" y="4065588"/>
            <a:ext cx="37306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29" descr="http://upload.wikimedia.org/wikipedia/commons/thumb/0/0b/Insignia_NATO_Army_KFOR.svg/150px-Insignia_NATO_Army_KFOR.svg.png">
            <a:extLst>
              <a:ext uri="{FF2B5EF4-FFF2-40B4-BE49-F238E27FC236}">
                <a16:creationId xmlns:a16="http://schemas.microsoft.com/office/drawing/2014/main" id="{B1FD183A-0894-F9F2-7134-B6AFBEC6632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65288" y="4065588"/>
            <a:ext cx="37306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Picture 31" descr="http://www.bruxelles2.eu/wp-content/uploads/2011/02/AltheaLogo.jpg">
            <a:extLst>
              <a:ext uri="{FF2B5EF4-FFF2-40B4-BE49-F238E27FC236}">
                <a16:creationId xmlns:a16="http://schemas.microsoft.com/office/drawing/2014/main" id="{A174FD80-D139-77BD-634D-1631225B43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4625" y="3494088"/>
            <a:ext cx="4603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Picture 33" descr="http://upload.wikimedia.org/wikipedia/commons/thumb/5/59/NTMI.jpg/250px-NTMI.jpg">
            <a:extLst>
              <a:ext uri="{FF2B5EF4-FFF2-40B4-BE49-F238E27FC236}">
                <a16:creationId xmlns:a16="http://schemas.microsoft.com/office/drawing/2014/main" id="{D3CDE02C-B219-8905-C0A8-32245CCF74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1525" y="4867275"/>
            <a:ext cx="5635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39" descr="Kabul International Airport">
            <a:extLst>
              <a:ext uri="{FF2B5EF4-FFF2-40B4-BE49-F238E27FC236}">
                <a16:creationId xmlns:a16="http://schemas.microsoft.com/office/drawing/2014/main" id="{FC9FCB90-A495-C34E-6450-53B2FAE37E0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95413" y="4851400"/>
            <a:ext cx="6016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41" descr="Czech ISAF HELI UNIT in Paktika">
            <a:extLst>
              <a:ext uri="{FF2B5EF4-FFF2-40B4-BE49-F238E27FC236}">
                <a16:creationId xmlns:a16="http://schemas.microsoft.com/office/drawing/2014/main" id="{4774777B-10EA-1C24-1852-79E218E6C6E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25575" y="2592388"/>
            <a:ext cx="5715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28" descr="Egypt Sinaj (MFO - Multinational Force and Observers)">
            <a:extLst>
              <a:ext uri="{FF2B5EF4-FFF2-40B4-BE49-F238E27FC236}">
                <a16:creationId xmlns:a16="http://schemas.microsoft.com/office/drawing/2014/main" id="{FAFA21AD-7587-7957-499B-C05599D9F9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1225" y="6175375"/>
            <a:ext cx="7731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8" name="Picture 30" descr="MINUSMA">
            <a:extLst>
              <a:ext uri="{FF2B5EF4-FFF2-40B4-BE49-F238E27FC236}">
                <a16:creationId xmlns:a16="http://schemas.microsoft.com/office/drawing/2014/main" id="{70176A31-2FBA-FA65-854D-21AF8F6A61C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2163" y="5535613"/>
            <a:ext cx="8731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152339D-7017-6AEA-5D73-9F94A7DD640D}"/>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33241945-4A0C-866C-E8D2-18635DD11F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a:extLst>
              <a:ext uri="{FF2B5EF4-FFF2-40B4-BE49-F238E27FC236}">
                <a16:creationId xmlns:a16="http://schemas.microsoft.com/office/drawing/2014/main" id="{8A0AA407-39B5-8CD9-8B33-C8BD0E438B3F}"/>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Contents</a:t>
            </a:r>
          </a:p>
        </p:txBody>
      </p:sp>
      <p:sp>
        <p:nvSpPr>
          <p:cNvPr id="3077" name="Rectangle 3">
            <a:extLst>
              <a:ext uri="{FF2B5EF4-FFF2-40B4-BE49-F238E27FC236}">
                <a16:creationId xmlns:a16="http://schemas.microsoft.com/office/drawing/2014/main" id="{E95D2FE2-16D0-5E23-A2F2-A94730A78275}"/>
              </a:ext>
            </a:extLst>
          </p:cNvPr>
          <p:cNvSpPr>
            <a:spLocks noGrp="1" noChangeArrowheads="1"/>
          </p:cNvSpPr>
          <p:nvPr>
            <p:ph type="subTitle" idx="4294967295"/>
          </p:nvPr>
        </p:nvSpPr>
        <p:spPr>
          <a:xfrm>
            <a:off x="1511300" y="1085850"/>
            <a:ext cx="7632700" cy="5772150"/>
          </a:xfrm>
        </p:spPr>
        <p:txBody>
          <a:bodyPr rtlCol="0">
            <a:normAutofit/>
          </a:bodyPr>
          <a:lstStyle/>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US" altLang="cs-CZ" sz="300" dirty="0">
                <a:latin typeface="Georgia" pitchFamily="18" charset="0"/>
              </a:rPr>
              <a:t>						</a:t>
            </a:r>
            <a:r>
              <a:rPr lang="cs-CZ" altLang="cs-CZ" sz="300" dirty="0">
                <a:latin typeface="Georgia" pitchFamily="18" charset="0"/>
              </a:rPr>
              <a:t>	</a:t>
            </a:r>
            <a:r>
              <a:rPr lang="en-US" altLang="cs-CZ" sz="1000" dirty="0">
                <a:latin typeface="Georgia" pitchFamily="18" charset="0"/>
              </a:rPr>
              <a:t>SLIDE</a:t>
            </a:r>
            <a:endParaRPr lang="en-US" altLang="cs-CZ" sz="1600" dirty="0">
              <a:latin typeface="Georgia" pitchFamily="18" charset="0"/>
            </a:endParaRP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Basic Facts about </a:t>
            </a:r>
            <a:r>
              <a:rPr lang="cs-CZ" altLang="cs-CZ" sz="1550" dirty="0" err="1" smtClean="0">
                <a:latin typeface="Georgia" pitchFamily="18" charset="0"/>
              </a:rPr>
              <a:t>Czechia</a:t>
            </a:r>
            <a:r>
              <a:rPr lang="en-GB" altLang="cs-CZ" sz="1550" dirty="0">
                <a:latin typeface="Georgia" pitchFamily="18" charset="0"/>
              </a:rPr>
              <a:t>	3	-	10</a:t>
            </a: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Driving Regulations	11	-	12</a:t>
            </a: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Useful Links	13	-	15</a:t>
            </a: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Foreign Policy and International Cooperation	16	-	25</a:t>
            </a: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Economy	</a:t>
            </a:r>
            <a:r>
              <a:rPr lang="cs-CZ" altLang="cs-CZ" sz="1550" dirty="0">
                <a:latin typeface="Georgia" pitchFamily="18" charset="0"/>
              </a:rPr>
              <a:t>30</a:t>
            </a:r>
            <a:r>
              <a:rPr lang="en-GB" altLang="cs-CZ" sz="1550" dirty="0">
                <a:latin typeface="Georgia" pitchFamily="18" charset="0"/>
              </a:rPr>
              <a:t>	-	</a:t>
            </a:r>
            <a:r>
              <a:rPr lang="cs-CZ" altLang="cs-CZ" sz="1550" dirty="0">
                <a:latin typeface="Georgia" pitchFamily="18" charset="0"/>
              </a:rPr>
              <a:t>64</a:t>
            </a:r>
            <a:endParaRPr lang="en-GB" altLang="cs-CZ" sz="1550" dirty="0">
              <a:latin typeface="Georgia" pitchFamily="18" charset="0"/>
            </a:endParaRP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Tourism	6</a:t>
            </a:r>
            <a:r>
              <a:rPr lang="cs-CZ" altLang="cs-CZ" sz="1550" dirty="0">
                <a:latin typeface="Georgia" pitchFamily="18" charset="0"/>
              </a:rPr>
              <a:t>5</a:t>
            </a:r>
            <a:r>
              <a:rPr lang="en-GB" altLang="cs-CZ" sz="1550" dirty="0">
                <a:latin typeface="Georgia" pitchFamily="18" charset="0"/>
              </a:rPr>
              <a:t>	-	7</a:t>
            </a:r>
            <a:r>
              <a:rPr lang="cs-CZ" altLang="cs-CZ" sz="1550" dirty="0">
                <a:latin typeface="Georgia" pitchFamily="18" charset="0"/>
              </a:rPr>
              <a:t>1</a:t>
            </a:r>
            <a:r>
              <a:rPr lang="en-GB" altLang="cs-CZ" sz="1550" dirty="0">
                <a:latin typeface="Georgia" pitchFamily="18" charset="0"/>
              </a:rPr>
              <a:t>	</a:t>
            </a: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Traditional Czech Brands	7</a:t>
            </a:r>
            <a:r>
              <a:rPr lang="cs-CZ" altLang="cs-CZ" sz="1550" dirty="0">
                <a:latin typeface="Georgia" pitchFamily="18" charset="0"/>
              </a:rPr>
              <a:t>2</a:t>
            </a:r>
            <a:r>
              <a:rPr lang="en-GB" altLang="cs-CZ" sz="1550" dirty="0">
                <a:latin typeface="Georgia" pitchFamily="18" charset="0"/>
              </a:rPr>
              <a:t>	-	</a:t>
            </a:r>
            <a:r>
              <a:rPr lang="cs-CZ" altLang="cs-CZ" sz="1550" dirty="0">
                <a:latin typeface="Georgia" pitchFamily="18" charset="0"/>
              </a:rPr>
              <a:t>78</a:t>
            </a:r>
            <a:endParaRPr lang="en-GB" altLang="cs-CZ" sz="1550" dirty="0">
              <a:latin typeface="Georgia" pitchFamily="18" charset="0"/>
            </a:endParaRP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History	</a:t>
            </a:r>
            <a:r>
              <a:rPr lang="cs-CZ" altLang="cs-CZ" sz="1550" dirty="0">
                <a:latin typeface="Georgia" pitchFamily="18" charset="0"/>
              </a:rPr>
              <a:t>79</a:t>
            </a:r>
            <a:r>
              <a:rPr lang="en-GB" altLang="cs-CZ" sz="1550" dirty="0">
                <a:latin typeface="Georgia" pitchFamily="18" charset="0"/>
              </a:rPr>
              <a:t>	-	8</a:t>
            </a:r>
            <a:r>
              <a:rPr lang="cs-CZ" altLang="cs-CZ" sz="1550" dirty="0">
                <a:latin typeface="Georgia" pitchFamily="18" charset="0"/>
              </a:rPr>
              <a:t>6</a:t>
            </a:r>
            <a:endParaRPr lang="en-GB" altLang="cs-CZ" sz="1550" dirty="0">
              <a:latin typeface="Georgia" pitchFamily="18" charset="0"/>
            </a:endParaRP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Important Personalities	8</a:t>
            </a:r>
            <a:r>
              <a:rPr lang="cs-CZ" altLang="cs-CZ" sz="1550" dirty="0">
                <a:latin typeface="Georgia" pitchFamily="18" charset="0"/>
              </a:rPr>
              <a:t>7</a:t>
            </a:r>
            <a:r>
              <a:rPr lang="en-GB" altLang="cs-CZ" sz="1550" dirty="0">
                <a:latin typeface="Georgia" pitchFamily="18" charset="0"/>
              </a:rPr>
              <a:t>	-	9</a:t>
            </a:r>
            <a:r>
              <a:rPr lang="cs-CZ" altLang="cs-CZ" sz="1550" dirty="0">
                <a:latin typeface="Georgia" pitchFamily="18" charset="0"/>
              </a:rPr>
              <a:t>1</a:t>
            </a:r>
            <a:endParaRPr lang="en-GB" altLang="cs-CZ" sz="1550" dirty="0">
              <a:latin typeface="Georgia" pitchFamily="18" charset="0"/>
            </a:endParaRP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Geography	9</a:t>
            </a:r>
            <a:r>
              <a:rPr lang="cs-CZ" altLang="cs-CZ" sz="1550" dirty="0">
                <a:latin typeface="Georgia" pitchFamily="18" charset="0"/>
              </a:rPr>
              <a:t>3</a:t>
            </a:r>
            <a:endParaRPr lang="en-GB" altLang="cs-CZ" sz="1550" dirty="0">
              <a:latin typeface="Georgia" pitchFamily="18" charset="0"/>
            </a:endParaRP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Population	9</a:t>
            </a:r>
            <a:r>
              <a:rPr lang="cs-CZ" altLang="cs-CZ" sz="1550" dirty="0">
                <a:latin typeface="Georgia" pitchFamily="18" charset="0"/>
              </a:rPr>
              <a:t>4</a:t>
            </a:r>
            <a:endParaRPr lang="en-GB" altLang="cs-CZ" sz="1550" dirty="0">
              <a:latin typeface="Georgia" pitchFamily="18" charset="0"/>
            </a:endParaRP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Infrastructure	9</a:t>
            </a:r>
            <a:r>
              <a:rPr lang="cs-CZ" altLang="cs-CZ" sz="1550" dirty="0">
                <a:latin typeface="Georgia" pitchFamily="18" charset="0"/>
              </a:rPr>
              <a:t>5</a:t>
            </a:r>
            <a:r>
              <a:rPr lang="en-GB" altLang="cs-CZ" sz="1550" dirty="0">
                <a:latin typeface="Georgia" pitchFamily="18" charset="0"/>
              </a:rPr>
              <a:t>	-	96</a:t>
            </a: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Agriculture	97</a:t>
            </a:r>
          </a:p>
          <a:p>
            <a:pPr marL="304800" indent="-304800" algn="just" eaLnBrk="1" fontAlgn="auto" hangingPunct="1">
              <a:spcBef>
                <a:spcPct val="0"/>
              </a:spcBef>
              <a:spcAft>
                <a:spcPts val="1200"/>
              </a:spcAft>
              <a:buFont typeface="Georgia" pitchFamily="18" charset="0"/>
              <a:buNone/>
              <a:tabLst>
                <a:tab pos="6096000" algn="r"/>
                <a:tab pos="6367463" algn="ctr"/>
                <a:tab pos="6640513" algn="l"/>
              </a:tabLst>
              <a:defRPr/>
            </a:pPr>
            <a:r>
              <a:rPr lang="en-GB" altLang="cs-CZ" sz="1550" dirty="0">
                <a:latin typeface="Georgia" pitchFamily="18" charset="0"/>
              </a:rPr>
              <a:t>Environment	98</a:t>
            </a:r>
          </a:p>
        </p:txBody>
      </p:sp>
      <p:sp>
        <p:nvSpPr>
          <p:cNvPr id="2" name="Rectangle 1">
            <a:extLst>
              <a:ext uri="{FF2B5EF4-FFF2-40B4-BE49-F238E27FC236}">
                <a16:creationId xmlns:a16="http://schemas.microsoft.com/office/drawing/2014/main" id="{9A039896-4DA6-F9D5-2DB1-2B1CAE6524AF}"/>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6816C293-A970-B216-A247-C5FC74FB6B39}"/>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685E4A4B-CA33-3EE5-4248-BA8C36CF9F35}"/>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a:extLst>
              <a:ext uri="{FF2B5EF4-FFF2-40B4-BE49-F238E27FC236}">
                <a16:creationId xmlns:a16="http://schemas.microsoft.com/office/drawing/2014/main" id="{57D96925-293C-4A4E-537A-6C67284323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2">
            <a:extLst>
              <a:ext uri="{FF2B5EF4-FFF2-40B4-BE49-F238E27FC236}">
                <a16:creationId xmlns:a16="http://schemas.microsoft.com/office/drawing/2014/main" id="{7B47B30F-7843-F723-BF32-421736397005}"/>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a:t>
            </a:r>
            <a:r>
              <a:rPr lang="en-US" altLang="cs-CZ" sz="2400" dirty="0" smtClean="0">
                <a:solidFill>
                  <a:srgbClr val="0039A6"/>
                </a:solidFill>
                <a:latin typeface="Georgia" panose="02040502050405020303" pitchFamily="18" charset="0"/>
              </a:rPr>
              <a:t>o</a:t>
            </a:r>
            <a:r>
              <a:rPr lang="cs-CZ" altLang="cs-CZ" sz="2400" dirty="0" smtClean="0">
                <a:solidFill>
                  <a:srgbClr val="0039A6"/>
                </a:solidFill>
                <a:latin typeface="Georgia" panose="02040502050405020303" pitchFamily="18" charset="0"/>
              </a:rPr>
              <a:t>f </a:t>
            </a:r>
            <a:r>
              <a:rPr lang="cs-CZ" altLang="cs-CZ" sz="2400" dirty="0" err="1" smtClean="0">
                <a:solidFill>
                  <a:srgbClr val="0039A6"/>
                </a:solidFill>
                <a:latin typeface="Georgia" panose="02040502050405020303" pitchFamily="18" charset="0"/>
              </a:rPr>
              <a:t>Czechia</a:t>
            </a:r>
            <a:endParaRPr lang="en-US" altLang="cs-CZ" sz="2400" dirty="0">
              <a:solidFill>
                <a:srgbClr val="0039A6"/>
              </a:solidFill>
              <a:latin typeface="Georgia" panose="02040502050405020303" pitchFamily="18" charset="0"/>
            </a:endParaRPr>
          </a:p>
        </p:txBody>
      </p:sp>
      <p:sp>
        <p:nvSpPr>
          <p:cNvPr id="24581" name="Rectangle 3">
            <a:extLst>
              <a:ext uri="{FF2B5EF4-FFF2-40B4-BE49-F238E27FC236}">
                <a16:creationId xmlns:a16="http://schemas.microsoft.com/office/drawing/2014/main" id="{ADDE7E0F-1177-21BD-C09C-DE152FE958D1}"/>
              </a:ext>
            </a:extLst>
          </p:cNvPr>
          <p:cNvSpPr>
            <a:spLocks noGrp="1" noChangeArrowheads="1"/>
          </p:cNvSpPr>
          <p:nvPr>
            <p:ph type="subTitle" idx="4294967295"/>
          </p:nvPr>
        </p:nvSpPr>
        <p:spPr>
          <a:xfrm>
            <a:off x="1633538" y="1574800"/>
            <a:ext cx="7510462" cy="4271963"/>
          </a:xfrm>
        </p:spPr>
        <p:txBody>
          <a:bodyPr/>
          <a:lstStyle/>
          <a:p>
            <a:pPr marL="304800" indent="-304800" algn="just" eaLnBrk="1" hangingPunct="1">
              <a:lnSpc>
                <a:spcPct val="110000"/>
              </a:lnSpc>
              <a:spcBef>
                <a:spcPct val="0"/>
              </a:spcBef>
              <a:buFontTx/>
              <a:buNone/>
            </a:pPr>
            <a:r>
              <a:rPr lang="en-GB" altLang="cs-CZ" sz="2400" dirty="0" smtClean="0">
                <a:solidFill>
                  <a:srgbClr val="D52B1E"/>
                </a:solidFill>
                <a:latin typeface="Georgia" panose="02040502050405020303" pitchFamily="18" charset="0"/>
              </a:rPr>
              <a:t>Czech</a:t>
            </a:r>
            <a:r>
              <a:rPr lang="cs-CZ" altLang="cs-CZ" sz="2400" dirty="0" err="1" smtClean="0">
                <a:solidFill>
                  <a:srgbClr val="D52B1E"/>
                </a:solidFill>
                <a:latin typeface="Georgia" panose="02040502050405020303" pitchFamily="18" charset="0"/>
              </a:rPr>
              <a:t>ia</a:t>
            </a:r>
            <a:r>
              <a:rPr lang="en-GB" altLang="cs-CZ" sz="2400" dirty="0" smtClean="0">
                <a:solidFill>
                  <a:srgbClr val="D52B1E"/>
                </a:solidFill>
                <a:latin typeface="Georgia" panose="02040502050405020303" pitchFamily="18" charset="0"/>
              </a:rPr>
              <a:t> </a:t>
            </a:r>
            <a:r>
              <a:rPr lang="en-GB" altLang="cs-CZ" sz="2400" dirty="0">
                <a:solidFill>
                  <a:srgbClr val="D52B1E"/>
                </a:solidFill>
                <a:latin typeface="Georgia" panose="02040502050405020303" pitchFamily="18" charset="0"/>
              </a:rPr>
              <a:t>and NATO</a:t>
            </a:r>
            <a:endParaRPr lang="en-GB" altLang="cs-CZ" sz="2000" dirty="0">
              <a:solidFill>
                <a:srgbClr val="D52B1E"/>
              </a:solidFill>
              <a:latin typeface="Georgia" panose="02040502050405020303" pitchFamily="18" charset="0"/>
            </a:endParaRPr>
          </a:p>
          <a:p>
            <a:pPr marL="304800" indent="-304800" algn="just" eaLnBrk="1" hangingPunct="1">
              <a:lnSpc>
                <a:spcPct val="110000"/>
              </a:lnSpc>
              <a:spcBef>
                <a:spcPct val="0"/>
              </a:spcBef>
              <a:buFontTx/>
              <a:buNone/>
            </a:pPr>
            <a:endParaRPr lang="en-GB" altLang="cs-CZ" sz="2000" dirty="0">
              <a:latin typeface="Georgia" panose="02040502050405020303" pitchFamily="18" charset="0"/>
            </a:endParaRPr>
          </a:p>
          <a:p>
            <a:pPr marL="304800" indent="-304800" algn="just" eaLnBrk="1" hangingPunct="1">
              <a:lnSpc>
                <a:spcPct val="110000"/>
              </a:lnSpc>
              <a:spcBef>
                <a:spcPct val="0"/>
              </a:spcBef>
            </a:pPr>
            <a:r>
              <a:rPr lang="en-GB" altLang="cs-CZ" sz="2000" dirty="0">
                <a:latin typeface="Georgia" panose="02040502050405020303" pitchFamily="18" charset="0"/>
              </a:rPr>
              <a:t>NATO member since 12</a:t>
            </a:r>
            <a:r>
              <a:rPr lang="en-GB" altLang="cs-CZ" sz="2000" baseline="30000" dirty="0">
                <a:latin typeface="Georgia" panose="02040502050405020303" pitchFamily="18" charset="0"/>
              </a:rPr>
              <a:t>th</a:t>
            </a:r>
            <a:r>
              <a:rPr lang="en-GB" altLang="cs-CZ" sz="2000" dirty="0">
                <a:latin typeface="Georgia" panose="02040502050405020303" pitchFamily="18" charset="0"/>
              </a:rPr>
              <a:t> March 1999</a:t>
            </a:r>
          </a:p>
          <a:p>
            <a:pPr marL="304800" indent="-304800" algn="just" eaLnBrk="1" hangingPunct="1">
              <a:lnSpc>
                <a:spcPct val="110000"/>
              </a:lnSpc>
              <a:spcBef>
                <a:spcPct val="0"/>
              </a:spcBef>
            </a:pPr>
            <a:endParaRPr lang="en-GB" altLang="cs-CZ" sz="1000" dirty="0">
              <a:latin typeface="Georgia" panose="02040502050405020303" pitchFamily="18" charset="0"/>
            </a:endParaRPr>
          </a:p>
          <a:p>
            <a:pPr marL="304800" indent="-304800" algn="just" eaLnBrk="1" hangingPunct="1">
              <a:lnSpc>
                <a:spcPct val="110000"/>
              </a:lnSpc>
              <a:spcBef>
                <a:spcPct val="0"/>
              </a:spcBef>
            </a:pPr>
            <a:r>
              <a:rPr lang="en-GB" altLang="cs-CZ" sz="2000" dirty="0">
                <a:latin typeface="Georgia" panose="02040502050405020303" pitchFamily="18" charset="0"/>
              </a:rPr>
              <a:t>One of the first former Warsaw Pact members to join NATO</a:t>
            </a:r>
          </a:p>
          <a:p>
            <a:pPr marL="304800" indent="-304800" algn="just" eaLnBrk="1" hangingPunct="1">
              <a:lnSpc>
                <a:spcPct val="110000"/>
              </a:lnSpc>
              <a:spcBef>
                <a:spcPct val="0"/>
              </a:spcBef>
              <a:buFontTx/>
              <a:buNone/>
            </a:pPr>
            <a:endParaRPr lang="en-GB" altLang="cs-CZ" sz="1000" dirty="0">
              <a:latin typeface="Georgia" panose="02040502050405020303" pitchFamily="18" charset="0"/>
            </a:endParaRPr>
          </a:p>
          <a:p>
            <a:pPr marL="304800" indent="-304800" algn="just" eaLnBrk="1" hangingPunct="1">
              <a:lnSpc>
                <a:spcPct val="110000"/>
              </a:lnSpc>
              <a:spcBef>
                <a:spcPct val="0"/>
              </a:spcBef>
            </a:pPr>
            <a:r>
              <a:rPr lang="en-GB" altLang="cs-CZ" sz="2000" dirty="0">
                <a:latin typeface="Georgia" panose="02040502050405020303" pitchFamily="18" charset="0"/>
              </a:rPr>
              <a:t>NATO Military Committee </a:t>
            </a:r>
            <a:r>
              <a:rPr lang="cs-CZ" altLang="cs-CZ" sz="2000" dirty="0" err="1">
                <a:latin typeface="Georgia" panose="02040502050405020303" pitchFamily="18" charset="0"/>
              </a:rPr>
              <a:t>was</a:t>
            </a:r>
            <a:r>
              <a:rPr lang="cs-CZ" altLang="cs-CZ" sz="2000" dirty="0">
                <a:latin typeface="Georgia" panose="02040502050405020303" pitchFamily="18" charset="0"/>
              </a:rPr>
              <a:t> </a:t>
            </a:r>
            <a:r>
              <a:rPr lang="en-GB" altLang="cs-CZ" sz="2000" dirty="0">
                <a:latin typeface="Georgia" panose="02040502050405020303" pitchFamily="18" charset="0"/>
              </a:rPr>
              <a:t>chaired by a Czech General, Petr Pavel</a:t>
            </a:r>
            <a:r>
              <a:rPr lang="cs-CZ" altLang="cs-CZ" sz="2000" dirty="0">
                <a:latin typeface="Georgia" panose="02040502050405020303" pitchFamily="18" charset="0"/>
              </a:rPr>
              <a:t> </a:t>
            </a:r>
            <a:r>
              <a:rPr lang="cs-CZ" altLang="cs-CZ" sz="2000" dirty="0" err="1">
                <a:latin typeface="Georgia" panose="02040502050405020303" pitchFamily="18" charset="0"/>
              </a:rPr>
              <a:t>from</a:t>
            </a:r>
            <a:r>
              <a:rPr lang="cs-CZ" altLang="cs-CZ" sz="2000" dirty="0">
                <a:latin typeface="Georgia" panose="02040502050405020303" pitchFamily="18" charset="0"/>
              </a:rPr>
              <a:t> 2015 to 2018</a:t>
            </a:r>
            <a:endParaRPr lang="en-GB" altLang="cs-CZ" sz="2000" dirty="0">
              <a:latin typeface="Georgia" panose="02040502050405020303" pitchFamily="18" charset="0"/>
            </a:endParaRPr>
          </a:p>
          <a:p>
            <a:pPr marL="304800" indent="-304800" algn="just" eaLnBrk="1" hangingPunct="1">
              <a:lnSpc>
                <a:spcPct val="110000"/>
              </a:lnSpc>
              <a:spcBef>
                <a:spcPct val="0"/>
              </a:spcBef>
            </a:pPr>
            <a:endParaRPr lang="en-GB" altLang="cs-CZ" sz="1000" dirty="0">
              <a:latin typeface="Georgia" panose="02040502050405020303" pitchFamily="18" charset="0"/>
            </a:endParaRPr>
          </a:p>
          <a:p>
            <a:pPr marL="304800" indent="-304800" algn="just" eaLnBrk="1" hangingPunct="1">
              <a:lnSpc>
                <a:spcPct val="110000"/>
              </a:lnSpc>
              <a:spcBef>
                <a:spcPct val="0"/>
              </a:spcBef>
            </a:pPr>
            <a:r>
              <a:rPr lang="en-GB" altLang="cs-CZ" sz="2000" dirty="0">
                <a:latin typeface="Georgia" panose="02040502050405020303" pitchFamily="18" charset="0"/>
              </a:rPr>
              <a:t>General Pavel </a:t>
            </a:r>
            <a:r>
              <a:rPr lang="cs-CZ" altLang="cs-CZ" sz="2000" dirty="0" err="1">
                <a:latin typeface="Georgia" panose="02040502050405020303" pitchFamily="18" charset="0"/>
              </a:rPr>
              <a:t>was</a:t>
            </a:r>
            <a:r>
              <a:rPr lang="en-GB" altLang="cs-CZ" sz="2000" dirty="0">
                <a:latin typeface="Georgia" panose="02040502050405020303" pitchFamily="18" charset="0"/>
              </a:rPr>
              <a:t> the first Military Committee chairman from the  former Eastern Bloc and is the current president of </a:t>
            </a:r>
            <a:r>
              <a:rPr lang="cs-CZ" altLang="cs-CZ" sz="2000" dirty="0" err="1">
                <a:latin typeface="Georgia" pitchFamily="18" charset="0"/>
              </a:rPr>
              <a:t>Czechia</a:t>
            </a:r>
            <a:r>
              <a:rPr lang="cs-CZ" altLang="cs-CZ" sz="2000" dirty="0">
                <a:latin typeface="Georgia" pitchFamily="18" charset="0"/>
              </a:rPr>
              <a:t> </a:t>
            </a:r>
            <a:endParaRPr lang="en-GB" altLang="cs-CZ" sz="2000" dirty="0">
              <a:latin typeface="Georgia" panose="02040502050405020303" pitchFamily="18" charset="0"/>
            </a:endParaRPr>
          </a:p>
        </p:txBody>
      </p:sp>
      <p:sp>
        <p:nvSpPr>
          <p:cNvPr id="2" name="Rectangle 1">
            <a:extLst>
              <a:ext uri="{FF2B5EF4-FFF2-40B4-BE49-F238E27FC236}">
                <a16:creationId xmlns:a16="http://schemas.microsoft.com/office/drawing/2014/main" id="{F3F91FF0-8F3C-45E5-590C-EB5F3C56CF2A}"/>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993FBF0-6BA2-7E90-7E5F-274894E5ADD1}"/>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24584" name="AutoShape 11" descr="Z">
            <a:extLst>
              <a:ext uri="{FF2B5EF4-FFF2-40B4-BE49-F238E27FC236}">
                <a16:creationId xmlns:a16="http://schemas.microsoft.com/office/drawing/2014/main" id="{0915DC6D-BC7F-1B25-4DD0-5CF3EFC8E014}"/>
              </a:ext>
            </a:extLst>
          </p:cNvPr>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24585" name="AutoShape 17" descr="Z">
            <a:extLst>
              <a:ext uri="{FF2B5EF4-FFF2-40B4-BE49-F238E27FC236}">
                <a16:creationId xmlns:a16="http://schemas.microsoft.com/office/drawing/2014/main" id="{6A76D5D6-5E5B-F40C-B63E-DA56FCCCBDAD}"/>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24586" name="AutoShape 19" descr="Z">
            <a:extLst>
              <a:ext uri="{FF2B5EF4-FFF2-40B4-BE49-F238E27FC236}">
                <a16:creationId xmlns:a16="http://schemas.microsoft.com/office/drawing/2014/main" id="{05A87CD9-1B1C-E592-CF90-71D680A8DB3E}"/>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pic>
        <p:nvPicPr>
          <p:cNvPr id="24587" name="Picture 26" descr="ANd9GcSfCmuUU6PALfdW4kL0dOfrpQj1h2uNGJqc9tuX5yyWIVe8m1wvRg">
            <a:extLst>
              <a:ext uri="{FF2B5EF4-FFF2-40B4-BE49-F238E27FC236}">
                <a16:creationId xmlns:a16="http://schemas.microsoft.com/office/drawing/2014/main" id="{600F4B8B-BF9C-E3A6-ECA4-589039F26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897" b="3897"/>
          <a:stretch>
            <a:fillRect/>
          </a:stretch>
        </p:blipFill>
        <p:spPr bwMode="auto">
          <a:xfrm>
            <a:off x="7635875" y="346075"/>
            <a:ext cx="8778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a:extLst>
              <a:ext uri="{FF2B5EF4-FFF2-40B4-BE49-F238E27FC236}">
                <a16:creationId xmlns:a16="http://schemas.microsoft.com/office/drawing/2014/main" id="{F71579EF-84B0-9F07-2430-A9221FC8C58C}"/>
              </a:ext>
            </a:extLst>
          </p:cNvPr>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EC37F7AA-08ED-E94D-DD2F-BD407E508E05}"/>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a:extLst>
              <a:ext uri="{FF2B5EF4-FFF2-40B4-BE49-F238E27FC236}">
                <a16:creationId xmlns:a16="http://schemas.microsoft.com/office/drawing/2014/main" id="{588E69DF-BBFF-4E77-8DFF-C1157421FE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2">
            <a:extLst>
              <a:ext uri="{FF2B5EF4-FFF2-40B4-BE49-F238E27FC236}">
                <a16:creationId xmlns:a16="http://schemas.microsoft.com/office/drawing/2014/main" id="{C8C8F299-1DC7-A023-B457-9659B226BE63}"/>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25605" name="Rectangle 3">
            <a:extLst>
              <a:ext uri="{FF2B5EF4-FFF2-40B4-BE49-F238E27FC236}">
                <a16:creationId xmlns:a16="http://schemas.microsoft.com/office/drawing/2014/main" id="{BA12B6BD-B9E8-2686-B334-DF47578AD29E}"/>
              </a:ext>
            </a:extLst>
          </p:cNvPr>
          <p:cNvSpPr>
            <a:spLocks noGrp="1" noChangeArrowheads="1"/>
          </p:cNvSpPr>
          <p:nvPr>
            <p:ph type="subTitle" idx="4294967295"/>
          </p:nvPr>
        </p:nvSpPr>
        <p:spPr>
          <a:xfrm>
            <a:off x="1633538" y="1574800"/>
            <a:ext cx="7510462" cy="4271963"/>
          </a:xfrm>
        </p:spPr>
        <p:txBody>
          <a:bodyPr/>
          <a:lstStyle/>
          <a:p>
            <a:pPr marL="304800" indent="-304800" algn="just" eaLnBrk="1" hangingPunct="1">
              <a:lnSpc>
                <a:spcPct val="110000"/>
              </a:lnSpc>
              <a:spcBef>
                <a:spcPct val="0"/>
              </a:spcBef>
              <a:buFontTx/>
              <a:buNone/>
            </a:pPr>
            <a:r>
              <a:rPr lang="cs-CZ" altLang="cs-CZ" sz="2400" dirty="0" err="1" smtClean="0">
                <a:solidFill>
                  <a:srgbClr val="D52B1E"/>
                </a:solidFill>
                <a:latin typeface="Georgia" panose="02040502050405020303" pitchFamily="18" charset="0"/>
              </a:rPr>
              <a:t>Czechia</a:t>
            </a:r>
            <a:r>
              <a:rPr lang="cs-CZ" altLang="cs-CZ" sz="2400" dirty="0" smtClean="0">
                <a:solidFill>
                  <a:srgbClr val="D52B1E"/>
                </a:solidFill>
                <a:latin typeface="Georgia" panose="02040502050405020303" pitchFamily="18" charset="0"/>
              </a:rPr>
              <a:t> </a:t>
            </a:r>
            <a:r>
              <a:rPr lang="en-GB" altLang="cs-CZ" sz="2400" dirty="0" smtClean="0">
                <a:solidFill>
                  <a:srgbClr val="D52B1E"/>
                </a:solidFill>
                <a:latin typeface="Georgia" panose="02040502050405020303" pitchFamily="18" charset="0"/>
              </a:rPr>
              <a:t>and </a:t>
            </a:r>
            <a:r>
              <a:rPr lang="en-GB" altLang="cs-CZ" sz="2400" dirty="0">
                <a:solidFill>
                  <a:srgbClr val="D52B1E"/>
                </a:solidFill>
                <a:latin typeface="Georgia" panose="02040502050405020303" pitchFamily="18" charset="0"/>
              </a:rPr>
              <a:t>NATO</a:t>
            </a:r>
            <a:endParaRPr lang="en-GB" altLang="cs-CZ" sz="2000" dirty="0">
              <a:solidFill>
                <a:srgbClr val="D52B1E"/>
              </a:solidFill>
              <a:latin typeface="Georgia" panose="02040502050405020303" pitchFamily="18" charset="0"/>
            </a:endParaRPr>
          </a:p>
          <a:p>
            <a:pPr marL="304800" indent="-304800" algn="just" eaLnBrk="1" hangingPunct="1">
              <a:lnSpc>
                <a:spcPct val="110000"/>
              </a:lnSpc>
              <a:spcBef>
                <a:spcPct val="0"/>
              </a:spcBef>
              <a:buFontTx/>
              <a:buNone/>
            </a:pPr>
            <a:endParaRPr lang="en-GB" altLang="cs-CZ" sz="2000" dirty="0">
              <a:latin typeface="Georgia" panose="02040502050405020303" pitchFamily="18" charset="0"/>
            </a:endParaRPr>
          </a:p>
          <a:p>
            <a:pPr marL="304800" indent="-304800" algn="just" eaLnBrk="1" hangingPunct="1">
              <a:lnSpc>
                <a:spcPct val="110000"/>
              </a:lnSpc>
              <a:spcBef>
                <a:spcPct val="0"/>
              </a:spcBef>
            </a:pPr>
            <a:r>
              <a:rPr lang="en-GB" altLang="cs-CZ" sz="2000" dirty="0">
                <a:latin typeface="Georgia" panose="02040502050405020303" pitchFamily="18" charset="0"/>
              </a:rPr>
              <a:t>Defence expenditure stands at about 1,4% of GDP (in contrast to the 2% defence expenditure level agreed under the Washington Treaty)</a:t>
            </a:r>
            <a:r>
              <a:rPr lang="cs-CZ" altLang="cs-CZ" sz="2000" dirty="0">
                <a:latin typeface="Georgia" panose="02040502050405020303" pitchFamily="18" charset="0"/>
              </a:rPr>
              <a:t>.</a:t>
            </a:r>
            <a:r>
              <a:rPr lang="en-GB" altLang="cs-CZ" sz="2000" dirty="0">
                <a:latin typeface="Georgia" panose="02040502050405020303" pitchFamily="18" charset="0"/>
              </a:rPr>
              <a:t> </a:t>
            </a:r>
          </a:p>
          <a:p>
            <a:pPr marL="304800" indent="-304800" algn="just" eaLnBrk="1" hangingPunct="1">
              <a:lnSpc>
                <a:spcPct val="110000"/>
              </a:lnSpc>
              <a:spcBef>
                <a:spcPct val="0"/>
              </a:spcBef>
            </a:pPr>
            <a:r>
              <a:rPr lang="en-GB" altLang="cs-CZ" sz="2000" dirty="0">
                <a:latin typeface="Georgia" panose="02040502050405020303" pitchFamily="18" charset="0"/>
              </a:rPr>
              <a:t>Most recently, NATO and its role was the subject of a public debate in connection with the plan to deploy a US long-range missile defence system in Central Europe</a:t>
            </a:r>
            <a:r>
              <a:rPr lang="cs-CZ" altLang="cs-CZ" sz="2000" dirty="0">
                <a:latin typeface="Georgia" panose="02040502050405020303" pitchFamily="18" charset="0"/>
              </a:rPr>
              <a:t>.</a:t>
            </a:r>
            <a:endParaRPr lang="en-GB" altLang="cs-CZ" sz="2000" dirty="0">
              <a:latin typeface="Georgia" panose="02040502050405020303" pitchFamily="18" charset="0"/>
            </a:endParaRPr>
          </a:p>
        </p:txBody>
      </p:sp>
      <p:sp>
        <p:nvSpPr>
          <p:cNvPr id="2" name="Rectangle 1">
            <a:extLst>
              <a:ext uri="{FF2B5EF4-FFF2-40B4-BE49-F238E27FC236}">
                <a16:creationId xmlns:a16="http://schemas.microsoft.com/office/drawing/2014/main" id="{8C263DED-741A-53D9-6BFB-42E0F6571080}"/>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42A64538-F0F7-9535-C4BF-B7BFDB5E5113}"/>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25608" name="AutoShape 11" descr="Z">
            <a:extLst>
              <a:ext uri="{FF2B5EF4-FFF2-40B4-BE49-F238E27FC236}">
                <a16:creationId xmlns:a16="http://schemas.microsoft.com/office/drawing/2014/main" id="{E4D76E91-69B5-483C-10A4-FB08853456E3}"/>
              </a:ext>
            </a:extLst>
          </p:cNvPr>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25609" name="AutoShape 17" descr="Z">
            <a:extLst>
              <a:ext uri="{FF2B5EF4-FFF2-40B4-BE49-F238E27FC236}">
                <a16:creationId xmlns:a16="http://schemas.microsoft.com/office/drawing/2014/main" id="{5D5191B2-6088-4CFD-EBA5-D4A768F8DDEB}"/>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25610" name="AutoShape 19" descr="Z">
            <a:extLst>
              <a:ext uri="{FF2B5EF4-FFF2-40B4-BE49-F238E27FC236}">
                <a16:creationId xmlns:a16="http://schemas.microsoft.com/office/drawing/2014/main" id="{F9C8F458-4505-F8BB-9C7D-E2AC989DAED5}"/>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pic>
        <p:nvPicPr>
          <p:cNvPr id="25611" name="Picture 26" descr="ANd9GcSfCmuUU6PALfdW4kL0dOfrpQj1h2uNGJqc9tuX5yyWIVe8m1wvRg">
            <a:extLst>
              <a:ext uri="{FF2B5EF4-FFF2-40B4-BE49-F238E27FC236}">
                <a16:creationId xmlns:a16="http://schemas.microsoft.com/office/drawing/2014/main" id="{FB5ED4AD-D1B6-AEFA-2FC6-5BFFFC0D6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897" b="3897"/>
          <a:stretch>
            <a:fillRect/>
          </a:stretch>
        </p:blipFill>
        <p:spPr bwMode="auto">
          <a:xfrm>
            <a:off x="7640638" y="346075"/>
            <a:ext cx="8731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a:extLst>
              <a:ext uri="{FF2B5EF4-FFF2-40B4-BE49-F238E27FC236}">
                <a16:creationId xmlns:a16="http://schemas.microsoft.com/office/drawing/2014/main" id="{22A7F953-156A-52B9-7FDC-44C09DA2E89E}"/>
              </a:ext>
            </a:extLst>
          </p:cNvPr>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3A7E3598-0328-7E51-AA53-35FC4E06E34E}"/>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a:extLst>
              <a:ext uri="{FF2B5EF4-FFF2-40B4-BE49-F238E27FC236}">
                <a16:creationId xmlns:a16="http://schemas.microsoft.com/office/drawing/2014/main" id="{3AC429C2-30E4-85BB-35D2-DF925E8F0C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2">
            <a:extLst>
              <a:ext uri="{FF2B5EF4-FFF2-40B4-BE49-F238E27FC236}">
                <a16:creationId xmlns:a16="http://schemas.microsoft.com/office/drawing/2014/main" id="{869ECB23-A4FE-5B53-6D44-357D58D040DC}"/>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26629" name="Rectangle 3">
            <a:extLst>
              <a:ext uri="{FF2B5EF4-FFF2-40B4-BE49-F238E27FC236}">
                <a16:creationId xmlns:a16="http://schemas.microsoft.com/office/drawing/2014/main" id="{2EE63037-C7CF-FB7B-ADAE-8BE90B1758E6}"/>
              </a:ext>
            </a:extLst>
          </p:cNvPr>
          <p:cNvSpPr>
            <a:spLocks noGrp="1" noChangeArrowheads="1"/>
          </p:cNvSpPr>
          <p:nvPr>
            <p:ph type="subTitle" idx="4294967295"/>
          </p:nvPr>
        </p:nvSpPr>
        <p:spPr>
          <a:xfrm>
            <a:off x="698500" y="1584325"/>
            <a:ext cx="8005763" cy="5146675"/>
          </a:xfrm>
        </p:spPr>
        <p:txBody>
          <a:bodyPr/>
          <a:lstStyle/>
          <a:p>
            <a:pPr marL="304800" indent="-304800" algn="just" eaLnBrk="1" hangingPunct="1">
              <a:lnSpc>
                <a:spcPct val="110000"/>
              </a:lnSpc>
              <a:spcBef>
                <a:spcPct val="0"/>
              </a:spcBef>
              <a:buFont typeface="Georgia" panose="02040502050405020303" pitchFamily="18" charset="0"/>
              <a:buNone/>
            </a:pPr>
            <a:r>
              <a:rPr lang="en-US" altLang="cs-CZ" sz="2000" dirty="0" smtClean="0">
                <a:solidFill>
                  <a:srgbClr val="D52B1E"/>
                </a:solidFill>
                <a:latin typeface="Georgia" panose="02040502050405020303" pitchFamily="18" charset="0"/>
              </a:rPr>
              <a:t>	</a:t>
            </a:r>
            <a:r>
              <a:rPr lang="cs-CZ" altLang="cs-CZ" sz="2000" dirty="0">
                <a:solidFill>
                  <a:srgbClr val="D52B1E"/>
                </a:solidFill>
                <a:latin typeface="Georgia" panose="02040502050405020303" pitchFamily="18" charset="0"/>
              </a:rPr>
              <a:t>C</a:t>
            </a:r>
            <a:r>
              <a:rPr lang="en-GB" altLang="cs-CZ" sz="2000" dirty="0" err="1" smtClean="0">
                <a:solidFill>
                  <a:srgbClr val="D52B1E"/>
                </a:solidFill>
                <a:latin typeface="Georgia" panose="02040502050405020303" pitchFamily="18" charset="0"/>
              </a:rPr>
              <a:t>zech</a:t>
            </a:r>
            <a:r>
              <a:rPr lang="cs-CZ" altLang="cs-CZ" sz="2000" dirty="0" err="1" smtClean="0">
                <a:solidFill>
                  <a:srgbClr val="D52B1E"/>
                </a:solidFill>
                <a:latin typeface="Georgia" panose="02040502050405020303" pitchFamily="18" charset="0"/>
              </a:rPr>
              <a:t>ia</a:t>
            </a:r>
            <a:r>
              <a:rPr lang="en-GB" altLang="cs-CZ" sz="2000" dirty="0" smtClean="0">
                <a:solidFill>
                  <a:srgbClr val="D52B1E"/>
                </a:solidFill>
                <a:latin typeface="Georgia" panose="02040502050405020303" pitchFamily="18" charset="0"/>
              </a:rPr>
              <a:t> </a:t>
            </a:r>
            <a:r>
              <a:rPr lang="en-GB" altLang="cs-CZ" sz="2000" dirty="0">
                <a:solidFill>
                  <a:srgbClr val="D52B1E"/>
                </a:solidFill>
                <a:latin typeface="Georgia" panose="02040502050405020303" pitchFamily="18" charset="0"/>
              </a:rPr>
              <a:t>and the European Union</a:t>
            </a:r>
          </a:p>
          <a:p>
            <a:pPr marL="304800" indent="-304800" algn="just" eaLnBrk="1" hangingPunct="1">
              <a:lnSpc>
                <a:spcPct val="110000"/>
              </a:lnSpc>
              <a:spcBef>
                <a:spcPct val="0"/>
              </a:spcBef>
              <a:buFont typeface="Georgia" panose="02040502050405020303" pitchFamily="18" charset="0"/>
              <a:buNone/>
            </a:pPr>
            <a:endParaRPr lang="en-GB" altLang="cs-CZ" sz="1000" dirty="0">
              <a:solidFill>
                <a:srgbClr val="D52B1E"/>
              </a:solidFill>
              <a:latin typeface="Georgia" panose="02040502050405020303" pitchFamily="18" charset="0"/>
            </a:endParaRPr>
          </a:p>
          <a:p>
            <a:pPr marL="304800" indent="-304800" algn="just" eaLnBrk="1" hangingPunct="1">
              <a:lnSpc>
                <a:spcPct val="110000"/>
              </a:lnSpc>
              <a:spcBef>
                <a:spcPct val="0"/>
              </a:spcBef>
            </a:pPr>
            <a:r>
              <a:rPr lang="cs-CZ" altLang="cs-CZ" sz="2000" dirty="0" err="1">
                <a:latin typeface="Georgia" pitchFamily="18" charset="0"/>
              </a:rPr>
              <a:t>Czechia</a:t>
            </a:r>
            <a:r>
              <a:rPr lang="cs-CZ" altLang="cs-CZ" sz="2000" dirty="0">
                <a:latin typeface="Georgia" pitchFamily="18" charset="0"/>
              </a:rPr>
              <a:t> </a:t>
            </a:r>
            <a:r>
              <a:rPr lang="en-GB" altLang="cs-CZ" sz="2000" dirty="0" smtClean="0">
                <a:latin typeface="Georgia" panose="02040502050405020303" pitchFamily="18" charset="0"/>
              </a:rPr>
              <a:t>is </a:t>
            </a:r>
            <a:r>
              <a:rPr lang="en-GB" altLang="cs-CZ" sz="2000" dirty="0">
                <a:latin typeface="Georgia" panose="02040502050405020303" pitchFamily="18" charset="0"/>
              </a:rPr>
              <a:t>a medium-sized member of the EU (2.1% of the population and 1.2% of the EU’s  GDP);</a:t>
            </a:r>
          </a:p>
          <a:p>
            <a:pPr marL="304800" indent="-304800" algn="just" eaLnBrk="1" hangingPunct="1">
              <a:lnSpc>
                <a:spcPct val="110000"/>
              </a:lnSpc>
              <a:spcBef>
                <a:spcPct val="0"/>
              </a:spcBef>
              <a:buFontTx/>
              <a:buNone/>
            </a:pPr>
            <a:endParaRPr lang="en-GB" altLang="cs-CZ" sz="1000" dirty="0">
              <a:latin typeface="Georgia" panose="02040502050405020303" pitchFamily="18" charset="0"/>
            </a:endParaRPr>
          </a:p>
          <a:p>
            <a:pPr marL="304800" indent="-304800" algn="just" eaLnBrk="1" hangingPunct="1">
              <a:lnSpc>
                <a:spcPct val="110000"/>
              </a:lnSpc>
            </a:pPr>
            <a:r>
              <a:rPr lang="en-GB" altLang="cs-CZ" sz="2000" dirty="0">
                <a:latin typeface="Georgia" panose="02040502050405020303" pitchFamily="18" charset="0"/>
              </a:rPr>
              <a:t>Functioning European market and energy security are the key interests for our open and export-oriented economy;</a:t>
            </a:r>
          </a:p>
          <a:p>
            <a:pPr marL="304800" indent="-304800" algn="just" eaLnBrk="1" hangingPunct="1">
              <a:lnSpc>
                <a:spcPct val="110000"/>
              </a:lnSpc>
              <a:buFontTx/>
              <a:buNone/>
            </a:pPr>
            <a:endParaRPr lang="en-GB" altLang="cs-CZ" sz="1000" dirty="0">
              <a:latin typeface="Georgia" panose="02040502050405020303" pitchFamily="18" charset="0"/>
            </a:endParaRPr>
          </a:p>
          <a:p>
            <a:pPr marL="304800" indent="-304800" algn="just" eaLnBrk="1" hangingPunct="1">
              <a:lnSpc>
                <a:spcPct val="110000"/>
              </a:lnSpc>
            </a:pPr>
            <a:r>
              <a:rPr lang="en-GB" altLang="cs-CZ" sz="2000" dirty="0">
                <a:latin typeface="Georgia" panose="02040502050405020303" pitchFamily="18" charset="0"/>
              </a:rPr>
              <a:t>The Common Foreign and Security Policy (CFSP), alongside with the Common Commercial Policy and the EU’s thematic and territorial financial instruments, is an essential vehicle for enabling the Member States to influence important processes in the international community and for the handling of global problems; </a:t>
            </a:r>
          </a:p>
        </p:txBody>
      </p:sp>
      <p:sp>
        <p:nvSpPr>
          <p:cNvPr id="2" name="Rectangle 1">
            <a:extLst>
              <a:ext uri="{FF2B5EF4-FFF2-40B4-BE49-F238E27FC236}">
                <a16:creationId xmlns:a16="http://schemas.microsoft.com/office/drawing/2014/main" id="{0E754E4B-50D4-8E96-49A6-8CFEC2003018}"/>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66DD503-D5D6-7376-AB01-3D7DB39CCCFE}"/>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6632" name="Picture 13" descr="ANd9GcQdanXxrxLy5ZptkcMyYWcG6DDuPYLoN_z11fmEKYpcUPDfn1BnkQ">
            <a:extLst>
              <a:ext uri="{FF2B5EF4-FFF2-40B4-BE49-F238E27FC236}">
                <a16:creationId xmlns:a16="http://schemas.microsoft.com/office/drawing/2014/main" id="{C0AF4742-CAFB-56EB-E383-54225D4E64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2550" y="439738"/>
            <a:ext cx="8064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0281B164-1F74-849E-DA8A-B1CE2F1BEB77}"/>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a:extLst>
              <a:ext uri="{FF2B5EF4-FFF2-40B4-BE49-F238E27FC236}">
                <a16:creationId xmlns:a16="http://schemas.microsoft.com/office/drawing/2014/main" id="{8A2D33A7-DEE1-DEDB-973F-64782BBD09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a16="http://schemas.microsoft.com/office/drawing/2014/main" id="{88FF26D4-1D31-2B83-6AED-45E7565D3168}"/>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27653" name="Rectangle 3">
            <a:extLst>
              <a:ext uri="{FF2B5EF4-FFF2-40B4-BE49-F238E27FC236}">
                <a16:creationId xmlns:a16="http://schemas.microsoft.com/office/drawing/2014/main" id="{BA584D02-9C14-3202-1E3E-6C7DE0B2301A}"/>
              </a:ext>
            </a:extLst>
          </p:cNvPr>
          <p:cNvSpPr>
            <a:spLocks noGrp="1" noChangeArrowheads="1"/>
          </p:cNvSpPr>
          <p:nvPr>
            <p:ph type="subTitle" idx="4294967295"/>
          </p:nvPr>
        </p:nvSpPr>
        <p:spPr>
          <a:xfrm>
            <a:off x="898525" y="1584325"/>
            <a:ext cx="6804025" cy="4667250"/>
          </a:xfrm>
        </p:spPr>
        <p:txBody>
          <a:bodyPr/>
          <a:lstStyle/>
          <a:p>
            <a:pPr marL="304800" indent="-304800" algn="just" eaLnBrk="1" hangingPunct="1">
              <a:lnSpc>
                <a:spcPct val="110000"/>
              </a:lnSpc>
              <a:spcBef>
                <a:spcPct val="0"/>
              </a:spcBef>
            </a:pPr>
            <a:endParaRPr lang="en-US" altLang="cs-CZ" sz="2000">
              <a:latin typeface="Georgia" panose="02040502050405020303" pitchFamily="18" charset="0"/>
            </a:endParaRPr>
          </a:p>
          <a:p>
            <a:pPr marL="304800" indent="-304800" algn="just" eaLnBrk="1" hangingPunct="1">
              <a:lnSpc>
                <a:spcPct val="110000"/>
              </a:lnSpc>
              <a:spcBef>
                <a:spcPct val="0"/>
              </a:spcBef>
            </a:pPr>
            <a:r>
              <a:rPr lang="en-GB" altLang="cs-CZ" sz="2000">
                <a:latin typeface="Georgia" panose="02040502050405020303" pitchFamily="18" charset="0"/>
              </a:rPr>
              <a:t>Emphasis on common values, including democracy, rule of law, freedom, and respect for human rights and human dignity as the cornerstone of the EU’s external action;</a:t>
            </a:r>
          </a:p>
          <a:p>
            <a:pPr marL="304800" indent="-304800" algn="just" eaLnBrk="1" hangingPunct="1">
              <a:lnSpc>
                <a:spcPct val="110000"/>
              </a:lnSpc>
              <a:spcBef>
                <a:spcPct val="0"/>
              </a:spcBef>
            </a:pPr>
            <a:endParaRPr lang="en-GB" altLang="cs-CZ" sz="1000">
              <a:latin typeface="Georgia" panose="02040502050405020303" pitchFamily="18" charset="0"/>
            </a:endParaRPr>
          </a:p>
          <a:p>
            <a:pPr marL="304800" indent="-304800" algn="just" eaLnBrk="1" hangingPunct="1">
              <a:lnSpc>
                <a:spcPct val="110000"/>
              </a:lnSpc>
              <a:spcBef>
                <a:spcPct val="0"/>
              </a:spcBef>
            </a:pPr>
            <a:r>
              <a:rPr lang="en-GB" altLang="cs-CZ" sz="2000">
                <a:latin typeface="Georgia" panose="02040502050405020303" pitchFamily="18" charset="0"/>
              </a:rPr>
              <a:t>Emphasis on the effectiveness of the EU’s institutional projects – such as EU enlargement, the European Neighbourhood Policy, and, in particular, the Eastern Partnership and related financial instruments −</a:t>
            </a:r>
            <a:r>
              <a:rPr lang="cs-CZ" altLang="cs-CZ" sz="2000">
                <a:latin typeface="Georgia" panose="02040502050405020303" pitchFamily="18" charset="0"/>
              </a:rPr>
              <a:t> </a:t>
            </a:r>
            <a:r>
              <a:rPr lang="en-GB" altLang="cs-CZ" sz="2000">
                <a:latin typeface="Georgia" panose="02040502050405020303" pitchFamily="18" charset="0"/>
              </a:rPr>
              <a:t>in promoting stability</a:t>
            </a:r>
            <a:r>
              <a:rPr lang="cs-CZ" altLang="cs-CZ" sz="2000">
                <a:latin typeface="Georgia" panose="02040502050405020303" pitchFamily="18" charset="0"/>
              </a:rPr>
              <a:t> </a:t>
            </a:r>
            <a:r>
              <a:rPr lang="en-GB" altLang="cs-CZ" sz="2000">
                <a:latin typeface="Georgia" panose="02040502050405020303" pitchFamily="18" charset="0"/>
              </a:rPr>
              <a:t>and prosperity in </a:t>
            </a:r>
            <a:br>
              <a:rPr lang="en-GB" altLang="cs-CZ" sz="2000">
                <a:latin typeface="Georgia" panose="02040502050405020303" pitchFamily="18" charset="0"/>
              </a:rPr>
            </a:br>
            <a:r>
              <a:rPr lang="en-GB" altLang="cs-CZ" sz="2000">
                <a:latin typeface="Georgia" panose="02040502050405020303" pitchFamily="18" charset="0"/>
              </a:rPr>
              <a:t>the vicinity of the EU, including the Western Balkans, Eastern Europe, the Southern Caucasus and the Middle East. </a:t>
            </a:r>
          </a:p>
        </p:txBody>
      </p:sp>
      <p:sp>
        <p:nvSpPr>
          <p:cNvPr id="2" name="Rectangle 1">
            <a:extLst>
              <a:ext uri="{FF2B5EF4-FFF2-40B4-BE49-F238E27FC236}">
                <a16:creationId xmlns:a16="http://schemas.microsoft.com/office/drawing/2014/main" id="{2D7DB533-8CE1-CDD3-ECE7-78891CEF8DDC}"/>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4E4EED4-F16C-21EB-C8BA-C1BFBE245713}"/>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7656" name="Picture 9" descr="ANd9GcQdanXxrxLy5ZptkcMyYWcG6DDuPYLoN_z11fmEKYpcUPDfn1BnkQ">
            <a:extLst>
              <a:ext uri="{FF2B5EF4-FFF2-40B4-BE49-F238E27FC236}">
                <a16:creationId xmlns:a16="http://schemas.microsoft.com/office/drawing/2014/main" id="{249A17B7-900C-2E12-72CD-8E1EDED663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2550" y="439738"/>
            <a:ext cx="8064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45DFD7BF-8868-466A-17E4-53F579D0D6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a:extLst>
              <a:ext uri="{FF2B5EF4-FFF2-40B4-BE49-F238E27FC236}">
                <a16:creationId xmlns:a16="http://schemas.microsoft.com/office/drawing/2014/main" id="{C9F18788-925A-CD22-2965-F08B846AA5F9}"/>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800" dirty="0">
                <a:solidFill>
                  <a:srgbClr val="0039A6"/>
                </a:solidFill>
                <a:latin typeface="Georgia" panose="02040502050405020303" pitchFamily="18" charset="0"/>
              </a:rPr>
              <a:t>Foreign Policy of </a:t>
            </a:r>
            <a:r>
              <a:rPr lang="en-US" altLang="cs-CZ" sz="2800" dirty="0" smtClean="0">
                <a:solidFill>
                  <a:srgbClr val="0039A6"/>
                </a:solidFill>
                <a:latin typeface="Georgia" panose="02040502050405020303" pitchFamily="18" charset="0"/>
              </a:rPr>
              <a:t>Czech</a:t>
            </a:r>
            <a:r>
              <a:rPr lang="cs-CZ" altLang="cs-CZ" sz="2800" dirty="0" err="1" smtClean="0">
                <a:solidFill>
                  <a:srgbClr val="0039A6"/>
                </a:solidFill>
                <a:latin typeface="Georgia" panose="02040502050405020303" pitchFamily="18" charset="0"/>
              </a:rPr>
              <a:t>ia</a:t>
            </a:r>
            <a:endParaRPr lang="en-US" altLang="cs-CZ" sz="2800" dirty="0">
              <a:solidFill>
                <a:srgbClr val="0039A6"/>
              </a:solidFill>
              <a:latin typeface="Georgia" panose="02040502050405020303" pitchFamily="18" charset="0"/>
            </a:endParaRPr>
          </a:p>
        </p:txBody>
      </p:sp>
      <p:sp>
        <p:nvSpPr>
          <p:cNvPr id="28676" name="Rectangle 3">
            <a:extLst>
              <a:ext uri="{FF2B5EF4-FFF2-40B4-BE49-F238E27FC236}">
                <a16:creationId xmlns:a16="http://schemas.microsoft.com/office/drawing/2014/main" id="{9A987182-52FA-DE35-A8DD-FAEB9B6CA7CE}"/>
              </a:ext>
            </a:extLst>
          </p:cNvPr>
          <p:cNvSpPr>
            <a:spLocks noGrp="1" noChangeArrowheads="1"/>
          </p:cNvSpPr>
          <p:nvPr>
            <p:ph type="subTitle" idx="4294967295"/>
          </p:nvPr>
        </p:nvSpPr>
        <p:spPr>
          <a:xfrm>
            <a:off x="1446213" y="1289050"/>
            <a:ext cx="7697787" cy="4271963"/>
          </a:xfrm>
        </p:spPr>
        <p:txBody>
          <a:bodyPr/>
          <a:lstStyle/>
          <a:p>
            <a:pPr marL="304800" indent="-304800" algn="just" eaLnBrk="1" hangingPunct="1">
              <a:lnSpc>
                <a:spcPct val="110000"/>
              </a:lnSpc>
              <a:spcBef>
                <a:spcPct val="0"/>
              </a:spcBef>
              <a:buFontTx/>
              <a:buNone/>
            </a:pPr>
            <a:r>
              <a:rPr lang="en-GB" altLang="cs-CZ" sz="2400">
                <a:solidFill>
                  <a:srgbClr val="D52B1E"/>
                </a:solidFill>
                <a:latin typeface="Georgia" panose="02040502050405020303" pitchFamily="18" charset="0"/>
                <a:ea typeface="ＭＳ Ｐゴシック" panose="020B0600070205080204" pitchFamily="34" charset="-128"/>
              </a:rPr>
              <a:t>Visegrad Group</a:t>
            </a:r>
            <a:endParaRPr lang="en-GB" altLang="cs-CZ" sz="2000">
              <a:solidFill>
                <a:srgbClr val="D52B1E"/>
              </a:solidFill>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buFontTx/>
              <a:buNone/>
            </a:pPr>
            <a:endParaRPr lang="en-GB" altLang="cs-CZ" sz="200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r>
              <a:rPr lang="en-GB" altLang="cs-CZ" sz="2000">
                <a:latin typeface="Georgia" panose="02040502050405020303" pitchFamily="18" charset="0"/>
                <a:ea typeface="ＭＳ Ｐゴシック" panose="020B0600070205080204" pitchFamily="34" charset="-128"/>
              </a:rPr>
              <a:t>The Visegrad Group</a:t>
            </a:r>
            <a:r>
              <a:rPr lang="en-GB" altLang="cs-CZ" sz="2000">
                <a:latin typeface="Georgia" panose="02040502050405020303" pitchFamily="18" charset="0"/>
              </a:rPr>
              <a:t> (</a:t>
            </a:r>
            <a:r>
              <a:rPr lang="en-GB" altLang="cs-CZ" sz="2000">
                <a:latin typeface="Georgia" panose="02040502050405020303" pitchFamily="18" charset="0"/>
                <a:ea typeface="ＭＳ Ｐゴシック" panose="020B0600070205080204" pitchFamily="34" charset="-128"/>
              </a:rPr>
              <a:t>V4</a:t>
            </a:r>
            <a:r>
              <a:rPr lang="en-GB" altLang="cs-CZ" sz="2000">
                <a:latin typeface="Georgia" panose="02040502050405020303" pitchFamily="18" charset="0"/>
              </a:rPr>
              <a:t>) </a:t>
            </a:r>
            <a:r>
              <a:rPr lang="en-GB" altLang="cs-CZ" sz="2000">
                <a:latin typeface="Georgia" panose="02040502050405020303" pitchFamily="18" charset="0"/>
                <a:ea typeface="ＭＳ Ｐゴシック" panose="020B0600070205080204" pitchFamily="34" charset="-128"/>
              </a:rPr>
              <a:t>is an alliance of four Central European </a:t>
            </a:r>
            <a:r>
              <a:rPr lang="en-GB" altLang="cs-CZ" sz="2000">
                <a:latin typeface="Georgia" panose="02040502050405020303" pitchFamily="18" charset="0"/>
              </a:rPr>
              <a:t>countries</a:t>
            </a:r>
            <a:r>
              <a:rPr lang="en-GB" altLang="cs-CZ" sz="2000">
                <a:latin typeface="Georgia" panose="02040502050405020303" pitchFamily="18" charset="0"/>
                <a:ea typeface="ＭＳ Ｐゴシック" panose="020B0600070205080204" pitchFamily="34" charset="-128"/>
              </a:rPr>
              <a:t> – Czech Republic, Hungary, Poland and Slovakia</a:t>
            </a:r>
            <a:r>
              <a:rPr lang="en-GB" altLang="cs-CZ" sz="2000">
                <a:latin typeface="Georgia" panose="02040502050405020303" pitchFamily="18" charset="0"/>
              </a:rPr>
              <a:t>.</a:t>
            </a:r>
          </a:p>
          <a:p>
            <a:pPr marL="304800" indent="-304800" algn="just" eaLnBrk="1" hangingPunct="1">
              <a:lnSpc>
                <a:spcPct val="110000"/>
              </a:lnSpc>
              <a:spcBef>
                <a:spcPct val="0"/>
              </a:spcBef>
            </a:pPr>
            <a:endParaRPr lang="en-GB" altLang="cs-CZ" sz="100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r>
              <a:rPr lang="en-GB" altLang="cs-CZ" sz="2000">
                <a:latin typeface="Georgia" panose="02040502050405020303" pitchFamily="18" charset="0"/>
              </a:rPr>
              <a:t>The V4 </a:t>
            </a:r>
            <a:r>
              <a:rPr lang="en-GB" altLang="cs-CZ" sz="2000">
                <a:latin typeface="Georgia" panose="02040502050405020303" pitchFamily="18" charset="0"/>
                <a:ea typeface="ＭＳ Ｐゴシック" panose="020B0600070205080204" pitchFamily="34" charset="-128"/>
              </a:rPr>
              <a:t>was </a:t>
            </a:r>
            <a:r>
              <a:rPr lang="en-GB" altLang="cs-CZ" sz="2000">
                <a:latin typeface="Georgia" panose="02040502050405020303" pitchFamily="18" charset="0"/>
              </a:rPr>
              <a:t>established to </a:t>
            </a:r>
            <a:r>
              <a:rPr lang="en-GB" altLang="cs-CZ" sz="2000">
                <a:latin typeface="Georgia" panose="02040502050405020303" pitchFamily="18" charset="0"/>
                <a:ea typeface="ＭＳ Ｐゴシック" panose="020B0600070205080204" pitchFamily="34" charset="-128"/>
              </a:rPr>
              <a:t>further the European integration</a:t>
            </a:r>
            <a:r>
              <a:rPr lang="en-GB" altLang="cs-CZ" sz="2000">
                <a:latin typeface="Georgia" panose="02040502050405020303" pitchFamily="18" charset="0"/>
              </a:rPr>
              <a:t> of its participants and to encourage their </a:t>
            </a:r>
            <a:r>
              <a:rPr lang="en-GB" altLang="cs-CZ" sz="2000">
                <a:latin typeface="Georgia" panose="02040502050405020303" pitchFamily="18" charset="0"/>
                <a:ea typeface="ＭＳ Ｐゴシック" panose="020B0600070205080204" pitchFamily="34" charset="-128"/>
              </a:rPr>
              <a:t>military, economic and energy cooperation</a:t>
            </a:r>
            <a:r>
              <a:rPr lang="en-GB" altLang="cs-CZ" sz="2000">
                <a:latin typeface="Georgia" panose="02040502050405020303" pitchFamily="18" charset="0"/>
              </a:rPr>
              <a:t>.</a:t>
            </a:r>
          </a:p>
          <a:p>
            <a:pPr marL="304800" indent="-304800" algn="just" eaLnBrk="1" hangingPunct="1">
              <a:lnSpc>
                <a:spcPct val="110000"/>
              </a:lnSpc>
              <a:spcBef>
                <a:spcPct val="0"/>
              </a:spcBef>
            </a:pPr>
            <a:endParaRPr lang="en-GB" altLang="cs-CZ" sz="100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r>
              <a:rPr lang="en-GB" altLang="cs-CZ" sz="2000">
                <a:latin typeface="Georgia" panose="02040502050405020303" pitchFamily="18" charset="0"/>
                <a:ea typeface="ＭＳ Ｐゴシック" panose="020B0600070205080204" pitchFamily="34" charset="-128"/>
              </a:rPr>
              <a:t>The </a:t>
            </a:r>
            <a:r>
              <a:rPr lang="en-GB" altLang="cs-CZ" sz="2000">
                <a:latin typeface="Georgia" panose="02040502050405020303" pitchFamily="18" charset="0"/>
              </a:rPr>
              <a:t>V4 was founded at a </a:t>
            </a:r>
            <a:r>
              <a:rPr lang="en-GB" altLang="cs-CZ" sz="2000">
                <a:latin typeface="Georgia" panose="02040502050405020303" pitchFamily="18" charset="0"/>
                <a:ea typeface="ＭＳ Ｐゴシック" panose="020B0600070205080204" pitchFamily="34" charset="-128"/>
              </a:rPr>
              <a:t>summit </a:t>
            </a:r>
            <a:r>
              <a:rPr lang="en-GB" altLang="cs-CZ" sz="2000">
                <a:latin typeface="Georgia" panose="02040502050405020303" pitchFamily="18" charset="0"/>
              </a:rPr>
              <a:t>meeting of </a:t>
            </a:r>
            <a:r>
              <a:rPr lang="en-GB" altLang="cs-CZ" sz="2000">
                <a:latin typeface="Georgia" panose="02040502050405020303" pitchFamily="18" charset="0"/>
                <a:ea typeface="ＭＳ Ｐゴシック" panose="020B0600070205080204" pitchFamily="34" charset="-128"/>
              </a:rPr>
              <a:t>Czechoslovak, Hungar</a:t>
            </a:r>
            <a:r>
              <a:rPr lang="en-GB" altLang="cs-CZ" sz="2000">
                <a:latin typeface="Georgia" panose="02040502050405020303" pitchFamily="18" charset="0"/>
              </a:rPr>
              <a:t>ian and Polish leaders at </a:t>
            </a:r>
            <a:r>
              <a:rPr lang="en-GB" altLang="cs-CZ" sz="2000">
                <a:latin typeface="Georgia" panose="02040502050405020303" pitchFamily="18" charset="0"/>
                <a:ea typeface="ＭＳ Ｐゴシック" panose="020B0600070205080204" pitchFamily="34" charset="-128"/>
              </a:rPr>
              <a:t>Visegrad</a:t>
            </a:r>
            <a:r>
              <a:rPr lang="en-GB" altLang="cs-CZ" sz="2000">
                <a:latin typeface="Georgia" panose="02040502050405020303" pitchFamily="18" charset="0"/>
              </a:rPr>
              <a:t>, Hungary, on </a:t>
            </a:r>
            <a:r>
              <a:rPr lang="en-GB" altLang="cs-CZ" sz="2000">
                <a:latin typeface="Georgia" panose="02040502050405020303" pitchFamily="18" charset="0"/>
                <a:ea typeface="ＭＳ Ｐゴシック" panose="020B0600070205080204" pitchFamily="34" charset="-128"/>
              </a:rPr>
              <a:t>15 February 1991</a:t>
            </a:r>
            <a:r>
              <a:rPr lang="en-GB" altLang="cs-CZ" sz="2000">
                <a:latin typeface="Georgia" panose="02040502050405020303" pitchFamily="18" charset="0"/>
              </a:rPr>
              <a:t>.</a:t>
            </a:r>
          </a:p>
          <a:p>
            <a:pPr marL="304800" indent="-304800" algn="just" eaLnBrk="1" hangingPunct="1">
              <a:lnSpc>
                <a:spcPct val="110000"/>
              </a:lnSpc>
              <a:spcBef>
                <a:spcPct val="0"/>
              </a:spcBef>
            </a:pPr>
            <a:endParaRPr lang="en-GB" altLang="cs-CZ" sz="200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endParaRPr lang="en-GB" altLang="cs-CZ" sz="200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endParaRPr lang="en-GB" altLang="cs-CZ" sz="1000">
              <a:latin typeface="Georgia" panose="02040502050405020303" pitchFamily="18" charset="0"/>
              <a:ea typeface="ＭＳ Ｐゴシック" panose="020B0600070205080204" pitchFamily="34" charset="-128"/>
            </a:endParaRPr>
          </a:p>
        </p:txBody>
      </p:sp>
      <p:sp>
        <p:nvSpPr>
          <p:cNvPr id="2" name="Rectangle 1">
            <a:extLst>
              <a:ext uri="{FF2B5EF4-FFF2-40B4-BE49-F238E27FC236}">
                <a16:creationId xmlns:a16="http://schemas.microsoft.com/office/drawing/2014/main" id="{B4FE96E5-9CF0-CC66-A58C-97B8F8AA1755}"/>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952F4D1-D238-C147-3E9A-E145241AD3B3}"/>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28679" name="AutoShape 11" descr="Z">
            <a:extLst>
              <a:ext uri="{FF2B5EF4-FFF2-40B4-BE49-F238E27FC236}">
                <a16:creationId xmlns:a16="http://schemas.microsoft.com/office/drawing/2014/main" id="{5F3D66C7-807A-35F1-335B-82E8405209F8}"/>
              </a:ext>
            </a:extLst>
          </p:cNvPr>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28680" name="AutoShape 17" descr="Z">
            <a:extLst>
              <a:ext uri="{FF2B5EF4-FFF2-40B4-BE49-F238E27FC236}">
                <a16:creationId xmlns:a16="http://schemas.microsoft.com/office/drawing/2014/main" id="{9A499C7A-0841-7E36-F4DB-72B27228F597}"/>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28681" name="AutoShape 19" descr="Z">
            <a:extLst>
              <a:ext uri="{FF2B5EF4-FFF2-40B4-BE49-F238E27FC236}">
                <a16:creationId xmlns:a16="http://schemas.microsoft.com/office/drawing/2014/main" id="{33C82874-C621-57A1-CC23-6F81C7937EAC}"/>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28682"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a:extLst>
              <a:ext uri="{FF2B5EF4-FFF2-40B4-BE49-F238E27FC236}">
                <a16:creationId xmlns:a16="http://schemas.microsoft.com/office/drawing/2014/main" id="{DE664F00-37A9-B500-1E1A-AA401A76069F}"/>
              </a:ext>
            </a:extLst>
          </p:cNvPr>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pic>
        <p:nvPicPr>
          <p:cNvPr id="28683" name="Picture 2" descr="Visegrád_Group_logo.svg.png">
            <a:extLst>
              <a:ext uri="{FF2B5EF4-FFF2-40B4-BE49-F238E27FC236}">
                <a16:creationId xmlns:a16="http://schemas.microsoft.com/office/drawing/2014/main" id="{DDD89AA9-E3F2-7761-9EDC-1CA72BAA1E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688" y="755650"/>
            <a:ext cx="2771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11FC20B3-A245-CCE9-681E-0E9A3B4F6DA0}"/>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a:extLst>
              <a:ext uri="{FF2B5EF4-FFF2-40B4-BE49-F238E27FC236}">
                <a16:creationId xmlns:a16="http://schemas.microsoft.com/office/drawing/2014/main" id="{430762A1-3705-6484-D38E-EACDAB45F6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a:extLst>
              <a:ext uri="{FF2B5EF4-FFF2-40B4-BE49-F238E27FC236}">
                <a16:creationId xmlns:a16="http://schemas.microsoft.com/office/drawing/2014/main" id="{FB9D9560-F6DD-2E71-82EF-DEEA466B131C}"/>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29701" name="Rectangle 3">
            <a:extLst>
              <a:ext uri="{FF2B5EF4-FFF2-40B4-BE49-F238E27FC236}">
                <a16:creationId xmlns:a16="http://schemas.microsoft.com/office/drawing/2014/main" id="{4766710C-1C30-26E2-3AFE-158DD4E299BC}"/>
              </a:ext>
            </a:extLst>
          </p:cNvPr>
          <p:cNvSpPr>
            <a:spLocks noGrp="1" noChangeArrowheads="1"/>
          </p:cNvSpPr>
          <p:nvPr>
            <p:ph type="subTitle" idx="4294967295"/>
          </p:nvPr>
        </p:nvSpPr>
        <p:spPr>
          <a:xfrm>
            <a:off x="1633538" y="1289050"/>
            <a:ext cx="6711950" cy="4271963"/>
          </a:xfrm>
        </p:spPr>
        <p:txBody>
          <a:bodyPr rtlCol="0">
            <a:normAutofit lnSpcReduction="10000"/>
          </a:bodyPr>
          <a:lstStyle/>
          <a:p>
            <a:pPr marL="304800" indent="-304800" algn="just" eaLnBrk="1" hangingPunct="1">
              <a:lnSpc>
                <a:spcPct val="110000"/>
              </a:lnSpc>
              <a:spcBef>
                <a:spcPct val="0"/>
              </a:spcBef>
              <a:buFontTx/>
              <a:buNone/>
              <a:defRPr/>
            </a:pPr>
            <a:r>
              <a:rPr lang="en-GB" altLang="cs-CZ" sz="2000" dirty="0" err="1">
                <a:solidFill>
                  <a:srgbClr val="D52B1E"/>
                </a:solidFill>
                <a:latin typeface="Georgia" panose="02040502050405020303" pitchFamily="18" charset="0"/>
              </a:rPr>
              <a:t>Visegrad</a:t>
            </a:r>
            <a:r>
              <a:rPr lang="en-GB" altLang="cs-CZ" sz="2000" dirty="0">
                <a:solidFill>
                  <a:srgbClr val="D52B1E"/>
                </a:solidFill>
                <a:latin typeface="Georgia" panose="02040502050405020303" pitchFamily="18" charset="0"/>
              </a:rPr>
              <a:t> Group</a:t>
            </a:r>
            <a:endParaRPr lang="en-GB" altLang="cs-CZ" sz="1800" dirty="0">
              <a:solidFill>
                <a:srgbClr val="D52B1E"/>
              </a:solidFill>
              <a:latin typeface="Georgia" panose="02040502050405020303" pitchFamily="18" charset="0"/>
            </a:endParaRPr>
          </a:p>
          <a:p>
            <a:pPr marL="304800" indent="-304800" algn="just" eaLnBrk="1" hangingPunct="1">
              <a:lnSpc>
                <a:spcPct val="110000"/>
              </a:lnSpc>
              <a:spcBef>
                <a:spcPct val="0"/>
              </a:spcBef>
              <a:buFontTx/>
              <a:buNone/>
              <a:defRPr/>
            </a:pPr>
            <a:endParaRPr lang="en-GB" altLang="cs-CZ" sz="1800" dirty="0">
              <a:latin typeface="Georgia" panose="02040502050405020303" pitchFamily="18" charset="0"/>
            </a:endParaRPr>
          </a:p>
          <a:p>
            <a:pPr marL="304800" indent="-304800" algn="just" eaLnBrk="1" hangingPunct="1">
              <a:lnSpc>
                <a:spcPct val="110000"/>
              </a:lnSpc>
              <a:spcBef>
                <a:spcPct val="0"/>
              </a:spcBef>
              <a:defRPr/>
            </a:pPr>
            <a:r>
              <a:rPr lang="en-GB" altLang="cs-CZ" sz="1800" dirty="0">
                <a:latin typeface="Georgia" panose="02040502050405020303" pitchFamily="18" charset="0"/>
              </a:rPr>
              <a:t>All V4 countries are high-income economies with very high Human Development Indexes, benefiting from over a century of more or less steady economic growth.</a:t>
            </a:r>
          </a:p>
          <a:p>
            <a:pPr marL="304800" indent="-304800" algn="just" eaLnBrk="1" hangingPunct="1">
              <a:lnSpc>
                <a:spcPct val="110000"/>
              </a:lnSpc>
              <a:spcBef>
                <a:spcPct val="0"/>
              </a:spcBef>
              <a:defRPr/>
            </a:pPr>
            <a:endParaRPr lang="en-GB" altLang="cs-CZ" sz="900" dirty="0">
              <a:latin typeface="Georgia" panose="02040502050405020303" pitchFamily="18" charset="0"/>
            </a:endParaRPr>
          </a:p>
          <a:p>
            <a:pPr marL="304800" indent="-304800" algn="just" eaLnBrk="1" hangingPunct="1">
              <a:lnSpc>
                <a:spcPct val="110000"/>
              </a:lnSpc>
              <a:spcBef>
                <a:spcPct val="0"/>
              </a:spcBef>
              <a:defRPr/>
            </a:pPr>
            <a:r>
              <a:rPr lang="en-GB" altLang="cs-CZ" sz="1800" dirty="0">
                <a:latin typeface="Georgia" panose="02040502050405020303" pitchFamily="18" charset="0"/>
              </a:rPr>
              <a:t>Counted as a single whole, the V4 would rank as the fifth largest economy in Europe and the twelfth largest in the world. </a:t>
            </a:r>
          </a:p>
          <a:p>
            <a:pPr marL="304800" indent="-304800" algn="just" eaLnBrk="1" hangingPunct="1">
              <a:lnSpc>
                <a:spcPct val="110000"/>
              </a:lnSpc>
              <a:spcBef>
                <a:spcPct val="0"/>
              </a:spcBef>
              <a:defRPr/>
            </a:pPr>
            <a:endParaRPr lang="en-GB" altLang="cs-CZ" sz="900" dirty="0">
              <a:latin typeface="Georgia" panose="02040502050405020303" pitchFamily="18" charset="0"/>
            </a:endParaRPr>
          </a:p>
          <a:p>
            <a:pPr marL="304800" indent="-304800" algn="just" eaLnBrk="1" hangingPunct="1">
              <a:lnSpc>
                <a:spcPct val="110000"/>
              </a:lnSpc>
              <a:spcBef>
                <a:spcPct val="0"/>
              </a:spcBef>
              <a:defRPr/>
            </a:pPr>
            <a:r>
              <a:rPr lang="en-GB" altLang="cs-CZ" sz="1800" dirty="0">
                <a:latin typeface="Georgia" panose="02040502050405020303" pitchFamily="18" charset="0"/>
              </a:rPr>
              <a:t>The only formal V4 institution is the International </a:t>
            </a:r>
            <a:r>
              <a:rPr lang="en-GB" altLang="cs-CZ" sz="1800" dirty="0" err="1">
                <a:latin typeface="Georgia" panose="02040502050405020303" pitchFamily="18" charset="0"/>
              </a:rPr>
              <a:t>Visegrad</a:t>
            </a:r>
            <a:r>
              <a:rPr lang="en-GB" altLang="cs-CZ" sz="1800" dirty="0">
                <a:latin typeface="Georgia" panose="02040502050405020303" pitchFamily="18" charset="0"/>
              </a:rPr>
              <a:t> Fund (IVF) established in 1999.</a:t>
            </a:r>
          </a:p>
          <a:p>
            <a:pPr marL="304800" indent="-304800" algn="just" eaLnBrk="1" hangingPunct="1">
              <a:lnSpc>
                <a:spcPct val="110000"/>
              </a:lnSpc>
              <a:spcBef>
                <a:spcPct val="0"/>
              </a:spcBef>
              <a:defRPr/>
            </a:pPr>
            <a:endParaRPr lang="en-GB" altLang="cs-CZ" sz="900" dirty="0">
              <a:latin typeface="Georgia" panose="02040502050405020303" pitchFamily="18" charset="0"/>
            </a:endParaRPr>
          </a:p>
          <a:p>
            <a:pPr marL="304800" indent="-304800" algn="just" eaLnBrk="1" hangingPunct="1">
              <a:lnSpc>
                <a:spcPct val="110000"/>
              </a:lnSpc>
              <a:spcBef>
                <a:spcPct val="0"/>
              </a:spcBef>
              <a:defRPr/>
            </a:pPr>
            <a:r>
              <a:rPr lang="en-GB" altLang="cs-CZ" sz="1800" dirty="0">
                <a:latin typeface="Georgia" panose="02040502050405020303" pitchFamily="18" charset="0"/>
              </a:rPr>
              <a:t>The IVF supports individuals and NGOs from the V4, Western Balkans and Eastern Partnership regions as well as from other countries.  </a:t>
            </a:r>
          </a:p>
          <a:p>
            <a:pPr marL="304800" indent="-304800" algn="just" eaLnBrk="1" hangingPunct="1">
              <a:lnSpc>
                <a:spcPct val="110000"/>
              </a:lnSpc>
              <a:spcBef>
                <a:spcPct val="0"/>
              </a:spcBef>
              <a:defRPr/>
            </a:pPr>
            <a:endParaRPr lang="en-GB" altLang="cs-CZ" sz="1800" dirty="0">
              <a:latin typeface="Georgia" panose="02040502050405020303" pitchFamily="18" charset="0"/>
            </a:endParaRPr>
          </a:p>
          <a:p>
            <a:pPr marL="304800" indent="-304800" algn="just" eaLnBrk="1" hangingPunct="1">
              <a:lnSpc>
                <a:spcPct val="110000"/>
              </a:lnSpc>
              <a:spcBef>
                <a:spcPct val="0"/>
              </a:spcBef>
              <a:defRPr/>
            </a:pPr>
            <a:endParaRPr lang="en-GB" altLang="cs-CZ" sz="900" dirty="0">
              <a:latin typeface="Georgia" panose="02040502050405020303" pitchFamily="18" charset="0"/>
            </a:endParaRPr>
          </a:p>
        </p:txBody>
      </p:sp>
      <p:sp>
        <p:nvSpPr>
          <p:cNvPr id="2" name="Rectangle 1">
            <a:extLst>
              <a:ext uri="{FF2B5EF4-FFF2-40B4-BE49-F238E27FC236}">
                <a16:creationId xmlns:a16="http://schemas.microsoft.com/office/drawing/2014/main" id="{4A637FD5-E7A7-4BFD-062E-F7BBAC768D1A}"/>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252822E0-70D7-4345-73EF-F0511C3E638C}"/>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29704" name="AutoShape 11" descr="Z">
            <a:extLst>
              <a:ext uri="{FF2B5EF4-FFF2-40B4-BE49-F238E27FC236}">
                <a16:creationId xmlns:a16="http://schemas.microsoft.com/office/drawing/2014/main" id="{8562065A-27F0-162F-2807-3802B5680013}"/>
              </a:ext>
            </a:extLst>
          </p:cNvPr>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29705" name="AutoShape 17" descr="Z">
            <a:extLst>
              <a:ext uri="{FF2B5EF4-FFF2-40B4-BE49-F238E27FC236}">
                <a16:creationId xmlns:a16="http://schemas.microsoft.com/office/drawing/2014/main" id="{77C884D7-F99D-7396-8C39-270858F8A954}"/>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29706" name="AutoShape 19" descr="Z">
            <a:extLst>
              <a:ext uri="{FF2B5EF4-FFF2-40B4-BE49-F238E27FC236}">
                <a16:creationId xmlns:a16="http://schemas.microsoft.com/office/drawing/2014/main" id="{FAA97577-1986-31D0-73BA-20F6E889BC0D}"/>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29707"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a:extLst>
              <a:ext uri="{FF2B5EF4-FFF2-40B4-BE49-F238E27FC236}">
                <a16:creationId xmlns:a16="http://schemas.microsoft.com/office/drawing/2014/main" id="{DE70E6F2-2BB7-E91E-FCB4-759D279CFD6B}"/>
              </a:ext>
            </a:extLst>
          </p:cNvPr>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pic>
        <p:nvPicPr>
          <p:cNvPr id="29708" name="Picture 2" descr="Visegrád_Group_logo.svg.png">
            <a:extLst>
              <a:ext uri="{FF2B5EF4-FFF2-40B4-BE49-F238E27FC236}">
                <a16:creationId xmlns:a16="http://schemas.microsoft.com/office/drawing/2014/main" id="{EA9085AF-D620-CBA9-2BB4-9FA0414AE5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3581" y="768350"/>
            <a:ext cx="2771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520EB675-DEB3-5B81-2158-59744B182F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388" y="0"/>
            <a:ext cx="655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a:extLst>
              <a:ext uri="{FF2B5EF4-FFF2-40B4-BE49-F238E27FC236}">
                <a16:creationId xmlns:a16="http://schemas.microsoft.com/office/drawing/2014/main" id="{CCD32C76-84F1-E832-78FC-5D1F755462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a:extLst>
              <a:ext uri="{FF2B5EF4-FFF2-40B4-BE49-F238E27FC236}">
                <a16:creationId xmlns:a16="http://schemas.microsoft.com/office/drawing/2014/main" id="{CE23ACA1-066E-44D2-F50F-49C344BADF11}"/>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147461" name="Rectangle 3">
            <a:extLst>
              <a:ext uri="{FF2B5EF4-FFF2-40B4-BE49-F238E27FC236}">
                <a16:creationId xmlns:a16="http://schemas.microsoft.com/office/drawing/2014/main" id="{376EF884-2EA4-D327-9946-7644380379CD}"/>
              </a:ext>
            </a:extLst>
          </p:cNvPr>
          <p:cNvSpPr>
            <a:spLocks noGrp="1" noChangeArrowheads="1"/>
          </p:cNvSpPr>
          <p:nvPr>
            <p:ph type="subTitle" idx="4294967295"/>
          </p:nvPr>
        </p:nvSpPr>
        <p:spPr>
          <a:xfrm>
            <a:off x="1511300" y="1320800"/>
            <a:ext cx="7632700" cy="4710113"/>
          </a:xfrm>
        </p:spPr>
        <p:txBody>
          <a:bodyPr rtlCol="0">
            <a:normAutofit fontScale="92500" lnSpcReduction="10000"/>
          </a:bodyPr>
          <a:lstStyle/>
          <a:p>
            <a:pPr marL="304800" indent="-304800" algn="just" eaLnBrk="1" fontAlgn="auto" hangingPunct="1">
              <a:lnSpc>
                <a:spcPct val="110000"/>
              </a:lnSpc>
              <a:spcBef>
                <a:spcPct val="0"/>
              </a:spcBef>
              <a:spcAft>
                <a:spcPts val="1200"/>
              </a:spcAft>
              <a:buFont typeface="Georgia" panose="02040502050405020303" pitchFamily="18" charset="0"/>
              <a:buNone/>
              <a:defRPr/>
            </a:pPr>
            <a:r>
              <a:rPr lang="en-US" altLang="cs-CZ" sz="2800" dirty="0">
                <a:solidFill>
                  <a:srgbClr val="0039A6"/>
                </a:solidFill>
                <a:effectLst>
                  <a:outerShdw blurRad="38100" dist="38100" dir="2700000" algn="tl">
                    <a:srgbClr val="C0C0C0"/>
                  </a:outerShdw>
                </a:effectLst>
                <a:latin typeface="Georgia" panose="02040502050405020303" pitchFamily="18" charset="0"/>
              </a:rPr>
              <a:t>	</a:t>
            </a:r>
            <a:r>
              <a:rPr lang="en-GB" altLang="cs-CZ" sz="2800" dirty="0" smtClean="0">
                <a:solidFill>
                  <a:srgbClr val="0039A6"/>
                </a:solidFill>
                <a:effectLst>
                  <a:outerShdw blurRad="38100" dist="38100" dir="2700000" algn="tl">
                    <a:srgbClr val="C0C0C0"/>
                  </a:outerShdw>
                </a:effectLst>
                <a:latin typeface="Georgia" panose="02040502050405020303" pitchFamily="18" charset="0"/>
              </a:rPr>
              <a:t>Czech</a:t>
            </a:r>
            <a:r>
              <a:rPr lang="cs-CZ" altLang="cs-CZ" sz="2800" dirty="0" err="1" smtClean="0">
                <a:solidFill>
                  <a:srgbClr val="0039A6"/>
                </a:solidFill>
                <a:effectLst>
                  <a:outerShdw blurRad="38100" dist="38100" dir="2700000" algn="tl">
                    <a:srgbClr val="C0C0C0"/>
                  </a:outerShdw>
                </a:effectLst>
                <a:latin typeface="Georgia" panose="02040502050405020303" pitchFamily="18" charset="0"/>
              </a:rPr>
              <a:t>ia</a:t>
            </a:r>
            <a:r>
              <a:rPr lang="en-GB" altLang="cs-CZ" sz="2800" dirty="0" smtClean="0">
                <a:solidFill>
                  <a:srgbClr val="0039A6"/>
                </a:solidFill>
                <a:effectLst>
                  <a:outerShdw blurRad="38100" dist="38100" dir="2700000" algn="tl">
                    <a:srgbClr val="C0C0C0"/>
                  </a:outerShdw>
                </a:effectLst>
                <a:latin typeface="Georgia" panose="02040502050405020303" pitchFamily="18" charset="0"/>
              </a:rPr>
              <a:t> </a:t>
            </a:r>
            <a:r>
              <a:rPr lang="en-GB" altLang="cs-CZ" sz="2800" dirty="0">
                <a:solidFill>
                  <a:srgbClr val="0039A6"/>
                </a:solidFill>
                <a:effectLst>
                  <a:outerShdw blurRad="38100" dist="38100" dir="2700000" algn="tl">
                    <a:srgbClr val="C0C0C0"/>
                  </a:outerShdw>
                </a:effectLst>
                <a:latin typeface="Georgia" panose="02040502050405020303" pitchFamily="18" charset="0"/>
              </a:rPr>
              <a:t>in the EU</a:t>
            </a:r>
          </a:p>
          <a:p>
            <a:pPr marL="304800" indent="-304800" algn="just" eaLnBrk="1" fontAlgn="auto" hangingPunct="1">
              <a:lnSpc>
                <a:spcPct val="110000"/>
              </a:lnSpc>
              <a:spcBef>
                <a:spcPct val="0"/>
              </a:spcBef>
              <a:spcAft>
                <a:spcPts val="1200"/>
              </a:spcAft>
              <a:buFont typeface="Georgia" panose="02040502050405020303" pitchFamily="18" charset="0"/>
              <a:buNone/>
              <a:defRPr/>
            </a:pPr>
            <a:r>
              <a:rPr lang="en-GB" altLang="cs-CZ" sz="2800" dirty="0">
                <a:solidFill>
                  <a:srgbClr val="D52B1E"/>
                </a:solidFill>
                <a:effectLst>
                  <a:outerShdw blurRad="38100" dist="38100" dir="2700000" algn="tl">
                    <a:srgbClr val="C0C0C0"/>
                  </a:outerShdw>
                </a:effectLst>
                <a:latin typeface="Georgia" panose="02040502050405020303" pitchFamily="18" charset="0"/>
              </a:rPr>
              <a:t>	Timeline:</a:t>
            </a:r>
          </a:p>
          <a:p>
            <a:pPr marL="304800" indent="-304800" algn="just" eaLnBrk="1" fontAlgn="auto" hangingPunct="1">
              <a:lnSpc>
                <a:spcPct val="110000"/>
              </a:lnSpc>
              <a:spcBef>
                <a:spcPct val="0"/>
              </a:spcBef>
              <a:spcAft>
                <a:spcPts val="1200"/>
              </a:spcAft>
              <a:buFont typeface="Georgia" panose="02040502050405020303" pitchFamily="18" charset="0"/>
              <a:buNone/>
              <a:defRPr/>
            </a:pPr>
            <a:endParaRPr lang="en-GB" altLang="cs-CZ" sz="100" dirty="0">
              <a:solidFill>
                <a:srgbClr val="0039A6"/>
              </a:solidFill>
              <a:effectLst>
                <a:outerShdw blurRad="38100" dist="38100" dir="2700000" algn="tl">
                  <a:srgbClr val="C0C0C0"/>
                </a:outerShdw>
              </a:effectLst>
              <a:latin typeface="Georgia" panose="02040502050405020303" pitchFamily="18" charset="0"/>
            </a:endParaRP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en-GB" altLang="cs-CZ" sz="1800" dirty="0">
                <a:effectLst>
                  <a:outerShdw blurRad="38100" dist="38100" dir="2700000" algn="tl">
                    <a:srgbClr val="C0C0C0"/>
                  </a:outerShdw>
                </a:effectLst>
                <a:latin typeface="Georgia" panose="02040502050405020303" pitchFamily="18" charset="0"/>
              </a:rPr>
              <a:t>1996 – Request for EU membership</a:t>
            </a:r>
          </a:p>
          <a:p>
            <a:pPr marL="304800" indent="-304800" algn="just" eaLnBrk="1" fontAlgn="auto" hangingPunct="1">
              <a:lnSpc>
                <a:spcPct val="110000"/>
              </a:lnSpc>
              <a:spcBef>
                <a:spcPct val="0"/>
              </a:spcBef>
              <a:spcAft>
                <a:spcPts val="1200"/>
              </a:spcAft>
              <a:buFont typeface="Georgia" panose="02040502050405020303" pitchFamily="18" charset="0"/>
              <a:buChar char="●"/>
              <a:defRPr/>
            </a:pPr>
            <a:endParaRPr lang="en-GB" altLang="cs-CZ" sz="1200" dirty="0">
              <a:effectLst>
                <a:outerShdw blurRad="38100" dist="38100" dir="2700000" algn="tl">
                  <a:srgbClr val="C0C0C0"/>
                </a:outerShdw>
              </a:effectLst>
              <a:latin typeface="Georgia" panose="02040502050405020303" pitchFamily="18" charset="0"/>
            </a:endParaRP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en-GB" altLang="cs-CZ" sz="1800" dirty="0">
                <a:effectLst>
                  <a:outerShdw blurRad="38100" dist="38100" dir="2700000" algn="tl">
                    <a:srgbClr val="C0C0C0"/>
                  </a:outerShdw>
                </a:effectLst>
                <a:latin typeface="Georgia" panose="02040502050405020303" pitchFamily="18" charset="0"/>
              </a:rPr>
              <a:t>June 2003 – Referendum on EU accession (77% Czechs in favour)</a:t>
            </a:r>
          </a:p>
          <a:p>
            <a:pPr marL="304800" indent="-304800" algn="just" eaLnBrk="1" fontAlgn="auto" hangingPunct="1">
              <a:lnSpc>
                <a:spcPct val="110000"/>
              </a:lnSpc>
              <a:spcBef>
                <a:spcPct val="0"/>
              </a:spcBef>
              <a:spcAft>
                <a:spcPts val="1200"/>
              </a:spcAft>
              <a:buFont typeface="Georgia" panose="02040502050405020303" pitchFamily="18" charset="0"/>
              <a:buNone/>
              <a:defRPr/>
            </a:pPr>
            <a:endParaRPr lang="en-GB" altLang="cs-CZ" sz="1200" dirty="0">
              <a:effectLst>
                <a:outerShdw blurRad="38100" dist="38100" dir="2700000" algn="tl">
                  <a:srgbClr val="C0C0C0"/>
                </a:outerShdw>
              </a:effectLst>
              <a:latin typeface="Georgia" panose="02040502050405020303" pitchFamily="18" charset="0"/>
            </a:endParaRP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en-GB" altLang="cs-CZ" sz="1800" dirty="0">
                <a:effectLst>
                  <a:outerShdw blurRad="38100" dist="38100" dir="2700000" algn="tl">
                    <a:srgbClr val="C0C0C0"/>
                  </a:outerShdw>
                </a:effectLst>
                <a:latin typeface="Georgia" panose="02040502050405020303" pitchFamily="18" charset="0"/>
              </a:rPr>
              <a:t>1 May 2004 – </a:t>
            </a:r>
            <a:r>
              <a:rPr lang="en-GB" altLang="cs-CZ" sz="1800" dirty="0" smtClean="0">
                <a:effectLst>
                  <a:outerShdw blurRad="38100" dist="38100" dir="2700000" algn="tl">
                    <a:srgbClr val="C0C0C0"/>
                  </a:outerShdw>
                </a:effectLst>
                <a:latin typeface="Georgia" panose="02040502050405020303" pitchFamily="18" charset="0"/>
              </a:rPr>
              <a:t>Czech</a:t>
            </a:r>
            <a:r>
              <a:rPr lang="cs-CZ" altLang="cs-CZ" sz="1800" dirty="0" err="1" smtClean="0">
                <a:effectLst>
                  <a:outerShdw blurRad="38100" dist="38100" dir="2700000" algn="tl">
                    <a:srgbClr val="C0C0C0"/>
                  </a:outerShdw>
                </a:effectLst>
                <a:latin typeface="Georgia" panose="02040502050405020303" pitchFamily="18" charset="0"/>
              </a:rPr>
              <a:t>ia</a:t>
            </a:r>
            <a:r>
              <a:rPr lang="en-GB" altLang="cs-CZ" sz="1800" dirty="0" smtClean="0">
                <a:effectLst>
                  <a:outerShdw blurRad="38100" dist="38100" dir="2700000" algn="tl">
                    <a:srgbClr val="C0C0C0"/>
                  </a:outerShdw>
                </a:effectLst>
                <a:latin typeface="Georgia" panose="02040502050405020303" pitchFamily="18" charset="0"/>
              </a:rPr>
              <a:t> </a:t>
            </a:r>
            <a:r>
              <a:rPr lang="en-GB" altLang="cs-CZ" sz="1800" dirty="0">
                <a:effectLst>
                  <a:outerShdw blurRad="38100" dist="38100" dir="2700000" algn="tl">
                    <a:srgbClr val="C0C0C0"/>
                  </a:outerShdw>
                </a:effectLst>
                <a:latin typeface="Georgia" panose="02040502050405020303" pitchFamily="18" charset="0"/>
              </a:rPr>
              <a:t>joins the EU</a:t>
            </a:r>
          </a:p>
          <a:p>
            <a:pPr marL="304800" indent="-304800" algn="just" eaLnBrk="1" fontAlgn="auto" hangingPunct="1">
              <a:lnSpc>
                <a:spcPct val="110000"/>
              </a:lnSpc>
              <a:spcBef>
                <a:spcPct val="0"/>
              </a:spcBef>
              <a:spcAft>
                <a:spcPts val="1200"/>
              </a:spcAft>
              <a:buFont typeface="Georgia" panose="02040502050405020303" pitchFamily="18" charset="0"/>
              <a:buChar char="●"/>
              <a:defRPr/>
            </a:pPr>
            <a:endParaRPr lang="en-GB" altLang="cs-CZ" sz="1200" dirty="0">
              <a:effectLst>
                <a:outerShdw blurRad="38100" dist="38100" dir="2700000" algn="tl">
                  <a:srgbClr val="C0C0C0"/>
                </a:outerShdw>
              </a:effectLst>
              <a:latin typeface="Georgia" panose="02040502050405020303" pitchFamily="18" charset="0"/>
            </a:endParaRP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en-GB" altLang="cs-CZ" sz="1800" dirty="0">
                <a:effectLst>
                  <a:outerShdw blurRad="38100" dist="38100" dir="2700000" algn="tl">
                    <a:srgbClr val="C0C0C0"/>
                  </a:outerShdw>
                </a:effectLst>
                <a:latin typeface="Georgia" panose="02040502050405020303" pitchFamily="18" charset="0"/>
              </a:rPr>
              <a:t>December 2007 – </a:t>
            </a:r>
            <a:r>
              <a:rPr lang="cs-CZ" altLang="cs-CZ" sz="1800" dirty="0" err="1" smtClean="0">
                <a:latin typeface="Georgia" pitchFamily="18" charset="0"/>
              </a:rPr>
              <a:t>Czechia</a:t>
            </a:r>
            <a:r>
              <a:rPr lang="cs-CZ" altLang="cs-CZ" sz="1800" dirty="0" smtClean="0">
                <a:latin typeface="Georgia" pitchFamily="18" charset="0"/>
              </a:rPr>
              <a:t> </a:t>
            </a:r>
            <a:r>
              <a:rPr lang="en-GB" altLang="cs-CZ" sz="1800" dirty="0" smtClean="0">
                <a:effectLst>
                  <a:outerShdw blurRad="38100" dist="38100" dir="2700000" algn="tl">
                    <a:srgbClr val="C0C0C0"/>
                  </a:outerShdw>
                </a:effectLst>
                <a:latin typeface="Georgia" panose="02040502050405020303" pitchFamily="18" charset="0"/>
              </a:rPr>
              <a:t>joins </a:t>
            </a:r>
            <a:r>
              <a:rPr lang="en-GB" altLang="cs-CZ" sz="1800" dirty="0">
                <a:effectLst>
                  <a:outerShdw blurRad="38100" dist="38100" dir="2700000" algn="tl">
                    <a:srgbClr val="C0C0C0"/>
                  </a:outerShdw>
                </a:effectLst>
                <a:latin typeface="Georgia" panose="02040502050405020303" pitchFamily="18" charset="0"/>
              </a:rPr>
              <a:t>the Schengen Area</a:t>
            </a: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en-GB" altLang="cs-CZ" sz="1800" dirty="0">
                <a:effectLst>
                  <a:outerShdw blurRad="38100" dist="38100" dir="2700000" algn="tl">
                    <a:srgbClr val="C0C0C0"/>
                  </a:outerShdw>
                </a:effectLst>
                <a:latin typeface="Georgia" panose="02040502050405020303" pitchFamily="18" charset="0"/>
              </a:rPr>
              <a:t>January - June 2009 – Czech Presidency of the EU</a:t>
            </a:r>
            <a:endParaRPr lang="cs-CZ" altLang="cs-CZ" sz="1800" dirty="0">
              <a:effectLst>
                <a:outerShdw blurRad="38100" dist="38100" dir="2700000" algn="tl">
                  <a:srgbClr val="C0C0C0"/>
                </a:outerShdw>
              </a:effectLst>
              <a:latin typeface="Georgia" panose="02040502050405020303" pitchFamily="18" charset="0"/>
            </a:endParaRPr>
          </a:p>
          <a:p>
            <a:pPr marL="304800" indent="-304800" algn="just" eaLnBrk="1" fontAlgn="auto" hangingPunct="1">
              <a:lnSpc>
                <a:spcPct val="110000"/>
              </a:lnSpc>
              <a:spcBef>
                <a:spcPct val="0"/>
              </a:spcBef>
              <a:spcAft>
                <a:spcPts val="1200"/>
              </a:spcAft>
              <a:buFont typeface="Georgia" panose="02040502050405020303" pitchFamily="18" charset="0"/>
              <a:buChar char="●"/>
              <a:defRPr/>
            </a:pPr>
            <a:r>
              <a:rPr lang="cs-CZ" altLang="cs-CZ" sz="1800" dirty="0">
                <a:effectLst>
                  <a:outerShdw blurRad="38100" dist="38100" dir="2700000" algn="tl">
                    <a:srgbClr val="C0C0C0"/>
                  </a:outerShdw>
                </a:effectLst>
                <a:latin typeface="Georgia" panose="02040502050405020303" pitchFamily="18" charset="0"/>
              </a:rPr>
              <a:t>July – </a:t>
            </a:r>
            <a:r>
              <a:rPr lang="cs-CZ" altLang="cs-CZ" sz="1800" dirty="0" err="1">
                <a:effectLst>
                  <a:outerShdw blurRad="38100" dist="38100" dir="2700000" algn="tl">
                    <a:srgbClr val="C0C0C0"/>
                  </a:outerShdw>
                </a:effectLst>
                <a:latin typeface="Georgia" panose="02040502050405020303" pitchFamily="18" charset="0"/>
              </a:rPr>
              <a:t>December</a:t>
            </a:r>
            <a:r>
              <a:rPr lang="cs-CZ" altLang="cs-CZ" sz="1800" dirty="0">
                <a:effectLst>
                  <a:outerShdw blurRad="38100" dist="38100" dir="2700000" algn="tl">
                    <a:srgbClr val="C0C0C0"/>
                  </a:outerShdw>
                </a:effectLst>
                <a:latin typeface="Georgia" panose="02040502050405020303" pitchFamily="18" charset="0"/>
              </a:rPr>
              <a:t> 2022 </a:t>
            </a:r>
            <a:r>
              <a:rPr lang="en-GB" altLang="cs-CZ" sz="1800" dirty="0">
                <a:effectLst>
                  <a:outerShdw blurRad="38100" dist="38100" dir="2700000" algn="tl">
                    <a:srgbClr val="C0C0C0"/>
                  </a:outerShdw>
                </a:effectLst>
                <a:latin typeface="Georgia" panose="02040502050405020303" pitchFamily="18" charset="0"/>
              </a:rPr>
              <a:t>– Czech Presidency of the EU</a:t>
            </a:r>
          </a:p>
        </p:txBody>
      </p:sp>
      <p:sp>
        <p:nvSpPr>
          <p:cNvPr id="2" name="Rectangle 1">
            <a:extLst>
              <a:ext uri="{FF2B5EF4-FFF2-40B4-BE49-F238E27FC236}">
                <a16:creationId xmlns:a16="http://schemas.microsoft.com/office/drawing/2014/main" id="{FB3DBD52-DF77-1A0F-3750-6CF72DAA9D4C}"/>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139E545-4FF9-7ACC-ED0A-234B320695C6}"/>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0728" name="Picture 10" descr="ANd9GcQdanXxrxLy5ZptkcMyYWcG6DDuPYLoN_z11fmEKYpcUPDfn1BnkQ">
            <a:extLst>
              <a:ext uri="{FF2B5EF4-FFF2-40B4-BE49-F238E27FC236}">
                <a16:creationId xmlns:a16="http://schemas.microsoft.com/office/drawing/2014/main" id="{0F466228-DEBA-2924-98AF-BE3FC2D912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2550" y="439738"/>
            <a:ext cx="8064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6E6B0077-C07D-F119-407F-48EB21BA5811}"/>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a:extLst>
              <a:ext uri="{FF2B5EF4-FFF2-40B4-BE49-F238E27FC236}">
                <a16:creationId xmlns:a16="http://schemas.microsoft.com/office/drawing/2014/main" id="{6687E9B9-C1CC-6A77-06B2-39402C2341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a:extLst>
              <a:ext uri="{FF2B5EF4-FFF2-40B4-BE49-F238E27FC236}">
                <a16:creationId xmlns:a16="http://schemas.microsoft.com/office/drawing/2014/main" id="{EFA4D201-0D2A-FD1E-0379-0E83AB5C2089}"/>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err="1" smtClean="0">
                <a:solidFill>
                  <a:srgbClr val="0039A6"/>
                </a:solidFill>
                <a:latin typeface="Georgia" panose="02040502050405020303" pitchFamily="18" charset="0"/>
              </a:rPr>
              <a:t>Czec</a:t>
            </a:r>
            <a:r>
              <a:rPr lang="cs-CZ" altLang="cs-CZ" sz="2400" dirty="0" err="1" smtClean="0">
                <a:solidFill>
                  <a:srgbClr val="0039A6"/>
                </a:solidFill>
                <a:latin typeface="Georgia" panose="02040502050405020303" pitchFamily="18" charset="0"/>
              </a:rPr>
              <a:t>hia</a:t>
            </a:r>
            <a:endParaRPr lang="en-US" altLang="cs-CZ" sz="2400" dirty="0">
              <a:solidFill>
                <a:srgbClr val="0039A6"/>
              </a:solidFill>
              <a:latin typeface="Georgia" panose="02040502050405020303" pitchFamily="18" charset="0"/>
            </a:endParaRPr>
          </a:p>
        </p:txBody>
      </p:sp>
      <p:sp>
        <p:nvSpPr>
          <p:cNvPr id="31749" name="Rectangle 3">
            <a:extLst>
              <a:ext uri="{FF2B5EF4-FFF2-40B4-BE49-F238E27FC236}">
                <a16:creationId xmlns:a16="http://schemas.microsoft.com/office/drawing/2014/main" id="{DB3B31AC-61D3-F54B-0BE1-B59623596FA2}"/>
              </a:ext>
            </a:extLst>
          </p:cNvPr>
          <p:cNvSpPr>
            <a:spLocks noGrp="1" noChangeArrowheads="1"/>
          </p:cNvSpPr>
          <p:nvPr>
            <p:ph type="subTitle" idx="4294967295"/>
          </p:nvPr>
        </p:nvSpPr>
        <p:spPr>
          <a:xfrm>
            <a:off x="1511300" y="1365250"/>
            <a:ext cx="7059613" cy="5146675"/>
          </a:xfrm>
        </p:spPr>
        <p:txBody>
          <a:bodyPr rtlCol="0">
            <a:normAutofit lnSpcReduction="10000"/>
          </a:bodyPr>
          <a:lstStyle/>
          <a:p>
            <a:pPr marL="304800" indent="-304800" algn="just" eaLnBrk="1" fontAlgn="auto" hangingPunct="1">
              <a:lnSpc>
                <a:spcPct val="110000"/>
              </a:lnSpc>
              <a:spcBef>
                <a:spcPct val="0"/>
              </a:spcBef>
              <a:spcAft>
                <a:spcPts val="0"/>
              </a:spcAft>
              <a:buFontTx/>
              <a:buNone/>
              <a:defRPr/>
            </a:pPr>
            <a:r>
              <a:rPr lang="en-US" altLang="cs-CZ" sz="2000" dirty="0">
                <a:solidFill>
                  <a:srgbClr val="0039A6"/>
                </a:solidFill>
                <a:latin typeface="Georgia" panose="02040502050405020303" pitchFamily="18" charset="0"/>
              </a:rPr>
              <a:t>	</a:t>
            </a:r>
            <a:r>
              <a:rPr lang="en-GB" altLang="cs-CZ" sz="2000" dirty="0">
                <a:solidFill>
                  <a:srgbClr val="D52B1E"/>
                </a:solidFill>
                <a:latin typeface="Georgia" panose="02040502050405020303" pitchFamily="18" charset="0"/>
              </a:rPr>
              <a:t>Promoting Democracy and Human Rights</a:t>
            </a:r>
          </a:p>
          <a:p>
            <a:pPr marL="304800" indent="-304800" algn="just" eaLnBrk="1" fontAlgn="auto" hangingPunct="1">
              <a:lnSpc>
                <a:spcPct val="110000"/>
              </a:lnSpc>
              <a:spcBef>
                <a:spcPct val="0"/>
              </a:spcBef>
              <a:spcAft>
                <a:spcPts val="0"/>
              </a:spcAft>
              <a:buFontTx/>
              <a:buNone/>
              <a:defRPr/>
            </a:pPr>
            <a:endParaRPr lang="en-GB" altLang="cs-CZ" sz="1000" dirty="0">
              <a:solidFill>
                <a:srgbClr val="0039A6"/>
              </a:solidFill>
              <a:latin typeface="Georgia" panose="02040502050405020303" pitchFamily="18" charset="0"/>
            </a:endParaRPr>
          </a:p>
          <a:p>
            <a:pPr marL="304800" indent="-304800" algn="just" eaLnBrk="1" fontAlgn="auto" hangingPunct="1">
              <a:lnSpc>
                <a:spcPct val="110000"/>
              </a:lnSpc>
              <a:spcBef>
                <a:spcPct val="0"/>
              </a:spcBef>
              <a:spcAft>
                <a:spcPts val="0"/>
              </a:spcAft>
              <a:defRPr/>
            </a:pPr>
            <a:r>
              <a:rPr lang="en-GB" altLang="cs-CZ" sz="2000" dirty="0">
                <a:latin typeface="Georgia" panose="02040502050405020303" pitchFamily="18" charset="0"/>
              </a:rPr>
              <a:t>Drawing on the specific experience of </a:t>
            </a:r>
            <a:r>
              <a:rPr lang="en-GB" altLang="cs-CZ" sz="2000" dirty="0" err="1" smtClean="0">
                <a:latin typeface="Georgia" panose="02040502050405020303" pitchFamily="18" charset="0"/>
              </a:rPr>
              <a:t>Czec</a:t>
            </a:r>
            <a:r>
              <a:rPr lang="cs-CZ" altLang="cs-CZ" sz="2000" dirty="0" err="1" smtClean="0">
                <a:latin typeface="Georgia" panose="02040502050405020303" pitchFamily="18" charset="0"/>
              </a:rPr>
              <a:t>hia</a:t>
            </a:r>
            <a:r>
              <a:rPr lang="en-GB" altLang="cs-CZ" sz="2000" dirty="0" smtClean="0">
                <a:latin typeface="Georgia" panose="02040502050405020303" pitchFamily="18" charset="0"/>
              </a:rPr>
              <a:t> </a:t>
            </a:r>
            <a:r>
              <a:rPr lang="en-GB" altLang="cs-CZ" sz="2000" dirty="0">
                <a:latin typeface="Georgia" panose="02040502050405020303" pitchFamily="18" charset="0"/>
              </a:rPr>
              <a:t>gained in its own process of social transition and nonviolent resistance to a totalitarian regime;</a:t>
            </a:r>
          </a:p>
          <a:p>
            <a:pPr marL="304800" indent="-304800" algn="just" eaLnBrk="1" fontAlgn="auto" hangingPunct="1">
              <a:lnSpc>
                <a:spcPct val="110000"/>
              </a:lnSpc>
              <a:spcBef>
                <a:spcPct val="0"/>
              </a:spcBef>
              <a:spcAft>
                <a:spcPts val="0"/>
              </a:spcAft>
              <a:defRPr/>
            </a:pPr>
            <a:r>
              <a:rPr lang="en-GB" altLang="cs-CZ" sz="2000" dirty="0">
                <a:latin typeface="Georgia" panose="02040502050405020303" pitchFamily="18" charset="0"/>
              </a:rPr>
              <a:t>Focus on universal support for civil society and human rights defenders, independent media and free access to information, strengthening the rule of law as well as good and democratic governance;</a:t>
            </a:r>
          </a:p>
          <a:p>
            <a:pPr marL="304800" indent="-304800" algn="just" eaLnBrk="1" fontAlgn="auto" hangingPunct="1">
              <a:lnSpc>
                <a:spcPct val="110000"/>
              </a:lnSpc>
              <a:spcBef>
                <a:spcPct val="0"/>
              </a:spcBef>
              <a:spcAft>
                <a:spcPts val="0"/>
              </a:spcAft>
              <a:defRPr/>
            </a:pPr>
            <a:r>
              <a:rPr lang="cs-CZ" altLang="cs-CZ" sz="2000" dirty="0" err="1" smtClean="0">
                <a:latin typeface="Georgia" pitchFamily="18" charset="0"/>
              </a:rPr>
              <a:t>Czechia</a:t>
            </a:r>
            <a:r>
              <a:rPr lang="en-GB" altLang="cs-CZ" sz="2000" dirty="0" smtClean="0">
                <a:latin typeface="Georgia" panose="02040502050405020303" pitchFamily="18" charset="0"/>
              </a:rPr>
              <a:t>’s </a:t>
            </a:r>
            <a:r>
              <a:rPr lang="en-GB" altLang="cs-CZ" sz="2000" dirty="0">
                <a:latin typeface="Georgia" panose="02040502050405020303" pitchFamily="18" charset="0"/>
              </a:rPr>
              <a:t>Transition Assistance Programme  - basis for an active financial support for NGO projects;</a:t>
            </a:r>
          </a:p>
          <a:p>
            <a:pPr marL="304800" indent="-304800" algn="just" eaLnBrk="1" fontAlgn="auto" hangingPunct="1">
              <a:lnSpc>
                <a:spcPct val="110000"/>
              </a:lnSpc>
              <a:spcBef>
                <a:spcPct val="0"/>
              </a:spcBef>
              <a:spcAft>
                <a:spcPts val="0"/>
              </a:spcAft>
              <a:defRPr/>
            </a:pPr>
            <a:r>
              <a:rPr lang="en-GB" altLang="cs-CZ" sz="2000" dirty="0">
                <a:latin typeface="Georgia" panose="02040502050405020303" pitchFamily="18" charset="0"/>
              </a:rPr>
              <a:t>Advocacy of human rights and democracy at international fora, including the EU (facilitating the best possible use of the EU’s financial instruments); </a:t>
            </a:r>
          </a:p>
          <a:p>
            <a:pPr marL="304800" indent="-304800" algn="just" eaLnBrk="1" fontAlgn="auto" hangingPunct="1">
              <a:lnSpc>
                <a:spcPct val="110000"/>
              </a:lnSpc>
              <a:spcBef>
                <a:spcPct val="0"/>
              </a:spcBef>
              <a:spcAft>
                <a:spcPts val="0"/>
              </a:spcAft>
              <a:defRPr/>
            </a:pPr>
            <a:r>
              <a:rPr lang="cs-CZ" altLang="cs-CZ" sz="2000" dirty="0" err="1">
                <a:latin typeface="Georgia" pitchFamily="18" charset="0"/>
              </a:rPr>
              <a:t>Czechia</a:t>
            </a:r>
            <a:r>
              <a:rPr lang="cs-CZ" altLang="cs-CZ" sz="2000" dirty="0">
                <a:latin typeface="Georgia" pitchFamily="18" charset="0"/>
              </a:rPr>
              <a:t> </a:t>
            </a:r>
            <a:r>
              <a:rPr lang="en-GB" altLang="cs-CZ" sz="2000" dirty="0" smtClean="0">
                <a:latin typeface="Georgia" panose="02040502050405020303" pitchFamily="18" charset="0"/>
              </a:rPr>
              <a:t>serve</a:t>
            </a:r>
            <a:r>
              <a:rPr lang="cs-CZ" altLang="cs-CZ" sz="2000" dirty="0">
                <a:latin typeface="Georgia" panose="02040502050405020303" pitchFamily="18" charset="0"/>
              </a:rPr>
              <a:t>d</a:t>
            </a:r>
            <a:r>
              <a:rPr lang="en-GB" altLang="cs-CZ" sz="2000" dirty="0">
                <a:latin typeface="Georgia" panose="02040502050405020303" pitchFamily="18" charset="0"/>
              </a:rPr>
              <a:t> as an elected member on the UN Human Rights Council (June 2011 – June 2014).</a:t>
            </a:r>
          </a:p>
        </p:txBody>
      </p:sp>
      <p:sp>
        <p:nvSpPr>
          <p:cNvPr id="2" name="Rectangle 1">
            <a:extLst>
              <a:ext uri="{FF2B5EF4-FFF2-40B4-BE49-F238E27FC236}">
                <a16:creationId xmlns:a16="http://schemas.microsoft.com/office/drawing/2014/main" id="{B4C89829-B07D-F6D2-A3CB-8E852CC9443A}"/>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2CCEEB98-78C3-29A0-F381-77B33779E1F8}"/>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1752" name="Picture 10" descr="200px-United_Nations_Human_Rights_Council_Logo">
            <a:hlinkClick r:id="rId4"/>
            <a:extLst>
              <a:ext uri="{FF2B5EF4-FFF2-40B4-BE49-F238E27FC236}">
                <a16:creationId xmlns:a16="http://schemas.microsoft.com/office/drawing/2014/main" id="{CC655037-2E01-8860-2F1E-CC990E5178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5075" y="269875"/>
            <a:ext cx="809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95DCD6C4-4D0B-9A90-3DEB-065A3E381F6E}"/>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a:extLst>
              <a:ext uri="{FF2B5EF4-FFF2-40B4-BE49-F238E27FC236}">
                <a16:creationId xmlns:a16="http://schemas.microsoft.com/office/drawing/2014/main" id="{54C8C230-E22B-A644-9E2D-0C104632FE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a:extLst>
              <a:ext uri="{FF2B5EF4-FFF2-40B4-BE49-F238E27FC236}">
                <a16:creationId xmlns:a16="http://schemas.microsoft.com/office/drawing/2014/main" id="{180393E1-6360-DC69-941F-58FB65722C11}"/>
              </a:ext>
            </a:extLst>
          </p:cNvPr>
          <p:cNvSpPr>
            <a:spLocks noGrp="1" noChangeArrowheads="1"/>
          </p:cNvSpPr>
          <p:nvPr>
            <p:ph type="ctrTitle" idx="4294967295"/>
          </p:nvPr>
        </p:nvSpPr>
        <p:spPr>
          <a:xfrm>
            <a:off x="1734656" y="421482"/>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32773" name="Rectangle 3">
            <a:extLst>
              <a:ext uri="{FF2B5EF4-FFF2-40B4-BE49-F238E27FC236}">
                <a16:creationId xmlns:a16="http://schemas.microsoft.com/office/drawing/2014/main" id="{290DF2F5-E5FC-F889-847D-AE5B8B9C296B}"/>
              </a:ext>
            </a:extLst>
          </p:cNvPr>
          <p:cNvSpPr>
            <a:spLocks noGrp="1" noChangeArrowheads="1"/>
          </p:cNvSpPr>
          <p:nvPr>
            <p:ph type="subTitle" idx="4294967295"/>
          </p:nvPr>
        </p:nvSpPr>
        <p:spPr>
          <a:xfrm>
            <a:off x="1138238" y="1584325"/>
            <a:ext cx="7399337" cy="5146675"/>
          </a:xfrm>
        </p:spPr>
        <p:txBody>
          <a:bodyPr/>
          <a:lstStyle/>
          <a:p>
            <a:pPr marL="304800" indent="-304800" algn="just" eaLnBrk="1" hangingPunct="1">
              <a:lnSpc>
                <a:spcPct val="110000"/>
              </a:lnSpc>
              <a:spcBef>
                <a:spcPct val="0"/>
              </a:spcBef>
              <a:buFontTx/>
              <a:buNone/>
            </a:pPr>
            <a:r>
              <a:rPr lang="en-US" altLang="cs-CZ" sz="2000" dirty="0">
                <a:solidFill>
                  <a:srgbClr val="D52B1E"/>
                </a:solidFill>
                <a:latin typeface="Georgia" panose="02040502050405020303" pitchFamily="18" charset="0"/>
              </a:rPr>
              <a:t>	</a:t>
            </a:r>
            <a:r>
              <a:rPr lang="en-US" altLang="cs-CZ" sz="2800" dirty="0">
                <a:solidFill>
                  <a:srgbClr val="D52B1E"/>
                </a:solidFill>
                <a:latin typeface="Georgia" panose="02040502050405020303" pitchFamily="18" charset="0"/>
              </a:rPr>
              <a:t>Development Cooperation</a:t>
            </a:r>
          </a:p>
          <a:p>
            <a:pPr marL="304800" indent="-304800" algn="just" eaLnBrk="1" hangingPunct="1">
              <a:lnSpc>
                <a:spcPct val="110000"/>
              </a:lnSpc>
              <a:spcBef>
                <a:spcPct val="0"/>
              </a:spcBef>
              <a:buFontTx/>
              <a:buNone/>
            </a:pPr>
            <a:endParaRPr lang="en-US" altLang="cs-CZ" sz="2000" dirty="0">
              <a:solidFill>
                <a:srgbClr val="D52B1E"/>
              </a:solidFill>
              <a:latin typeface="Georgia" panose="02040502050405020303" pitchFamily="18" charset="0"/>
            </a:endParaRPr>
          </a:p>
          <a:p>
            <a:pPr marL="304800" indent="-304800" algn="just" eaLnBrk="1" hangingPunct="1">
              <a:lnSpc>
                <a:spcPct val="110000"/>
              </a:lnSpc>
              <a:spcBef>
                <a:spcPct val="0"/>
              </a:spcBef>
            </a:pPr>
            <a:r>
              <a:rPr lang="en-GB" altLang="cs-CZ" sz="2400" dirty="0" err="1" smtClean="0">
                <a:latin typeface="Georgia" panose="02040502050405020303" pitchFamily="18" charset="0"/>
              </a:rPr>
              <a:t>Cze</a:t>
            </a:r>
            <a:r>
              <a:rPr lang="cs-CZ" altLang="cs-CZ" sz="2400" dirty="0" err="1" smtClean="0">
                <a:latin typeface="Georgia" panose="02040502050405020303" pitchFamily="18" charset="0"/>
              </a:rPr>
              <a:t>chia</a:t>
            </a:r>
            <a:r>
              <a:rPr lang="en-GB" altLang="cs-CZ" sz="2400" dirty="0" smtClean="0">
                <a:latin typeface="Georgia" panose="02040502050405020303" pitchFamily="18" charset="0"/>
              </a:rPr>
              <a:t> </a:t>
            </a:r>
            <a:r>
              <a:rPr lang="en-GB" altLang="cs-CZ" sz="2400" dirty="0">
                <a:latin typeface="Georgia" panose="02040502050405020303" pitchFamily="18" charset="0"/>
              </a:rPr>
              <a:t>is able to rely on its own transition experience and offer sustainable solutions; </a:t>
            </a:r>
          </a:p>
          <a:p>
            <a:pPr marL="304800" indent="-304800" algn="just" eaLnBrk="1" hangingPunct="1">
              <a:lnSpc>
                <a:spcPct val="110000"/>
              </a:lnSpc>
              <a:spcBef>
                <a:spcPct val="0"/>
              </a:spcBef>
            </a:pPr>
            <a:r>
              <a:rPr lang="en-GB" altLang="cs-CZ" sz="2400" dirty="0">
                <a:latin typeface="Georgia" panose="02040502050405020303" pitchFamily="18" charset="0"/>
              </a:rPr>
              <a:t>Basic principles: respect for development objectives and needs of partner countries, long-term commitments and mutual accountability, promotion of civil society, good governance and transparent institutions; human rights and gender equality, protection of environment and climate. </a:t>
            </a:r>
          </a:p>
          <a:p>
            <a:pPr marL="304800" indent="-304800" algn="just" eaLnBrk="1" hangingPunct="1">
              <a:lnSpc>
                <a:spcPct val="110000"/>
              </a:lnSpc>
              <a:spcBef>
                <a:spcPct val="0"/>
              </a:spcBef>
              <a:buFontTx/>
              <a:buNone/>
            </a:pPr>
            <a:endParaRPr lang="en-US" altLang="cs-CZ" sz="2400" dirty="0">
              <a:latin typeface="Georgia" panose="02040502050405020303" pitchFamily="18" charset="0"/>
            </a:endParaRPr>
          </a:p>
        </p:txBody>
      </p:sp>
      <p:sp>
        <p:nvSpPr>
          <p:cNvPr id="2" name="Rectangle 1">
            <a:extLst>
              <a:ext uri="{FF2B5EF4-FFF2-40B4-BE49-F238E27FC236}">
                <a16:creationId xmlns:a16="http://schemas.microsoft.com/office/drawing/2014/main" id="{F5FD47D1-6C8A-A98B-775A-4A469A9C89B2}"/>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9BBDAD52-1088-87DE-56B5-5D2864A4EDB6}"/>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2776" name="Picture 10" descr="23212_14945_logocrdc_small">
            <a:extLst>
              <a:ext uri="{FF2B5EF4-FFF2-40B4-BE49-F238E27FC236}">
                <a16:creationId xmlns:a16="http://schemas.microsoft.com/office/drawing/2014/main" id="{48FDE597-360B-49CF-AC34-4135E3E19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149" y="386276"/>
            <a:ext cx="20081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668EC2DE-FEDF-08CB-B938-F0ECF5E0C329}"/>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a:extLst>
              <a:ext uri="{FF2B5EF4-FFF2-40B4-BE49-F238E27FC236}">
                <a16:creationId xmlns:a16="http://schemas.microsoft.com/office/drawing/2014/main" id="{5139A66A-8A1E-ECE5-35AA-F2EA867454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2">
            <a:extLst>
              <a:ext uri="{FF2B5EF4-FFF2-40B4-BE49-F238E27FC236}">
                <a16:creationId xmlns:a16="http://schemas.microsoft.com/office/drawing/2014/main" id="{764EE53A-2551-8A2C-188D-F5114050443D}"/>
              </a:ext>
            </a:extLst>
          </p:cNvPr>
          <p:cNvSpPr>
            <a:spLocks noGrp="1" noChangeArrowheads="1"/>
          </p:cNvSpPr>
          <p:nvPr>
            <p:ph type="ctrTitle" idx="4294967295"/>
          </p:nvPr>
        </p:nvSpPr>
        <p:spPr>
          <a:xfrm>
            <a:off x="1655762" y="421482"/>
            <a:ext cx="7343775" cy="503237"/>
          </a:xfrm>
        </p:spPr>
        <p:txBody>
          <a:bodyPr/>
          <a:lstStyle/>
          <a:p>
            <a:pPr eaLnBrk="1" hangingPunct="1"/>
            <a:r>
              <a:rPr lang="en-US" altLang="cs-CZ" sz="2400" dirty="0">
                <a:solidFill>
                  <a:srgbClr val="0039A6"/>
                </a:solidFill>
                <a:latin typeface="Georgia" panose="02040502050405020303" pitchFamily="18" charset="0"/>
              </a:rPr>
              <a:t>Foreign Policy of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33797" name="Rectangle 3">
            <a:extLst>
              <a:ext uri="{FF2B5EF4-FFF2-40B4-BE49-F238E27FC236}">
                <a16:creationId xmlns:a16="http://schemas.microsoft.com/office/drawing/2014/main" id="{3506014B-B6A0-548B-1788-0FBEEB1A3D70}"/>
              </a:ext>
            </a:extLst>
          </p:cNvPr>
          <p:cNvSpPr>
            <a:spLocks noGrp="1" noChangeArrowheads="1"/>
          </p:cNvSpPr>
          <p:nvPr>
            <p:ph type="subTitle" idx="4294967295"/>
          </p:nvPr>
        </p:nvSpPr>
        <p:spPr>
          <a:xfrm>
            <a:off x="1511300" y="1584325"/>
            <a:ext cx="7632700" cy="5146675"/>
          </a:xfrm>
        </p:spPr>
        <p:txBody>
          <a:bodyPr/>
          <a:lstStyle/>
          <a:p>
            <a:pPr marL="304800" indent="-304800" algn="just" eaLnBrk="1" hangingPunct="1">
              <a:lnSpc>
                <a:spcPct val="110000"/>
              </a:lnSpc>
              <a:spcBef>
                <a:spcPct val="0"/>
              </a:spcBef>
            </a:pPr>
            <a:r>
              <a:rPr lang="en-GB" altLang="cs-CZ" sz="2000" dirty="0">
                <a:latin typeface="Georgia" panose="02040502050405020303" pitchFamily="18" charset="0"/>
              </a:rPr>
              <a:t>Six priority countries with bilateral development programs:</a:t>
            </a:r>
          </a:p>
          <a:p>
            <a:pPr marL="304800" indent="-304800" algn="just" eaLnBrk="1" hangingPunct="1">
              <a:lnSpc>
                <a:spcPct val="110000"/>
              </a:lnSpc>
              <a:spcBef>
                <a:spcPct val="0"/>
              </a:spcBef>
              <a:buFontTx/>
              <a:buNone/>
            </a:pPr>
            <a:r>
              <a:rPr lang="en-GB" altLang="cs-CZ" sz="2000" dirty="0">
                <a:solidFill>
                  <a:srgbClr val="D52B1E"/>
                </a:solidFill>
                <a:latin typeface="Georgia" panose="02040502050405020303" pitchFamily="18" charset="0"/>
              </a:rPr>
              <a:t>		- Bosnia and Herzegovina,</a:t>
            </a:r>
          </a:p>
          <a:p>
            <a:pPr marL="304800" indent="-304800" algn="just" eaLnBrk="1" hangingPunct="1">
              <a:lnSpc>
                <a:spcPct val="110000"/>
              </a:lnSpc>
              <a:spcBef>
                <a:spcPct val="0"/>
              </a:spcBef>
              <a:buNone/>
            </a:pPr>
            <a:r>
              <a:rPr lang="en-GB" altLang="cs-CZ" sz="2000" dirty="0">
                <a:solidFill>
                  <a:srgbClr val="D52B1E"/>
                </a:solidFill>
                <a:latin typeface="Georgia" panose="02040502050405020303" pitchFamily="18" charset="0"/>
              </a:rPr>
              <a:t>		- Cambodia,</a:t>
            </a:r>
          </a:p>
          <a:p>
            <a:pPr marL="304800" indent="-304800" algn="just" eaLnBrk="1" hangingPunct="1">
              <a:lnSpc>
                <a:spcPct val="110000"/>
              </a:lnSpc>
              <a:spcBef>
                <a:spcPct val="0"/>
              </a:spcBef>
              <a:buFontTx/>
              <a:buNone/>
            </a:pPr>
            <a:r>
              <a:rPr lang="en-GB" altLang="cs-CZ" sz="2000" dirty="0">
                <a:solidFill>
                  <a:srgbClr val="D52B1E"/>
                </a:solidFill>
                <a:latin typeface="Georgia" panose="02040502050405020303" pitchFamily="18" charset="0"/>
              </a:rPr>
              <a:t>		- Ethiopia,</a:t>
            </a:r>
          </a:p>
          <a:p>
            <a:pPr marL="304800" indent="-304800" algn="just" eaLnBrk="1" hangingPunct="1">
              <a:lnSpc>
                <a:spcPct val="110000"/>
              </a:lnSpc>
              <a:spcBef>
                <a:spcPct val="0"/>
              </a:spcBef>
              <a:buFontTx/>
              <a:buNone/>
            </a:pPr>
            <a:r>
              <a:rPr lang="en-GB" altLang="cs-CZ" sz="2000" dirty="0">
                <a:solidFill>
                  <a:srgbClr val="D52B1E"/>
                </a:solidFill>
                <a:latin typeface="Georgia" panose="02040502050405020303" pitchFamily="18" charset="0"/>
              </a:rPr>
              <a:t>		- Georgia</a:t>
            </a:r>
          </a:p>
          <a:p>
            <a:pPr marL="304800" indent="-304800" algn="just" eaLnBrk="1" hangingPunct="1">
              <a:lnSpc>
                <a:spcPct val="110000"/>
              </a:lnSpc>
              <a:spcBef>
                <a:spcPct val="0"/>
              </a:spcBef>
              <a:buFontTx/>
              <a:buNone/>
            </a:pPr>
            <a:r>
              <a:rPr lang="en-GB" altLang="cs-CZ" sz="2000" dirty="0">
                <a:solidFill>
                  <a:srgbClr val="D52B1E"/>
                </a:solidFill>
                <a:latin typeface="Georgia" panose="02040502050405020303" pitchFamily="18" charset="0"/>
              </a:rPr>
              <a:t>		- Moldova,</a:t>
            </a:r>
          </a:p>
          <a:p>
            <a:pPr marL="304800" indent="-304800" algn="just" eaLnBrk="1" hangingPunct="1">
              <a:lnSpc>
                <a:spcPct val="110000"/>
              </a:lnSpc>
              <a:spcBef>
                <a:spcPct val="0"/>
              </a:spcBef>
              <a:buFontTx/>
              <a:buNone/>
            </a:pPr>
            <a:r>
              <a:rPr lang="en-GB" altLang="cs-CZ" sz="2000" dirty="0">
                <a:solidFill>
                  <a:srgbClr val="D52B1E"/>
                </a:solidFill>
                <a:latin typeface="Georgia" panose="02040502050405020303" pitchFamily="18" charset="0"/>
              </a:rPr>
              <a:t>		- Zambia</a:t>
            </a:r>
          </a:p>
          <a:p>
            <a:pPr marL="304800" indent="-304800" algn="just" eaLnBrk="1" hangingPunct="1">
              <a:lnSpc>
                <a:spcPct val="110000"/>
              </a:lnSpc>
              <a:spcBef>
                <a:spcPct val="0"/>
              </a:spcBef>
            </a:pPr>
            <a:r>
              <a:rPr lang="en-GB" altLang="cs-CZ" sz="2000" dirty="0">
                <a:latin typeface="Georgia" panose="02040502050405020303" pitchFamily="18" charset="0"/>
              </a:rPr>
              <a:t>Specific countries and regions with stabilisation programs:	</a:t>
            </a:r>
            <a:r>
              <a:rPr lang="en-GB" altLang="cs-CZ" sz="2000" dirty="0">
                <a:solidFill>
                  <a:srgbClr val="D52B1E"/>
                </a:solidFill>
                <a:latin typeface="Georgia" panose="02040502050405020303" pitchFamily="18" charset="0"/>
              </a:rPr>
              <a:t>- Africa (Horn of Africa, Sahel),</a:t>
            </a:r>
          </a:p>
          <a:p>
            <a:pPr marL="0" indent="0" algn="just" eaLnBrk="1" hangingPunct="1">
              <a:lnSpc>
                <a:spcPct val="110000"/>
              </a:lnSpc>
              <a:spcBef>
                <a:spcPct val="0"/>
              </a:spcBef>
              <a:buNone/>
            </a:pPr>
            <a:r>
              <a:rPr lang="en-GB" altLang="cs-CZ" sz="2000" dirty="0">
                <a:solidFill>
                  <a:srgbClr val="D52B1E"/>
                </a:solidFill>
                <a:latin typeface="Georgia" panose="02040502050405020303" pitchFamily="18" charset="0"/>
              </a:rPr>
              <a:t>	- MENA Region (Iraq, Syria, Yemen),</a:t>
            </a:r>
          </a:p>
          <a:p>
            <a:pPr marL="0" indent="0" algn="just" eaLnBrk="1" hangingPunct="1">
              <a:lnSpc>
                <a:spcPct val="110000"/>
              </a:lnSpc>
              <a:spcBef>
                <a:spcPct val="0"/>
              </a:spcBef>
              <a:buNone/>
            </a:pPr>
            <a:r>
              <a:rPr lang="en-GB" altLang="cs-CZ" sz="2000" dirty="0">
                <a:solidFill>
                  <a:srgbClr val="D52B1E"/>
                </a:solidFill>
                <a:latin typeface="Georgia" panose="02040502050405020303" pitchFamily="18" charset="0"/>
              </a:rPr>
              <a:t>	- Ukraine (+ refugees in Moldova)</a:t>
            </a:r>
          </a:p>
          <a:p>
            <a:pPr marL="304800" indent="-304800" algn="just" eaLnBrk="1" hangingPunct="1">
              <a:lnSpc>
                <a:spcPct val="110000"/>
              </a:lnSpc>
              <a:spcBef>
                <a:spcPct val="0"/>
              </a:spcBef>
            </a:pPr>
            <a:r>
              <a:rPr lang="en-GB" altLang="cs-CZ" sz="2000" dirty="0">
                <a:latin typeface="Georgia" panose="02040502050405020303" pitchFamily="18" charset="0"/>
              </a:rPr>
              <a:t>Sectoral focus on agriculture and rural development, social development (health, education), water and sanitation, disaster risk reduction and climate resilience, and economic growth (energy).</a:t>
            </a:r>
          </a:p>
        </p:txBody>
      </p:sp>
      <p:sp>
        <p:nvSpPr>
          <p:cNvPr id="2" name="Rectangle 1">
            <a:extLst>
              <a:ext uri="{FF2B5EF4-FFF2-40B4-BE49-F238E27FC236}">
                <a16:creationId xmlns:a16="http://schemas.microsoft.com/office/drawing/2014/main" id="{D07D5DE1-41F8-F683-0555-0530A042A80B}"/>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4E5C463F-2841-901E-1D1F-842E8E79DC97}"/>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3800" name="Picture 9" descr="23212_14945_logocrdc_small">
            <a:extLst>
              <a:ext uri="{FF2B5EF4-FFF2-40B4-BE49-F238E27FC236}">
                <a16:creationId xmlns:a16="http://schemas.microsoft.com/office/drawing/2014/main" id="{CBEB1174-F0AC-3E69-9572-9B53AAF67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325" y="384175"/>
            <a:ext cx="20081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32B8A157-D807-DDB9-2F70-B707307C92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3945F7C1-DF88-2474-D399-0A837F78D868}"/>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Basic Facts about </a:t>
            </a:r>
            <a:r>
              <a:rPr lang="en-US" altLang="cs-CZ" sz="2400" dirty="0" smtClean="0">
                <a:solidFill>
                  <a:srgbClr val="0039A6"/>
                </a:solidFill>
                <a:latin typeface="Georgia" panose="02040502050405020303" pitchFamily="18" charset="0"/>
              </a:rPr>
              <a:t>the</a:t>
            </a:r>
            <a:r>
              <a:rPr lang="cs-CZ" altLang="cs-CZ" sz="2400" dirty="0" smtClean="0">
                <a:solidFill>
                  <a:srgbClr val="0039A6"/>
                </a:solidFill>
                <a:latin typeface="Georgia" panose="02040502050405020303" pitchFamily="18" charset="0"/>
              </a:rPr>
              <a:t> </a:t>
            </a:r>
            <a:r>
              <a:rPr lang="cs-CZ" altLang="cs-CZ" sz="2400" dirty="0" err="1" smtClean="0">
                <a:solidFill>
                  <a:srgbClr val="0039A6"/>
                </a:solidFill>
                <a:latin typeface="Georgia" panose="02040502050405020303" pitchFamily="18" charset="0"/>
              </a:rPr>
              <a:t>Czechia</a:t>
            </a:r>
            <a:endParaRPr lang="en-US" altLang="cs-CZ" sz="2400" dirty="0">
              <a:solidFill>
                <a:srgbClr val="0039A6"/>
              </a:solidFill>
              <a:latin typeface="Georgia" panose="02040502050405020303" pitchFamily="18" charset="0"/>
            </a:endParaRPr>
          </a:p>
        </p:txBody>
      </p:sp>
      <p:sp>
        <p:nvSpPr>
          <p:cNvPr id="2" name="Rectangle 1">
            <a:extLst>
              <a:ext uri="{FF2B5EF4-FFF2-40B4-BE49-F238E27FC236}">
                <a16:creationId xmlns:a16="http://schemas.microsoft.com/office/drawing/2014/main" id="{751833C6-0FCC-AE87-3426-B0E38C402D9C}"/>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34D1A249-C374-0EDD-42E7-C76E931041DB}"/>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150" name="Picture 7" descr="13914_14945_vlajka_CR_3000x2000">
            <a:extLst>
              <a:ext uri="{FF2B5EF4-FFF2-40B4-BE49-F238E27FC236}">
                <a16:creationId xmlns:a16="http://schemas.microsoft.com/office/drawing/2014/main" id="{D397B463-91DB-8287-889D-A230F7B23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1631950"/>
            <a:ext cx="2159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18180_14945_velky_znak">
            <a:extLst>
              <a:ext uri="{FF2B5EF4-FFF2-40B4-BE49-F238E27FC236}">
                <a16:creationId xmlns:a16="http://schemas.microsoft.com/office/drawing/2014/main" id="{D9A0E4A8-AC41-E4F9-C282-E6F36D72C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663" y="1635125"/>
            <a:ext cx="11842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9">
            <a:extLst>
              <a:ext uri="{FF2B5EF4-FFF2-40B4-BE49-F238E27FC236}">
                <a16:creationId xmlns:a16="http://schemas.microsoft.com/office/drawing/2014/main" id="{9EA92E1C-DDF1-F341-AA51-B20C27E23370}"/>
              </a:ext>
            </a:extLst>
          </p:cNvPr>
          <p:cNvSpPr txBox="1">
            <a:spLocks noChangeArrowheads="1"/>
          </p:cNvSpPr>
          <p:nvPr/>
        </p:nvSpPr>
        <p:spPr bwMode="auto">
          <a:xfrm>
            <a:off x="1590675" y="3214688"/>
            <a:ext cx="5905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cs-CZ" dirty="0">
                <a:solidFill>
                  <a:srgbClr val="0039A6"/>
                </a:solidFill>
                <a:latin typeface="Georgia" panose="02040502050405020303" pitchFamily="18" charset="0"/>
              </a:rPr>
              <a:t>Flag of </a:t>
            </a:r>
            <a:r>
              <a:rPr lang="cs-CZ" altLang="cs-CZ" dirty="0" smtClean="0">
                <a:solidFill>
                  <a:srgbClr val="0039A6"/>
                </a:solidFill>
                <a:latin typeface="Georgia" panose="02040502050405020303" pitchFamily="18" charset="0"/>
              </a:rPr>
              <a:t>C</a:t>
            </a:r>
            <a:r>
              <a:rPr lang="en-US" altLang="cs-CZ" dirty="0" err="1" smtClean="0">
                <a:solidFill>
                  <a:srgbClr val="0039A6"/>
                </a:solidFill>
                <a:latin typeface="Georgia" panose="02040502050405020303" pitchFamily="18" charset="0"/>
              </a:rPr>
              <a:t>ze</a:t>
            </a:r>
            <a:r>
              <a:rPr lang="cs-CZ" altLang="cs-CZ" dirty="0" err="1" smtClean="0">
                <a:solidFill>
                  <a:srgbClr val="0039A6"/>
                </a:solidFill>
                <a:latin typeface="Georgia" panose="02040502050405020303" pitchFamily="18" charset="0"/>
              </a:rPr>
              <a:t>chia</a:t>
            </a:r>
            <a:r>
              <a:rPr lang="en-US" altLang="cs-CZ" dirty="0" smtClean="0">
                <a:solidFill>
                  <a:srgbClr val="0039A6"/>
                </a:solidFill>
                <a:latin typeface="Georgia" panose="02040502050405020303" pitchFamily="18" charset="0"/>
              </a:rPr>
              <a:t>                </a:t>
            </a:r>
            <a:r>
              <a:rPr lang="cs-CZ" altLang="cs-CZ" dirty="0" smtClean="0">
                <a:solidFill>
                  <a:srgbClr val="0039A6"/>
                </a:solidFill>
                <a:latin typeface="Georgia" panose="02040502050405020303" pitchFamily="18" charset="0"/>
              </a:rPr>
              <a:t>                      </a:t>
            </a:r>
            <a:r>
              <a:rPr lang="en-US" altLang="cs-CZ" dirty="0" smtClean="0">
                <a:solidFill>
                  <a:srgbClr val="0039A6"/>
                </a:solidFill>
                <a:latin typeface="Georgia" panose="02040502050405020303" pitchFamily="18" charset="0"/>
              </a:rPr>
              <a:t>Czech </a:t>
            </a:r>
            <a:r>
              <a:rPr lang="en-US" altLang="cs-CZ" dirty="0">
                <a:solidFill>
                  <a:srgbClr val="0039A6"/>
                </a:solidFill>
                <a:latin typeface="Georgia" panose="02040502050405020303" pitchFamily="18" charset="0"/>
              </a:rPr>
              <a:t>State Emblem</a:t>
            </a:r>
          </a:p>
        </p:txBody>
      </p:sp>
      <p:pic>
        <p:nvPicPr>
          <p:cNvPr id="6153" name="Picture 13" descr="18174_14945_maly_znak">
            <a:extLst>
              <a:ext uri="{FF2B5EF4-FFF2-40B4-BE49-F238E27FC236}">
                <a16:creationId xmlns:a16="http://schemas.microsoft.com/office/drawing/2014/main" id="{FDC19146-AD07-2997-DDA8-B041748D4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2263" y="4143375"/>
            <a:ext cx="11303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AutoShape 15" descr="9k=">
            <a:extLst>
              <a:ext uri="{FF2B5EF4-FFF2-40B4-BE49-F238E27FC236}">
                <a16:creationId xmlns:a16="http://schemas.microsoft.com/office/drawing/2014/main" id="{2865E70B-E9CE-2099-E1BD-955A55EF5521}"/>
              </a:ext>
            </a:extLst>
          </p:cNvPr>
          <p:cNvSpPr>
            <a:spLocks noChangeAspect="1" noChangeArrowheads="1"/>
          </p:cNvSpPr>
          <p:nvPr/>
        </p:nvSpPr>
        <p:spPr bwMode="auto">
          <a:xfrm>
            <a:off x="3771900" y="2662238"/>
            <a:ext cx="16002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6155" name="Picture 17" descr="s32_atlasceska">
            <a:extLst>
              <a:ext uri="{FF2B5EF4-FFF2-40B4-BE49-F238E27FC236}">
                <a16:creationId xmlns:a16="http://schemas.microsoft.com/office/drawing/2014/main" id="{97F8702B-B566-E4E9-3776-9AF3CE9631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143375"/>
            <a:ext cx="14970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9" descr="Vlajka prezidenta České republiky">
            <a:hlinkClick r:id="rId7" tooltip="Vlajka prezidenta České republiky"/>
            <a:extLst>
              <a:ext uri="{FF2B5EF4-FFF2-40B4-BE49-F238E27FC236}">
                <a16:creationId xmlns:a16="http://schemas.microsoft.com/office/drawing/2014/main" id="{E2C1F61A-089A-77EC-D708-49D62524FA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4121150"/>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Text Box 20">
            <a:extLst>
              <a:ext uri="{FF2B5EF4-FFF2-40B4-BE49-F238E27FC236}">
                <a16:creationId xmlns:a16="http://schemas.microsoft.com/office/drawing/2014/main" id="{1E340658-2815-02AC-BC8C-5B8D221BB063}"/>
              </a:ext>
            </a:extLst>
          </p:cNvPr>
          <p:cNvSpPr txBox="1">
            <a:spLocks noChangeArrowheads="1"/>
          </p:cNvSpPr>
          <p:nvPr/>
        </p:nvSpPr>
        <p:spPr bwMode="auto">
          <a:xfrm>
            <a:off x="1006475" y="5767388"/>
            <a:ext cx="7556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cs-CZ">
                <a:solidFill>
                  <a:srgbClr val="0039A6"/>
                </a:solidFill>
                <a:latin typeface="Georgia" panose="02040502050405020303" pitchFamily="18" charset="0"/>
              </a:rPr>
              <a:t>Flag of the President          Small State Emblem               State Seal</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EA70BB88-03DA-6393-894A-62979DECA5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3756D464-8092-B416-7453-56FA9549C69B}"/>
              </a:ext>
            </a:extLst>
          </p:cNvPr>
          <p:cNvSpPr>
            <a:spLocks noGrp="1" noChangeArrowheads="1"/>
          </p:cNvSpPr>
          <p:nvPr>
            <p:ph type="title"/>
          </p:nvPr>
        </p:nvSpPr>
        <p:spPr/>
        <p:txBody>
          <a:bodyPr/>
          <a:lstStyle/>
          <a:p>
            <a:pPr eaLnBrk="1" hangingPunct="1"/>
            <a:r>
              <a:rPr lang="cs-CZ" altLang="cs-CZ" sz="1800" dirty="0">
                <a:solidFill>
                  <a:srgbClr val="0039A6"/>
                </a:solidFill>
                <a:latin typeface="Georgia" panose="02040502050405020303" pitchFamily="18" charset="0"/>
              </a:rPr>
              <a:t/>
            </a:r>
            <a:br>
              <a:rPr lang="cs-CZ" altLang="cs-CZ" sz="1800" dirty="0">
                <a:solidFill>
                  <a:srgbClr val="0039A6"/>
                </a:solidFill>
                <a:latin typeface="Georgia" panose="02040502050405020303" pitchFamily="18" charset="0"/>
              </a:rPr>
            </a:br>
            <a:r>
              <a:rPr lang="cs-CZ" altLang="cs-CZ" sz="1800" dirty="0">
                <a:solidFill>
                  <a:srgbClr val="0039A6"/>
                </a:solidFill>
                <a:latin typeface="Georgia" panose="02040502050405020303" pitchFamily="18" charset="0"/>
              </a:rPr>
              <a:t/>
            </a:r>
            <a:br>
              <a:rPr lang="cs-CZ" altLang="cs-CZ" sz="1800" dirty="0">
                <a:solidFill>
                  <a:srgbClr val="0039A6"/>
                </a:solidFill>
                <a:latin typeface="Georgia" panose="02040502050405020303" pitchFamily="18" charset="0"/>
              </a:rPr>
            </a:br>
            <a:r>
              <a:rPr lang="cs-CZ" altLang="cs-CZ" sz="1800" dirty="0">
                <a:solidFill>
                  <a:srgbClr val="0039A6"/>
                </a:solidFill>
                <a:latin typeface="Georgia" panose="02040502050405020303" pitchFamily="18" charset="0"/>
              </a:rPr>
              <a:t>                           </a:t>
            </a:r>
            <a:r>
              <a:rPr lang="en-GB" altLang="cs-CZ" sz="1800" dirty="0">
                <a:solidFill>
                  <a:srgbClr val="0039A6"/>
                </a:solidFill>
                <a:latin typeface="Georgia" panose="02040502050405020303" pitchFamily="18" charset="0"/>
              </a:rPr>
              <a:t>Economy</a:t>
            </a:r>
          </a:p>
        </p:txBody>
      </p:sp>
      <p:sp>
        <p:nvSpPr>
          <p:cNvPr id="34820" name="Zástupný symbol pro obsah 4">
            <a:extLst>
              <a:ext uri="{FF2B5EF4-FFF2-40B4-BE49-F238E27FC236}">
                <a16:creationId xmlns:a16="http://schemas.microsoft.com/office/drawing/2014/main" id="{3A09E8D3-8013-B33D-5BD3-4C863B95B90C}"/>
              </a:ext>
            </a:extLst>
          </p:cNvPr>
          <p:cNvSpPr>
            <a:spLocks noGrp="1"/>
          </p:cNvSpPr>
          <p:nvPr>
            <p:ph idx="1"/>
          </p:nvPr>
        </p:nvSpPr>
        <p:spPr/>
        <p:txBody>
          <a:bodyPr/>
          <a:lstStyle/>
          <a:p>
            <a:pPr marL="228600" indent="-228600" algn="just" eaLnBrk="1" hangingPunct="1">
              <a:buFont typeface="Arial" panose="020B0604020202020204" pitchFamily="34" charset="0"/>
              <a:buNone/>
            </a:pPr>
            <a:r>
              <a:rPr lang="cs-CZ" altLang="cs-CZ" sz="1800" dirty="0">
                <a:solidFill>
                  <a:srgbClr val="D52B1E"/>
                </a:solidFill>
                <a:latin typeface="Georgia" panose="02040502050405020303" pitchFamily="18" charset="0"/>
              </a:rPr>
              <a:t>		Rating </a:t>
            </a:r>
            <a:r>
              <a:rPr lang="cs-CZ" altLang="cs-CZ" sz="1800" dirty="0" err="1">
                <a:solidFill>
                  <a:srgbClr val="D52B1E"/>
                </a:solidFill>
                <a:latin typeface="Georgia" panose="02040502050405020303" pitchFamily="18" charset="0"/>
              </a:rPr>
              <a:t>of</a:t>
            </a:r>
            <a:r>
              <a:rPr lang="cs-CZ" altLang="cs-CZ" sz="1800" dirty="0">
                <a:solidFill>
                  <a:srgbClr val="D52B1E"/>
                </a:solidFill>
                <a:latin typeface="Georgia" panose="02040502050405020303" pitchFamily="18" charset="0"/>
              </a:rPr>
              <a:t> </a:t>
            </a:r>
            <a:r>
              <a:rPr lang="cs-CZ" altLang="cs-CZ" sz="1800" dirty="0" err="1" smtClean="0">
                <a:solidFill>
                  <a:srgbClr val="D52B1E"/>
                </a:solidFill>
                <a:latin typeface="Georgia" panose="02040502050405020303" pitchFamily="18" charset="0"/>
              </a:rPr>
              <a:t>Czechia</a:t>
            </a:r>
            <a:endParaRPr lang="cs-CZ" altLang="cs-CZ" sz="1800" dirty="0">
              <a:solidFill>
                <a:srgbClr val="D52B1E"/>
              </a:solidFill>
              <a:latin typeface="Georgia" panose="02040502050405020303" pitchFamily="18" charset="0"/>
            </a:endParaRPr>
          </a:p>
        </p:txBody>
      </p:sp>
      <p:sp>
        <p:nvSpPr>
          <p:cNvPr id="2" name="Rectangle 1">
            <a:extLst>
              <a:ext uri="{FF2B5EF4-FFF2-40B4-BE49-F238E27FC236}">
                <a16:creationId xmlns:a16="http://schemas.microsoft.com/office/drawing/2014/main" id="{05FA125E-C50F-0DFE-EBED-52CB906B2A68}"/>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A678BFC-BCCA-711D-5BC6-F6DE4199C225}"/>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567"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a:extLst>
              <a:ext uri="{FF2B5EF4-FFF2-40B4-BE49-F238E27FC236}">
                <a16:creationId xmlns:a16="http://schemas.microsoft.com/office/drawing/2014/main" id="{3424FC5B-EBA1-3617-B236-5678E852ED15}"/>
              </a:ext>
            </a:extLst>
          </p:cNvPr>
          <p:cNvSpPr>
            <a:spLocks noChangeAspect="1" noChangeArrowheads="1"/>
          </p:cNvSpPr>
          <p:nvPr/>
        </p:nvSpPr>
        <p:spPr bwMode="auto">
          <a:xfrm>
            <a:off x="4418013" y="1920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graphicFrame>
        <p:nvGraphicFramePr>
          <p:cNvPr id="3" name="Tabulka 2">
            <a:extLst>
              <a:ext uri="{FF2B5EF4-FFF2-40B4-BE49-F238E27FC236}">
                <a16:creationId xmlns:a16="http://schemas.microsoft.com/office/drawing/2014/main" id="{BB08D6DE-E82D-1F83-1352-5857BAE60FE3}"/>
              </a:ext>
            </a:extLst>
          </p:cNvPr>
          <p:cNvGraphicFramePr>
            <a:graphicFrameLocks noGrp="1"/>
          </p:cNvGraphicFramePr>
          <p:nvPr/>
        </p:nvGraphicFramePr>
        <p:xfrm>
          <a:off x="1900238" y="3217863"/>
          <a:ext cx="5343524" cy="1311276"/>
        </p:xfrm>
        <a:graphic>
          <a:graphicData uri="http://schemas.openxmlformats.org/drawingml/2006/table">
            <a:tbl>
              <a:tblPr/>
              <a:tblGrid>
                <a:gridCol w="1335881">
                  <a:extLst>
                    <a:ext uri="{9D8B030D-6E8A-4147-A177-3AD203B41FA5}">
                      <a16:colId xmlns:a16="http://schemas.microsoft.com/office/drawing/2014/main" val="2800839026"/>
                    </a:ext>
                  </a:extLst>
                </a:gridCol>
                <a:gridCol w="1335881">
                  <a:extLst>
                    <a:ext uri="{9D8B030D-6E8A-4147-A177-3AD203B41FA5}">
                      <a16:colId xmlns:a16="http://schemas.microsoft.com/office/drawing/2014/main" val="699442194"/>
                    </a:ext>
                  </a:extLst>
                </a:gridCol>
                <a:gridCol w="1335881">
                  <a:extLst>
                    <a:ext uri="{9D8B030D-6E8A-4147-A177-3AD203B41FA5}">
                      <a16:colId xmlns:a16="http://schemas.microsoft.com/office/drawing/2014/main" val="2266870982"/>
                    </a:ext>
                  </a:extLst>
                </a:gridCol>
                <a:gridCol w="1335881">
                  <a:extLst>
                    <a:ext uri="{9D8B030D-6E8A-4147-A177-3AD203B41FA5}">
                      <a16:colId xmlns:a16="http://schemas.microsoft.com/office/drawing/2014/main" val="2074669423"/>
                    </a:ext>
                  </a:extLst>
                </a:gridCol>
              </a:tblGrid>
              <a:tr h="327819">
                <a:tc>
                  <a:txBody>
                    <a:bodyPr/>
                    <a:lstStyle/>
                    <a:p>
                      <a:pPr algn="l" fontAlgn="t"/>
                      <a:r>
                        <a:rPr lang="cs-CZ" sz="1400" b="0">
                          <a:effectLst/>
                        </a:rPr>
                        <a:t>Agency</a:t>
                      </a: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l" fontAlgn="t"/>
                      <a:r>
                        <a:rPr lang="cs-CZ" sz="1400" b="0">
                          <a:effectLst/>
                        </a:rPr>
                        <a:t>Rating</a:t>
                      </a: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l" fontAlgn="t"/>
                      <a:r>
                        <a:rPr lang="cs-CZ" sz="1400" b="0">
                          <a:effectLst/>
                        </a:rPr>
                        <a:t>Outlook</a:t>
                      </a: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algn="l" fontAlgn="t"/>
                      <a:r>
                        <a:rPr lang="cs-CZ" sz="1400" b="0">
                          <a:effectLst/>
                        </a:rPr>
                        <a:t>Date</a:t>
                      </a: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3728325867"/>
                  </a:ext>
                </a:extLst>
              </a:tr>
              <a:tr h="327819">
                <a:tc>
                  <a:txBody>
                    <a:bodyPr/>
                    <a:lstStyle/>
                    <a:p>
                      <a:pPr fontAlgn="t"/>
                      <a:r>
                        <a:rPr lang="cs-CZ" sz="1400" b="1">
                          <a:effectLst/>
                        </a:rPr>
                        <a:t>Moody's</a:t>
                      </a: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cs-CZ" sz="1400" b="1">
                          <a:effectLst/>
                        </a:rPr>
                        <a:t>Aa3</a:t>
                      </a: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cs-CZ" sz="1400">
                          <a:solidFill>
                            <a:srgbClr val="000000"/>
                          </a:solidFill>
                          <a:effectLst/>
                        </a:rPr>
                        <a:t>stable</a:t>
                      </a:r>
                      <a:endParaRPr lang="cs-CZ" sz="1400">
                        <a:effectLst/>
                      </a:endParaRP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cs-CZ" sz="1400">
                          <a:effectLst/>
                        </a:rPr>
                        <a:t>Oct 04 2019</a:t>
                      </a: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938122365"/>
                  </a:ext>
                </a:extLst>
              </a:tr>
              <a:tr h="327819">
                <a:tc>
                  <a:txBody>
                    <a:bodyPr/>
                    <a:lstStyle/>
                    <a:p>
                      <a:pPr fontAlgn="t"/>
                      <a:r>
                        <a:rPr lang="cs-CZ" sz="1400" b="1">
                          <a:effectLst/>
                        </a:rPr>
                        <a:t>Fitch</a:t>
                      </a: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cs-CZ" sz="1400" b="1">
                          <a:effectLst/>
                        </a:rPr>
                        <a:t>AA-</a:t>
                      </a: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cs-CZ" sz="1400">
                          <a:solidFill>
                            <a:srgbClr val="000000"/>
                          </a:solidFill>
                          <a:effectLst/>
                        </a:rPr>
                        <a:t>stable</a:t>
                      </a:r>
                      <a:endParaRPr lang="cs-CZ" sz="1400">
                        <a:effectLst/>
                      </a:endParaRP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cs-CZ" sz="1400" dirty="0" err="1">
                          <a:effectLst/>
                        </a:rPr>
                        <a:t>Aug</a:t>
                      </a:r>
                      <a:r>
                        <a:rPr lang="cs-CZ" sz="1400" dirty="0">
                          <a:effectLst/>
                        </a:rPr>
                        <a:t> 03 2018</a:t>
                      </a:r>
                    </a:p>
                  </a:txBody>
                  <a:tcPr marL="57150" marR="57150" marT="57178" marB="57178">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02257146"/>
                  </a:ext>
                </a:extLst>
              </a:tr>
              <a:tr h="327819">
                <a:tc>
                  <a:txBody>
                    <a:bodyPr/>
                    <a:lstStyle/>
                    <a:p>
                      <a:pPr fontAlgn="t"/>
                      <a:r>
                        <a:rPr lang="cs-CZ" sz="1400" b="1">
                          <a:effectLst/>
                        </a:rPr>
                        <a:t>Moody's</a:t>
                      </a:r>
                    </a:p>
                  </a:txBody>
                  <a:tcPr marL="57150" marR="57150" marT="57178" marB="57178">
                    <a:lnL>
                      <a:noFill/>
                    </a:lnL>
                    <a:lnR>
                      <a:noFill/>
                    </a:lnR>
                    <a:lnT w="9525" cap="flat" cmpd="sng" algn="ctr">
                      <a:solidFill>
                        <a:srgbClr val="DDDDDD"/>
                      </a:solidFill>
                      <a:prstDash val="solid"/>
                      <a:round/>
                      <a:headEnd type="none" w="med" len="med"/>
                      <a:tailEnd type="none" w="med" len="med"/>
                    </a:lnT>
                    <a:lnB>
                      <a:noFill/>
                    </a:lnB>
                    <a:solidFill>
                      <a:srgbClr val="F5F5F5"/>
                    </a:solidFill>
                  </a:tcPr>
                </a:tc>
                <a:tc>
                  <a:txBody>
                    <a:bodyPr/>
                    <a:lstStyle/>
                    <a:p>
                      <a:pPr fontAlgn="t"/>
                      <a:r>
                        <a:rPr lang="cs-CZ" sz="1400" b="1">
                          <a:effectLst/>
                        </a:rPr>
                        <a:t>A1</a:t>
                      </a:r>
                    </a:p>
                  </a:txBody>
                  <a:tcPr marL="57150" marR="57150" marT="57178" marB="57178">
                    <a:lnL>
                      <a:noFill/>
                    </a:lnL>
                    <a:lnR>
                      <a:noFill/>
                    </a:lnR>
                    <a:lnT w="9525" cap="flat" cmpd="sng" algn="ctr">
                      <a:solidFill>
                        <a:srgbClr val="DDDDDD"/>
                      </a:solidFill>
                      <a:prstDash val="solid"/>
                      <a:round/>
                      <a:headEnd type="none" w="med" len="med"/>
                      <a:tailEnd type="none" w="med" len="med"/>
                    </a:lnT>
                    <a:lnB>
                      <a:noFill/>
                    </a:lnB>
                    <a:solidFill>
                      <a:srgbClr val="F5F5F5"/>
                    </a:solidFill>
                  </a:tcPr>
                </a:tc>
                <a:tc>
                  <a:txBody>
                    <a:bodyPr/>
                    <a:lstStyle/>
                    <a:p>
                      <a:pPr fontAlgn="t"/>
                      <a:r>
                        <a:rPr lang="cs-CZ" sz="1400" dirty="0">
                          <a:solidFill>
                            <a:srgbClr val="006400"/>
                          </a:solidFill>
                          <a:effectLst/>
                        </a:rPr>
                        <a:t>positive</a:t>
                      </a:r>
                      <a:endParaRPr lang="cs-CZ" sz="1400" dirty="0">
                        <a:effectLst/>
                      </a:endParaRPr>
                    </a:p>
                  </a:txBody>
                  <a:tcPr marL="57150" marR="57150" marT="57178" marB="57178">
                    <a:lnL>
                      <a:noFill/>
                    </a:lnL>
                    <a:lnR>
                      <a:noFill/>
                    </a:lnR>
                    <a:lnT w="9525" cap="flat" cmpd="sng" algn="ctr">
                      <a:solidFill>
                        <a:srgbClr val="DDDDDD"/>
                      </a:solidFill>
                      <a:prstDash val="solid"/>
                      <a:round/>
                      <a:headEnd type="none" w="med" len="med"/>
                      <a:tailEnd type="none" w="med" len="med"/>
                    </a:lnT>
                    <a:lnB>
                      <a:noFill/>
                    </a:lnB>
                    <a:solidFill>
                      <a:srgbClr val="F5F5F5"/>
                    </a:solidFill>
                  </a:tcPr>
                </a:tc>
                <a:tc>
                  <a:txBody>
                    <a:bodyPr/>
                    <a:lstStyle/>
                    <a:p>
                      <a:pPr fontAlgn="t"/>
                      <a:r>
                        <a:rPr lang="cs-CZ" sz="1400" dirty="0" err="1">
                          <a:effectLst/>
                        </a:rPr>
                        <a:t>Apr</a:t>
                      </a:r>
                      <a:r>
                        <a:rPr lang="cs-CZ" sz="1400" dirty="0">
                          <a:effectLst/>
                        </a:rPr>
                        <a:t> 20 2018</a:t>
                      </a:r>
                    </a:p>
                  </a:txBody>
                  <a:tcPr marL="57150" marR="57150" marT="57178" marB="57178">
                    <a:lnL>
                      <a:noFill/>
                    </a:lnL>
                    <a:lnR>
                      <a:noFill/>
                    </a:lnR>
                    <a:lnT w="9525" cap="flat" cmpd="sng" algn="ctr">
                      <a:solidFill>
                        <a:srgbClr val="DDDDDD"/>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1866537308"/>
                  </a:ext>
                </a:extLst>
              </a:tr>
            </a:tbl>
          </a:graphicData>
        </a:graphic>
      </p:graphicFrame>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53C90D5F-BFD6-880F-89EC-804B0319F9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a:extLst>
              <a:ext uri="{FF2B5EF4-FFF2-40B4-BE49-F238E27FC236}">
                <a16:creationId xmlns:a16="http://schemas.microsoft.com/office/drawing/2014/main" id="{2716AC6C-4E09-1E14-C6DD-3BA982731D3E}"/>
              </a:ext>
            </a:extLst>
          </p:cNvPr>
          <p:cNvSpPr>
            <a:spLocks noGrp="1" noChangeArrowheads="1"/>
          </p:cNvSpPr>
          <p:nvPr>
            <p:ph type="ctrTitle" idx="4294967295"/>
          </p:nvPr>
        </p:nvSpPr>
        <p:spPr>
          <a:xfrm>
            <a:off x="3636963" y="1158875"/>
            <a:ext cx="5507037" cy="377825"/>
          </a:xfrm>
        </p:spPr>
        <p:txBody>
          <a:bodyPr/>
          <a:lstStyle/>
          <a:p>
            <a:pPr eaLnBrk="1" hangingPunct="1"/>
            <a:r>
              <a:rPr lang="en-GB" altLang="cs-CZ" sz="1800">
                <a:solidFill>
                  <a:srgbClr val="0039A6"/>
                </a:solidFill>
                <a:latin typeface="Georgia" panose="02040502050405020303" pitchFamily="18" charset="0"/>
              </a:rPr>
              <a:t>Economy</a:t>
            </a:r>
          </a:p>
        </p:txBody>
      </p:sp>
      <p:sp>
        <p:nvSpPr>
          <p:cNvPr id="2" name="Rectangle 1">
            <a:extLst>
              <a:ext uri="{FF2B5EF4-FFF2-40B4-BE49-F238E27FC236}">
                <a16:creationId xmlns:a16="http://schemas.microsoft.com/office/drawing/2014/main" id="{D0CF469F-B84F-781B-BB61-602D2DB8A38C}"/>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8E2DF59-28FA-178A-1B34-FCA60738D78A}"/>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5846" name="Picture 11" descr="0020">
            <a:extLst>
              <a:ext uri="{FF2B5EF4-FFF2-40B4-BE49-F238E27FC236}">
                <a16:creationId xmlns:a16="http://schemas.microsoft.com/office/drawing/2014/main" id="{4EDFD101-AAFE-A20E-A524-4676460E1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73288"/>
            <a:ext cx="14986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 descr="Czech Republic Competitiveness Rank">
            <a:extLst>
              <a:ext uri="{FF2B5EF4-FFF2-40B4-BE49-F238E27FC236}">
                <a16:creationId xmlns:a16="http://schemas.microsoft.com/office/drawing/2014/main" id="{C062CA96-172E-28D9-62B8-BFEE97C72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173288"/>
            <a:ext cx="5214938"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Obdélník 2">
            <a:extLst>
              <a:ext uri="{FF2B5EF4-FFF2-40B4-BE49-F238E27FC236}">
                <a16:creationId xmlns:a16="http://schemas.microsoft.com/office/drawing/2014/main" id="{1A74F9D8-08F6-1429-426B-2DB2B8BDA054}"/>
              </a:ext>
            </a:extLst>
          </p:cNvPr>
          <p:cNvSpPr>
            <a:spLocks noChangeArrowheads="1"/>
          </p:cNvSpPr>
          <p:nvPr/>
        </p:nvSpPr>
        <p:spPr bwMode="auto">
          <a:xfrm>
            <a:off x="477838" y="1716088"/>
            <a:ext cx="540226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90000"/>
              </a:lnSpc>
              <a:spcBef>
                <a:spcPts val="750"/>
              </a:spcBef>
            </a:pPr>
            <a:r>
              <a:rPr lang="cs-CZ" altLang="cs-CZ" dirty="0" err="1">
                <a:solidFill>
                  <a:srgbClr val="D52B1E"/>
                </a:solidFill>
                <a:latin typeface="Georgia" panose="02040502050405020303" pitchFamily="18" charset="0"/>
              </a:rPr>
              <a:t>Global</a:t>
            </a:r>
            <a:r>
              <a:rPr lang="cs-CZ" altLang="cs-CZ" dirty="0">
                <a:solidFill>
                  <a:srgbClr val="D52B1E"/>
                </a:solidFill>
                <a:latin typeface="Georgia" panose="02040502050405020303" pitchFamily="18" charset="0"/>
              </a:rPr>
              <a:t> </a:t>
            </a:r>
            <a:r>
              <a:rPr lang="cs-CZ" altLang="cs-CZ" dirty="0" err="1">
                <a:solidFill>
                  <a:srgbClr val="D52B1E"/>
                </a:solidFill>
                <a:latin typeface="Georgia" panose="02040502050405020303" pitchFamily="18" charset="0"/>
              </a:rPr>
              <a:t>competitivness</a:t>
            </a:r>
            <a:r>
              <a:rPr lang="cs-CZ" altLang="cs-CZ" dirty="0">
                <a:solidFill>
                  <a:srgbClr val="D52B1E"/>
                </a:solidFill>
                <a:latin typeface="Georgia" panose="02040502050405020303" pitchFamily="18" charset="0"/>
              </a:rPr>
              <a:t> index rating</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Obrázek 4">
            <a:extLst>
              <a:ext uri="{FF2B5EF4-FFF2-40B4-BE49-F238E27FC236}">
                <a16:creationId xmlns:a16="http://schemas.microsoft.com/office/drawing/2014/main" id="{F762EA14-177A-CF26-9902-A234E4469BD8}"/>
              </a:ext>
            </a:extLst>
          </p:cNvPr>
          <p:cNvPicPr>
            <a:picLocks noChangeAspect="1"/>
          </p:cNvPicPr>
          <p:nvPr/>
        </p:nvPicPr>
        <p:blipFill>
          <a:blip r:embed="rId3">
            <a:extLst>
              <a:ext uri="{28A0092B-C50C-407E-A947-70E740481C1C}">
                <a14:useLocalDpi xmlns:a14="http://schemas.microsoft.com/office/drawing/2010/main" val="0"/>
              </a:ext>
            </a:extLst>
          </a:blip>
          <a:srcRect l="310" t="26820" r="9444"/>
          <a:stretch>
            <a:fillRect/>
          </a:stretch>
        </p:blipFill>
        <p:spPr bwMode="auto">
          <a:xfrm>
            <a:off x="6003925" y="849313"/>
            <a:ext cx="1998663"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a:extLst>
              <a:ext uri="{FF2B5EF4-FFF2-40B4-BE49-F238E27FC236}">
                <a16:creationId xmlns:a16="http://schemas.microsoft.com/office/drawing/2014/main" id="{E0977EF8-F590-C46C-AF41-BE8CB146FE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2">
            <a:extLst>
              <a:ext uri="{FF2B5EF4-FFF2-40B4-BE49-F238E27FC236}">
                <a16:creationId xmlns:a16="http://schemas.microsoft.com/office/drawing/2014/main" id="{F1477D1F-DD6F-F408-BEBA-F287BC57448F}"/>
              </a:ext>
            </a:extLst>
          </p:cNvPr>
          <p:cNvSpPr>
            <a:spLocks noGrp="1" noChangeArrowheads="1"/>
          </p:cNvSpPr>
          <p:nvPr>
            <p:ph type="ctrTitle" idx="4294967295"/>
          </p:nvPr>
        </p:nvSpPr>
        <p:spPr>
          <a:xfrm>
            <a:off x="3636963" y="1158875"/>
            <a:ext cx="5507037" cy="377825"/>
          </a:xfrm>
        </p:spPr>
        <p:txBody>
          <a:bodyPr/>
          <a:lstStyle/>
          <a:p>
            <a:pPr eaLnBrk="1" hangingPunct="1"/>
            <a:r>
              <a:rPr lang="en-GB" altLang="cs-CZ" sz="1800">
                <a:solidFill>
                  <a:srgbClr val="0039A6"/>
                </a:solidFill>
                <a:latin typeface="Georgia" panose="02040502050405020303" pitchFamily="18" charset="0"/>
              </a:rPr>
              <a:t>Economy</a:t>
            </a:r>
          </a:p>
        </p:txBody>
      </p:sp>
      <p:sp>
        <p:nvSpPr>
          <p:cNvPr id="33797" name="Rectangle 3">
            <a:extLst>
              <a:ext uri="{FF2B5EF4-FFF2-40B4-BE49-F238E27FC236}">
                <a16:creationId xmlns:a16="http://schemas.microsoft.com/office/drawing/2014/main" id="{DD0352BF-BE8D-90C0-6307-B9E1005865CB}"/>
              </a:ext>
            </a:extLst>
          </p:cNvPr>
          <p:cNvSpPr>
            <a:spLocks noGrp="1" noChangeArrowheads="1"/>
          </p:cNvSpPr>
          <p:nvPr>
            <p:ph type="subTitle" idx="4294967295"/>
          </p:nvPr>
        </p:nvSpPr>
        <p:spPr>
          <a:xfrm>
            <a:off x="1330325" y="1649413"/>
            <a:ext cx="7813675" cy="4246562"/>
          </a:xfrm>
        </p:spPr>
        <p:txBody>
          <a:bodyPr rtlCol="0">
            <a:normAutofit fontScale="25000" lnSpcReduction="20000"/>
          </a:bodyPr>
          <a:lstStyle/>
          <a:p>
            <a:pPr marL="228600" indent="-228600" algn="just" eaLnBrk="1" fontAlgn="auto" hangingPunct="1">
              <a:lnSpc>
                <a:spcPct val="80000"/>
              </a:lnSpc>
              <a:spcAft>
                <a:spcPts val="0"/>
              </a:spcAft>
              <a:buFont typeface="Arial" panose="020B0604020202020204" pitchFamily="34" charset="0"/>
              <a:buNone/>
              <a:defRPr/>
            </a:pPr>
            <a:r>
              <a:rPr lang="cs-CZ" altLang="cs-CZ" sz="1800" dirty="0">
                <a:solidFill>
                  <a:srgbClr val="D52B1E"/>
                </a:solidFill>
                <a:latin typeface="Georgia" panose="02040502050405020303" pitchFamily="18" charset="0"/>
              </a:rPr>
              <a:t>	</a:t>
            </a:r>
            <a:r>
              <a:rPr lang="en-US" altLang="cs-CZ" sz="4000" dirty="0" smtClean="0">
                <a:solidFill>
                  <a:srgbClr val="D52B1E"/>
                </a:solidFill>
                <a:latin typeface="Georgia" panose="02040502050405020303" pitchFamily="18" charset="0"/>
              </a:rPr>
              <a:t>CZECH</a:t>
            </a:r>
            <a:r>
              <a:rPr lang="cs-CZ" altLang="cs-CZ" sz="4000" dirty="0" smtClean="0">
                <a:solidFill>
                  <a:srgbClr val="D52B1E"/>
                </a:solidFill>
                <a:latin typeface="Georgia" panose="02040502050405020303" pitchFamily="18" charset="0"/>
              </a:rPr>
              <a:t>IA</a:t>
            </a:r>
            <a:r>
              <a:rPr lang="en-US" altLang="cs-CZ" sz="4000" dirty="0" smtClean="0">
                <a:solidFill>
                  <a:srgbClr val="D52B1E"/>
                </a:solidFill>
                <a:latin typeface="Georgia" panose="02040502050405020303" pitchFamily="18" charset="0"/>
              </a:rPr>
              <a:t> </a:t>
            </a:r>
            <a:r>
              <a:rPr lang="en-US" altLang="cs-CZ" sz="4000" dirty="0">
                <a:solidFill>
                  <a:srgbClr val="D52B1E"/>
                </a:solidFill>
                <a:latin typeface="Georgia" panose="02040502050405020303" pitchFamily="18" charset="0"/>
              </a:rPr>
              <a:t>– COMPETITIVE ECONOMY</a:t>
            </a:r>
          </a:p>
          <a:p>
            <a:pPr eaLnBrk="1" fontAlgn="auto" hangingPunct="1">
              <a:spcAft>
                <a:spcPts val="0"/>
              </a:spcAft>
              <a:defRPr/>
            </a:pPr>
            <a:r>
              <a:rPr lang="cs-CZ" sz="4000" dirty="0" err="1">
                <a:latin typeface="Georgia" panose="02040502050405020303" pitchFamily="18" charset="0"/>
              </a:rPr>
              <a:t>According</a:t>
            </a:r>
            <a:r>
              <a:rPr lang="cs-CZ" sz="4000" dirty="0">
                <a:latin typeface="Georgia" panose="02040502050405020303" pitchFamily="18" charset="0"/>
              </a:rPr>
              <a:t> to </a:t>
            </a:r>
            <a:r>
              <a:rPr lang="cs-CZ" sz="4000" dirty="0" err="1">
                <a:latin typeface="Georgia" panose="02040502050405020303" pitchFamily="18" charset="0"/>
              </a:rPr>
              <a:t>the</a:t>
            </a:r>
            <a:r>
              <a:rPr lang="cs-CZ" sz="4000" dirty="0">
                <a:latin typeface="Georgia" panose="02040502050405020303" pitchFamily="18" charset="0"/>
              </a:rPr>
              <a:t> 2019 </a:t>
            </a:r>
            <a:r>
              <a:rPr lang="cs-CZ" sz="4000" dirty="0" err="1">
                <a:latin typeface="Georgia" panose="02040502050405020303" pitchFamily="18" charset="0"/>
              </a:rPr>
              <a:t>Global</a:t>
            </a:r>
            <a:r>
              <a:rPr lang="cs-CZ" sz="4000" dirty="0">
                <a:latin typeface="Georgia" panose="02040502050405020303" pitchFamily="18" charset="0"/>
              </a:rPr>
              <a:t> </a:t>
            </a:r>
            <a:r>
              <a:rPr lang="cs-CZ" sz="4000" dirty="0" err="1">
                <a:latin typeface="Georgia" panose="02040502050405020303" pitchFamily="18" charset="0"/>
              </a:rPr>
              <a:t>Competitiveness</a:t>
            </a:r>
            <a:r>
              <a:rPr lang="cs-CZ" sz="4000" dirty="0">
                <a:latin typeface="Georgia" panose="02040502050405020303" pitchFamily="18" charset="0"/>
              </a:rPr>
              <a:t> Report </a:t>
            </a:r>
            <a:r>
              <a:rPr lang="cs-CZ" sz="4000" dirty="0" err="1">
                <a:latin typeface="Georgia" panose="02040502050405020303" pitchFamily="18" charset="0"/>
              </a:rPr>
              <a:t>published</a:t>
            </a:r>
            <a:r>
              <a:rPr lang="cs-CZ" sz="4000" dirty="0">
                <a:latin typeface="Georgia" panose="02040502050405020303" pitchFamily="18" charset="0"/>
              </a:rPr>
              <a:t> by </a:t>
            </a:r>
            <a:r>
              <a:rPr lang="cs-CZ" sz="4000" dirty="0" err="1">
                <a:latin typeface="Georgia" panose="02040502050405020303" pitchFamily="18" charset="0"/>
              </a:rPr>
              <a:t>the</a:t>
            </a:r>
            <a:r>
              <a:rPr lang="cs-CZ" sz="4000" dirty="0">
                <a:latin typeface="Georgia" panose="02040502050405020303" pitchFamily="18" charset="0"/>
              </a:rPr>
              <a:t> </a:t>
            </a:r>
            <a:r>
              <a:rPr lang="cs-CZ" sz="4000" dirty="0" err="1">
                <a:latin typeface="Georgia" panose="02040502050405020303" pitchFamily="18" charset="0"/>
              </a:rPr>
              <a:t>World</a:t>
            </a:r>
            <a:r>
              <a:rPr lang="cs-CZ" sz="4000" dirty="0">
                <a:latin typeface="Georgia" panose="02040502050405020303" pitchFamily="18" charset="0"/>
              </a:rPr>
              <a:t> </a:t>
            </a:r>
            <a:r>
              <a:rPr lang="cs-CZ" sz="4000" dirty="0" err="1">
                <a:latin typeface="Georgia" panose="02040502050405020303" pitchFamily="18" charset="0"/>
              </a:rPr>
              <a:t>Economic</a:t>
            </a:r>
            <a:r>
              <a:rPr lang="cs-CZ" sz="4000" dirty="0">
                <a:latin typeface="Georgia" panose="02040502050405020303" pitchFamily="18" charset="0"/>
              </a:rPr>
              <a:t> </a:t>
            </a:r>
            <a:r>
              <a:rPr lang="cs-CZ" sz="4000" dirty="0" err="1">
                <a:latin typeface="Georgia" panose="02040502050405020303" pitchFamily="18" charset="0"/>
              </a:rPr>
              <a:t>Forum</a:t>
            </a:r>
            <a:r>
              <a:rPr lang="cs-CZ" sz="4000" dirty="0">
                <a:latin typeface="Georgia" panose="02040502050405020303" pitchFamily="18" charset="0"/>
              </a:rPr>
              <a:t>, </a:t>
            </a:r>
            <a:r>
              <a:rPr lang="cs-CZ" sz="4000" dirty="0" err="1">
                <a:latin typeface="Georgia" panose="02040502050405020303" pitchFamily="18" charset="0"/>
              </a:rPr>
              <a:t>the</a:t>
            </a:r>
            <a:r>
              <a:rPr lang="cs-CZ" sz="4000" dirty="0">
                <a:latin typeface="Georgia" panose="02040502050405020303" pitchFamily="18" charset="0"/>
              </a:rPr>
              <a:t> Czech Republic </a:t>
            </a:r>
            <a:r>
              <a:rPr lang="cs-CZ" sz="4000" dirty="0" err="1">
                <a:latin typeface="Georgia" panose="02040502050405020303" pitchFamily="18" charset="0"/>
              </a:rPr>
              <a:t>ranks</a:t>
            </a:r>
            <a:r>
              <a:rPr lang="cs-CZ" sz="4000" dirty="0">
                <a:latin typeface="Georgia" panose="02040502050405020303" pitchFamily="18" charset="0"/>
              </a:rPr>
              <a:t> 32nd </a:t>
            </a:r>
            <a:r>
              <a:rPr lang="cs-CZ" sz="4000" dirty="0" err="1">
                <a:latin typeface="Georgia" panose="02040502050405020303" pitchFamily="18" charset="0"/>
              </a:rPr>
              <a:t>among</a:t>
            </a:r>
            <a:r>
              <a:rPr lang="cs-CZ" sz="4000" dirty="0">
                <a:latin typeface="Georgia" panose="02040502050405020303" pitchFamily="18" charset="0"/>
              </a:rPr>
              <a:t> 141 </a:t>
            </a:r>
            <a:r>
              <a:rPr lang="cs-CZ" sz="4000" dirty="0" err="1">
                <a:latin typeface="Georgia" panose="02040502050405020303" pitchFamily="18" charset="0"/>
              </a:rPr>
              <a:t>world</a:t>
            </a:r>
            <a:r>
              <a:rPr lang="cs-CZ" sz="4000" dirty="0">
                <a:latin typeface="Georgia" panose="02040502050405020303" pitchFamily="18" charset="0"/>
              </a:rPr>
              <a:t> </a:t>
            </a:r>
            <a:r>
              <a:rPr lang="cs-CZ" sz="4000" dirty="0" err="1">
                <a:latin typeface="Georgia" panose="02040502050405020303" pitchFamily="18" charset="0"/>
              </a:rPr>
              <a:t>economies</a:t>
            </a:r>
            <a:r>
              <a:rPr lang="cs-CZ" sz="4000" dirty="0">
                <a:latin typeface="Georgia" panose="02040502050405020303" pitchFamily="18" charset="0"/>
              </a:rPr>
              <a:t> in </a:t>
            </a:r>
            <a:r>
              <a:rPr lang="cs-CZ" sz="4000" dirty="0" err="1">
                <a:latin typeface="Georgia" panose="02040502050405020303" pitchFamily="18" charset="0"/>
              </a:rPr>
              <a:t>terms</a:t>
            </a:r>
            <a:r>
              <a:rPr lang="cs-CZ" sz="4000" dirty="0">
                <a:latin typeface="Georgia" panose="02040502050405020303" pitchFamily="18" charset="0"/>
              </a:rPr>
              <a:t> </a:t>
            </a:r>
            <a:r>
              <a:rPr lang="cs-CZ" sz="4000" dirty="0" err="1">
                <a:latin typeface="Georgia" panose="02040502050405020303" pitchFamily="18" charset="0"/>
              </a:rPr>
              <a:t>of</a:t>
            </a:r>
            <a:r>
              <a:rPr lang="cs-CZ" sz="4000" dirty="0">
                <a:latin typeface="Georgia" panose="02040502050405020303" pitchFamily="18" charset="0"/>
              </a:rPr>
              <a:t> </a:t>
            </a:r>
            <a:r>
              <a:rPr lang="cs-CZ" sz="4000" dirty="0" err="1">
                <a:latin typeface="Georgia" panose="02040502050405020303" pitchFamily="18" charset="0"/>
              </a:rPr>
              <a:t>competitiveness</a:t>
            </a:r>
            <a:r>
              <a:rPr lang="cs-CZ" sz="4000" dirty="0">
                <a:latin typeface="Georgia" panose="02040502050405020303" pitchFamily="18" charset="0"/>
              </a:rPr>
              <a:t>.</a:t>
            </a:r>
          </a:p>
          <a:p>
            <a:pPr marL="228600" indent="-228600" eaLnBrk="1" fontAlgn="auto" hangingPunct="1">
              <a:lnSpc>
                <a:spcPct val="80000"/>
              </a:lnSpc>
              <a:spcAft>
                <a:spcPts val="0"/>
              </a:spcAft>
              <a:buFont typeface="Arial" panose="020B0604020202020204" pitchFamily="34" charset="0"/>
              <a:buNone/>
              <a:defRPr/>
            </a:pPr>
            <a:r>
              <a:rPr lang="en-US" altLang="cs-CZ" sz="3150" i="1" dirty="0">
                <a:latin typeface="Georgia" panose="02040502050405020303" pitchFamily="18" charset="0"/>
              </a:rPr>
              <a:t>	</a:t>
            </a:r>
            <a:r>
              <a:rPr lang="en-US" altLang="cs-CZ" sz="3150" dirty="0">
                <a:solidFill>
                  <a:srgbClr val="D52B1E"/>
                </a:solidFill>
                <a:latin typeface="Georgia" panose="02040502050405020303" pitchFamily="18" charset="0"/>
              </a:rPr>
              <a:t>Competitive Advantages</a:t>
            </a:r>
            <a:r>
              <a:rPr lang="cs-CZ" altLang="cs-CZ" sz="3150" dirty="0">
                <a:solidFill>
                  <a:srgbClr val="D52B1E"/>
                </a:solidFill>
                <a:latin typeface="Georgia" panose="02040502050405020303" pitchFamily="18" charset="0"/>
              </a:rPr>
              <a:t> </a:t>
            </a:r>
            <a:r>
              <a:rPr lang="en-US" altLang="cs-CZ" sz="3150" dirty="0">
                <a:solidFill>
                  <a:srgbClr val="D52B1E"/>
                </a:solidFill>
                <a:latin typeface="Georgia" panose="02040502050405020303" pitchFamily="18" charset="0"/>
              </a:rPr>
              <a:t>				</a:t>
            </a:r>
            <a:r>
              <a:rPr lang="cs-CZ" altLang="cs-CZ" sz="3150" dirty="0">
                <a:solidFill>
                  <a:srgbClr val="D52B1E"/>
                </a:solidFill>
                <a:latin typeface="Georgia" panose="02040502050405020303" pitchFamily="18" charset="0"/>
              </a:rPr>
              <a:t>	</a:t>
            </a:r>
            <a:r>
              <a:rPr lang="en-US" altLang="cs-CZ" sz="3150" dirty="0">
                <a:solidFill>
                  <a:srgbClr val="D52B1E"/>
                </a:solidFill>
                <a:latin typeface="Georgia" panose="02040502050405020303" pitchFamily="18" charset="0"/>
              </a:rPr>
              <a:t>(Rank)</a:t>
            </a:r>
          </a:p>
          <a:p>
            <a:pPr eaLnBrk="1" fontAlgn="auto" hangingPunct="1">
              <a:spcAft>
                <a:spcPts val="0"/>
              </a:spcAft>
              <a:defRPr/>
            </a:pPr>
            <a:r>
              <a:rPr lang="cs-CZ" sz="3150" dirty="0" err="1">
                <a:latin typeface="Georgia" panose="02040502050405020303" pitchFamily="18" charset="0"/>
              </a:rPr>
              <a:t>Inflation</a:t>
            </a:r>
            <a:r>
              <a:rPr lang="cs-CZ" sz="3150" dirty="0">
                <a:latin typeface="Georgia" panose="02040502050405020303" pitchFamily="18" charset="0"/>
              </a:rPr>
              <a:t>                                            				(1)</a:t>
            </a:r>
          </a:p>
          <a:p>
            <a:pPr algn="just" eaLnBrk="1" fontAlgn="auto" hangingPunct="1">
              <a:spcAft>
                <a:spcPts val="0"/>
              </a:spcAft>
              <a:defRPr/>
            </a:pPr>
            <a:r>
              <a:rPr lang="cs-CZ" sz="3150" dirty="0">
                <a:latin typeface="Georgia" panose="02040502050405020303" pitchFamily="18" charset="0"/>
              </a:rPr>
              <a:t> </a:t>
            </a:r>
            <a:r>
              <a:rPr lang="cs-CZ" sz="3150" dirty="0" err="1">
                <a:latin typeface="Georgia" panose="02040502050405020303" pitchFamily="18" charset="0"/>
              </a:rPr>
              <a:t>Debt</a:t>
            </a:r>
            <a:r>
              <a:rPr lang="cs-CZ" sz="3150" dirty="0">
                <a:latin typeface="Georgia" panose="02040502050405020303" pitchFamily="18" charset="0"/>
              </a:rPr>
              <a:t> </a:t>
            </a:r>
            <a:r>
              <a:rPr lang="cs-CZ" sz="3150" dirty="0" err="1">
                <a:latin typeface="Georgia" panose="02040502050405020303" pitchFamily="18" charset="0"/>
              </a:rPr>
              <a:t>dynamics</a:t>
            </a:r>
            <a:r>
              <a:rPr lang="cs-CZ" sz="3150" dirty="0">
                <a:latin typeface="Georgia" panose="02040502050405020303" pitchFamily="18" charset="0"/>
              </a:rPr>
              <a:t>                                                                                                                                  	(1) </a:t>
            </a:r>
          </a:p>
          <a:p>
            <a:pPr algn="just" eaLnBrk="1" fontAlgn="auto" hangingPunct="1">
              <a:spcAft>
                <a:spcPts val="0"/>
              </a:spcAft>
              <a:defRPr/>
            </a:pPr>
            <a:r>
              <a:rPr lang="cs-CZ" sz="3150" dirty="0" err="1">
                <a:latin typeface="Georgia" panose="02040502050405020303" pitchFamily="18" charset="0"/>
              </a:rPr>
              <a:t>Credit</a:t>
            </a:r>
            <a:r>
              <a:rPr lang="cs-CZ" sz="3150" dirty="0">
                <a:latin typeface="Georgia" panose="02040502050405020303" pitchFamily="18" charset="0"/>
              </a:rPr>
              <a:t> gap                                                                                                                                           	 (1)</a:t>
            </a:r>
          </a:p>
          <a:p>
            <a:pPr algn="just" eaLnBrk="1" fontAlgn="auto" hangingPunct="1">
              <a:spcAft>
                <a:spcPts val="0"/>
              </a:spcAft>
              <a:defRPr/>
            </a:pPr>
            <a:r>
              <a:rPr lang="cs-CZ" sz="3150" dirty="0">
                <a:latin typeface="Georgia" panose="02040502050405020303" pitchFamily="18" charset="0"/>
              </a:rPr>
              <a:t> </a:t>
            </a:r>
            <a:r>
              <a:rPr lang="cs-CZ" sz="3150" dirty="0" err="1">
                <a:latin typeface="Georgia" panose="02040502050405020303" pitchFamily="18" charset="0"/>
              </a:rPr>
              <a:t>Electricity</a:t>
            </a:r>
            <a:r>
              <a:rPr lang="cs-CZ" sz="3150" dirty="0">
                <a:latin typeface="Georgia" panose="02040502050405020303" pitchFamily="18" charset="0"/>
              </a:rPr>
              <a:t> </a:t>
            </a:r>
            <a:r>
              <a:rPr lang="cs-CZ" sz="3150" dirty="0" err="1">
                <a:latin typeface="Georgia" panose="02040502050405020303" pitchFamily="18" charset="0"/>
              </a:rPr>
              <a:t>access</a:t>
            </a:r>
            <a:r>
              <a:rPr lang="cs-CZ" sz="3150" dirty="0">
                <a:latin typeface="Georgia" panose="02040502050405020303" pitchFamily="18" charset="0"/>
              </a:rPr>
              <a:t>																(2) </a:t>
            </a:r>
          </a:p>
          <a:p>
            <a:pPr algn="just" eaLnBrk="1" fontAlgn="auto" hangingPunct="1">
              <a:spcAft>
                <a:spcPts val="0"/>
              </a:spcAft>
              <a:defRPr/>
            </a:pPr>
            <a:r>
              <a:rPr lang="cs-CZ" sz="3150" dirty="0" err="1">
                <a:latin typeface="Georgia" panose="02040502050405020303" pitchFamily="18" charset="0"/>
              </a:rPr>
              <a:t>Railroad</a:t>
            </a:r>
            <a:r>
              <a:rPr lang="cs-CZ" sz="3150" dirty="0">
                <a:latin typeface="Georgia" panose="02040502050405020303" pitchFamily="18" charset="0"/>
              </a:rPr>
              <a:t> </a:t>
            </a:r>
            <a:r>
              <a:rPr lang="cs-CZ" sz="3150" dirty="0" err="1">
                <a:latin typeface="Georgia" panose="02040502050405020303" pitchFamily="18" charset="0"/>
              </a:rPr>
              <a:t>density</a:t>
            </a:r>
            <a:r>
              <a:rPr lang="cs-CZ" sz="3150" dirty="0">
                <a:latin typeface="Georgia" panose="02040502050405020303" pitchFamily="18" charset="0"/>
              </a:rPr>
              <a:t> 																(3) </a:t>
            </a:r>
          </a:p>
          <a:p>
            <a:pPr algn="just" eaLnBrk="1" fontAlgn="auto" hangingPunct="1">
              <a:spcAft>
                <a:spcPts val="0"/>
              </a:spcAft>
              <a:defRPr/>
            </a:pPr>
            <a:r>
              <a:rPr lang="cs-CZ" sz="3150" dirty="0" err="1">
                <a:latin typeface="Georgia" panose="02040502050405020303" pitchFamily="18" charset="0"/>
              </a:rPr>
              <a:t>Electrification</a:t>
            </a:r>
            <a:r>
              <a:rPr lang="cs-CZ" sz="3150" dirty="0">
                <a:latin typeface="Georgia" panose="02040502050405020303" pitchFamily="18" charset="0"/>
              </a:rPr>
              <a:t> </a:t>
            </a:r>
            <a:r>
              <a:rPr lang="cs-CZ" sz="3150" dirty="0" err="1">
                <a:latin typeface="Georgia" panose="02040502050405020303" pitchFamily="18" charset="0"/>
              </a:rPr>
              <a:t>rate</a:t>
            </a:r>
            <a:r>
              <a:rPr lang="cs-CZ" sz="3150" dirty="0">
                <a:latin typeface="Georgia" panose="02040502050405020303" pitchFamily="18" charset="0"/>
              </a:rPr>
              <a:t> 																(3)</a:t>
            </a:r>
          </a:p>
          <a:p>
            <a:pPr algn="just" eaLnBrk="1" fontAlgn="auto" hangingPunct="1">
              <a:spcAft>
                <a:spcPts val="0"/>
              </a:spcAft>
              <a:defRPr/>
            </a:pPr>
            <a:r>
              <a:rPr lang="cs-CZ" sz="3150" dirty="0">
                <a:latin typeface="Georgia" panose="02040502050405020303" pitchFamily="18" charset="0"/>
              </a:rPr>
              <a:t> </a:t>
            </a:r>
            <a:r>
              <a:rPr lang="cs-CZ" sz="3150" dirty="0" err="1">
                <a:latin typeface="Georgia" panose="02040502050405020303" pitchFamily="18" charset="0"/>
              </a:rPr>
              <a:t>Trade</a:t>
            </a:r>
            <a:r>
              <a:rPr lang="cs-CZ" sz="3150" dirty="0">
                <a:latin typeface="Georgia" panose="02040502050405020303" pitchFamily="18" charset="0"/>
              </a:rPr>
              <a:t> </a:t>
            </a:r>
            <a:r>
              <a:rPr lang="cs-CZ" sz="3150" dirty="0" err="1">
                <a:latin typeface="Georgia" panose="02040502050405020303" pitchFamily="18" charset="0"/>
              </a:rPr>
              <a:t>tariffs</a:t>
            </a:r>
            <a:r>
              <a:rPr lang="cs-CZ" sz="3150" dirty="0">
                <a:latin typeface="Georgia" panose="02040502050405020303" pitchFamily="18" charset="0"/>
              </a:rPr>
              <a:t> 																(7) </a:t>
            </a:r>
          </a:p>
          <a:p>
            <a:pPr algn="just" eaLnBrk="1" fontAlgn="auto" hangingPunct="1">
              <a:spcAft>
                <a:spcPts val="0"/>
              </a:spcAft>
              <a:defRPr/>
            </a:pPr>
            <a:r>
              <a:rPr lang="cs-CZ" sz="3150" dirty="0" err="1">
                <a:latin typeface="Georgia" panose="02040502050405020303" pitchFamily="18" charset="0"/>
              </a:rPr>
              <a:t>Insolvency</a:t>
            </a:r>
            <a:r>
              <a:rPr lang="cs-CZ" sz="3150" dirty="0">
                <a:latin typeface="Georgia" panose="02040502050405020303" pitchFamily="18" charset="0"/>
              </a:rPr>
              <a:t> </a:t>
            </a:r>
            <a:r>
              <a:rPr lang="cs-CZ" sz="3150" dirty="0" err="1">
                <a:latin typeface="Georgia" panose="02040502050405020303" pitchFamily="18" charset="0"/>
              </a:rPr>
              <a:t>regulatory</a:t>
            </a:r>
            <a:r>
              <a:rPr lang="cs-CZ" sz="3150" dirty="0">
                <a:latin typeface="Georgia" panose="02040502050405020303" pitchFamily="18" charset="0"/>
              </a:rPr>
              <a:t> </a:t>
            </a:r>
            <a:r>
              <a:rPr lang="cs-CZ" sz="3150" dirty="0" err="1">
                <a:latin typeface="Georgia" panose="02040502050405020303" pitchFamily="18" charset="0"/>
              </a:rPr>
              <a:t>framework</a:t>
            </a:r>
            <a:r>
              <a:rPr lang="cs-CZ" sz="3150" dirty="0">
                <a:latin typeface="Georgia" panose="02040502050405020303" pitchFamily="18" charset="0"/>
              </a:rPr>
              <a:t> 															(9)</a:t>
            </a:r>
          </a:p>
          <a:p>
            <a:pPr algn="just" eaLnBrk="1" fontAlgn="auto" hangingPunct="1">
              <a:spcAft>
                <a:spcPts val="0"/>
              </a:spcAft>
              <a:defRPr/>
            </a:pPr>
            <a:r>
              <a:rPr lang="cs-CZ" sz="3150" dirty="0">
                <a:latin typeface="Georgia" panose="02040502050405020303" pitchFamily="18" charset="0"/>
              </a:rPr>
              <a:t> </a:t>
            </a:r>
            <a:r>
              <a:rPr lang="cs-CZ" sz="3150" dirty="0" err="1">
                <a:latin typeface="Georgia" panose="02040502050405020303" pitchFamily="18" charset="0"/>
              </a:rPr>
              <a:t>Active</a:t>
            </a:r>
            <a:r>
              <a:rPr lang="cs-CZ" sz="3150" dirty="0">
                <a:latin typeface="Georgia" panose="02040502050405020303" pitchFamily="18" charset="0"/>
              </a:rPr>
              <a:t> </a:t>
            </a:r>
            <a:r>
              <a:rPr lang="cs-CZ" sz="3150" dirty="0" err="1">
                <a:latin typeface="Georgia" panose="02040502050405020303" pitchFamily="18" charset="0"/>
              </a:rPr>
              <a:t>labour</a:t>
            </a:r>
            <a:r>
              <a:rPr lang="cs-CZ" sz="3150" dirty="0">
                <a:latin typeface="Georgia" panose="02040502050405020303" pitchFamily="18" charset="0"/>
              </a:rPr>
              <a:t> market </a:t>
            </a:r>
            <a:r>
              <a:rPr lang="cs-CZ" sz="3150" dirty="0" err="1">
                <a:latin typeface="Georgia" panose="02040502050405020303" pitchFamily="18" charset="0"/>
              </a:rPr>
              <a:t>policies</a:t>
            </a:r>
            <a:r>
              <a:rPr lang="cs-CZ" sz="3150" dirty="0">
                <a:latin typeface="Georgia" panose="02040502050405020303" pitchFamily="18" charset="0"/>
              </a:rPr>
              <a:t>                                                            		(11) </a:t>
            </a:r>
          </a:p>
          <a:p>
            <a:pPr algn="just" eaLnBrk="1" fontAlgn="auto" hangingPunct="1">
              <a:spcAft>
                <a:spcPts val="0"/>
              </a:spcAft>
              <a:defRPr/>
            </a:pPr>
            <a:r>
              <a:rPr lang="cs-CZ" sz="3150" dirty="0" err="1">
                <a:latin typeface="Georgia" panose="02040502050405020303" pitchFamily="18" charset="0"/>
              </a:rPr>
              <a:t>Worker´s</a:t>
            </a:r>
            <a:r>
              <a:rPr lang="cs-CZ" sz="3150" dirty="0">
                <a:latin typeface="Georgia" panose="02040502050405020303" pitchFamily="18" charset="0"/>
              </a:rPr>
              <a:t> </a:t>
            </a:r>
            <a:r>
              <a:rPr lang="cs-CZ" sz="3150" dirty="0" err="1">
                <a:latin typeface="Georgia" panose="02040502050405020303" pitchFamily="18" charset="0"/>
              </a:rPr>
              <a:t>rights</a:t>
            </a:r>
            <a:r>
              <a:rPr lang="cs-CZ" sz="3150" dirty="0">
                <a:latin typeface="Georgia" panose="02040502050405020303" pitchFamily="18" charset="0"/>
              </a:rPr>
              <a:t>																(14)</a:t>
            </a:r>
          </a:p>
          <a:p>
            <a:pPr algn="just" eaLnBrk="1" fontAlgn="auto" hangingPunct="1">
              <a:spcAft>
                <a:spcPts val="0"/>
              </a:spcAft>
              <a:defRPr/>
            </a:pPr>
            <a:r>
              <a:rPr lang="cs-CZ" sz="3150" dirty="0">
                <a:latin typeface="Georgia" panose="02040502050405020303" pitchFamily="18" charset="0"/>
              </a:rPr>
              <a:t> </a:t>
            </a:r>
            <a:r>
              <a:rPr lang="cs-CZ" sz="3150" dirty="0" err="1">
                <a:latin typeface="Georgia" panose="02040502050405020303" pitchFamily="18" charset="0"/>
              </a:rPr>
              <a:t>Mean</a:t>
            </a:r>
            <a:r>
              <a:rPr lang="cs-CZ" sz="3150" dirty="0">
                <a:latin typeface="Georgia" panose="02040502050405020303" pitchFamily="18" charset="0"/>
              </a:rPr>
              <a:t> </a:t>
            </a:r>
            <a:r>
              <a:rPr lang="cs-CZ" sz="3150" dirty="0" err="1">
                <a:latin typeface="Georgia" panose="02040502050405020303" pitchFamily="18" charset="0"/>
              </a:rPr>
              <a:t>years</a:t>
            </a:r>
            <a:r>
              <a:rPr lang="cs-CZ" sz="3150" dirty="0">
                <a:latin typeface="Georgia" panose="02040502050405020303" pitchFamily="18" charset="0"/>
              </a:rPr>
              <a:t> </a:t>
            </a:r>
            <a:r>
              <a:rPr lang="cs-CZ" sz="3150" dirty="0" err="1">
                <a:latin typeface="Georgia" panose="02040502050405020303" pitchFamily="18" charset="0"/>
              </a:rPr>
              <a:t>of</a:t>
            </a:r>
            <a:r>
              <a:rPr lang="cs-CZ" sz="3150" dirty="0">
                <a:latin typeface="Georgia" panose="02040502050405020303" pitchFamily="18" charset="0"/>
              </a:rPr>
              <a:t> </a:t>
            </a:r>
            <a:r>
              <a:rPr lang="cs-CZ" sz="3150" dirty="0" err="1">
                <a:latin typeface="Georgia" panose="02040502050405020303" pitchFamily="18" charset="0"/>
              </a:rPr>
              <a:t>schooling</a:t>
            </a:r>
            <a:r>
              <a:rPr lang="cs-CZ" sz="3150" dirty="0">
                <a:latin typeface="Georgia" panose="02040502050405020303" pitchFamily="18" charset="0"/>
              </a:rPr>
              <a:t> 																(15) </a:t>
            </a:r>
          </a:p>
          <a:p>
            <a:pPr algn="just" eaLnBrk="1" fontAlgn="auto" hangingPunct="1">
              <a:spcAft>
                <a:spcPts val="0"/>
              </a:spcAft>
              <a:defRPr/>
            </a:pPr>
            <a:r>
              <a:rPr lang="cs-CZ" sz="3150" dirty="0">
                <a:latin typeface="Georgia" panose="02040502050405020303" pitchFamily="18" charset="0"/>
              </a:rPr>
              <a:t>Flexibility </a:t>
            </a:r>
            <a:r>
              <a:rPr lang="cs-CZ" sz="3150" dirty="0" err="1">
                <a:latin typeface="Georgia" panose="02040502050405020303" pitchFamily="18" charset="0"/>
              </a:rPr>
              <a:t>of</a:t>
            </a:r>
            <a:r>
              <a:rPr lang="cs-CZ" sz="3150" dirty="0">
                <a:latin typeface="Georgia" panose="02040502050405020303" pitchFamily="18" charset="0"/>
              </a:rPr>
              <a:t> </a:t>
            </a:r>
            <a:r>
              <a:rPr lang="cs-CZ" sz="3150" dirty="0" err="1">
                <a:latin typeface="Georgia" panose="02040502050405020303" pitchFamily="18" charset="0"/>
              </a:rPr>
              <a:t>wage</a:t>
            </a:r>
            <a:r>
              <a:rPr lang="cs-CZ" sz="3150" dirty="0">
                <a:latin typeface="Georgia" panose="02040502050405020303" pitchFamily="18" charset="0"/>
              </a:rPr>
              <a:t> </a:t>
            </a:r>
            <a:r>
              <a:rPr lang="cs-CZ" sz="3150" dirty="0" err="1">
                <a:latin typeface="Georgia" panose="02040502050405020303" pitchFamily="18" charset="0"/>
              </a:rPr>
              <a:t>determination</a:t>
            </a:r>
            <a:r>
              <a:rPr lang="cs-CZ" sz="3150" dirty="0">
                <a:latin typeface="Georgia" panose="02040502050405020303" pitchFamily="18" charset="0"/>
              </a:rPr>
              <a:t> 															15) </a:t>
            </a:r>
          </a:p>
          <a:p>
            <a:pPr algn="just" eaLnBrk="1" fontAlgn="auto" hangingPunct="1">
              <a:spcAft>
                <a:spcPts val="0"/>
              </a:spcAft>
              <a:defRPr/>
            </a:pPr>
            <a:r>
              <a:rPr lang="cs-CZ" sz="3150" dirty="0" err="1">
                <a:latin typeface="Georgia" panose="02040502050405020303" pitchFamily="18" charset="0"/>
              </a:rPr>
              <a:t>Imports</a:t>
            </a:r>
            <a:r>
              <a:rPr lang="cs-CZ" sz="3150" dirty="0">
                <a:latin typeface="Georgia" panose="02040502050405020303" pitchFamily="18" charset="0"/>
              </a:rPr>
              <a:t> 																	(15)</a:t>
            </a:r>
          </a:p>
          <a:p>
            <a:pPr algn="just" eaLnBrk="1" fontAlgn="auto" hangingPunct="1">
              <a:spcAft>
                <a:spcPts val="0"/>
              </a:spcAft>
              <a:defRPr/>
            </a:pPr>
            <a:r>
              <a:rPr lang="cs-CZ" sz="3150" dirty="0">
                <a:latin typeface="Georgia" panose="02040502050405020303" pitchFamily="18" charset="0"/>
              </a:rPr>
              <a:t> </a:t>
            </a:r>
            <a:r>
              <a:rPr lang="cs-CZ" sz="3150" dirty="0" err="1">
                <a:latin typeface="Georgia" panose="02040502050405020303" pitchFamily="18" charset="0"/>
              </a:rPr>
              <a:t>Road</a:t>
            </a:r>
            <a:r>
              <a:rPr lang="cs-CZ" sz="3150" dirty="0">
                <a:latin typeface="Georgia" panose="02040502050405020303" pitchFamily="18" charset="0"/>
              </a:rPr>
              <a:t> </a:t>
            </a:r>
            <a:r>
              <a:rPr lang="cs-CZ" sz="3150" dirty="0" err="1">
                <a:latin typeface="Georgia" panose="02040502050405020303" pitchFamily="18" charset="0"/>
              </a:rPr>
              <a:t>connectivity</a:t>
            </a:r>
            <a:r>
              <a:rPr lang="cs-CZ" sz="3150" dirty="0">
                <a:latin typeface="Georgia" panose="02040502050405020303" pitchFamily="18" charset="0"/>
              </a:rPr>
              <a:t>																(17)</a:t>
            </a:r>
          </a:p>
          <a:p>
            <a:pPr algn="just" eaLnBrk="1" fontAlgn="auto" hangingPunct="1">
              <a:spcAft>
                <a:spcPts val="0"/>
              </a:spcAft>
              <a:defRPr/>
            </a:pPr>
            <a:r>
              <a:rPr lang="cs-CZ" sz="3150" dirty="0">
                <a:latin typeface="Georgia" panose="02040502050405020303" pitchFamily="18" charset="0"/>
              </a:rPr>
              <a:t> </a:t>
            </a:r>
            <a:r>
              <a:rPr lang="cs-CZ" sz="3150" dirty="0" err="1">
                <a:latin typeface="Georgia" panose="02040502050405020303" pitchFamily="18" charset="0"/>
              </a:rPr>
              <a:t>Energy</a:t>
            </a:r>
            <a:r>
              <a:rPr lang="cs-CZ" sz="3150" dirty="0">
                <a:latin typeface="Georgia" panose="02040502050405020303" pitchFamily="18" charset="0"/>
              </a:rPr>
              <a:t> </a:t>
            </a:r>
            <a:r>
              <a:rPr lang="cs-CZ" sz="3150" dirty="0" err="1">
                <a:latin typeface="Georgia" panose="02040502050405020303" pitchFamily="18" charset="0"/>
              </a:rPr>
              <a:t>efficiency</a:t>
            </a:r>
            <a:r>
              <a:rPr lang="cs-CZ" sz="3150" dirty="0">
                <a:latin typeface="Georgia" panose="02040502050405020303" pitchFamily="18" charset="0"/>
              </a:rPr>
              <a:t> </a:t>
            </a:r>
            <a:r>
              <a:rPr lang="cs-CZ" sz="3150" dirty="0" err="1">
                <a:latin typeface="Georgia" panose="02040502050405020303" pitchFamily="18" charset="0"/>
              </a:rPr>
              <a:t>regulation</a:t>
            </a:r>
            <a:r>
              <a:rPr lang="cs-CZ" sz="3150" dirty="0">
                <a:latin typeface="Georgia" panose="02040502050405020303" pitchFamily="18" charset="0"/>
              </a:rPr>
              <a:t> 				(18)</a:t>
            </a:r>
          </a:p>
          <a:p>
            <a:pPr algn="just" eaLnBrk="1" fontAlgn="auto" hangingPunct="1">
              <a:spcAft>
                <a:spcPts val="0"/>
              </a:spcAft>
              <a:defRPr/>
            </a:pPr>
            <a:r>
              <a:rPr lang="cs-CZ" sz="3150" dirty="0">
                <a:latin typeface="Georgia" panose="02040502050405020303" pitchFamily="18" charset="0"/>
              </a:rPr>
              <a:t> Reliability </a:t>
            </a:r>
            <a:r>
              <a:rPr lang="cs-CZ" sz="3150" dirty="0" err="1">
                <a:latin typeface="Georgia" panose="02040502050405020303" pitchFamily="18" charset="0"/>
              </a:rPr>
              <a:t>of</a:t>
            </a:r>
            <a:r>
              <a:rPr lang="cs-CZ" sz="3150" dirty="0">
                <a:latin typeface="Georgia" panose="02040502050405020303" pitchFamily="18" charset="0"/>
              </a:rPr>
              <a:t> </a:t>
            </a:r>
            <a:r>
              <a:rPr lang="cs-CZ" sz="3150" dirty="0" err="1">
                <a:latin typeface="Georgia" panose="02040502050405020303" pitchFamily="18" charset="0"/>
              </a:rPr>
              <a:t>water</a:t>
            </a:r>
            <a:r>
              <a:rPr lang="cs-CZ" sz="3150" dirty="0">
                <a:latin typeface="Georgia" panose="02040502050405020303" pitchFamily="18" charset="0"/>
              </a:rPr>
              <a:t> </a:t>
            </a:r>
            <a:r>
              <a:rPr lang="cs-CZ" sz="3150" dirty="0" err="1">
                <a:latin typeface="Georgia" panose="02040502050405020303" pitchFamily="18" charset="0"/>
              </a:rPr>
              <a:t>supply</a:t>
            </a:r>
            <a:r>
              <a:rPr lang="cs-CZ" sz="3150" dirty="0">
                <a:latin typeface="Georgia" panose="02040502050405020303" pitchFamily="18" charset="0"/>
              </a:rPr>
              <a:t>  				(19)</a:t>
            </a:r>
          </a:p>
          <a:p>
            <a:pPr algn="just" eaLnBrk="1" fontAlgn="auto" hangingPunct="1">
              <a:spcAft>
                <a:spcPts val="0"/>
              </a:spcAft>
              <a:defRPr/>
            </a:pPr>
            <a:r>
              <a:rPr lang="cs-CZ" sz="3150" dirty="0">
                <a:latin typeface="Georgia" panose="02040502050405020303" pitchFamily="18" charset="0"/>
              </a:rPr>
              <a:t> </a:t>
            </a:r>
            <a:r>
              <a:rPr lang="cs-CZ" sz="3150" dirty="0" err="1">
                <a:latin typeface="Georgia" panose="02040502050405020303" pitchFamily="18" charset="0"/>
              </a:rPr>
              <a:t>School</a:t>
            </a:r>
            <a:r>
              <a:rPr lang="cs-CZ" sz="3150" dirty="0">
                <a:latin typeface="Georgia" panose="02040502050405020303" pitchFamily="18" charset="0"/>
              </a:rPr>
              <a:t> </a:t>
            </a:r>
            <a:r>
              <a:rPr lang="cs-CZ" sz="3150" dirty="0" err="1">
                <a:latin typeface="Georgia" panose="02040502050405020303" pitchFamily="18" charset="0"/>
              </a:rPr>
              <a:t>life</a:t>
            </a:r>
            <a:r>
              <a:rPr lang="cs-CZ" sz="3150" dirty="0">
                <a:latin typeface="Georgia" panose="02040502050405020303" pitchFamily="18" charset="0"/>
              </a:rPr>
              <a:t> </a:t>
            </a:r>
            <a:r>
              <a:rPr lang="cs-CZ" sz="3150" dirty="0" err="1">
                <a:latin typeface="Georgia" panose="02040502050405020303" pitchFamily="18" charset="0"/>
              </a:rPr>
              <a:t>years</a:t>
            </a:r>
            <a:r>
              <a:rPr lang="cs-CZ" sz="3150" dirty="0">
                <a:latin typeface="Georgia" panose="02040502050405020303" pitchFamily="18" charset="0"/>
              </a:rPr>
              <a:t> 																(19)</a:t>
            </a:r>
          </a:p>
          <a:p>
            <a:pPr algn="just" eaLnBrk="1" fontAlgn="auto" hangingPunct="1">
              <a:spcAft>
                <a:spcPts val="0"/>
              </a:spcAft>
              <a:defRPr/>
            </a:pPr>
            <a:r>
              <a:rPr lang="cs-CZ" sz="3150" dirty="0">
                <a:latin typeface="Georgia" panose="02040502050405020303" pitchFamily="18" charset="0"/>
              </a:rPr>
              <a:t> </a:t>
            </a:r>
            <a:r>
              <a:rPr lang="cs-CZ" sz="3150" dirty="0" err="1">
                <a:latin typeface="Georgia" panose="02040502050405020303" pitchFamily="18" charset="0"/>
              </a:rPr>
              <a:t>Quality</a:t>
            </a:r>
            <a:r>
              <a:rPr lang="cs-CZ" sz="3150" dirty="0">
                <a:latin typeface="Georgia" panose="02040502050405020303" pitchFamily="18" charset="0"/>
              </a:rPr>
              <a:t> </a:t>
            </a:r>
            <a:r>
              <a:rPr lang="cs-CZ" sz="3150" dirty="0" err="1">
                <a:latin typeface="Georgia" panose="02040502050405020303" pitchFamily="18" charset="0"/>
              </a:rPr>
              <a:t>of</a:t>
            </a:r>
            <a:r>
              <a:rPr lang="cs-CZ" sz="3150" dirty="0">
                <a:latin typeface="Georgia" panose="02040502050405020303" pitchFamily="18" charset="0"/>
              </a:rPr>
              <a:t> </a:t>
            </a:r>
            <a:r>
              <a:rPr lang="cs-CZ" sz="3150" dirty="0" err="1">
                <a:latin typeface="Georgia" panose="02040502050405020303" pitchFamily="18" charset="0"/>
              </a:rPr>
              <a:t>land</a:t>
            </a:r>
            <a:r>
              <a:rPr lang="cs-CZ" sz="3150" dirty="0">
                <a:latin typeface="Georgia" panose="02040502050405020303" pitchFamily="18" charset="0"/>
              </a:rPr>
              <a:t> </a:t>
            </a:r>
            <a:r>
              <a:rPr lang="cs-CZ" sz="3150" dirty="0" err="1">
                <a:latin typeface="Georgia" panose="02040502050405020303" pitchFamily="18" charset="0"/>
              </a:rPr>
              <a:t>administration</a:t>
            </a:r>
            <a:r>
              <a:rPr lang="cs-CZ" sz="3150" dirty="0">
                <a:latin typeface="Georgia" panose="02040502050405020303" pitchFamily="18" charset="0"/>
              </a:rPr>
              <a:t>   				(20)</a:t>
            </a:r>
          </a:p>
          <a:p>
            <a:pPr marL="228600" indent="-228600" eaLnBrk="1" fontAlgn="auto" hangingPunct="1">
              <a:lnSpc>
                <a:spcPct val="80000"/>
              </a:lnSpc>
              <a:spcAft>
                <a:spcPts val="0"/>
              </a:spcAft>
              <a:buFont typeface="Arial" panose="020B0604020202020204" pitchFamily="34" charset="0"/>
              <a:buNone/>
              <a:defRPr/>
            </a:pPr>
            <a:endParaRPr lang="en-US" altLang="cs-CZ" sz="1050" noProof="1">
              <a:solidFill>
                <a:srgbClr val="072B51"/>
              </a:solidFill>
              <a:latin typeface="Georgia" panose="02040502050405020303" pitchFamily="18" charset="0"/>
            </a:endParaRPr>
          </a:p>
          <a:p>
            <a:pPr marL="228600" indent="-228600" eaLnBrk="1" fontAlgn="auto" hangingPunct="1">
              <a:lnSpc>
                <a:spcPct val="80000"/>
              </a:lnSpc>
              <a:spcAft>
                <a:spcPts val="0"/>
              </a:spcAft>
              <a:buFont typeface="Arial" panose="020B0604020202020204" pitchFamily="34" charset="0"/>
              <a:buNone/>
              <a:defRPr/>
            </a:pPr>
            <a:endParaRPr lang="en-US" altLang="cs-CZ" sz="1050" noProof="1">
              <a:solidFill>
                <a:srgbClr val="072B51"/>
              </a:solidFill>
              <a:latin typeface="Georgia" panose="02040502050405020303" pitchFamily="18" charset="0"/>
            </a:endParaRPr>
          </a:p>
        </p:txBody>
      </p:sp>
      <p:sp>
        <p:nvSpPr>
          <p:cNvPr id="2" name="Rectangle 1">
            <a:extLst>
              <a:ext uri="{FF2B5EF4-FFF2-40B4-BE49-F238E27FC236}">
                <a16:creationId xmlns:a16="http://schemas.microsoft.com/office/drawing/2014/main" id="{88E7FCDD-B111-F613-F23D-1924B0F9D250}"/>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2452C256-E0A3-E09E-4664-6B32AA9A73BA}"/>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1375A54A-3D9E-3C4D-40CC-E7CAD60149F6}"/>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951163" y="2746375"/>
            <a:ext cx="5049837"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a:extLst>
              <a:ext uri="{FF2B5EF4-FFF2-40B4-BE49-F238E27FC236}">
                <a16:creationId xmlns:a16="http://schemas.microsoft.com/office/drawing/2014/main" id="{85F9BDE5-D5F5-4F8A-3FA3-73B167422B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2">
            <a:extLst>
              <a:ext uri="{FF2B5EF4-FFF2-40B4-BE49-F238E27FC236}">
                <a16:creationId xmlns:a16="http://schemas.microsoft.com/office/drawing/2014/main" id="{858543FF-4DDE-E508-356D-571EED7C0A4E}"/>
              </a:ext>
            </a:extLst>
          </p:cNvPr>
          <p:cNvSpPr>
            <a:spLocks noGrp="1" noChangeArrowheads="1"/>
          </p:cNvSpPr>
          <p:nvPr>
            <p:ph type="ctrTitle" idx="4294967295"/>
          </p:nvPr>
        </p:nvSpPr>
        <p:spPr>
          <a:xfrm>
            <a:off x="3636963" y="1158875"/>
            <a:ext cx="5507037" cy="377825"/>
          </a:xfrm>
        </p:spPr>
        <p:txBody>
          <a:bodyPr/>
          <a:lstStyle/>
          <a:p>
            <a:pPr eaLnBrk="1" hangingPunct="1"/>
            <a:r>
              <a:rPr lang="en-GB" altLang="cs-CZ" sz="1800">
                <a:solidFill>
                  <a:srgbClr val="0039A6"/>
                </a:solidFill>
                <a:latin typeface="Georgia" panose="02040502050405020303" pitchFamily="18" charset="0"/>
              </a:rPr>
              <a:t>Economy</a:t>
            </a:r>
          </a:p>
        </p:txBody>
      </p:sp>
      <p:sp>
        <p:nvSpPr>
          <p:cNvPr id="36869" name="Rectangle 3">
            <a:extLst>
              <a:ext uri="{FF2B5EF4-FFF2-40B4-BE49-F238E27FC236}">
                <a16:creationId xmlns:a16="http://schemas.microsoft.com/office/drawing/2014/main" id="{DBDD4E66-5AAB-2622-E087-C32C53BEF88C}"/>
              </a:ext>
            </a:extLst>
          </p:cNvPr>
          <p:cNvSpPr>
            <a:spLocks noGrp="1" noChangeArrowheads="1"/>
          </p:cNvSpPr>
          <p:nvPr>
            <p:ph type="subTitle" idx="4294967295"/>
          </p:nvPr>
        </p:nvSpPr>
        <p:spPr>
          <a:xfrm>
            <a:off x="1155700" y="1682750"/>
            <a:ext cx="7705725" cy="4060825"/>
          </a:xfrm>
        </p:spPr>
        <p:txBody>
          <a:bodyPr rtlCol="0">
            <a:normAutofit/>
          </a:bodyPr>
          <a:lstStyle/>
          <a:p>
            <a:pPr marL="228600" indent="-228600" algn="just" eaLnBrk="1" fontAlgn="auto" hangingPunct="1">
              <a:spcAft>
                <a:spcPts val="0"/>
              </a:spcAft>
              <a:buFont typeface="Arial" panose="020B0604020202020204" pitchFamily="34" charset="0"/>
              <a:buNone/>
              <a:defRPr/>
            </a:pPr>
            <a:r>
              <a:rPr lang="cs-CZ" altLang="cs-CZ" sz="1800" dirty="0">
                <a:solidFill>
                  <a:srgbClr val="D52B1E"/>
                </a:solidFill>
                <a:latin typeface="Georgia" panose="02040502050405020303" pitchFamily="18" charset="0"/>
              </a:rPr>
              <a:t>GDP </a:t>
            </a:r>
            <a:r>
              <a:rPr lang="cs-CZ" altLang="cs-CZ" sz="1800" dirty="0" err="1">
                <a:solidFill>
                  <a:srgbClr val="D52B1E"/>
                </a:solidFill>
                <a:latin typeface="Georgia" panose="02040502050405020303" pitchFamily="18" charset="0"/>
              </a:rPr>
              <a:t>of</a:t>
            </a:r>
            <a:r>
              <a:rPr lang="cs-CZ" altLang="cs-CZ" sz="1800" dirty="0">
                <a:solidFill>
                  <a:srgbClr val="D52B1E"/>
                </a:solidFill>
                <a:latin typeface="Georgia" panose="02040502050405020303" pitchFamily="18" charset="0"/>
              </a:rPr>
              <a:t> </a:t>
            </a:r>
            <a:r>
              <a:rPr lang="cs-CZ" altLang="cs-CZ" sz="1800" dirty="0" err="1">
                <a:solidFill>
                  <a:srgbClr val="D52B1E"/>
                </a:solidFill>
                <a:latin typeface="Georgia" panose="02040502050405020303" pitchFamily="18" charset="0"/>
              </a:rPr>
              <a:t>Central</a:t>
            </a:r>
            <a:r>
              <a:rPr lang="cs-CZ" altLang="cs-CZ" sz="1800" dirty="0">
                <a:solidFill>
                  <a:srgbClr val="D52B1E"/>
                </a:solidFill>
                <a:latin typeface="Georgia" panose="02040502050405020303" pitchFamily="18" charset="0"/>
              </a:rPr>
              <a:t> </a:t>
            </a:r>
            <a:r>
              <a:rPr lang="cs-CZ" altLang="cs-CZ" sz="1800" dirty="0" err="1">
                <a:solidFill>
                  <a:srgbClr val="D52B1E"/>
                </a:solidFill>
                <a:latin typeface="Georgia" panose="02040502050405020303" pitchFamily="18" charset="0"/>
              </a:rPr>
              <a:t>European</a:t>
            </a:r>
            <a:r>
              <a:rPr lang="cs-CZ" altLang="cs-CZ" sz="1800" dirty="0">
                <a:solidFill>
                  <a:srgbClr val="D52B1E"/>
                </a:solidFill>
                <a:latin typeface="Georgia" panose="02040502050405020303" pitchFamily="18" charset="0"/>
              </a:rPr>
              <a:t> </a:t>
            </a:r>
            <a:r>
              <a:rPr lang="cs-CZ" altLang="cs-CZ" sz="1800" dirty="0" err="1">
                <a:solidFill>
                  <a:srgbClr val="D52B1E"/>
                </a:solidFill>
                <a:latin typeface="Georgia" panose="02040502050405020303" pitchFamily="18" charset="0"/>
              </a:rPr>
              <a:t>Countries</a:t>
            </a:r>
            <a:endParaRPr lang="en-US" altLang="cs-CZ" sz="750" dirty="0">
              <a:solidFill>
                <a:srgbClr val="D52B1E"/>
              </a:solidFill>
              <a:latin typeface="Georgia" panose="02040502050405020303" pitchFamily="18" charset="0"/>
            </a:endParaRPr>
          </a:p>
        </p:txBody>
      </p:sp>
      <p:sp>
        <p:nvSpPr>
          <p:cNvPr id="2" name="Rectangle 1">
            <a:extLst>
              <a:ext uri="{FF2B5EF4-FFF2-40B4-BE49-F238E27FC236}">
                <a16:creationId xmlns:a16="http://schemas.microsoft.com/office/drawing/2014/main" id="{6E5B4E84-C988-6DC6-A25A-0A42BACB92BE}"/>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0375E8D3-5B85-631B-BE18-DCC398FE0885}"/>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8920" name="Obrázek 8" descr="GDP-ppp-Czech-Republic.png (962×550)">
            <a:extLst>
              <a:ext uri="{FF2B5EF4-FFF2-40B4-BE49-F238E27FC236}">
                <a16:creationId xmlns:a16="http://schemas.microsoft.com/office/drawing/2014/main" id="{45AE13FA-277B-0859-DBA6-A24385F9E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 y="2600325"/>
            <a:ext cx="6877050"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5"/>
          <a:stretch>
            <a:fillRect/>
          </a:stretch>
        </p:blipFill>
        <p:spPr>
          <a:xfrm>
            <a:off x="293418" y="2600325"/>
            <a:ext cx="8568007" cy="3357058"/>
          </a:xfrm>
          <a:prstGeom prst="rect">
            <a:avLst/>
          </a:prstGeom>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9198AEC4-6936-BB83-9AA9-8FED791071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1C6FBB7C-BEE2-5382-E1F6-00B3DAAB6B8C}"/>
              </a:ext>
            </a:extLst>
          </p:cNvPr>
          <p:cNvSpPr>
            <a:spLocks noGrp="1" noChangeArrowheads="1"/>
          </p:cNvSpPr>
          <p:nvPr>
            <p:ph type="ctrTitle" idx="4294967295"/>
          </p:nvPr>
        </p:nvSpPr>
        <p:spPr>
          <a:xfrm>
            <a:off x="3636963" y="1158875"/>
            <a:ext cx="5507037" cy="377825"/>
          </a:xfrm>
        </p:spPr>
        <p:txBody>
          <a:bodyPr/>
          <a:lstStyle/>
          <a:p>
            <a:pPr eaLnBrk="1" hangingPunct="1"/>
            <a:r>
              <a:rPr lang="en-US" altLang="cs-CZ" sz="1800">
                <a:solidFill>
                  <a:srgbClr val="0039A6"/>
                </a:solidFill>
                <a:latin typeface="Georgia" panose="02040502050405020303" pitchFamily="18" charset="0"/>
              </a:rPr>
              <a:t>Economy</a:t>
            </a:r>
          </a:p>
        </p:txBody>
      </p:sp>
      <p:sp>
        <p:nvSpPr>
          <p:cNvPr id="2" name="Rectangle 1">
            <a:extLst>
              <a:ext uri="{FF2B5EF4-FFF2-40B4-BE49-F238E27FC236}">
                <a16:creationId xmlns:a16="http://schemas.microsoft.com/office/drawing/2014/main" id="{846D3872-8924-00FD-CBEB-878F80E405D3}"/>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0969C96-E35E-B372-D99B-A2ABF1A2E1C3}"/>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3">
            <a:extLst>
              <a:ext uri="{FF2B5EF4-FFF2-40B4-BE49-F238E27FC236}">
                <a16:creationId xmlns:a16="http://schemas.microsoft.com/office/drawing/2014/main" id="{51A81E0D-D09D-5829-5BF8-36E191B69682}"/>
              </a:ext>
            </a:extLst>
          </p:cNvPr>
          <p:cNvSpPr txBox="1">
            <a:spLocks noChangeArrowheads="1"/>
          </p:cNvSpPr>
          <p:nvPr/>
        </p:nvSpPr>
        <p:spPr bwMode="auto">
          <a:xfrm>
            <a:off x="1535113" y="1847850"/>
            <a:ext cx="5745162"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28600" indent="-228600" algn="just">
              <a:lnSpc>
                <a:spcPct val="90000"/>
              </a:lnSpc>
              <a:buFontTx/>
              <a:buNone/>
              <a:defRPr/>
            </a:pPr>
            <a:r>
              <a:rPr lang="en-GB" altLang="cs-CZ" sz="1800" kern="0" dirty="0">
                <a:latin typeface="Georgia" pitchFamily="18" charset="0"/>
              </a:rPr>
              <a:t>	</a:t>
            </a:r>
            <a:r>
              <a:rPr lang="en-GB" altLang="cs-CZ" sz="1800" kern="0" dirty="0">
                <a:solidFill>
                  <a:srgbClr val="C00000"/>
                </a:solidFill>
                <a:latin typeface="Georgia" pitchFamily="18" charset="0"/>
              </a:rPr>
              <a:t>Gross Domestic Product </a:t>
            </a:r>
            <a:r>
              <a:rPr lang="cs-CZ" altLang="cs-CZ" sz="1800" kern="0" dirty="0">
                <a:solidFill>
                  <a:srgbClr val="C00000"/>
                </a:solidFill>
                <a:latin typeface="Georgia" pitchFamily="18" charset="0"/>
              </a:rPr>
              <a:t>per capita in EUR</a:t>
            </a:r>
            <a:endParaRPr lang="en-GB" altLang="cs-CZ" sz="1800" kern="0" dirty="0">
              <a:solidFill>
                <a:srgbClr val="C00000"/>
              </a:solidFill>
              <a:latin typeface="Georgia" pitchFamily="18" charset="0"/>
            </a:endParaRPr>
          </a:p>
          <a:p>
            <a:pPr marL="228600" indent="-228600" algn="just">
              <a:lnSpc>
                <a:spcPct val="90000"/>
              </a:lnSpc>
              <a:buFontTx/>
              <a:buNone/>
              <a:defRPr/>
            </a:pPr>
            <a:r>
              <a:rPr lang="en-GB" altLang="cs-CZ" sz="1800" kern="0" dirty="0">
                <a:latin typeface="Georgia" pitchFamily="18" charset="0"/>
              </a:rPr>
              <a:t>	</a:t>
            </a:r>
            <a:endParaRPr lang="en-GB" altLang="cs-CZ" sz="3000" kern="0" dirty="0">
              <a:solidFill>
                <a:srgbClr val="D52B1E"/>
              </a:solidFill>
              <a:latin typeface="Georgia" pitchFamily="18" charset="0"/>
            </a:endParaRPr>
          </a:p>
          <a:p>
            <a:pPr marL="228600" indent="-228600" algn="just">
              <a:lnSpc>
                <a:spcPct val="90000"/>
              </a:lnSpc>
              <a:buFontTx/>
              <a:buNone/>
              <a:defRPr/>
            </a:pPr>
            <a:endParaRPr lang="en-GB" altLang="cs-CZ" sz="3000" kern="0" dirty="0">
              <a:solidFill>
                <a:srgbClr val="D52B1E"/>
              </a:solidFill>
              <a:latin typeface="Georgia" pitchFamily="18" charset="0"/>
            </a:endParaRPr>
          </a:p>
          <a:p>
            <a:pPr marL="228600" indent="-228600" algn="just">
              <a:lnSpc>
                <a:spcPct val="90000"/>
              </a:lnSpc>
              <a:buFontTx/>
              <a:buNone/>
              <a:defRPr/>
            </a:pPr>
            <a:endParaRPr lang="en-GB" altLang="cs-CZ" sz="3000" kern="0" dirty="0">
              <a:solidFill>
                <a:srgbClr val="D52B1E"/>
              </a:solidFill>
              <a:latin typeface="Georgia" pitchFamily="18" charset="0"/>
            </a:endParaRPr>
          </a:p>
          <a:p>
            <a:pPr marL="228600" indent="-228600" algn="just">
              <a:lnSpc>
                <a:spcPct val="90000"/>
              </a:lnSpc>
              <a:buFontTx/>
              <a:buNone/>
              <a:defRPr/>
            </a:pPr>
            <a:endParaRPr lang="en-GB" altLang="cs-CZ" sz="3000" kern="0" dirty="0">
              <a:solidFill>
                <a:srgbClr val="D52B1E"/>
              </a:solidFill>
              <a:latin typeface="Georgia" pitchFamily="18" charset="0"/>
            </a:endParaRPr>
          </a:p>
          <a:p>
            <a:pPr marL="228600" indent="-228600" algn="just">
              <a:lnSpc>
                <a:spcPct val="90000"/>
              </a:lnSpc>
              <a:buFontTx/>
              <a:buNone/>
              <a:defRPr/>
            </a:pPr>
            <a:endParaRPr lang="en-GB" altLang="cs-CZ" sz="3000" kern="0" dirty="0">
              <a:solidFill>
                <a:srgbClr val="D52B1E"/>
              </a:solidFill>
              <a:latin typeface="Georgia" pitchFamily="18" charset="0"/>
            </a:endParaRPr>
          </a:p>
          <a:p>
            <a:pPr marL="228600" indent="-228600" eaLnBrk="1" hangingPunct="1">
              <a:lnSpc>
                <a:spcPct val="90000"/>
              </a:lnSpc>
              <a:spcBef>
                <a:spcPct val="0"/>
              </a:spcBef>
              <a:buFontTx/>
              <a:buNone/>
              <a:defRPr/>
            </a:pPr>
            <a:endParaRPr lang="en-GB" altLang="cs-CZ" sz="1350" kern="0" dirty="0">
              <a:solidFill>
                <a:srgbClr val="072B51"/>
              </a:solidFill>
              <a:latin typeface="Georgia" pitchFamily="18" charset="0"/>
            </a:endParaRPr>
          </a:p>
          <a:p>
            <a:pPr marL="228600" indent="-228600" eaLnBrk="1" hangingPunct="1">
              <a:lnSpc>
                <a:spcPct val="90000"/>
              </a:lnSpc>
              <a:spcBef>
                <a:spcPct val="0"/>
              </a:spcBef>
              <a:buFontTx/>
              <a:buNone/>
              <a:defRPr/>
            </a:pPr>
            <a:r>
              <a:rPr lang="en-GB" altLang="cs-CZ" sz="900" kern="0" noProof="1">
                <a:latin typeface="Georgia" pitchFamily="18" charset="0"/>
              </a:rPr>
              <a:t>	</a:t>
            </a:r>
          </a:p>
          <a:p>
            <a:pPr marL="228600" indent="-228600" eaLnBrk="1" hangingPunct="1">
              <a:lnSpc>
                <a:spcPct val="90000"/>
              </a:lnSpc>
              <a:spcBef>
                <a:spcPct val="0"/>
              </a:spcBef>
              <a:buFontTx/>
              <a:buNone/>
              <a:defRPr/>
            </a:pPr>
            <a:r>
              <a:rPr lang="en-GB" altLang="cs-CZ" sz="900" kern="0" noProof="1">
                <a:latin typeface="Georgia" pitchFamily="18" charset="0"/>
              </a:rPr>
              <a:t>	</a:t>
            </a:r>
            <a:endParaRPr lang="en-GB" altLang="cs-CZ" sz="900" kern="0" dirty="0">
              <a:latin typeface="Georgia" pitchFamily="18" charset="0"/>
            </a:endParaRPr>
          </a:p>
        </p:txBody>
      </p:sp>
      <p:graphicFrame>
        <p:nvGraphicFramePr>
          <p:cNvPr id="39943" name="Graf 9">
            <a:extLst>
              <a:ext uri="{FF2B5EF4-FFF2-40B4-BE49-F238E27FC236}">
                <a16:creationId xmlns:a16="http://schemas.microsoft.com/office/drawing/2014/main" id="{B85B864A-B97C-F347-4298-77EC96F041BA}"/>
              </a:ext>
            </a:extLst>
          </p:cNvPr>
          <p:cNvGraphicFramePr>
            <a:graphicFrameLocks/>
          </p:cNvGraphicFramePr>
          <p:nvPr>
            <p:extLst>
              <p:ext uri="{D42A27DB-BD31-4B8C-83A1-F6EECF244321}">
                <p14:modId xmlns:p14="http://schemas.microsoft.com/office/powerpoint/2010/main" val="2227569381"/>
              </p:ext>
            </p:extLst>
          </p:nvPr>
        </p:nvGraphicFramePr>
        <p:xfrm>
          <a:off x="2547938" y="2692400"/>
          <a:ext cx="4046537" cy="2408238"/>
        </p:xfrm>
        <a:graphic>
          <a:graphicData uri="http://schemas.openxmlformats.org/presentationml/2006/ole">
            <mc:AlternateContent xmlns:mc="http://schemas.openxmlformats.org/markup-compatibility/2006">
              <mc:Choice xmlns:v="urn:schemas-microsoft-com:vml" Requires="v">
                <p:oleObj spid="_x0000_s1064" name="Chart" r:id="rId4" imgW="4216400" imgH="2527300" progId="Excel.Chart.8">
                  <p:embed/>
                </p:oleObj>
              </mc:Choice>
              <mc:Fallback>
                <p:oleObj name="Chart" r:id="rId4" imgW="4216400" imgH="2527300" progId="Excel.Chart.8">
                  <p:embed/>
                  <p:pic>
                    <p:nvPicPr>
                      <p:cNvPr id="0" name="Graf 9"/>
                      <p:cNvPicPr>
                        <a:picLocks noChangeArrowheads="1"/>
                      </p:cNvPicPr>
                      <p:nvPr/>
                    </p:nvPicPr>
                    <p:blipFill>
                      <a:blip r:embed="rId5"/>
                      <a:srcRect/>
                      <a:stretch>
                        <a:fillRect/>
                      </a:stretch>
                    </p:blipFill>
                    <p:spPr bwMode="auto">
                      <a:xfrm>
                        <a:off x="2547938" y="2692400"/>
                        <a:ext cx="4046537"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294D2867-0F3D-1682-2394-06D40D14CDDE}"/>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951163" y="1716088"/>
            <a:ext cx="5049837"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a:extLst>
              <a:ext uri="{FF2B5EF4-FFF2-40B4-BE49-F238E27FC236}">
                <a16:creationId xmlns:a16="http://schemas.microsoft.com/office/drawing/2014/main" id="{6D9583CE-6D84-92C7-1089-45445E1798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2">
            <a:extLst>
              <a:ext uri="{FF2B5EF4-FFF2-40B4-BE49-F238E27FC236}">
                <a16:creationId xmlns:a16="http://schemas.microsoft.com/office/drawing/2014/main" id="{7E7B4A95-63CB-F24B-A374-885C5BB06FCE}"/>
              </a:ext>
            </a:extLst>
          </p:cNvPr>
          <p:cNvSpPr>
            <a:spLocks noGrp="1" noChangeArrowheads="1"/>
          </p:cNvSpPr>
          <p:nvPr>
            <p:ph type="ctrTitle" idx="4294967295"/>
          </p:nvPr>
        </p:nvSpPr>
        <p:spPr>
          <a:xfrm>
            <a:off x="3636963" y="1158875"/>
            <a:ext cx="5507037" cy="377825"/>
          </a:xfrm>
        </p:spPr>
        <p:txBody>
          <a:bodyPr/>
          <a:lstStyle/>
          <a:p>
            <a:pPr eaLnBrk="1" hangingPunct="1"/>
            <a:r>
              <a:rPr lang="en-US" altLang="cs-CZ" sz="1800">
                <a:solidFill>
                  <a:srgbClr val="0039A6"/>
                </a:solidFill>
                <a:latin typeface="Georgia" panose="02040502050405020303" pitchFamily="18" charset="0"/>
              </a:rPr>
              <a:t>Economy</a:t>
            </a:r>
          </a:p>
        </p:txBody>
      </p:sp>
      <p:sp>
        <p:nvSpPr>
          <p:cNvPr id="40965" name="Rectangle 3">
            <a:extLst>
              <a:ext uri="{FF2B5EF4-FFF2-40B4-BE49-F238E27FC236}">
                <a16:creationId xmlns:a16="http://schemas.microsoft.com/office/drawing/2014/main" id="{4EC7C21D-FAD5-7FF0-C607-315535DD3696}"/>
              </a:ext>
            </a:extLst>
          </p:cNvPr>
          <p:cNvSpPr>
            <a:spLocks noGrp="1" noChangeArrowheads="1"/>
          </p:cNvSpPr>
          <p:nvPr>
            <p:ph type="subTitle" idx="4294967295"/>
          </p:nvPr>
        </p:nvSpPr>
        <p:spPr>
          <a:xfrm>
            <a:off x="914400" y="1970813"/>
            <a:ext cx="8229600" cy="3817938"/>
          </a:xfrm>
        </p:spPr>
        <p:txBody>
          <a:bodyPr/>
          <a:lstStyle/>
          <a:p>
            <a:pPr marL="228600" indent="-228600" algn="just" eaLnBrk="1" hangingPunct="1">
              <a:lnSpc>
                <a:spcPct val="80000"/>
              </a:lnSpc>
              <a:buFont typeface="Arial" panose="020B0604020202020204" pitchFamily="34" charset="0"/>
              <a:buNone/>
            </a:pPr>
            <a:r>
              <a:rPr lang="en-US" altLang="cs-CZ" dirty="0">
                <a:solidFill>
                  <a:srgbClr val="D52B1E"/>
                </a:solidFill>
                <a:latin typeface="Georgia" panose="02040502050405020303" pitchFamily="18" charset="0"/>
              </a:rPr>
              <a:t>	</a:t>
            </a:r>
            <a:r>
              <a:rPr lang="en-GB" altLang="cs-CZ" dirty="0">
                <a:solidFill>
                  <a:srgbClr val="D52B1E"/>
                </a:solidFill>
                <a:latin typeface="Georgia" panose="02040502050405020303" pitchFamily="18" charset="0"/>
              </a:rPr>
              <a:t>Czech Government's </a:t>
            </a:r>
            <a:r>
              <a:rPr lang="cs-CZ" altLang="cs-CZ" dirty="0" err="1">
                <a:solidFill>
                  <a:srgbClr val="D52B1E"/>
                </a:solidFill>
                <a:latin typeface="Georgia" panose="02040502050405020303" pitchFamily="18" charset="0"/>
              </a:rPr>
              <a:t>Debt</a:t>
            </a:r>
            <a:endParaRPr lang="en-GB" altLang="cs-CZ" dirty="0">
              <a:solidFill>
                <a:srgbClr val="D52B1E"/>
              </a:solidFill>
              <a:latin typeface="Georgia" panose="02040502050405020303" pitchFamily="18" charset="0"/>
            </a:endParaRPr>
          </a:p>
          <a:p>
            <a:pPr marL="228600" indent="-228600" algn="just" eaLnBrk="1" hangingPunct="1">
              <a:lnSpc>
                <a:spcPct val="80000"/>
              </a:lnSpc>
              <a:buFont typeface="Arial" panose="020B0604020202020204" pitchFamily="34" charset="0"/>
              <a:buNone/>
            </a:pPr>
            <a:endParaRPr lang="en-GB" altLang="cs-CZ" sz="900" dirty="0">
              <a:solidFill>
                <a:schemeClr val="hlink"/>
              </a:solidFill>
              <a:latin typeface="Georgia" panose="02040502050405020303" pitchFamily="18" charset="0"/>
            </a:endParaRPr>
          </a:p>
          <a:p>
            <a:pPr marL="0" indent="0" algn="just" eaLnBrk="1" hangingPunct="1">
              <a:lnSpc>
                <a:spcPct val="80000"/>
              </a:lnSpc>
              <a:buNone/>
            </a:pPr>
            <a:endParaRPr lang="cs-CZ" altLang="cs-CZ" sz="1800" dirty="0">
              <a:latin typeface="Georgia" panose="02040502050405020303" pitchFamily="18" charset="0"/>
              <a:cs typeface="Times New Roman" panose="02020603050405020304" pitchFamily="18" charset="0"/>
            </a:endParaRPr>
          </a:p>
          <a:p>
            <a:pPr marL="228600" indent="-228600" algn="just" eaLnBrk="1" hangingPunct="1">
              <a:lnSpc>
                <a:spcPct val="80000"/>
              </a:lnSpc>
            </a:pPr>
            <a:endParaRPr lang="cs-CZ" altLang="cs-CZ" sz="1800" dirty="0">
              <a:latin typeface="Georgia" panose="02040502050405020303" pitchFamily="18" charset="0"/>
              <a:cs typeface="Times New Roman" panose="02020603050405020304" pitchFamily="18" charset="0"/>
            </a:endParaRPr>
          </a:p>
          <a:p>
            <a:pPr marL="228600" indent="-228600" algn="just" eaLnBrk="1" hangingPunct="1">
              <a:lnSpc>
                <a:spcPct val="80000"/>
              </a:lnSpc>
              <a:buFont typeface="Arial" panose="020B0604020202020204" pitchFamily="34" charset="0"/>
              <a:buNone/>
            </a:pPr>
            <a:endParaRPr lang="cs-CZ" altLang="cs-CZ" sz="900" dirty="0">
              <a:latin typeface="Georgia" panose="02040502050405020303" pitchFamily="18" charset="0"/>
            </a:endParaRPr>
          </a:p>
          <a:p>
            <a:pPr marL="228600" indent="-228600" algn="just" eaLnBrk="1" hangingPunct="1">
              <a:lnSpc>
                <a:spcPct val="80000"/>
              </a:lnSpc>
              <a:buFont typeface="Arial" panose="020B0604020202020204" pitchFamily="34" charset="0"/>
              <a:buNone/>
            </a:pPr>
            <a:endParaRPr lang="cs-CZ" altLang="cs-CZ" sz="900" dirty="0">
              <a:latin typeface="Georgia" panose="02040502050405020303" pitchFamily="18" charset="0"/>
            </a:endParaRPr>
          </a:p>
        </p:txBody>
      </p:sp>
      <p:sp>
        <p:nvSpPr>
          <p:cNvPr id="2" name="Rectangle 1">
            <a:extLst>
              <a:ext uri="{FF2B5EF4-FFF2-40B4-BE49-F238E27FC236}">
                <a16:creationId xmlns:a16="http://schemas.microsoft.com/office/drawing/2014/main" id="{A5419973-069F-2E04-849E-4D40E35C31E8}"/>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27319DBB-AA3F-3242-BEEE-25477A1D550E}"/>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3">
            <a:extLst>
              <a:ext uri="{FF2B5EF4-FFF2-40B4-BE49-F238E27FC236}">
                <a16:creationId xmlns:a16="http://schemas.microsoft.com/office/drawing/2014/main" id="{EF1EE384-7EF3-98C6-BAF9-941DEDFFAC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2688686"/>
            <a:ext cx="7772400" cy="3312064"/>
          </a:xfrm>
          <a:prstGeom prst="rect">
            <a:avLst/>
          </a:prstGeom>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6CD3FF4B-C70E-81A8-086D-454CE3004001}"/>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951163" y="1716088"/>
            <a:ext cx="5049837"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a:extLst>
              <a:ext uri="{FF2B5EF4-FFF2-40B4-BE49-F238E27FC236}">
                <a16:creationId xmlns:a16="http://schemas.microsoft.com/office/drawing/2014/main" id="{310F7CB9-233C-E989-88D7-CAB6929AF5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
            <a:extLst>
              <a:ext uri="{FF2B5EF4-FFF2-40B4-BE49-F238E27FC236}">
                <a16:creationId xmlns:a16="http://schemas.microsoft.com/office/drawing/2014/main" id="{21F9DD9B-A632-04F8-EBC5-2BA6B0A6EC10}"/>
              </a:ext>
            </a:extLst>
          </p:cNvPr>
          <p:cNvSpPr>
            <a:spLocks noGrp="1" noChangeArrowheads="1"/>
          </p:cNvSpPr>
          <p:nvPr>
            <p:ph type="ctrTitle" idx="4294967295"/>
          </p:nvPr>
        </p:nvSpPr>
        <p:spPr>
          <a:xfrm>
            <a:off x="3636963" y="1158875"/>
            <a:ext cx="5507037" cy="377825"/>
          </a:xfrm>
        </p:spPr>
        <p:txBody>
          <a:bodyPr/>
          <a:lstStyle/>
          <a:p>
            <a:pPr eaLnBrk="1" hangingPunct="1"/>
            <a:r>
              <a:rPr lang="en-US" altLang="cs-CZ" sz="1800">
                <a:solidFill>
                  <a:srgbClr val="0039A6"/>
                </a:solidFill>
                <a:latin typeface="Georgia" panose="02040502050405020303" pitchFamily="18" charset="0"/>
              </a:rPr>
              <a:t>Economy</a:t>
            </a:r>
          </a:p>
        </p:txBody>
      </p:sp>
      <p:sp>
        <p:nvSpPr>
          <p:cNvPr id="54277" name="Rectangle 3">
            <a:extLst>
              <a:ext uri="{FF2B5EF4-FFF2-40B4-BE49-F238E27FC236}">
                <a16:creationId xmlns:a16="http://schemas.microsoft.com/office/drawing/2014/main" id="{09A1663C-0304-E698-EA0F-89A3C45B9D38}"/>
              </a:ext>
            </a:extLst>
          </p:cNvPr>
          <p:cNvSpPr>
            <a:spLocks noGrp="1" noChangeArrowheads="1"/>
          </p:cNvSpPr>
          <p:nvPr>
            <p:ph type="subTitle" idx="4294967295"/>
          </p:nvPr>
        </p:nvSpPr>
        <p:spPr>
          <a:xfrm>
            <a:off x="1063625" y="1857375"/>
            <a:ext cx="7540625" cy="4013200"/>
          </a:xfrm>
        </p:spPr>
        <p:txBody>
          <a:bodyPr rtlCol="0">
            <a:normAutofit/>
          </a:bodyPr>
          <a:lstStyle/>
          <a:p>
            <a:pPr marL="228600" indent="-228600" algn="just" eaLnBrk="1" fontAlgn="auto" hangingPunct="1">
              <a:spcAft>
                <a:spcPts val="0"/>
              </a:spcAft>
              <a:buFont typeface="Arial" panose="020B0604020202020204" pitchFamily="34" charset="0"/>
              <a:buNone/>
              <a:defRPr/>
            </a:pPr>
            <a:r>
              <a:rPr lang="cs-CZ" altLang="cs-CZ" sz="1800" dirty="0" err="1" smtClean="0">
                <a:solidFill>
                  <a:srgbClr val="D52B1E"/>
                </a:solidFill>
                <a:latin typeface="Georgia" panose="02040502050405020303" pitchFamily="18" charset="0"/>
              </a:rPr>
              <a:t>Czechia</a:t>
            </a:r>
            <a:r>
              <a:rPr lang="cs-CZ" altLang="cs-CZ" sz="1800" dirty="0" smtClean="0">
                <a:solidFill>
                  <a:srgbClr val="D52B1E"/>
                </a:solidFill>
                <a:latin typeface="Georgia" panose="02040502050405020303" pitchFamily="18" charset="0"/>
              </a:rPr>
              <a:t> </a:t>
            </a:r>
            <a:r>
              <a:rPr lang="cs-CZ" altLang="cs-CZ" sz="1800" dirty="0" err="1">
                <a:solidFill>
                  <a:srgbClr val="D52B1E"/>
                </a:solidFill>
                <a:latin typeface="Georgia" panose="02040502050405020303" pitchFamily="18" charset="0"/>
              </a:rPr>
              <a:t>inflation</a:t>
            </a:r>
            <a:r>
              <a:rPr lang="cs-CZ" altLang="cs-CZ" sz="1800" dirty="0">
                <a:solidFill>
                  <a:srgbClr val="D52B1E"/>
                </a:solidFill>
                <a:latin typeface="Georgia" panose="02040502050405020303" pitchFamily="18" charset="0"/>
              </a:rPr>
              <a:t> </a:t>
            </a:r>
            <a:r>
              <a:rPr lang="cs-CZ" altLang="cs-CZ" sz="1800" dirty="0" err="1">
                <a:solidFill>
                  <a:srgbClr val="D52B1E"/>
                </a:solidFill>
                <a:latin typeface="Georgia" panose="02040502050405020303" pitchFamily="18" charset="0"/>
              </a:rPr>
              <a:t>rate</a:t>
            </a:r>
            <a:endParaRPr lang="en-GB" altLang="cs-CZ" sz="1800" dirty="0">
              <a:solidFill>
                <a:srgbClr val="D52B1E"/>
              </a:solidFill>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675" dirty="0">
              <a:latin typeface="Georgia" panose="02040502050405020303" pitchFamily="18" charset="0"/>
            </a:endParaRPr>
          </a:p>
          <a:p>
            <a:pPr marL="0" indent="0" algn="just" eaLnBrk="1" fontAlgn="auto" hangingPunct="1">
              <a:spcAft>
                <a:spcPts val="0"/>
              </a:spcAft>
              <a:buNone/>
              <a:defRPr/>
            </a:pPr>
            <a:endParaRPr lang="en-US" altLang="cs-CZ" sz="1350" dirty="0">
              <a:latin typeface="Georgia" panose="02040502050405020303"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4F3D8401-16C3-0B23-3DDD-D893F903F5BE}"/>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7F1CC0C-5B45-58B8-9E1C-F36CCA182943}"/>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3">
            <a:extLst>
              <a:ext uri="{FF2B5EF4-FFF2-40B4-BE49-F238E27FC236}">
                <a16:creationId xmlns:a16="http://schemas.microsoft.com/office/drawing/2014/main" id="{7C9DE9F3-F2E1-6057-C8F4-9480546B0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326" y="2177742"/>
            <a:ext cx="6192837" cy="3181252"/>
          </a:xfrm>
          <a:prstGeom prst="rect">
            <a:avLst/>
          </a:prstGeo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3C983688-954A-7145-B1B1-1A902696E09A}"/>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951163" y="1716088"/>
            <a:ext cx="5049837"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a:extLst>
              <a:ext uri="{FF2B5EF4-FFF2-40B4-BE49-F238E27FC236}">
                <a16:creationId xmlns:a16="http://schemas.microsoft.com/office/drawing/2014/main" id="{3CC4A173-FFDB-CB36-AD8B-D26CC05F0A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2">
            <a:extLst>
              <a:ext uri="{FF2B5EF4-FFF2-40B4-BE49-F238E27FC236}">
                <a16:creationId xmlns:a16="http://schemas.microsoft.com/office/drawing/2014/main" id="{4A595CE3-EE7F-8480-9C55-A8B10E2E371E}"/>
              </a:ext>
            </a:extLst>
          </p:cNvPr>
          <p:cNvSpPr>
            <a:spLocks noGrp="1" noChangeArrowheads="1"/>
          </p:cNvSpPr>
          <p:nvPr>
            <p:ph type="ctrTitle" idx="4294967295"/>
          </p:nvPr>
        </p:nvSpPr>
        <p:spPr>
          <a:xfrm>
            <a:off x="2097088" y="1163638"/>
            <a:ext cx="5507037" cy="377825"/>
          </a:xfrm>
        </p:spPr>
        <p:txBody>
          <a:bodyPr/>
          <a:lstStyle/>
          <a:p>
            <a:pPr eaLnBrk="1" hangingPunct="1"/>
            <a:r>
              <a:rPr lang="en-GB" altLang="cs-CZ" sz="1800">
                <a:solidFill>
                  <a:srgbClr val="0039A6"/>
                </a:solidFill>
                <a:latin typeface="Georgia" panose="02040502050405020303" pitchFamily="18" charset="0"/>
              </a:rPr>
              <a:t>Economy</a:t>
            </a:r>
          </a:p>
        </p:txBody>
      </p:sp>
      <p:sp>
        <p:nvSpPr>
          <p:cNvPr id="36869" name="Rectangle 3">
            <a:extLst>
              <a:ext uri="{FF2B5EF4-FFF2-40B4-BE49-F238E27FC236}">
                <a16:creationId xmlns:a16="http://schemas.microsoft.com/office/drawing/2014/main" id="{76492624-EF70-47AA-2D41-0AB46FA5CF17}"/>
              </a:ext>
            </a:extLst>
          </p:cNvPr>
          <p:cNvSpPr>
            <a:spLocks noGrp="1" noChangeArrowheads="1"/>
          </p:cNvSpPr>
          <p:nvPr>
            <p:ph type="subTitle" idx="4294967295"/>
          </p:nvPr>
        </p:nvSpPr>
        <p:spPr>
          <a:xfrm>
            <a:off x="1296988" y="1744663"/>
            <a:ext cx="6704012" cy="3998912"/>
          </a:xfrm>
        </p:spPr>
        <p:txBody>
          <a:bodyPr rtlCol="0">
            <a:normAutofit/>
          </a:bodyPr>
          <a:lstStyle/>
          <a:p>
            <a:pPr marL="228600" indent="-228600" algn="just" eaLnBrk="1" fontAlgn="auto" hangingPunct="1">
              <a:spcAft>
                <a:spcPts val="0"/>
              </a:spcAft>
              <a:buFont typeface="Arial" panose="020B0604020202020204" pitchFamily="34" charset="0"/>
              <a:buNone/>
              <a:defRPr/>
            </a:pPr>
            <a:r>
              <a:rPr lang="cs-CZ" altLang="cs-CZ" sz="1800" dirty="0" err="1">
                <a:solidFill>
                  <a:srgbClr val="D52B1E"/>
                </a:solidFill>
                <a:latin typeface="Georgia" panose="02040502050405020303" pitchFamily="18" charset="0"/>
              </a:rPr>
              <a:t>Unemployment</a:t>
            </a:r>
            <a:r>
              <a:rPr lang="cs-CZ" altLang="cs-CZ" sz="1800" dirty="0">
                <a:solidFill>
                  <a:srgbClr val="D52B1E"/>
                </a:solidFill>
                <a:latin typeface="Georgia" panose="02040502050405020303" pitchFamily="18" charset="0"/>
              </a:rPr>
              <a:t> </a:t>
            </a:r>
            <a:r>
              <a:rPr lang="cs-CZ" altLang="cs-CZ" sz="1800" dirty="0" err="1">
                <a:solidFill>
                  <a:srgbClr val="D52B1E"/>
                </a:solidFill>
                <a:latin typeface="Georgia" panose="02040502050405020303" pitchFamily="18" charset="0"/>
              </a:rPr>
              <a:t>rate</a:t>
            </a:r>
            <a:r>
              <a:rPr lang="cs-CZ" altLang="cs-CZ" sz="1800" dirty="0">
                <a:solidFill>
                  <a:srgbClr val="D52B1E"/>
                </a:solidFill>
                <a:latin typeface="Georgia" panose="02040502050405020303" pitchFamily="18" charset="0"/>
              </a:rPr>
              <a:t>	</a:t>
            </a:r>
            <a:endParaRPr lang="en-US" altLang="cs-CZ" sz="750" dirty="0">
              <a:solidFill>
                <a:srgbClr val="D52B1E"/>
              </a:solidFill>
              <a:latin typeface="Georgia" panose="02040502050405020303" pitchFamily="18" charset="0"/>
            </a:endParaRPr>
          </a:p>
        </p:txBody>
      </p:sp>
      <p:sp>
        <p:nvSpPr>
          <p:cNvPr id="2" name="Rectangle 1">
            <a:extLst>
              <a:ext uri="{FF2B5EF4-FFF2-40B4-BE49-F238E27FC236}">
                <a16:creationId xmlns:a16="http://schemas.microsoft.com/office/drawing/2014/main" id="{9E6EB486-FD8D-D38D-6A51-F7077204CDAE}"/>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392DBF85-38A6-FECE-D6A2-3361EE0ACFD1}"/>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3">
            <a:extLst>
              <a:ext uri="{FF2B5EF4-FFF2-40B4-BE49-F238E27FC236}">
                <a16:creationId xmlns:a16="http://schemas.microsoft.com/office/drawing/2014/main" id="{5645D74F-DE4B-757B-84FF-873343389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988" y="2153745"/>
            <a:ext cx="6944968" cy="3409348"/>
          </a:xfrm>
          <a:prstGeom prst="rect">
            <a:avLst/>
          </a:prstGeom>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546B3C28-008C-DC41-412E-872480EB60F9}"/>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951163" y="1698625"/>
            <a:ext cx="5049837"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a:extLst>
              <a:ext uri="{FF2B5EF4-FFF2-40B4-BE49-F238E27FC236}">
                <a16:creationId xmlns:a16="http://schemas.microsoft.com/office/drawing/2014/main" id="{FBA4860C-69D3-3AF5-2314-326E863007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2">
            <a:extLst>
              <a:ext uri="{FF2B5EF4-FFF2-40B4-BE49-F238E27FC236}">
                <a16:creationId xmlns:a16="http://schemas.microsoft.com/office/drawing/2014/main" id="{8BD93105-164F-0D14-6465-3928B6DA7C3D}"/>
              </a:ext>
            </a:extLst>
          </p:cNvPr>
          <p:cNvSpPr>
            <a:spLocks noGrp="1" noChangeArrowheads="1"/>
          </p:cNvSpPr>
          <p:nvPr>
            <p:ph type="ctrTitle" idx="4294967295"/>
          </p:nvPr>
        </p:nvSpPr>
        <p:spPr>
          <a:xfrm>
            <a:off x="2193925" y="1158875"/>
            <a:ext cx="6950075" cy="377825"/>
          </a:xfrm>
        </p:spPr>
        <p:txBody>
          <a:bodyPr/>
          <a:lstStyle/>
          <a:p>
            <a:pPr eaLnBrk="1" hangingPunct="1"/>
            <a:r>
              <a:rPr lang="en-GB" altLang="cs-CZ" sz="1800">
                <a:solidFill>
                  <a:srgbClr val="0039A6"/>
                </a:solidFill>
                <a:latin typeface="Georgia" panose="02040502050405020303" pitchFamily="18" charset="0"/>
              </a:rPr>
              <a:t>Economy</a:t>
            </a:r>
          </a:p>
        </p:txBody>
      </p:sp>
      <p:sp>
        <p:nvSpPr>
          <p:cNvPr id="36869" name="Rectangle 3">
            <a:extLst>
              <a:ext uri="{FF2B5EF4-FFF2-40B4-BE49-F238E27FC236}">
                <a16:creationId xmlns:a16="http://schemas.microsoft.com/office/drawing/2014/main" id="{01ACC7A3-6812-BCA0-9802-00A733B716C5}"/>
              </a:ext>
            </a:extLst>
          </p:cNvPr>
          <p:cNvSpPr>
            <a:spLocks noGrp="1" noChangeArrowheads="1"/>
          </p:cNvSpPr>
          <p:nvPr>
            <p:ph type="subTitle" idx="4294967295"/>
          </p:nvPr>
        </p:nvSpPr>
        <p:spPr>
          <a:xfrm>
            <a:off x="1493838" y="1744663"/>
            <a:ext cx="7650162" cy="3998912"/>
          </a:xfrm>
        </p:spPr>
        <p:txBody>
          <a:bodyPr rtlCol="0">
            <a:normAutofit/>
          </a:bodyPr>
          <a:lstStyle/>
          <a:p>
            <a:pPr marL="228600" indent="-228600" algn="just" eaLnBrk="1" fontAlgn="auto" hangingPunct="1">
              <a:spcAft>
                <a:spcPts val="0"/>
              </a:spcAft>
              <a:buFont typeface="Arial" panose="020B0604020202020204" pitchFamily="34" charset="0"/>
              <a:buNone/>
              <a:defRPr/>
            </a:pPr>
            <a:r>
              <a:rPr lang="cs-CZ" altLang="cs-CZ" sz="1800" dirty="0" err="1">
                <a:solidFill>
                  <a:srgbClr val="D52B1E"/>
                </a:solidFill>
                <a:latin typeface="Georgia" panose="02040502050405020303" pitchFamily="18" charset="0"/>
              </a:rPr>
              <a:t>Unemployment</a:t>
            </a:r>
            <a:r>
              <a:rPr lang="cs-CZ" altLang="cs-CZ" sz="1800" dirty="0">
                <a:solidFill>
                  <a:srgbClr val="D52B1E"/>
                </a:solidFill>
                <a:latin typeface="Georgia" panose="02040502050405020303" pitchFamily="18" charset="0"/>
              </a:rPr>
              <a:t> by </a:t>
            </a:r>
            <a:r>
              <a:rPr lang="cs-CZ" altLang="cs-CZ" sz="1800" dirty="0" err="1">
                <a:solidFill>
                  <a:srgbClr val="D52B1E"/>
                </a:solidFill>
                <a:latin typeface="Georgia" panose="02040502050405020303" pitchFamily="18" charset="0"/>
              </a:rPr>
              <a:t>regions</a:t>
            </a:r>
            <a:r>
              <a:rPr lang="cs-CZ" altLang="cs-CZ" sz="1800" dirty="0">
                <a:solidFill>
                  <a:srgbClr val="D52B1E"/>
                </a:solidFill>
                <a:latin typeface="Georgia" panose="02040502050405020303" pitchFamily="18" charset="0"/>
              </a:rPr>
              <a:t> 2023</a:t>
            </a:r>
            <a:endParaRPr lang="en-US" altLang="cs-CZ" sz="750" dirty="0">
              <a:solidFill>
                <a:srgbClr val="D52B1E"/>
              </a:solidFill>
              <a:latin typeface="Georgia" panose="02040502050405020303" pitchFamily="18" charset="0"/>
            </a:endParaRPr>
          </a:p>
        </p:txBody>
      </p:sp>
      <p:sp>
        <p:nvSpPr>
          <p:cNvPr id="2" name="Rectangle 1">
            <a:extLst>
              <a:ext uri="{FF2B5EF4-FFF2-40B4-BE49-F238E27FC236}">
                <a16:creationId xmlns:a16="http://schemas.microsoft.com/office/drawing/2014/main" id="{0D5AC96A-CDC5-D73D-333F-D273925C439F}"/>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818A2BB-AD65-75E9-3C88-A84926FFCDC4}"/>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3">
            <a:extLst>
              <a:ext uri="{FF2B5EF4-FFF2-40B4-BE49-F238E27FC236}">
                <a16:creationId xmlns:a16="http://schemas.microsoft.com/office/drawing/2014/main" id="{B9E4BA88-4D6F-BB16-B674-50123822A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212" y="2317896"/>
            <a:ext cx="5216268" cy="3381229"/>
          </a:xfrm>
          <a:prstGeom prst="rect">
            <a:avLst/>
          </a:prstGeom>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a:extLst>
              <a:ext uri="{FF2B5EF4-FFF2-40B4-BE49-F238E27FC236}">
                <a16:creationId xmlns:a16="http://schemas.microsoft.com/office/drawing/2014/main" id="{571246A6-0D25-D7C8-A3ED-0FBB98F65E25}"/>
              </a:ext>
            </a:extLst>
          </p:cNvPr>
          <p:cNvSpPr>
            <a:spLocks noGrp="1"/>
          </p:cNvSpPr>
          <p:nvPr>
            <p:ph type="title"/>
          </p:nvPr>
        </p:nvSpPr>
        <p:spPr/>
        <p:txBody>
          <a:bodyPr/>
          <a:lstStyle/>
          <a:p>
            <a:pPr eaLnBrk="1" hangingPunct="1"/>
            <a:r>
              <a:rPr lang="cs-CZ" altLang="cs-CZ" sz="1800">
                <a:solidFill>
                  <a:srgbClr val="0039A6"/>
                </a:solidFill>
                <a:latin typeface="Georgia" panose="02040502050405020303" pitchFamily="18" charset="0"/>
              </a:rPr>
              <a:t>              </a:t>
            </a:r>
            <a:r>
              <a:rPr lang="cs-CZ" altLang="cs-CZ" sz="2400">
                <a:solidFill>
                  <a:srgbClr val="0039A6"/>
                </a:solidFill>
                <a:latin typeface="Georgia" panose="02040502050405020303" pitchFamily="18" charset="0"/>
              </a:rPr>
              <a:t>Economy</a:t>
            </a:r>
          </a:p>
        </p:txBody>
      </p:sp>
      <p:sp>
        <p:nvSpPr>
          <p:cNvPr id="45059" name="Zástupný symbol pro obsah 2">
            <a:extLst>
              <a:ext uri="{FF2B5EF4-FFF2-40B4-BE49-F238E27FC236}">
                <a16:creationId xmlns:a16="http://schemas.microsoft.com/office/drawing/2014/main" id="{8058D409-1801-9E32-306A-46465CBD2793}"/>
              </a:ext>
            </a:extLst>
          </p:cNvPr>
          <p:cNvSpPr>
            <a:spLocks noGrp="1"/>
          </p:cNvSpPr>
          <p:nvPr>
            <p:ph idx="1"/>
          </p:nvPr>
        </p:nvSpPr>
        <p:spPr>
          <a:xfrm>
            <a:off x="881063" y="1825625"/>
            <a:ext cx="7634287" cy="4351338"/>
          </a:xfrm>
        </p:spPr>
        <p:txBody>
          <a:bodyPr/>
          <a:lstStyle/>
          <a:p>
            <a:pPr marL="228600" indent="-228600" algn="just" eaLnBrk="1" hangingPunct="1">
              <a:buFont typeface="Arial" panose="020B0604020202020204" pitchFamily="34" charset="0"/>
              <a:buNone/>
            </a:pPr>
            <a:r>
              <a:rPr lang="cs-CZ" altLang="cs-CZ" sz="1800" dirty="0" err="1">
                <a:solidFill>
                  <a:srgbClr val="D52B1E"/>
                </a:solidFill>
                <a:latin typeface="Georgia" panose="02040502050405020303" pitchFamily="18" charset="0"/>
              </a:rPr>
              <a:t>Motorways</a:t>
            </a:r>
            <a:r>
              <a:rPr lang="cs-CZ" altLang="cs-CZ" sz="1800" dirty="0">
                <a:solidFill>
                  <a:srgbClr val="D52B1E"/>
                </a:solidFill>
                <a:latin typeface="Georgia" panose="02040502050405020303" pitchFamily="18" charset="0"/>
              </a:rPr>
              <a:t> in </a:t>
            </a:r>
            <a:r>
              <a:rPr lang="cs-CZ" altLang="cs-CZ" sz="1800" dirty="0" err="1" smtClean="0">
                <a:solidFill>
                  <a:srgbClr val="D52B1E"/>
                </a:solidFill>
                <a:latin typeface="Georgia" panose="02040502050405020303" pitchFamily="18" charset="0"/>
              </a:rPr>
              <a:t>Czechia</a:t>
            </a:r>
            <a:endParaRPr lang="cs-CZ" altLang="cs-CZ" sz="1800" dirty="0">
              <a:solidFill>
                <a:srgbClr val="D52B1E"/>
              </a:solidFill>
              <a:latin typeface="Georgia" panose="02040502050405020303" pitchFamily="18" charset="0"/>
            </a:endParaRPr>
          </a:p>
        </p:txBody>
      </p:sp>
      <p:pic>
        <p:nvPicPr>
          <p:cNvPr id="45060" name="Obrázek 3" descr="Zobrazit zdrojový obrázek">
            <a:extLst>
              <a:ext uri="{FF2B5EF4-FFF2-40B4-BE49-F238E27FC236}">
                <a16:creationId xmlns:a16="http://schemas.microsoft.com/office/drawing/2014/main" id="{E4205F69-5AE7-7BDF-DABD-3BC3A37F9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609850"/>
            <a:ext cx="432117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BB70F839-DD7B-FE38-531E-A01CA5E63C47}"/>
              </a:ext>
            </a:extLst>
          </p:cNvPr>
          <p:cNvSpPr/>
          <p:nvPr/>
        </p:nvSpPr>
        <p:spPr>
          <a:xfrm>
            <a:off x="1230313" y="731838"/>
            <a:ext cx="349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5062" name="Picture 3">
            <a:extLst>
              <a:ext uri="{FF2B5EF4-FFF2-40B4-BE49-F238E27FC236}">
                <a16:creationId xmlns:a16="http://schemas.microsoft.com/office/drawing/2014/main" id="{65BC35D8-2DD9-A152-A3F3-395991155C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825" y="827088"/>
            <a:ext cx="59213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A1CB0A1-3A08-096F-A3B2-0D0FD247931D}"/>
              </a:ext>
            </a:extLst>
          </p:cNvPr>
          <p:cNvPicPr>
            <a:picLocks noChangeAspect="1" noChangeArrowheads="1"/>
          </p:cNvPicPr>
          <p:nvPr/>
        </p:nvPicPr>
        <p:blipFill>
          <a:blip r:embed="rId3">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a:extLst>
              <a:ext uri="{FF2B5EF4-FFF2-40B4-BE49-F238E27FC236}">
                <a16:creationId xmlns:a16="http://schemas.microsoft.com/office/drawing/2014/main" id="{84173D4F-A951-1447-7A74-5C9CDCBE0D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2">
            <a:extLst>
              <a:ext uri="{FF2B5EF4-FFF2-40B4-BE49-F238E27FC236}">
                <a16:creationId xmlns:a16="http://schemas.microsoft.com/office/drawing/2014/main" id="{35D2EE7A-C3C0-9321-D3C4-F0954A02463D}"/>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Basic Facts about the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7173" name="Rectangle 3">
            <a:extLst>
              <a:ext uri="{FF2B5EF4-FFF2-40B4-BE49-F238E27FC236}">
                <a16:creationId xmlns:a16="http://schemas.microsoft.com/office/drawing/2014/main" id="{EE3E4865-BC5C-F620-05E1-7DC637CE0CF3}"/>
              </a:ext>
            </a:extLst>
          </p:cNvPr>
          <p:cNvSpPr>
            <a:spLocks noGrp="1" noChangeArrowheads="1"/>
          </p:cNvSpPr>
          <p:nvPr>
            <p:ph type="subTitle" idx="4294967295"/>
          </p:nvPr>
        </p:nvSpPr>
        <p:spPr>
          <a:xfrm>
            <a:off x="1225550" y="1609725"/>
            <a:ext cx="7918450" cy="4862513"/>
          </a:xfrm>
        </p:spPr>
        <p:txBody>
          <a:bodyPr/>
          <a:lstStyle/>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latin typeface="Georgia" panose="02040502050405020303" pitchFamily="18" charset="0"/>
              </a:rPr>
              <a:t>Area: 			  78,867 km</a:t>
            </a:r>
            <a:r>
              <a:rPr lang="en-GB" altLang="cs-CZ" sz="2000" baseline="30000" dirty="0">
                <a:latin typeface="Georgia" panose="02040502050405020303" pitchFamily="18" charset="0"/>
              </a:rPr>
              <a:t>2</a:t>
            </a:r>
            <a:endParaRPr lang="en-GB" altLang="cs-CZ" sz="2000" dirty="0">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solidFill>
                  <a:srgbClr val="0039A6"/>
                </a:solidFill>
                <a:latin typeface="Georgia" panose="02040502050405020303" pitchFamily="18" charset="0"/>
              </a:rPr>
              <a:t>Population: 			  </a:t>
            </a:r>
            <a:r>
              <a:rPr lang="de-DE" altLang="cs-CZ" sz="2000" dirty="0">
                <a:solidFill>
                  <a:srgbClr val="0039A6"/>
                </a:solidFill>
                <a:latin typeface="Georgia" panose="02040502050405020303" pitchFamily="18" charset="0"/>
              </a:rPr>
              <a:t>est. 10,5 mil.</a:t>
            </a:r>
            <a:endParaRPr lang="en-GB" altLang="cs-CZ" sz="2000" dirty="0">
              <a:solidFill>
                <a:srgbClr val="0039A6"/>
              </a:solidFill>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latin typeface="Georgia" panose="02040502050405020303" pitchFamily="18" charset="0"/>
              </a:rPr>
              <a:t>Official language: 		  Czech</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solidFill>
                  <a:srgbClr val="0039A6"/>
                </a:solidFill>
                <a:latin typeface="Georgia" panose="02040502050405020303" pitchFamily="18" charset="0"/>
              </a:rPr>
              <a:t>Political system: 		  Parliamentary republic</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latin typeface="Georgia" panose="02040502050405020303" pitchFamily="18" charset="0"/>
              </a:rPr>
              <a:t>Head of State:		  President </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solidFill>
                  <a:srgbClr val="0039A6"/>
                </a:solidFill>
                <a:latin typeface="Georgia" panose="02040502050405020303" pitchFamily="18" charset="0"/>
              </a:rPr>
              <a:t>Currency: 		 	  1 Czech crown (CZK)</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latin typeface="Georgia" panose="02040502050405020303" pitchFamily="18" charset="0"/>
              </a:rPr>
              <a:t>Capital: 			  Prague</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solidFill>
                  <a:srgbClr val="0039A6"/>
                </a:solidFill>
                <a:latin typeface="Georgia" panose="02040502050405020303" pitchFamily="18" charset="0"/>
              </a:rPr>
              <a:t>Administrative division: 	  14 regions</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latin typeface="Georgia" panose="02040502050405020303" pitchFamily="18" charset="0"/>
              </a:rPr>
              <a:t>Member of organizations:	  EU, NATO, IMF, WB,</a:t>
            </a:r>
          </a:p>
          <a:p>
            <a:pPr marL="304800" indent="-304800" algn="just" eaLnBrk="1" hangingPunct="1">
              <a:lnSpc>
                <a:spcPct val="110000"/>
              </a:lnSpc>
              <a:spcBef>
                <a:spcPct val="0"/>
              </a:spcBef>
              <a:spcAft>
                <a:spcPts val="1200"/>
              </a:spcAft>
              <a:buFontTx/>
              <a:buNone/>
            </a:pPr>
            <a:r>
              <a:rPr lang="en-GB" altLang="cs-CZ" sz="2000" dirty="0">
                <a:latin typeface="Georgia" panose="02040502050405020303" pitchFamily="18" charset="0"/>
              </a:rPr>
              <a:t>				  WTO, OECD, OSCE</a:t>
            </a:r>
            <a:r>
              <a:rPr lang="cs-CZ" altLang="cs-CZ" sz="2000" dirty="0">
                <a:latin typeface="Georgia" panose="02040502050405020303" pitchFamily="18" charset="0"/>
              </a:rPr>
              <a:t> </a:t>
            </a:r>
            <a:r>
              <a:rPr lang="en-US" altLang="cs-CZ" sz="2000" dirty="0">
                <a:latin typeface="Georgia" panose="02040502050405020303" pitchFamily="18" charset="0"/>
              </a:rPr>
              <a:t>	</a:t>
            </a:r>
          </a:p>
        </p:txBody>
      </p:sp>
      <p:sp>
        <p:nvSpPr>
          <p:cNvPr id="2" name="Rectangle 1">
            <a:extLst>
              <a:ext uri="{FF2B5EF4-FFF2-40B4-BE49-F238E27FC236}">
                <a16:creationId xmlns:a16="http://schemas.microsoft.com/office/drawing/2014/main" id="{7B4C0CB7-0BE7-9366-7B7B-1A044CE26AB1}"/>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3EDB4F70-8B2E-857F-9980-73F0A7D2C618}"/>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a:extLst>
              <a:ext uri="{FF2B5EF4-FFF2-40B4-BE49-F238E27FC236}">
                <a16:creationId xmlns:a16="http://schemas.microsoft.com/office/drawing/2014/main" id="{55BF6B63-9960-B406-9002-69905268C1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6566CDC5-C018-25C2-A2BA-26E7240E163C}"/>
              </a:ext>
            </a:extLst>
          </p:cNvPr>
          <p:cNvSpPr>
            <a:spLocks noGrp="1" noChangeArrowheads="1"/>
          </p:cNvSpPr>
          <p:nvPr>
            <p:ph type="ctrTitle" idx="4294967295"/>
          </p:nvPr>
        </p:nvSpPr>
        <p:spPr>
          <a:xfrm>
            <a:off x="2160588" y="1158875"/>
            <a:ext cx="5345112" cy="377825"/>
          </a:xfrm>
        </p:spPr>
        <p:txBody>
          <a:bodyPr/>
          <a:lstStyle/>
          <a:p>
            <a:pPr eaLnBrk="1" hangingPunct="1"/>
            <a:r>
              <a:rPr lang="en-US" altLang="cs-CZ" sz="1800">
                <a:solidFill>
                  <a:srgbClr val="0039A6"/>
                </a:solidFill>
                <a:latin typeface="Georgia" panose="02040502050405020303" pitchFamily="18" charset="0"/>
              </a:rPr>
              <a:t>Economy</a:t>
            </a:r>
          </a:p>
        </p:txBody>
      </p:sp>
      <p:sp>
        <p:nvSpPr>
          <p:cNvPr id="51204" name="Rectangle 3">
            <a:extLst>
              <a:ext uri="{FF2B5EF4-FFF2-40B4-BE49-F238E27FC236}">
                <a16:creationId xmlns:a16="http://schemas.microsoft.com/office/drawing/2014/main" id="{0DDC2558-0905-F396-ADFE-18134DD5DD3B}"/>
              </a:ext>
            </a:extLst>
          </p:cNvPr>
          <p:cNvSpPr>
            <a:spLocks noGrp="1" noChangeArrowheads="1"/>
          </p:cNvSpPr>
          <p:nvPr>
            <p:ph type="subTitle" idx="4294967295"/>
          </p:nvPr>
        </p:nvSpPr>
        <p:spPr>
          <a:xfrm>
            <a:off x="1720850" y="1711325"/>
            <a:ext cx="5851525" cy="4271963"/>
          </a:xfrm>
        </p:spPr>
        <p:txBody>
          <a:bodyPr rtlCol="0">
            <a:normAutofit/>
          </a:bodyPr>
          <a:lstStyle/>
          <a:p>
            <a:pPr marL="228600" indent="-228600" algn="just" eaLnBrk="1" hangingPunct="1">
              <a:lnSpc>
                <a:spcPct val="100000"/>
              </a:lnSpc>
              <a:buFont typeface="Arial" panose="020B0604020202020204" pitchFamily="34" charset="0"/>
              <a:buNone/>
              <a:defRPr/>
            </a:pPr>
            <a:r>
              <a:rPr lang="en-US" altLang="cs-CZ" sz="1500" dirty="0">
                <a:solidFill>
                  <a:srgbClr val="D52B1E"/>
                </a:solidFill>
                <a:latin typeface="Georgia" panose="02040502050405020303" pitchFamily="18" charset="0"/>
                <a:cs typeface="Times New Roman" panose="02020603050405020304" pitchFamily="18" charset="0"/>
              </a:rPr>
              <a:t>	</a:t>
            </a:r>
            <a:r>
              <a:rPr lang="cs-CZ" altLang="cs-CZ" sz="1900" dirty="0" err="1">
                <a:solidFill>
                  <a:srgbClr val="D52B1E"/>
                </a:solidFill>
                <a:latin typeface="Georgia" panose="02040502050405020303" pitchFamily="18" charset="0"/>
              </a:rPr>
              <a:t>Labour</a:t>
            </a:r>
            <a:r>
              <a:rPr lang="cs-CZ" altLang="cs-CZ" sz="1900" dirty="0">
                <a:solidFill>
                  <a:srgbClr val="D52B1E"/>
                </a:solidFill>
                <a:latin typeface="Georgia" panose="02040502050405020303" pitchFamily="18" charset="0"/>
              </a:rPr>
              <a:t> </a:t>
            </a:r>
            <a:r>
              <a:rPr lang="cs-CZ" altLang="cs-CZ" sz="1900" dirty="0" err="1">
                <a:solidFill>
                  <a:srgbClr val="D52B1E"/>
                </a:solidFill>
                <a:latin typeface="Georgia" panose="02040502050405020303" pitchFamily="18" charset="0"/>
              </a:rPr>
              <a:t>costs</a:t>
            </a:r>
            <a:r>
              <a:rPr lang="cs-CZ" altLang="cs-CZ" sz="1900" dirty="0">
                <a:solidFill>
                  <a:srgbClr val="D52B1E"/>
                </a:solidFill>
                <a:latin typeface="Georgia" panose="02040502050405020303" pitchFamily="18" charset="0"/>
              </a:rPr>
              <a:t> per </a:t>
            </a:r>
            <a:r>
              <a:rPr lang="cs-CZ" altLang="cs-CZ" sz="1900" dirty="0" err="1">
                <a:solidFill>
                  <a:srgbClr val="D52B1E"/>
                </a:solidFill>
                <a:latin typeface="Georgia" panose="02040502050405020303" pitchFamily="18" charset="0"/>
              </a:rPr>
              <a:t>hour</a:t>
            </a:r>
            <a:r>
              <a:rPr lang="cs-CZ" altLang="cs-CZ" sz="1900" dirty="0">
                <a:solidFill>
                  <a:srgbClr val="D52B1E"/>
                </a:solidFill>
                <a:latin typeface="Georgia" panose="02040502050405020303" pitchFamily="18" charset="0"/>
              </a:rPr>
              <a:t> in Euro</a:t>
            </a: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500"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dirty="0">
              <a:solidFill>
                <a:srgbClr val="D52B1E"/>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en-US" altLang="cs-CZ" sz="1500" dirty="0">
              <a:solidFill>
                <a:srgbClr val="D52B1E"/>
              </a:solidFill>
              <a:latin typeface="Georgia" panose="02040502050405020303"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121E993-317C-C96D-32AE-0B3B0FFA367D}"/>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5B7F525-B24F-5BFE-3F3B-1D8F1E6E2EDD}"/>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3">
            <a:extLst>
              <a:ext uri="{FF2B5EF4-FFF2-40B4-BE49-F238E27FC236}">
                <a16:creationId xmlns:a16="http://schemas.microsoft.com/office/drawing/2014/main" id="{A7045862-3BB8-C456-E851-06A9D46DB7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588" y="2111112"/>
            <a:ext cx="4540941" cy="4540941"/>
          </a:xfrm>
          <a:prstGeom prst="rect">
            <a:avLst/>
          </a:prstGeom>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24EBF5AA-6D7F-656A-A9FA-DF389FD54300}"/>
              </a:ext>
            </a:extLst>
          </p:cNvPr>
          <p:cNvPicPr>
            <a:picLocks noChangeAspect="1" noChangeArrowheads="1"/>
          </p:cNvPicPr>
          <p:nvPr/>
        </p:nvPicPr>
        <p:blipFill>
          <a:blip r:embed="rId2" cstate="print">
            <a:lum bright="96000" contrast="-70000"/>
            <a:extLst>
              <a:ext uri="{28A0092B-C50C-407E-A947-70E740481C1C}">
                <a14:useLocalDpi xmlns:a14="http://schemas.microsoft.com/office/drawing/2010/main" val="0"/>
              </a:ext>
            </a:extLst>
          </a:blip>
          <a:srcRect b="7571"/>
          <a:stretch>
            <a:fillRect/>
          </a:stretch>
        </p:blipFill>
        <p:spPr bwMode="auto">
          <a:xfrm>
            <a:off x="5716588" y="3235325"/>
            <a:ext cx="22780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a:extLst>
              <a:ext uri="{FF2B5EF4-FFF2-40B4-BE49-F238E27FC236}">
                <a16:creationId xmlns:a16="http://schemas.microsoft.com/office/drawing/2014/main" id="{0F7CD509-3FD9-23F5-3F66-3FC8ED6DFE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2">
            <a:extLst>
              <a:ext uri="{FF2B5EF4-FFF2-40B4-BE49-F238E27FC236}">
                <a16:creationId xmlns:a16="http://schemas.microsoft.com/office/drawing/2014/main" id="{29D281A2-1B87-9A5A-85D9-55AC1F7567EB}"/>
              </a:ext>
            </a:extLst>
          </p:cNvPr>
          <p:cNvSpPr>
            <a:spLocks noGrp="1" noChangeArrowheads="1"/>
          </p:cNvSpPr>
          <p:nvPr>
            <p:ph type="ctrTitle" idx="4294967295"/>
          </p:nvPr>
        </p:nvSpPr>
        <p:spPr>
          <a:xfrm>
            <a:off x="2401888" y="1158875"/>
            <a:ext cx="6043612" cy="377825"/>
          </a:xfrm>
        </p:spPr>
        <p:txBody>
          <a:bodyPr/>
          <a:lstStyle/>
          <a:p>
            <a:pPr eaLnBrk="1" hangingPunct="1"/>
            <a:r>
              <a:rPr lang="en-GB" altLang="cs-CZ" sz="1800">
                <a:solidFill>
                  <a:srgbClr val="0039A6"/>
                </a:solidFill>
                <a:latin typeface="Georgia" panose="02040502050405020303" pitchFamily="18" charset="0"/>
              </a:rPr>
              <a:t>Economy</a:t>
            </a:r>
          </a:p>
        </p:txBody>
      </p:sp>
      <p:sp>
        <p:nvSpPr>
          <p:cNvPr id="2" name="Rectangle 1">
            <a:extLst>
              <a:ext uri="{FF2B5EF4-FFF2-40B4-BE49-F238E27FC236}">
                <a16:creationId xmlns:a16="http://schemas.microsoft.com/office/drawing/2014/main" id="{3FA1228C-9050-0E4D-A455-0F1BB5F46B16}"/>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4C4BB42A-5918-06E3-4511-9168BA8877BA}"/>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7111" name="Picture 2">
            <a:extLst>
              <a:ext uri="{FF2B5EF4-FFF2-40B4-BE49-F238E27FC236}">
                <a16:creationId xmlns:a16="http://schemas.microsoft.com/office/drawing/2014/main" id="{151BD8A6-FA72-C625-9351-A6BDB13F5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694" y="3005137"/>
            <a:ext cx="26670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ulka 2">
            <a:extLst>
              <a:ext uri="{FF2B5EF4-FFF2-40B4-BE49-F238E27FC236}">
                <a16:creationId xmlns:a16="http://schemas.microsoft.com/office/drawing/2014/main" id="{FBB2E593-8ED1-FEB7-34E1-21C13E7BC7ED}"/>
              </a:ext>
            </a:extLst>
          </p:cNvPr>
          <p:cNvGraphicFramePr>
            <a:graphicFrameLocks noGrp="1"/>
          </p:cNvGraphicFramePr>
          <p:nvPr>
            <p:extLst>
              <p:ext uri="{D42A27DB-BD31-4B8C-83A1-F6EECF244321}">
                <p14:modId xmlns:p14="http://schemas.microsoft.com/office/powerpoint/2010/main" val="661002487"/>
              </p:ext>
            </p:extLst>
          </p:nvPr>
        </p:nvGraphicFramePr>
        <p:xfrm>
          <a:off x="977900" y="2217738"/>
          <a:ext cx="4005264" cy="3452813"/>
        </p:xfrm>
        <a:graphic>
          <a:graphicData uri="http://schemas.openxmlformats.org/drawingml/2006/table">
            <a:tbl>
              <a:tblPr/>
              <a:tblGrid>
                <a:gridCol w="2002632">
                  <a:extLst>
                    <a:ext uri="{9D8B030D-6E8A-4147-A177-3AD203B41FA5}">
                      <a16:colId xmlns:a16="http://schemas.microsoft.com/office/drawing/2014/main" val="1272099418"/>
                    </a:ext>
                  </a:extLst>
                </a:gridCol>
                <a:gridCol w="2002632">
                  <a:extLst>
                    <a:ext uri="{9D8B030D-6E8A-4147-A177-3AD203B41FA5}">
                      <a16:colId xmlns:a16="http://schemas.microsoft.com/office/drawing/2014/main" val="1973414336"/>
                    </a:ext>
                  </a:extLst>
                </a:gridCol>
              </a:tblGrid>
              <a:tr h="390215">
                <a:tc>
                  <a:txBody>
                    <a:bodyPr/>
                    <a:lstStyle/>
                    <a:p>
                      <a:pPr algn="l"/>
                      <a:r>
                        <a:rPr lang="cs-CZ" sz="1100" dirty="0">
                          <a:effectLst/>
                        </a:rPr>
                        <a:t>Region</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pPr algn="l"/>
                      <a:r>
                        <a:rPr lang="cs-CZ" sz="1100" dirty="0" err="1">
                          <a:effectLst/>
                        </a:rPr>
                        <a:t>Average</a:t>
                      </a:r>
                      <a:r>
                        <a:rPr lang="cs-CZ" sz="1100" dirty="0">
                          <a:effectLst/>
                        </a:rPr>
                        <a:t> </a:t>
                      </a:r>
                      <a:r>
                        <a:rPr lang="cs-CZ" sz="1100" dirty="0" err="1">
                          <a:effectLst/>
                        </a:rPr>
                        <a:t>wages</a:t>
                      </a:r>
                      <a:r>
                        <a:rPr lang="cs-CZ" sz="1100" dirty="0">
                          <a:effectLst/>
                        </a:rPr>
                        <a:t> 2Q 2023 in CZK</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377309622"/>
                  </a:ext>
                </a:extLst>
              </a:tr>
              <a:tr h="218757">
                <a:tc>
                  <a:txBody>
                    <a:bodyPr/>
                    <a:lstStyle/>
                    <a:p>
                      <a:r>
                        <a:rPr lang="cs-CZ" sz="1100" dirty="0">
                          <a:solidFill>
                            <a:srgbClr val="777777"/>
                          </a:solidFill>
                          <a:effectLst/>
                        </a:rPr>
                        <a:t>Prague</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52 833</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3757584376"/>
                  </a:ext>
                </a:extLst>
              </a:tr>
              <a:tr h="218757">
                <a:tc>
                  <a:txBody>
                    <a:bodyPr/>
                    <a:lstStyle/>
                    <a:p>
                      <a:r>
                        <a:rPr lang="cs-CZ" sz="1100" dirty="0" err="1">
                          <a:solidFill>
                            <a:srgbClr val="777777"/>
                          </a:solidFill>
                          <a:effectLst/>
                        </a:rPr>
                        <a:t>Central</a:t>
                      </a:r>
                      <a:r>
                        <a:rPr lang="cs-CZ" sz="1100" dirty="0">
                          <a:solidFill>
                            <a:srgbClr val="777777"/>
                          </a:solidFill>
                          <a:effectLst/>
                        </a:rPr>
                        <a:t> Bohemia region</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45 477</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943245309"/>
                  </a:ext>
                </a:extLst>
              </a:tr>
              <a:tr h="218757">
                <a:tc>
                  <a:txBody>
                    <a:bodyPr/>
                    <a:lstStyle/>
                    <a:p>
                      <a:r>
                        <a:rPr lang="cs-CZ" sz="1100" dirty="0" err="1">
                          <a:solidFill>
                            <a:srgbClr val="777777"/>
                          </a:solidFill>
                          <a:effectLst/>
                        </a:rPr>
                        <a:t>South</a:t>
                      </a:r>
                      <a:r>
                        <a:rPr lang="cs-CZ" sz="1100" dirty="0">
                          <a:solidFill>
                            <a:srgbClr val="777777"/>
                          </a:solidFill>
                          <a:effectLst/>
                        </a:rPr>
                        <a:t> Moravia region</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39 279</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4015346120"/>
                  </a:ext>
                </a:extLst>
              </a:tr>
              <a:tr h="218757">
                <a:tc>
                  <a:txBody>
                    <a:bodyPr/>
                    <a:lstStyle/>
                    <a:p>
                      <a:r>
                        <a:rPr lang="cs-CZ" sz="1100" dirty="0">
                          <a:solidFill>
                            <a:srgbClr val="777777"/>
                          </a:solidFill>
                          <a:effectLst/>
                        </a:rPr>
                        <a:t>Plzeň region</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40 986</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4036192664"/>
                  </a:ext>
                </a:extLst>
              </a:tr>
              <a:tr h="218757">
                <a:tc>
                  <a:txBody>
                    <a:bodyPr/>
                    <a:lstStyle/>
                    <a:p>
                      <a:r>
                        <a:rPr lang="cs-CZ" sz="1100" dirty="0">
                          <a:solidFill>
                            <a:srgbClr val="777777"/>
                          </a:solidFill>
                          <a:effectLst/>
                        </a:rPr>
                        <a:t>Ústí</a:t>
                      </a:r>
                      <a:r>
                        <a:rPr lang="cs-CZ" sz="1100" baseline="0" dirty="0">
                          <a:solidFill>
                            <a:srgbClr val="777777"/>
                          </a:solidFill>
                          <a:effectLst/>
                        </a:rPr>
                        <a:t> region</a:t>
                      </a:r>
                      <a:endParaRPr lang="cs-CZ" sz="1100" dirty="0">
                        <a:solidFill>
                          <a:srgbClr val="777777"/>
                        </a:solidFill>
                        <a:effectLst/>
                      </a:endParaRP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39 589</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263565860"/>
                  </a:ext>
                </a:extLst>
              </a:tr>
              <a:tr h="218757">
                <a:tc>
                  <a:txBody>
                    <a:bodyPr/>
                    <a:lstStyle/>
                    <a:p>
                      <a:r>
                        <a:rPr lang="cs-CZ" sz="1100" dirty="0">
                          <a:solidFill>
                            <a:srgbClr val="777777"/>
                          </a:solidFill>
                          <a:effectLst/>
                        </a:rPr>
                        <a:t>Hradec Králové region</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41 249</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2875362155"/>
                  </a:ext>
                </a:extLst>
              </a:tr>
              <a:tr h="218757">
                <a:tc>
                  <a:txBody>
                    <a:bodyPr/>
                    <a:lstStyle/>
                    <a:p>
                      <a:r>
                        <a:rPr lang="cs-CZ" sz="1100" dirty="0">
                          <a:solidFill>
                            <a:srgbClr val="777777"/>
                          </a:solidFill>
                          <a:effectLst/>
                        </a:rPr>
                        <a:t>Liberec</a:t>
                      </a:r>
                      <a:r>
                        <a:rPr lang="cs-CZ" sz="1100" baseline="0" dirty="0">
                          <a:solidFill>
                            <a:srgbClr val="777777"/>
                          </a:solidFill>
                          <a:effectLst/>
                        </a:rPr>
                        <a:t> region</a:t>
                      </a:r>
                      <a:endParaRPr lang="cs-CZ" sz="1100" dirty="0">
                        <a:solidFill>
                          <a:srgbClr val="777777"/>
                        </a:solidFill>
                        <a:effectLst/>
                      </a:endParaRP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39 143</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4199333897"/>
                  </a:ext>
                </a:extLst>
              </a:tr>
              <a:tr h="218757">
                <a:tc>
                  <a:txBody>
                    <a:bodyPr/>
                    <a:lstStyle/>
                    <a:p>
                      <a:r>
                        <a:rPr lang="cs-CZ" sz="1100" dirty="0">
                          <a:solidFill>
                            <a:srgbClr val="777777"/>
                          </a:solidFill>
                          <a:effectLst/>
                        </a:rPr>
                        <a:t>Vysočina region</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39 382</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118888597"/>
                  </a:ext>
                </a:extLst>
              </a:tr>
              <a:tr h="218757">
                <a:tc>
                  <a:txBody>
                    <a:bodyPr/>
                    <a:lstStyle/>
                    <a:p>
                      <a:r>
                        <a:rPr lang="cs-CZ" sz="1100" dirty="0" err="1">
                          <a:solidFill>
                            <a:srgbClr val="777777"/>
                          </a:solidFill>
                          <a:effectLst/>
                        </a:rPr>
                        <a:t>South</a:t>
                      </a:r>
                      <a:r>
                        <a:rPr lang="cs-CZ" sz="1100" dirty="0">
                          <a:solidFill>
                            <a:srgbClr val="777777"/>
                          </a:solidFill>
                          <a:effectLst/>
                        </a:rPr>
                        <a:t> Bohemia region</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41 912</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168194742"/>
                  </a:ext>
                </a:extLst>
              </a:tr>
              <a:tr h="218757">
                <a:tc>
                  <a:txBody>
                    <a:bodyPr/>
                    <a:lstStyle/>
                    <a:p>
                      <a:r>
                        <a:rPr lang="cs-CZ" sz="1100" dirty="0" err="1">
                          <a:solidFill>
                            <a:srgbClr val="777777"/>
                          </a:solidFill>
                          <a:effectLst/>
                        </a:rPr>
                        <a:t>Moravian</a:t>
                      </a:r>
                      <a:r>
                        <a:rPr lang="cs-CZ" sz="1100" baseline="0" dirty="0">
                          <a:solidFill>
                            <a:srgbClr val="777777"/>
                          </a:solidFill>
                          <a:effectLst/>
                        </a:rPr>
                        <a:t> </a:t>
                      </a:r>
                      <a:r>
                        <a:rPr lang="cs-CZ" sz="1100" baseline="0" dirty="0" err="1">
                          <a:solidFill>
                            <a:srgbClr val="777777"/>
                          </a:solidFill>
                          <a:effectLst/>
                        </a:rPr>
                        <a:t>Silesian</a:t>
                      </a:r>
                      <a:r>
                        <a:rPr lang="cs-CZ" sz="1100" baseline="0" dirty="0">
                          <a:solidFill>
                            <a:srgbClr val="777777"/>
                          </a:solidFill>
                          <a:effectLst/>
                        </a:rPr>
                        <a:t> region</a:t>
                      </a:r>
                      <a:endParaRPr lang="cs-CZ" sz="1100" dirty="0">
                        <a:solidFill>
                          <a:srgbClr val="777777"/>
                        </a:solidFill>
                        <a:effectLst/>
                      </a:endParaRP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39 108</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522444552"/>
                  </a:ext>
                </a:extLst>
              </a:tr>
              <a:tr h="218757">
                <a:tc>
                  <a:txBody>
                    <a:bodyPr/>
                    <a:lstStyle/>
                    <a:p>
                      <a:r>
                        <a:rPr lang="cs-CZ" sz="1100" dirty="0">
                          <a:solidFill>
                            <a:srgbClr val="777777"/>
                          </a:solidFill>
                          <a:effectLst/>
                        </a:rPr>
                        <a:t>Olomouc</a:t>
                      </a:r>
                      <a:r>
                        <a:rPr lang="cs-CZ" sz="1100" baseline="0" dirty="0">
                          <a:solidFill>
                            <a:srgbClr val="777777"/>
                          </a:solidFill>
                          <a:effectLst/>
                        </a:rPr>
                        <a:t> region</a:t>
                      </a:r>
                      <a:endParaRPr lang="cs-CZ" sz="1100" dirty="0">
                        <a:solidFill>
                          <a:srgbClr val="777777"/>
                        </a:solidFill>
                        <a:effectLst/>
                      </a:endParaRP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38 488</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705043463"/>
                  </a:ext>
                </a:extLst>
              </a:tr>
              <a:tr h="218757">
                <a:tc>
                  <a:txBody>
                    <a:bodyPr/>
                    <a:lstStyle/>
                    <a:p>
                      <a:r>
                        <a:rPr lang="cs-CZ" sz="1100" dirty="0">
                          <a:solidFill>
                            <a:srgbClr val="777777"/>
                          </a:solidFill>
                          <a:effectLst/>
                        </a:rPr>
                        <a:t>Pardubice</a:t>
                      </a:r>
                      <a:r>
                        <a:rPr lang="cs-CZ" sz="1100" baseline="0" dirty="0">
                          <a:solidFill>
                            <a:srgbClr val="777777"/>
                          </a:solidFill>
                          <a:effectLst/>
                        </a:rPr>
                        <a:t> region</a:t>
                      </a:r>
                      <a:endParaRPr lang="cs-CZ" sz="1100" dirty="0">
                        <a:solidFill>
                          <a:srgbClr val="777777"/>
                        </a:solidFill>
                        <a:effectLst/>
                      </a:endParaRP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38 275</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3442334363"/>
                  </a:ext>
                </a:extLst>
              </a:tr>
              <a:tr h="218757">
                <a:tc>
                  <a:txBody>
                    <a:bodyPr/>
                    <a:lstStyle/>
                    <a:p>
                      <a:r>
                        <a:rPr lang="cs-CZ" sz="1100" dirty="0">
                          <a:solidFill>
                            <a:srgbClr val="777777"/>
                          </a:solidFill>
                          <a:effectLst/>
                        </a:rPr>
                        <a:t>Zlín</a:t>
                      </a:r>
                      <a:r>
                        <a:rPr lang="cs-CZ" sz="1100" baseline="0" dirty="0">
                          <a:solidFill>
                            <a:srgbClr val="777777"/>
                          </a:solidFill>
                          <a:effectLst/>
                        </a:rPr>
                        <a:t> region</a:t>
                      </a:r>
                      <a:endParaRPr lang="cs-CZ" sz="1100" dirty="0">
                        <a:solidFill>
                          <a:srgbClr val="777777"/>
                        </a:solidFill>
                        <a:effectLst/>
                      </a:endParaRP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39 019</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1020257760"/>
                  </a:ext>
                </a:extLst>
              </a:tr>
              <a:tr h="218757">
                <a:tc>
                  <a:txBody>
                    <a:bodyPr/>
                    <a:lstStyle/>
                    <a:p>
                      <a:r>
                        <a:rPr lang="cs-CZ" sz="1100" dirty="0">
                          <a:solidFill>
                            <a:srgbClr val="777777"/>
                          </a:solidFill>
                          <a:effectLst/>
                        </a:rPr>
                        <a:t>Karlovy Vary region</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tc>
                  <a:txBody>
                    <a:bodyPr/>
                    <a:lstStyle/>
                    <a:p>
                      <a:r>
                        <a:rPr lang="cs-CZ" sz="1100" dirty="0">
                          <a:solidFill>
                            <a:srgbClr val="777777"/>
                          </a:solidFill>
                          <a:effectLst/>
                        </a:rPr>
                        <a:t>37 072</a:t>
                      </a:r>
                    </a:p>
                  </a:txBody>
                  <a:tcPr marL="87299" marR="87299" marT="23649" marB="23649" anchor="ctr">
                    <a:lnL w="9525" cap="flat" cmpd="sng" algn="ctr">
                      <a:solidFill>
                        <a:srgbClr val="E0E0E0"/>
                      </a:solidFill>
                      <a:prstDash val="solid"/>
                      <a:round/>
                      <a:headEnd type="none" w="med" len="med"/>
                      <a:tailEnd type="none" w="med" len="med"/>
                    </a:lnL>
                    <a:lnR w="9525" cap="flat" cmpd="sng" algn="ctr">
                      <a:solidFill>
                        <a:srgbClr val="E0E0E0"/>
                      </a:solidFill>
                      <a:prstDash val="solid"/>
                      <a:round/>
                      <a:headEnd type="none" w="med" len="med"/>
                      <a:tailEnd type="none" w="med" len="med"/>
                    </a:lnR>
                    <a:lnT w="9525" cap="flat" cmpd="sng" algn="ctr">
                      <a:solidFill>
                        <a:srgbClr val="E0E0E0"/>
                      </a:solidFill>
                      <a:prstDash val="solid"/>
                      <a:round/>
                      <a:headEnd type="none" w="med" len="med"/>
                      <a:tailEnd type="none" w="med" len="med"/>
                    </a:lnT>
                    <a:lnB w="9525"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225455823"/>
                  </a:ext>
                </a:extLst>
              </a:tr>
            </a:tbl>
          </a:graphicData>
        </a:graphic>
      </p:graphicFrame>
      <p:sp>
        <p:nvSpPr>
          <p:cNvPr id="47162" name="Obdélník 7">
            <a:extLst>
              <a:ext uri="{FF2B5EF4-FFF2-40B4-BE49-F238E27FC236}">
                <a16:creationId xmlns:a16="http://schemas.microsoft.com/office/drawing/2014/main" id="{8626C3CB-4895-6CB6-E218-0CD5C7B9FA82}"/>
              </a:ext>
            </a:extLst>
          </p:cNvPr>
          <p:cNvSpPr>
            <a:spLocks noChangeArrowheads="1"/>
          </p:cNvSpPr>
          <p:nvPr/>
        </p:nvSpPr>
        <p:spPr bwMode="auto">
          <a:xfrm rot="10800000" flipV="1">
            <a:off x="1330325" y="1587500"/>
            <a:ext cx="3894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dirty="0" err="1">
                <a:solidFill>
                  <a:srgbClr val="D52B1E"/>
                </a:solidFill>
                <a:latin typeface="Georgia" panose="02040502050405020303" pitchFamily="18" charset="0"/>
              </a:rPr>
              <a:t>Wages</a:t>
            </a:r>
            <a:r>
              <a:rPr lang="cs-CZ" altLang="cs-CZ" dirty="0">
                <a:solidFill>
                  <a:srgbClr val="D52B1E"/>
                </a:solidFill>
                <a:latin typeface="Georgia" panose="02040502050405020303" pitchFamily="18" charset="0"/>
              </a:rPr>
              <a:t> in </a:t>
            </a:r>
            <a:r>
              <a:rPr lang="cs-CZ" altLang="cs-CZ" dirty="0" err="1" smtClean="0">
                <a:solidFill>
                  <a:srgbClr val="D52B1E"/>
                </a:solidFill>
                <a:latin typeface="Georgia" panose="02040502050405020303" pitchFamily="18" charset="0"/>
              </a:rPr>
              <a:t>Czechia</a:t>
            </a:r>
            <a:endParaRPr lang="cs-CZ" altLang="cs-CZ" dirty="0">
              <a:solidFill>
                <a:srgbClr val="D52B1E"/>
              </a:solidFill>
              <a:latin typeface="Georgia" panose="02040502050405020303" pitchFamily="18" charset="0"/>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3F150D1D-FC62-861A-078D-5635D62DBACF}"/>
              </a:ext>
            </a:extLst>
          </p:cNvPr>
          <p:cNvPicPr>
            <a:picLocks noChangeAspect="1" noChangeArrowheads="1"/>
          </p:cNvPicPr>
          <p:nvPr/>
        </p:nvPicPr>
        <p:blipFill>
          <a:blip r:embed="rId3">
            <a:lum bright="96000" contrast="-70000"/>
            <a:extLst>
              <a:ext uri="{28A0092B-C50C-407E-A947-70E740481C1C}">
                <a14:useLocalDpi xmlns:a14="http://schemas.microsoft.com/office/drawing/2010/main" val="0"/>
              </a:ext>
            </a:extLst>
          </a:blip>
          <a:srcRect b="7571"/>
          <a:stretch>
            <a:fillRect/>
          </a:stretch>
        </p:blipFill>
        <p:spPr bwMode="auto">
          <a:xfrm>
            <a:off x="2649142" y="2194322"/>
            <a:ext cx="3787378" cy="321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a:extLst>
              <a:ext uri="{FF2B5EF4-FFF2-40B4-BE49-F238E27FC236}">
                <a16:creationId xmlns:a16="http://schemas.microsoft.com/office/drawing/2014/main" id="{190D77DE-5677-4AED-C0C5-D34BF67E7F7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34556" y="973578"/>
            <a:ext cx="445294"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2">
            <a:extLst>
              <a:ext uri="{FF2B5EF4-FFF2-40B4-BE49-F238E27FC236}">
                <a16:creationId xmlns:a16="http://schemas.microsoft.com/office/drawing/2014/main" id="{95743DD2-0B81-CBEC-C7D8-2000E3E65B68}"/>
              </a:ext>
            </a:extLst>
          </p:cNvPr>
          <p:cNvSpPr>
            <a:spLocks noGrp="1" noChangeArrowheads="1"/>
          </p:cNvSpPr>
          <p:nvPr>
            <p:ph type="ctrTitle" idx="4294967295"/>
          </p:nvPr>
        </p:nvSpPr>
        <p:spPr>
          <a:xfrm>
            <a:off x="2022531" y="1103733"/>
            <a:ext cx="4725590" cy="283369"/>
          </a:xfrm>
        </p:spPr>
        <p:txBody>
          <a:bodyPr/>
          <a:lstStyle/>
          <a:p>
            <a:pPr eaLnBrk="1" hangingPunct="1"/>
            <a:r>
              <a:rPr lang="en-GB" altLang="cs-CZ" sz="1350" dirty="0">
                <a:solidFill>
                  <a:srgbClr val="0039A6"/>
                </a:solidFill>
                <a:latin typeface="Georgia" panose="02040502050405020303" pitchFamily="18" charset="0"/>
              </a:rPr>
              <a:t>Economy</a:t>
            </a:r>
          </a:p>
        </p:txBody>
      </p:sp>
      <p:sp>
        <p:nvSpPr>
          <p:cNvPr id="2" name="Rectangle 1">
            <a:extLst>
              <a:ext uri="{FF2B5EF4-FFF2-40B4-BE49-F238E27FC236}">
                <a16:creationId xmlns:a16="http://schemas.microsoft.com/office/drawing/2014/main" id="{112C6743-3CF9-6F8D-E913-5B5407DF16A5}"/>
              </a:ext>
            </a:extLst>
          </p:cNvPr>
          <p:cNvSpPr/>
          <p:nvPr/>
        </p:nvSpPr>
        <p:spPr>
          <a:xfrm>
            <a:off x="1357660" y="967068"/>
            <a:ext cx="16669" cy="404813"/>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46EEFBD9-355F-F41B-5712-9D9FEFAA8B96}"/>
              </a:ext>
            </a:extLst>
          </p:cNvPr>
          <p:cNvSpPr/>
          <p:nvPr/>
        </p:nvSpPr>
        <p:spPr>
          <a:xfrm>
            <a:off x="6880623" y="1689497"/>
            <a:ext cx="15478" cy="404813"/>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8136" name="Picture 51" descr="http://aczprace.cz/images/dane_kolaz_web.jpg">
            <a:extLst>
              <a:ext uri="{FF2B5EF4-FFF2-40B4-BE49-F238E27FC236}">
                <a16:creationId xmlns:a16="http://schemas.microsoft.com/office/drawing/2014/main" id="{EFE912C3-7772-0A4A-5A7D-B1FB6F892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057" y="2554621"/>
            <a:ext cx="2216944"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0BA378C4-3826-6C54-D210-02C2FD629F31}"/>
              </a:ext>
            </a:extLst>
          </p:cNvPr>
          <p:cNvSpPr txBox="1">
            <a:spLocks noChangeArrowheads="1"/>
          </p:cNvSpPr>
          <p:nvPr/>
        </p:nvSpPr>
        <p:spPr>
          <a:xfrm>
            <a:off x="1377553" y="2277666"/>
            <a:ext cx="5480447" cy="286464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defRPr/>
            </a:pPr>
            <a:r>
              <a:rPr lang="cs-CZ" altLang="ja-JP" sz="900" dirty="0">
                <a:latin typeface="Georgia" pitchFamily="18" charset="0"/>
              </a:rPr>
              <a:t>	</a:t>
            </a:r>
            <a:endParaRPr lang="cs-CZ" sz="900" dirty="0">
              <a:solidFill>
                <a:srgbClr val="D52B1E"/>
              </a:solidFill>
              <a:latin typeface="Georgia" pitchFamily="18" charset="0"/>
            </a:endParaRPr>
          </a:p>
          <a:p>
            <a:pPr algn="just">
              <a:buFont typeface="Arial" panose="020B0604020202020204" pitchFamily="34" charset="0"/>
              <a:buNone/>
              <a:defRPr/>
            </a:pPr>
            <a:endParaRPr lang="cs-CZ" sz="900" dirty="0">
              <a:solidFill>
                <a:srgbClr val="D52B1E"/>
              </a:solidFill>
              <a:latin typeface="Georgia" pitchFamily="18" charset="0"/>
            </a:endParaRPr>
          </a:p>
          <a:p>
            <a:pPr algn="just">
              <a:buFont typeface="Arial" panose="020B0604020202020204" pitchFamily="34" charset="0"/>
              <a:buNone/>
              <a:defRPr/>
            </a:pPr>
            <a:endParaRPr lang="cs-CZ" sz="900" dirty="0">
              <a:solidFill>
                <a:srgbClr val="D52B1E"/>
              </a:solidFill>
              <a:latin typeface="Georgia" pitchFamily="18" charset="0"/>
            </a:endParaRPr>
          </a:p>
          <a:p>
            <a:pPr algn="just">
              <a:buFont typeface="Arial" panose="020B0604020202020204" pitchFamily="34" charset="0"/>
              <a:buNone/>
              <a:defRPr/>
            </a:pPr>
            <a:endParaRPr lang="cs-CZ" sz="900" dirty="0">
              <a:solidFill>
                <a:srgbClr val="D52B1E"/>
              </a:solidFill>
              <a:latin typeface="Georgia" pitchFamily="18" charset="0"/>
            </a:endParaRPr>
          </a:p>
          <a:p>
            <a:pPr>
              <a:spcBef>
                <a:spcPct val="0"/>
              </a:spcBef>
              <a:buFont typeface="Arial" panose="020B0604020202020204" pitchFamily="34" charset="0"/>
              <a:buNone/>
              <a:defRPr/>
            </a:pPr>
            <a:endParaRPr lang="cs-CZ" sz="900" dirty="0">
              <a:solidFill>
                <a:srgbClr val="072B51"/>
              </a:solidFill>
              <a:latin typeface="Georgia" pitchFamily="18" charset="0"/>
            </a:endParaRPr>
          </a:p>
          <a:p>
            <a:pPr algn="just">
              <a:buFont typeface="Arial" panose="020B0604020202020204" pitchFamily="34" charset="0"/>
              <a:buNone/>
              <a:defRPr/>
            </a:pPr>
            <a:endParaRPr lang="cs-CZ" sz="900" dirty="0">
              <a:solidFill>
                <a:srgbClr val="D52B1E"/>
              </a:solidFill>
              <a:latin typeface="Georgia" pitchFamily="18" charset="0"/>
            </a:endParaRPr>
          </a:p>
          <a:p>
            <a:pPr algn="just">
              <a:buFont typeface="Arial" panose="020B0604020202020204" pitchFamily="34" charset="0"/>
              <a:buNone/>
              <a:defRPr/>
            </a:pPr>
            <a:endParaRPr lang="cs-CZ" sz="900" dirty="0">
              <a:latin typeface="Georgia" pitchFamily="18" charset="0"/>
            </a:endParaRPr>
          </a:p>
        </p:txBody>
      </p:sp>
      <p:sp>
        <p:nvSpPr>
          <p:cNvPr id="10" name="Rectangle 3">
            <a:extLst>
              <a:ext uri="{FF2B5EF4-FFF2-40B4-BE49-F238E27FC236}">
                <a16:creationId xmlns:a16="http://schemas.microsoft.com/office/drawing/2014/main" id="{0BA378C4-3826-6C54-D210-02C2FD629F31}"/>
              </a:ext>
            </a:extLst>
          </p:cNvPr>
          <p:cNvSpPr txBox="1">
            <a:spLocks noChangeArrowheads="1"/>
          </p:cNvSpPr>
          <p:nvPr/>
        </p:nvSpPr>
        <p:spPr>
          <a:xfrm>
            <a:off x="834556" y="1642872"/>
            <a:ext cx="7307262" cy="38195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defRPr/>
            </a:pPr>
            <a:r>
              <a:rPr lang="cs-CZ" altLang="ja-JP" sz="1800" dirty="0" smtClean="0">
                <a:latin typeface="Georgia" pitchFamily="18" charset="0"/>
              </a:rPr>
              <a:t>	</a:t>
            </a:r>
            <a:endParaRPr lang="cs-CZ" altLang="ja-JP" sz="1800" dirty="0" smtClean="0">
              <a:latin typeface="Georgia" pitchFamily="18" charset="0"/>
            </a:endParaRPr>
          </a:p>
          <a:p>
            <a:pPr algn="just">
              <a:buFont typeface="Arial" panose="020B0604020202020204" pitchFamily="34" charset="0"/>
              <a:buNone/>
              <a:defRPr/>
            </a:pPr>
            <a:r>
              <a:rPr lang="en-GB" altLang="ja-JP" sz="1800" dirty="0" smtClean="0">
                <a:latin typeface="Georgia" pitchFamily="18" charset="0"/>
              </a:rPr>
              <a:t>TAXATION </a:t>
            </a:r>
            <a:r>
              <a:rPr lang="en-GB" altLang="ja-JP" sz="1800" dirty="0" smtClean="0">
                <a:latin typeface="Georgia" pitchFamily="18" charset="0"/>
              </a:rPr>
              <a:t>IN THE CZECH REPUBLIC</a:t>
            </a:r>
          </a:p>
          <a:p>
            <a:pPr algn="just">
              <a:buFont typeface="Arial" panose="020B0604020202020204" pitchFamily="34" charset="0"/>
              <a:buNone/>
              <a:defRPr/>
            </a:pPr>
            <a:endParaRPr lang="en-GB" sz="1800" dirty="0" smtClean="0">
              <a:solidFill>
                <a:srgbClr val="D52B1E"/>
              </a:solidFill>
              <a:latin typeface="Georgia" pitchFamily="18" charset="0"/>
            </a:endParaRPr>
          </a:p>
          <a:p>
            <a:pPr>
              <a:lnSpc>
                <a:spcPct val="150000"/>
              </a:lnSpc>
              <a:defRPr/>
            </a:pPr>
            <a:r>
              <a:rPr lang="en-GB" altLang="ja-JP" sz="975" b="1" dirty="0" smtClean="0">
                <a:latin typeface="Georgia" pitchFamily="18" charset="0"/>
                <a:ea typeface="ＭＳ Ｐゴシック" charset="-128"/>
              </a:rPr>
              <a:t>Corporate income tax</a:t>
            </a:r>
            <a:r>
              <a:rPr lang="en-GB" altLang="ja-JP" sz="975" b="1" dirty="0" smtClean="0">
                <a:solidFill>
                  <a:srgbClr val="072251"/>
                </a:solidFill>
                <a:latin typeface="Georgia" pitchFamily="18" charset="0"/>
                <a:ea typeface="ＭＳ Ｐゴシック" charset="-128"/>
              </a:rPr>
              <a:t>	</a:t>
            </a:r>
            <a:r>
              <a:rPr lang="en-GB" altLang="ja-JP" sz="975" b="1" dirty="0" smtClean="0">
                <a:solidFill>
                  <a:srgbClr val="C00000"/>
                </a:solidFill>
                <a:latin typeface="Georgia" pitchFamily="18" charset="0"/>
                <a:ea typeface="ＭＳ Ｐゴシック" charset="-128"/>
              </a:rPr>
              <a:t>21%</a:t>
            </a:r>
            <a:r>
              <a:rPr lang="en-GB" altLang="ja-JP" sz="975" b="1" dirty="0" smtClean="0">
                <a:solidFill>
                  <a:srgbClr val="CF142B"/>
                </a:solidFill>
                <a:latin typeface="Georgia" pitchFamily="18" charset="0"/>
                <a:ea typeface="ＭＳ Ｐゴシック" charset="-128"/>
              </a:rPr>
              <a:t> </a:t>
            </a:r>
            <a:endParaRPr lang="en-GB" altLang="ja-JP" sz="975" b="1" dirty="0" smtClean="0">
              <a:solidFill>
                <a:srgbClr val="072251"/>
              </a:solidFill>
              <a:latin typeface="Georgia" pitchFamily="18" charset="0"/>
              <a:ea typeface="ＭＳ Ｐゴシック" charset="-128"/>
            </a:endParaRPr>
          </a:p>
          <a:p>
            <a:pPr>
              <a:lnSpc>
                <a:spcPct val="150000"/>
              </a:lnSpc>
              <a:defRPr/>
            </a:pPr>
            <a:r>
              <a:rPr lang="en-GB" altLang="ja-JP" sz="975" b="1" dirty="0" smtClean="0">
                <a:latin typeface="Georgia" pitchFamily="18" charset="0"/>
                <a:ea typeface="ＭＳ Ｐゴシック" charset="-128"/>
              </a:rPr>
              <a:t>Personal income tax </a:t>
            </a:r>
            <a:r>
              <a:rPr lang="en-GB" altLang="ja-JP" sz="975" b="1" dirty="0" smtClean="0">
                <a:solidFill>
                  <a:srgbClr val="072251"/>
                </a:solidFill>
                <a:latin typeface="Georgia" pitchFamily="18" charset="0"/>
                <a:ea typeface="ＭＳ Ｐゴシック" charset="-128"/>
              </a:rPr>
              <a:t>	</a:t>
            </a:r>
            <a:r>
              <a:rPr lang="en-GB" altLang="ja-JP" sz="975" b="1" dirty="0" smtClean="0">
                <a:solidFill>
                  <a:srgbClr val="C00000"/>
                </a:solidFill>
                <a:latin typeface="Georgia" pitchFamily="18" charset="0"/>
                <a:ea typeface="ＭＳ Ｐゴシック" charset="-128"/>
              </a:rPr>
              <a:t>15% (23 % progressive tax rate</a:t>
            </a:r>
            <a:r>
              <a:rPr lang="cs-CZ" altLang="ja-JP" sz="975" b="1" dirty="0" smtClean="0">
                <a:solidFill>
                  <a:srgbClr val="C00000"/>
                </a:solidFill>
                <a:latin typeface="Georgia" pitchFamily="18" charset="0"/>
                <a:ea typeface="ＭＳ Ｐゴシック" charset="-128"/>
              </a:rPr>
              <a:t> 						</a:t>
            </a:r>
            <a:r>
              <a:rPr lang="en-GB" altLang="ja-JP" sz="975" b="1" dirty="0" smtClean="0">
                <a:solidFill>
                  <a:srgbClr val="C00000"/>
                </a:solidFill>
                <a:latin typeface="Georgia" pitchFamily="18" charset="0"/>
                <a:ea typeface="ＭＳ Ｐゴシック" charset="-128"/>
              </a:rPr>
              <a:t>from 36x of average wage)</a:t>
            </a:r>
          </a:p>
          <a:p>
            <a:pPr>
              <a:lnSpc>
                <a:spcPct val="150000"/>
              </a:lnSpc>
              <a:defRPr/>
            </a:pPr>
            <a:r>
              <a:rPr lang="en-GB" altLang="ja-JP" sz="975" b="1" dirty="0" smtClean="0">
                <a:latin typeface="Georgia" pitchFamily="18" charset="0"/>
                <a:ea typeface="ＭＳ Ｐゴシック" charset="-128"/>
              </a:rPr>
              <a:t>Withholding tax 	</a:t>
            </a:r>
            <a:r>
              <a:rPr lang="en-GB" altLang="ja-JP" sz="975" b="1" dirty="0" smtClean="0">
                <a:solidFill>
                  <a:srgbClr val="C00000"/>
                </a:solidFill>
                <a:latin typeface="Georgia" pitchFamily="18" charset="0"/>
                <a:ea typeface="ＭＳ Ｐゴシック" charset="-128"/>
              </a:rPr>
              <a:t>15%</a:t>
            </a:r>
          </a:p>
          <a:p>
            <a:pPr>
              <a:lnSpc>
                <a:spcPct val="150000"/>
              </a:lnSpc>
              <a:defRPr/>
            </a:pPr>
            <a:r>
              <a:rPr lang="en-GB" altLang="ja-JP" sz="975" b="1" dirty="0" smtClean="0">
                <a:latin typeface="Georgia" pitchFamily="18" charset="0"/>
                <a:ea typeface="ＭＳ Ｐゴシック" charset="-128"/>
              </a:rPr>
              <a:t>Value-added tax	</a:t>
            </a:r>
            <a:r>
              <a:rPr lang="en-GB" altLang="ja-JP" sz="975" b="1" dirty="0" smtClean="0">
                <a:solidFill>
                  <a:srgbClr val="C00000"/>
                </a:solidFill>
                <a:latin typeface="Georgia" pitchFamily="18" charset="0"/>
                <a:ea typeface="ＭＳ Ｐゴシック" charset="-128"/>
              </a:rPr>
              <a:t>21%</a:t>
            </a:r>
            <a:r>
              <a:rPr lang="cs-CZ" altLang="ja-JP" sz="975" b="1" dirty="0" smtClean="0">
                <a:solidFill>
                  <a:srgbClr val="C00000"/>
                </a:solidFill>
                <a:latin typeface="Georgia" pitchFamily="18" charset="0"/>
                <a:ea typeface="ＭＳ Ｐゴシック" charset="-128"/>
              </a:rPr>
              <a:t> (standard </a:t>
            </a:r>
            <a:r>
              <a:rPr lang="en-GB" altLang="ja-JP" sz="975" b="1" dirty="0" smtClean="0">
                <a:solidFill>
                  <a:srgbClr val="C00000"/>
                </a:solidFill>
                <a:latin typeface="Georgia" pitchFamily="18" charset="0"/>
                <a:ea typeface="ＭＳ Ｐゴシック" charset="-128"/>
              </a:rPr>
              <a:t>rate</a:t>
            </a:r>
            <a:r>
              <a:rPr lang="cs-CZ" altLang="ja-JP" sz="975" b="1" dirty="0" smtClean="0">
                <a:solidFill>
                  <a:srgbClr val="C00000"/>
                </a:solidFill>
                <a:latin typeface="Georgia" pitchFamily="18" charset="0"/>
                <a:ea typeface="ＭＳ Ｐゴシック" charset="-128"/>
              </a:rPr>
              <a:t>)</a:t>
            </a:r>
            <a:r>
              <a:rPr lang="en-GB" altLang="ja-JP" sz="975" b="1" dirty="0" smtClean="0">
                <a:solidFill>
                  <a:srgbClr val="C00000"/>
                </a:solidFill>
                <a:latin typeface="Georgia" pitchFamily="18" charset="0"/>
                <a:ea typeface="ＭＳ Ｐゴシック" charset="-128"/>
              </a:rPr>
              <a:t> or 12% (reduced tax rate)</a:t>
            </a:r>
          </a:p>
          <a:p>
            <a:pPr>
              <a:lnSpc>
                <a:spcPct val="150000"/>
              </a:lnSpc>
              <a:defRPr/>
            </a:pPr>
            <a:r>
              <a:rPr lang="en-GB" altLang="ja-JP" sz="975" b="1" dirty="0" smtClean="0">
                <a:latin typeface="Georgia" pitchFamily="18" charset="0"/>
                <a:ea typeface="ＭＳ Ｐゴシック" charset="-128"/>
              </a:rPr>
              <a:t>Real estate tax 	</a:t>
            </a:r>
            <a:r>
              <a:rPr lang="en-GB" altLang="ja-JP" sz="975" b="1" dirty="0" smtClean="0">
                <a:solidFill>
                  <a:srgbClr val="C00000"/>
                </a:solidFill>
                <a:latin typeface="Georgia" pitchFamily="18" charset="0"/>
                <a:ea typeface="ＭＳ Ｐゴシック" charset="-128"/>
              </a:rPr>
              <a:t>rates vary by type, location and purpose of use</a:t>
            </a:r>
            <a:r>
              <a:rPr lang="cs-CZ" altLang="ja-JP" sz="975" b="1" dirty="0" smtClean="0">
                <a:solidFill>
                  <a:srgbClr val="C00000"/>
                </a:solidFill>
                <a:latin typeface="Georgia" pitchFamily="18" charset="0"/>
                <a:ea typeface="ＭＳ Ｐゴシック" charset="-128"/>
              </a:rPr>
              <a:t>;</a:t>
            </a:r>
            <a:r>
              <a:rPr lang="en-GB" altLang="ja-JP" sz="975" b="1" dirty="0" smtClean="0">
                <a:solidFill>
                  <a:srgbClr val="C00000"/>
                </a:solidFill>
                <a:latin typeface="Georgia" pitchFamily="18" charset="0"/>
                <a:ea typeface="ＭＳ Ｐゴシック" charset="-128"/>
              </a:rPr>
              <a:t> and inflation coefficient </a:t>
            </a:r>
          </a:p>
          <a:p>
            <a:pPr>
              <a:lnSpc>
                <a:spcPct val="150000"/>
              </a:lnSpc>
              <a:defRPr/>
            </a:pPr>
            <a:r>
              <a:rPr lang="en-GB" altLang="ja-JP" sz="975" b="1" dirty="0" smtClean="0">
                <a:latin typeface="Georgia" pitchFamily="18" charset="0"/>
                <a:ea typeface="ＭＳ Ｐゴシック" charset="-128"/>
              </a:rPr>
              <a:t>Real estate transfer tax</a:t>
            </a:r>
            <a:r>
              <a:rPr lang="en-GB" altLang="ja-JP" sz="975" b="1" dirty="0" smtClean="0">
                <a:solidFill>
                  <a:srgbClr val="CF142B"/>
                </a:solidFill>
                <a:latin typeface="Georgia" pitchFamily="18" charset="0"/>
                <a:ea typeface="ＭＳ Ｐゴシック" charset="-128"/>
              </a:rPr>
              <a:t>	</a:t>
            </a:r>
            <a:r>
              <a:rPr lang="en-GB" altLang="ja-JP" sz="975" b="1" dirty="0">
                <a:solidFill>
                  <a:srgbClr val="C00000"/>
                </a:solidFill>
                <a:latin typeface="Georgia" pitchFamily="18" charset="0"/>
                <a:ea typeface="ＭＳ Ｐゴシック" charset="-128"/>
              </a:rPr>
              <a:t>15% from profit (FO possible tax exemption) </a:t>
            </a:r>
          </a:p>
          <a:p>
            <a:pPr>
              <a:lnSpc>
                <a:spcPct val="150000"/>
              </a:lnSpc>
              <a:defRPr/>
            </a:pPr>
            <a:r>
              <a:rPr lang="en-GB" altLang="ja-JP" sz="975" b="1" dirty="0" smtClean="0">
                <a:latin typeface="Georgia" pitchFamily="18" charset="0"/>
                <a:ea typeface="ＭＳ Ｐゴシック" charset="-128"/>
              </a:rPr>
              <a:t>Road tax</a:t>
            </a:r>
            <a:r>
              <a:rPr lang="en-GB" altLang="ja-JP" sz="975" b="1" dirty="0" smtClean="0">
                <a:solidFill>
                  <a:srgbClr val="072251"/>
                </a:solidFill>
                <a:latin typeface="Georgia" pitchFamily="18" charset="0"/>
                <a:ea typeface="ＭＳ Ｐゴシック" charset="-128"/>
              </a:rPr>
              <a:t>		</a:t>
            </a:r>
            <a:r>
              <a:rPr lang="en-GB" altLang="ja-JP" sz="975" b="1" dirty="0" smtClean="0">
                <a:solidFill>
                  <a:srgbClr val="C00000"/>
                </a:solidFill>
                <a:latin typeface="Georgia" pitchFamily="18" charset="0"/>
                <a:ea typeface="ＭＳ Ｐゴシック" charset="-128"/>
              </a:rPr>
              <a:t>on</a:t>
            </a:r>
            <a:r>
              <a:rPr lang="cs-CZ" altLang="ja-JP" sz="975" b="1" dirty="0" smtClean="0">
                <a:solidFill>
                  <a:srgbClr val="C00000"/>
                </a:solidFill>
                <a:latin typeface="Georgia" pitchFamily="18" charset="0"/>
                <a:ea typeface="ＭＳ Ｐゴシック" charset="-128"/>
              </a:rPr>
              <a:t> </a:t>
            </a:r>
            <a:r>
              <a:rPr lang="en-GB" altLang="ja-JP" sz="975" b="1" dirty="0" smtClean="0">
                <a:solidFill>
                  <a:srgbClr val="C00000"/>
                </a:solidFill>
                <a:latin typeface="Georgia" pitchFamily="18" charset="0"/>
                <a:ea typeface="ＭＳ Ｐゴシック" charset="-128"/>
              </a:rPr>
              <a:t>vehicles from 12 tonnes</a:t>
            </a:r>
            <a:r>
              <a:rPr lang="cs-CZ" altLang="ja-JP" sz="975" b="1" dirty="0" smtClean="0">
                <a:solidFill>
                  <a:srgbClr val="C00000"/>
                </a:solidFill>
                <a:latin typeface="Georgia" pitchFamily="18" charset="0"/>
                <a:ea typeface="ＭＳ Ｐゴシック" charset="-128"/>
              </a:rPr>
              <a:t> </a:t>
            </a:r>
            <a:r>
              <a:rPr lang="en-GB" altLang="ja-JP" sz="975" b="1" dirty="0" smtClean="0">
                <a:solidFill>
                  <a:srgbClr val="C00000"/>
                </a:solidFill>
                <a:latin typeface="Georgia" pitchFamily="18" charset="0"/>
                <a:ea typeface="ＭＳ Ｐゴシック" charset="-128"/>
              </a:rPr>
              <a:t>only</a:t>
            </a:r>
            <a:r>
              <a:rPr lang="cs-CZ" altLang="ja-JP" sz="975" b="1" dirty="0" smtClean="0">
                <a:solidFill>
                  <a:srgbClr val="C00000"/>
                </a:solidFill>
                <a:latin typeface="Georgia" pitchFamily="18" charset="0"/>
                <a:ea typeface="ＭＳ Ｐゴシック" charset="-128"/>
              </a:rPr>
              <a:t>; </a:t>
            </a:r>
            <a:r>
              <a:rPr lang="en-GB" altLang="ja-JP" sz="975" b="1" dirty="0" smtClean="0">
                <a:solidFill>
                  <a:srgbClr val="C00000"/>
                </a:solidFill>
                <a:latin typeface="Georgia" pitchFamily="18" charset="0"/>
                <a:ea typeface="ＭＳ Ｐゴシック" charset="-128"/>
              </a:rPr>
              <a:t>rates vary by engine capacity (passenger cars) or 			weight and number of axles (other commercial vehicles)</a:t>
            </a:r>
          </a:p>
          <a:p>
            <a:pPr>
              <a:lnSpc>
                <a:spcPct val="150000"/>
              </a:lnSpc>
              <a:defRPr/>
            </a:pPr>
            <a:r>
              <a:rPr lang="en-GB" altLang="ja-JP" sz="975" b="1" dirty="0" smtClean="0">
                <a:latin typeface="Georgia" pitchFamily="18" charset="0"/>
                <a:ea typeface="ＭＳ Ｐゴシック" charset="-128"/>
              </a:rPr>
              <a:t>Excise tax</a:t>
            </a:r>
            <a:r>
              <a:rPr lang="en-GB" altLang="ja-JP" sz="975" b="1" dirty="0" smtClean="0">
                <a:solidFill>
                  <a:srgbClr val="072251"/>
                </a:solidFill>
                <a:latin typeface="Georgia" pitchFamily="18" charset="0"/>
                <a:ea typeface="ＭＳ Ｐゴシック" charset="-128"/>
              </a:rPr>
              <a:t>		</a:t>
            </a:r>
            <a:r>
              <a:rPr lang="en-GB" altLang="ja-JP" sz="975" b="1" dirty="0" smtClean="0">
                <a:solidFill>
                  <a:srgbClr val="C00000"/>
                </a:solidFill>
                <a:latin typeface="Georgia" pitchFamily="18" charset="0"/>
                <a:ea typeface="ＭＳ Ｐゴシック" charset="-128"/>
              </a:rPr>
              <a:t>on petrol, alcohol and tobacco only</a:t>
            </a:r>
          </a:p>
          <a:p>
            <a:pPr>
              <a:lnSpc>
                <a:spcPct val="150000"/>
              </a:lnSpc>
              <a:defRPr/>
            </a:pPr>
            <a:r>
              <a:rPr lang="en-GB" altLang="ja-JP" sz="975" b="1" dirty="0" smtClean="0">
                <a:latin typeface="Georgia" pitchFamily="18" charset="0"/>
                <a:ea typeface="ＭＳ Ｐゴシック" charset="-128"/>
              </a:rPr>
              <a:t>Energy tax</a:t>
            </a:r>
            <a:r>
              <a:rPr lang="en-GB" altLang="ja-JP" sz="975" b="1" dirty="0" smtClean="0">
                <a:solidFill>
                  <a:srgbClr val="072251"/>
                </a:solidFill>
                <a:latin typeface="Georgia" pitchFamily="18" charset="0"/>
                <a:ea typeface="ＭＳ Ｐゴシック" charset="-128"/>
              </a:rPr>
              <a:t>		</a:t>
            </a:r>
            <a:r>
              <a:rPr lang="en-GB" altLang="ja-JP" sz="975" b="1" dirty="0" smtClean="0">
                <a:solidFill>
                  <a:srgbClr val="C00000"/>
                </a:solidFill>
                <a:latin typeface="Georgia" pitchFamily="18" charset="0"/>
                <a:ea typeface="ＭＳ Ｐゴシック" charset="-128"/>
              </a:rPr>
              <a:t>on electricity, natural and other gases, and solid fuels</a:t>
            </a:r>
          </a:p>
          <a:p>
            <a:pPr>
              <a:lnSpc>
                <a:spcPct val="80000"/>
              </a:lnSpc>
              <a:defRPr/>
            </a:pPr>
            <a:endParaRPr lang="en-GB" sz="975" b="1" dirty="0" smtClean="0">
              <a:solidFill>
                <a:srgbClr val="072251"/>
              </a:solidFill>
              <a:latin typeface="Georgia" pitchFamily="18" charset="0"/>
            </a:endParaRPr>
          </a:p>
          <a:p>
            <a:pPr algn="just">
              <a:buFont typeface="Arial" panose="020B0604020202020204" pitchFamily="34" charset="0"/>
              <a:buNone/>
              <a:defRPr/>
            </a:pPr>
            <a:r>
              <a:rPr lang="en-GB" sz="900" b="1" dirty="0" smtClean="0">
                <a:latin typeface="Georgia" pitchFamily="18" charset="0"/>
              </a:rPr>
              <a:t>	</a:t>
            </a:r>
            <a:r>
              <a:rPr lang="en-GB" sz="900" dirty="0" smtClean="0">
                <a:latin typeface="Georgia" pitchFamily="18" charset="0"/>
              </a:rPr>
              <a:t>Source: PricewaterhouseCoopers, 2016</a:t>
            </a:r>
            <a:r>
              <a:rPr lang="cs-CZ" sz="900" dirty="0" smtClean="0">
                <a:latin typeface="Georgia" pitchFamily="18" charset="0"/>
              </a:rPr>
              <a:t> – </a:t>
            </a:r>
            <a:r>
              <a:rPr lang="en-GB" sz="900" dirty="0" smtClean="0">
                <a:latin typeface="Georgia" pitchFamily="18" charset="0"/>
              </a:rPr>
              <a:t>updated based on tax package 2024</a:t>
            </a:r>
          </a:p>
          <a:p>
            <a:pPr algn="just">
              <a:buFont typeface="Arial" panose="020B0604020202020204" pitchFamily="34" charset="0"/>
              <a:buNone/>
              <a:defRPr/>
            </a:pPr>
            <a:endParaRPr lang="cs-CZ" sz="2700" dirty="0" smtClean="0">
              <a:solidFill>
                <a:srgbClr val="D52B1E"/>
              </a:solidFill>
              <a:latin typeface="Georgia" pitchFamily="18" charset="0"/>
            </a:endParaRPr>
          </a:p>
          <a:p>
            <a:pPr algn="just">
              <a:buFont typeface="Arial" panose="020B0604020202020204" pitchFamily="34" charset="0"/>
              <a:buNone/>
              <a:defRPr/>
            </a:pPr>
            <a:endParaRPr lang="cs-CZ" sz="2700" dirty="0" smtClean="0">
              <a:solidFill>
                <a:srgbClr val="D52B1E"/>
              </a:solidFill>
              <a:latin typeface="Georgia" pitchFamily="18" charset="0"/>
            </a:endParaRPr>
          </a:p>
          <a:p>
            <a:pPr algn="just">
              <a:buFont typeface="Arial" panose="020B0604020202020204" pitchFamily="34" charset="0"/>
              <a:buNone/>
              <a:defRPr/>
            </a:pPr>
            <a:endParaRPr lang="cs-CZ" sz="2700" dirty="0" smtClean="0">
              <a:solidFill>
                <a:srgbClr val="D52B1E"/>
              </a:solidFill>
              <a:latin typeface="Georgia" pitchFamily="18" charset="0"/>
            </a:endParaRPr>
          </a:p>
          <a:p>
            <a:pPr algn="just">
              <a:buFont typeface="Arial" panose="020B0604020202020204" pitchFamily="34" charset="0"/>
              <a:buNone/>
              <a:defRPr/>
            </a:pPr>
            <a:endParaRPr lang="cs-CZ" sz="2700" dirty="0" smtClean="0">
              <a:solidFill>
                <a:srgbClr val="D52B1E"/>
              </a:solidFill>
              <a:latin typeface="Georgia" pitchFamily="18" charset="0"/>
            </a:endParaRPr>
          </a:p>
          <a:p>
            <a:pPr>
              <a:spcBef>
                <a:spcPct val="0"/>
              </a:spcBef>
              <a:buFont typeface="Arial" panose="020B0604020202020204" pitchFamily="34" charset="0"/>
              <a:buNone/>
              <a:defRPr/>
            </a:pPr>
            <a:endParaRPr lang="cs-CZ" sz="1200" dirty="0" smtClean="0">
              <a:solidFill>
                <a:srgbClr val="072B51"/>
              </a:solidFill>
              <a:latin typeface="Georgia" pitchFamily="18" charset="0"/>
            </a:endParaRPr>
          </a:p>
          <a:p>
            <a:pPr algn="just">
              <a:buFont typeface="Arial" panose="020B0604020202020204" pitchFamily="34" charset="0"/>
              <a:buNone/>
              <a:defRPr/>
            </a:pPr>
            <a:endParaRPr lang="cs-CZ" sz="1200" dirty="0" smtClean="0">
              <a:solidFill>
                <a:srgbClr val="D52B1E"/>
              </a:solidFill>
              <a:latin typeface="Georgia" pitchFamily="18" charset="0"/>
            </a:endParaRPr>
          </a:p>
          <a:p>
            <a:pPr algn="just">
              <a:buFont typeface="Arial" panose="020B0604020202020204" pitchFamily="34" charset="0"/>
              <a:buNone/>
              <a:defRPr/>
            </a:pPr>
            <a:endParaRPr lang="cs-CZ" sz="1050" dirty="0">
              <a:latin typeface="Georgia" pitchFamily="18" charset="0"/>
            </a:endParaRPr>
          </a:p>
        </p:txBody>
      </p:sp>
    </p:spTree>
    <p:extLst>
      <p:ext uri="{BB962C8B-B14F-4D97-AF65-F5344CB8AC3E}">
        <p14:creationId xmlns:p14="http://schemas.microsoft.com/office/powerpoint/2010/main" val="147533450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a:extLst>
              <a:ext uri="{FF2B5EF4-FFF2-40B4-BE49-F238E27FC236}">
                <a16:creationId xmlns:a16="http://schemas.microsoft.com/office/drawing/2014/main" id="{5DD1FE17-044A-59A5-9036-096CFBE9CB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a:extLst>
              <a:ext uri="{FF2B5EF4-FFF2-40B4-BE49-F238E27FC236}">
                <a16:creationId xmlns:a16="http://schemas.microsoft.com/office/drawing/2014/main" id="{734FF9B2-5344-D120-4B8D-D1C22D0FB64B}"/>
              </a:ext>
            </a:extLst>
          </p:cNvPr>
          <p:cNvSpPr>
            <a:spLocks noGrp="1" noChangeArrowheads="1"/>
          </p:cNvSpPr>
          <p:nvPr>
            <p:ph type="ctrTitle" idx="4294967295"/>
          </p:nvPr>
        </p:nvSpPr>
        <p:spPr>
          <a:xfrm>
            <a:off x="2401888" y="1158875"/>
            <a:ext cx="6151562" cy="377825"/>
          </a:xfrm>
        </p:spPr>
        <p:txBody>
          <a:bodyPr/>
          <a:lstStyle/>
          <a:p>
            <a:pPr eaLnBrk="1" hangingPunct="1"/>
            <a:r>
              <a:rPr lang="en-GB" altLang="cs-CZ" sz="1800">
                <a:solidFill>
                  <a:srgbClr val="0039A6"/>
                </a:solidFill>
                <a:latin typeface="Georgia" panose="02040502050405020303" pitchFamily="18" charset="0"/>
              </a:rPr>
              <a:t>Economy</a:t>
            </a:r>
          </a:p>
        </p:txBody>
      </p:sp>
      <p:sp>
        <p:nvSpPr>
          <p:cNvPr id="38916" name="Rectangle 3">
            <a:extLst>
              <a:ext uri="{FF2B5EF4-FFF2-40B4-BE49-F238E27FC236}">
                <a16:creationId xmlns:a16="http://schemas.microsoft.com/office/drawing/2014/main" id="{173DAA2B-DD87-8E5D-2B20-26EF0D1009E2}"/>
              </a:ext>
            </a:extLst>
          </p:cNvPr>
          <p:cNvSpPr>
            <a:spLocks noGrp="1" noChangeArrowheads="1"/>
          </p:cNvSpPr>
          <p:nvPr>
            <p:ph type="subTitle" idx="4294967295"/>
          </p:nvPr>
        </p:nvSpPr>
        <p:spPr>
          <a:xfrm>
            <a:off x="1803400" y="1698625"/>
            <a:ext cx="7281863" cy="3817938"/>
          </a:xfrm>
        </p:spPr>
        <p:txBody>
          <a:bodyPr rtlCol="0">
            <a:normAutofit/>
          </a:bodyPr>
          <a:lstStyle/>
          <a:p>
            <a:pPr marL="228600" indent="-228600" algn="just" eaLnBrk="1" fontAlgn="auto" hangingPunct="1">
              <a:spcAft>
                <a:spcPts val="0"/>
              </a:spcAft>
              <a:buFont typeface="Arial" panose="020B0604020202020204" pitchFamily="34" charset="0"/>
              <a:buNone/>
              <a:defRPr/>
            </a:pPr>
            <a:r>
              <a:rPr lang="cs-CZ" altLang="cs-CZ" sz="1800" dirty="0">
                <a:solidFill>
                  <a:srgbClr val="C90000"/>
                </a:solidFill>
                <a:latin typeface="Georgia" panose="02040502050405020303" pitchFamily="18" charset="0"/>
              </a:rPr>
              <a:t>	</a:t>
            </a:r>
            <a:r>
              <a:rPr lang="en-GB" altLang="cs-CZ" sz="1800" dirty="0">
                <a:solidFill>
                  <a:srgbClr val="C90000"/>
                </a:solidFill>
                <a:latin typeface="Georgia" panose="02040502050405020303" pitchFamily="18" charset="0"/>
              </a:rPr>
              <a:t>Main Universities </a:t>
            </a:r>
            <a:r>
              <a:rPr lang="de-DE" altLang="cs-CZ" sz="1800" dirty="0">
                <a:solidFill>
                  <a:srgbClr val="C90000"/>
                </a:solidFill>
                <a:latin typeface="Georgia" panose="02040502050405020303" pitchFamily="18" charset="0"/>
              </a:rPr>
              <a:t>2022</a:t>
            </a:r>
            <a:endParaRPr lang="en-GB" altLang="cs-CZ" sz="375" dirty="0">
              <a:latin typeface="Georgia" panose="02040502050405020303" pitchFamily="18" charset="0"/>
            </a:endParaRPr>
          </a:p>
          <a:p>
            <a:pPr marL="76200" lvl="3" indent="0" eaLnBrk="1" fontAlgn="auto" hangingPunct="1">
              <a:lnSpc>
                <a:spcPct val="150000"/>
              </a:lnSpc>
              <a:spcAft>
                <a:spcPts val="0"/>
              </a:spcAft>
              <a:buClr>
                <a:srgbClr val="FF0000"/>
              </a:buClr>
              <a:buFont typeface="Arial" panose="020B0604020202020204" pitchFamily="34" charset="0"/>
              <a:buNone/>
              <a:defRPr/>
            </a:pPr>
            <a:endParaRPr lang="cs-CZ" altLang="cs-CZ" sz="750" dirty="0">
              <a:solidFill>
                <a:srgbClr val="D52B1E"/>
              </a:solidFill>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2700" dirty="0">
              <a:solidFill>
                <a:srgbClr val="D52B1E"/>
              </a:solidFill>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2700" dirty="0">
              <a:solidFill>
                <a:srgbClr val="D52B1E"/>
              </a:solidFill>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2700" dirty="0">
              <a:solidFill>
                <a:srgbClr val="D52B1E"/>
              </a:solidFill>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2700" dirty="0">
              <a:solidFill>
                <a:srgbClr val="D52B1E"/>
              </a:solidFill>
              <a:latin typeface="Georgia" panose="02040502050405020303" pitchFamily="18" charset="0"/>
            </a:endParaRPr>
          </a:p>
        </p:txBody>
      </p:sp>
      <p:sp>
        <p:nvSpPr>
          <p:cNvPr id="2" name="Rectangle 1">
            <a:extLst>
              <a:ext uri="{FF2B5EF4-FFF2-40B4-BE49-F238E27FC236}">
                <a16:creationId xmlns:a16="http://schemas.microsoft.com/office/drawing/2014/main" id="{D5A37552-EE92-918B-6999-8ED65AB0E3DE}"/>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C48242F0-3A0C-E427-BD32-4E8CE48E67DE}"/>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9159" name="Picture 137" descr="obecná mapa_kr mesta">
            <a:extLst>
              <a:ext uri="{FF2B5EF4-FFF2-40B4-BE49-F238E27FC236}">
                <a16:creationId xmlns:a16="http://schemas.microsoft.com/office/drawing/2014/main" id="{72DB78AC-CB2C-AF3B-7893-EEBC28261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2211388"/>
            <a:ext cx="58547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103">
            <a:extLst>
              <a:ext uri="{FF2B5EF4-FFF2-40B4-BE49-F238E27FC236}">
                <a16:creationId xmlns:a16="http://schemas.microsoft.com/office/drawing/2014/main" id="{F337D68C-6D67-1DD6-9DEE-6E6D91609AFE}"/>
              </a:ext>
            </a:extLst>
          </p:cNvPr>
          <p:cNvSpPr txBox="1">
            <a:spLocks noChangeArrowheads="1"/>
          </p:cNvSpPr>
          <p:nvPr/>
        </p:nvSpPr>
        <p:spPr bwMode="auto">
          <a:xfrm>
            <a:off x="2128838" y="3859212"/>
            <a:ext cx="866775" cy="512763"/>
          </a:xfrm>
          <a:prstGeom prst="rect">
            <a:avLst/>
          </a:prstGeom>
          <a:solidFill>
            <a:srgbClr val="FFFFFF"/>
          </a:solidFill>
          <a:ln w="28575">
            <a:solidFill>
              <a:schemeClr val="accent1"/>
            </a:solidFill>
            <a:miter lim="800000"/>
            <a:headEnd/>
            <a:tailEnd/>
          </a:ln>
        </p:spPr>
        <p:txBody>
          <a:bodyPr/>
          <a:lstStyle>
            <a:lvl1pPr defTabSz="457200" eaLnBrk="0" hangingPunct="0">
              <a:spcBef>
                <a:spcPct val="20000"/>
              </a:spcBef>
              <a:buChar char="•"/>
              <a:defRPr sz="3200">
                <a:solidFill>
                  <a:schemeClr val="tx1"/>
                </a:solidFill>
                <a:latin typeface="Arial" panose="020B0604020202020204" pitchFamily="34" charset="0"/>
              </a:defRPr>
            </a:lvl1pPr>
            <a:lvl2pPr marL="742950" indent="-285750" defTabSz="457200" eaLnBrk="0" hangingPunct="0">
              <a:spcBef>
                <a:spcPct val="20000"/>
              </a:spcBef>
              <a:buChar char="–"/>
              <a:defRPr sz="2800">
                <a:solidFill>
                  <a:schemeClr val="tx1"/>
                </a:solidFill>
                <a:latin typeface="Arial" panose="020B0604020202020204" pitchFamily="34" charset="0"/>
              </a:defRPr>
            </a:lvl2pPr>
            <a:lvl3pPr marL="1143000" indent="-228600" defTabSz="457200" eaLnBrk="0" hangingPunct="0">
              <a:spcBef>
                <a:spcPct val="20000"/>
              </a:spcBef>
              <a:buChar char="•"/>
              <a:defRPr sz="24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en-GB" altLang="cs-CZ" sz="600" b="1" u="sng" dirty="0">
                <a:solidFill>
                  <a:srgbClr val="D12435"/>
                </a:solidFill>
                <a:latin typeface="Georgia" panose="02040502050405020303" pitchFamily="18" charset="0"/>
                <a:ea typeface="MS Gothic" panose="020B0609070205080204" pitchFamily="49" charset="-128"/>
              </a:rPr>
              <a:t>University of West Bohemia </a:t>
            </a:r>
            <a:r>
              <a:rPr lang="cs-CZ" altLang="cs-CZ" sz="600" b="1" u="sng" dirty="0">
                <a:solidFill>
                  <a:srgbClr val="D12435"/>
                </a:solidFill>
                <a:latin typeface="Georgia" panose="02040502050405020303" pitchFamily="18" charset="0"/>
                <a:ea typeface="MS Gothic" panose="020B0609070205080204" pitchFamily="49" charset="-128"/>
              </a:rPr>
              <a:t>Plzeň</a:t>
            </a:r>
          </a:p>
          <a:p>
            <a:pPr fontAlgn="auto">
              <a:spcBef>
                <a:spcPct val="0"/>
              </a:spcBef>
              <a:spcAft>
                <a:spcPts val="0"/>
              </a:spcAft>
              <a:buFontTx/>
              <a:buNone/>
              <a:defRPr/>
            </a:pPr>
            <a:r>
              <a:rPr lang="en-GB" altLang="cs-CZ" sz="600" b="1" dirty="0">
                <a:solidFill>
                  <a:srgbClr val="072B51"/>
                </a:solidFill>
                <a:latin typeface="Georgia" panose="02040502050405020303" pitchFamily="18" charset="0"/>
                <a:ea typeface="Times New Roman" panose="02020603050405020304" pitchFamily="18" charset="0"/>
              </a:rPr>
              <a:t>Students: 1</a:t>
            </a:r>
            <a:r>
              <a:rPr lang="cs-CZ" altLang="cs-CZ" sz="600" b="1" dirty="0">
                <a:solidFill>
                  <a:srgbClr val="072B51"/>
                </a:solidFill>
                <a:latin typeface="Georgia" panose="02040502050405020303" pitchFamily="18" charset="0"/>
                <a:ea typeface="Times New Roman" panose="02020603050405020304" pitchFamily="18" charset="0"/>
              </a:rPr>
              <a:t>1</a:t>
            </a:r>
            <a:r>
              <a:rPr lang="en-GB" altLang="cs-CZ" sz="600" b="1" dirty="0">
                <a:solidFill>
                  <a:srgbClr val="072B51"/>
                </a:solidFill>
                <a:latin typeface="Georgia" panose="02040502050405020303" pitchFamily="18" charset="0"/>
                <a:ea typeface="Times New Roman" panose="02020603050405020304" pitchFamily="18" charset="0"/>
              </a:rPr>
              <a:t>,</a:t>
            </a:r>
            <a:r>
              <a:rPr lang="de-DE" altLang="cs-CZ" sz="600" b="1" dirty="0">
                <a:solidFill>
                  <a:srgbClr val="072B51"/>
                </a:solidFill>
                <a:latin typeface="Georgia" panose="02040502050405020303" pitchFamily="18" charset="0"/>
                <a:ea typeface="Times New Roman" panose="02020603050405020304" pitchFamily="18" charset="0"/>
              </a:rPr>
              <a:t>071</a:t>
            </a:r>
            <a:endParaRPr lang="en-GB" altLang="cs-CZ" sz="600" dirty="0">
              <a:solidFill>
                <a:schemeClr val="bg1"/>
              </a:solidFill>
              <a:latin typeface="Georgia" panose="02040502050405020303" pitchFamily="18" charset="0"/>
              <a:ea typeface="MS Gothic" panose="020B0609070205080204" pitchFamily="49" charset="-128"/>
            </a:endParaRPr>
          </a:p>
          <a:p>
            <a:pPr fontAlgn="auto">
              <a:spcBef>
                <a:spcPct val="0"/>
              </a:spcBef>
              <a:spcAft>
                <a:spcPts val="0"/>
              </a:spcAft>
              <a:buFontTx/>
              <a:buNone/>
              <a:defRPr/>
            </a:pPr>
            <a:r>
              <a:rPr lang="en-GB" altLang="cs-CZ" sz="600" b="1" dirty="0">
                <a:solidFill>
                  <a:srgbClr val="7F4E1B"/>
                </a:solidFill>
                <a:latin typeface="Georgia" panose="02040502050405020303" pitchFamily="18" charset="0"/>
                <a:ea typeface="MS Gothic" panose="020B0609070205080204" pitchFamily="49" charset="-128"/>
              </a:rPr>
              <a:t>Graduates: </a:t>
            </a:r>
            <a:r>
              <a:rPr lang="de-DE" altLang="cs-CZ" sz="600" b="1" dirty="0">
                <a:solidFill>
                  <a:srgbClr val="7F4E1B"/>
                </a:solidFill>
                <a:latin typeface="Georgia" panose="02040502050405020303" pitchFamily="18" charset="0"/>
                <a:ea typeface="MS Gothic" panose="020B0609070205080204" pitchFamily="49" charset="-128"/>
              </a:rPr>
              <a:t>3,305</a:t>
            </a:r>
            <a:endParaRPr lang="en-GB" altLang="cs-CZ" sz="600" b="1" dirty="0">
              <a:solidFill>
                <a:srgbClr val="7F4E1B"/>
              </a:solidFill>
              <a:latin typeface="Georgia" panose="02040502050405020303" pitchFamily="18" charset="0"/>
              <a:ea typeface="MS Gothic" panose="020B0609070205080204" pitchFamily="49" charset="-128"/>
            </a:endParaRPr>
          </a:p>
          <a:p>
            <a:pPr fontAlgn="auto">
              <a:spcBef>
                <a:spcPct val="0"/>
              </a:spcBef>
              <a:spcAft>
                <a:spcPts val="0"/>
              </a:spcAft>
              <a:buFontTx/>
              <a:buNone/>
              <a:defRPr/>
            </a:pPr>
            <a:endParaRPr lang="en-US" altLang="cs-CZ" sz="675" b="1" dirty="0">
              <a:solidFill>
                <a:srgbClr val="838D50"/>
              </a:solidFill>
              <a:ea typeface="MS Gothic" panose="020B0609070205080204" pitchFamily="49" charset="-128"/>
            </a:endParaRPr>
          </a:p>
        </p:txBody>
      </p:sp>
      <p:sp>
        <p:nvSpPr>
          <p:cNvPr id="38921" name="Rectangle 127">
            <a:extLst>
              <a:ext uri="{FF2B5EF4-FFF2-40B4-BE49-F238E27FC236}">
                <a16:creationId xmlns:a16="http://schemas.microsoft.com/office/drawing/2014/main" id="{FCA273C2-A69D-592A-3C52-11B120D0DCB5}"/>
              </a:ext>
            </a:extLst>
          </p:cNvPr>
          <p:cNvSpPr>
            <a:spLocks noChangeArrowheads="1"/>
          </p:cNvSpPr>
          <p:nvPr/>
        </p:nvSpPr>
        <p:spPr bwMode="auto">
          <a:xfrm>
            <a:off x="2995613" y="3778250"/>
            <a:ext cx="80962" cy="80963"/>
          </a:xfrm>
          <a:prstGeom prst="rect">
            <a:avLst/>
          </a:prstGeom>
          <a:solidFill>
            <a:schemeClr val="accent1"/>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38922" name="Rectangle 128">
            <a:extLst>
              <a:ext uri="{FF2B5EF4-FFF2-40B4-BE49-F238E27FC236}">
                <a16:creationId xmlns:a16="http://schemas.microsoft.com/office/drawing/2014/main" id="{C766D81D-E337-4278-F6C8-5F598423FEA9}"/>
              </a:ext>
            </a:extLst>
          </p:cNvPr>
          <p:cNvSpPr>
            <a:spLocks noChangeArrowheads="1"/>
          </p:cNvSpPr>
          <p:nvPr/>
        </p:nvSpPr>
        <p:spPr bwMode="auto">
          <a:xfrm>
            <a:off x="3648075" y="2776538"/>
            <a:ext cx="80963" cy="80962"/>
          </a:xfrm>
          <a:prstGeom prst="rect">
            <a:avLst/>
          </a:prstGeom>
          <a:solidFill>
            <a:schemeClr val="tx1"/>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49163" name="Obdélník 71">
            <a:extLst>
              <a:ext uri="{FF2B5EF4-FFF2-40B4-BE49-F238E27FC236}">
                <a16:creationId xmlns:a16="http://schemas.microsoft.com/office/drawing/2014/main" id="{382D6D69-09FD-9374-C6D7-2D59E47F9443}"/>
              </a:ext>
            </a:extLst>
          </p:cNvPr>
          <p:cNvSpPr>
            <a:spLocks noChangeArrowheads="1"/>
          </p:cNvSpPr>
          <p:nvPr/>
        </p:nvSpPr>
        <p:spPr bwMode="auto">
          <a:xfrm>
            <a:off x="2735263" y="2241550"/>
            <a:ext cx="912812" cy="554038"/>
          </a:xfrm>
          <a:prstGeom prst="rect">
            <a:avLst/>
          </a:prstGeom>
          <a:solidFill>
            <a:srgbClr val="FFFFFF"/>
          </a:solidFill>
          <a:ln w="2857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cs-CZ" altLang="cs-CZ" sz="600" b="1" u="sng" dirty="0">
                <a:solidFill>
                  <a:srgbClr val="D12435"/>
                </a:solidFill>
                <a:latin typeface="Georgia" panose="02040502050405020303" pitchFamily="18" charset="0"/>
              </a:rPr>
              <a:t>Jan Evangelista Purkyně </a:t>
            </a:r>
            <a:r>
              <a:rPr lang="en-GB" altLang="cs-CZ" sz="600" b="1" u="sng" dirty="0" err="1">
                <a:solidFill>
                  <a:srgbClr val="D12435"/>
                </a:solidFill>
                <a:latin typeface="Georgia" panose="02040502050405020303" pitchFamily="18" charset="0"/>
              </a:rPr>
              <a:t>Univesity</a:t>
            </a:r>
            <a:r>
              <a:rPr lang="cs-CZ" altLang="cs-CZ" sz="600" b="1" u="sng" dirty="0">
                <a:solidFill>
                  <a:srgbClr val="D12435"/>
                </a:solidFill>
                <a:latin typeface="Georgia" panose="02040502050405020303" pitchFamily="18" charset="0"/>
              </a:rPr>
              <a:t> </a:t>
            </a:r>
          </a:p>
          <a:p>
            <a:pPr algn="ctr" eaLnBrk="1" hangingPunct="1"/>
            <a:r>
              <a:rPr lang="cs-CZ" altLang="cs-CZ" sz="600" b="1" u="sng" dirty="0">
                <a:solidFill>
                  <a:srgbClr val="D12435"/>
                </a:solidFill>
                <a:latin typeface="Georgia" panose="02040502050405020303" pitchFamily="18" charset="0"/>
              </a:rPr>
              <a:t>Ústí nad Labem</a:t>
            </a:r>
          </a:p>
          <a:p>
            <a:pPr algn="ctr"/>
            <a:r>
              <a:rPr lang="en-GB" altLang="cs-CZ" sz="600" b="1" dirty="0">
                <a:solidFill>
                  <a:srgbClr val="072B51"/>
                </a:solidFill>
                <a:latin typeface="Georgia" panose="02040502050405020303" pitchFamily="18" charset="0"/>
                <a:cs typeface="Times New Roman" panose="02020603050405020304" pitchFamily="18" charset="0"/>
              </a:rPr>
              <a:t>Students: </a:t>
            </a:r>
            <a:r>
              <a:rPr lang="de-DE" altLang="cs-CZ" sz="600" b="1" dirty="0">
                <a:solidFill>
                  <a:srgbClr val="072B51"/>
                </a:solidFill>
                <a:latin typeface="Georgia" panose="02040502050405020303" pitchFamily="18" charset="0"/>
                <a:cs typeface="Times New Roman" panose="02020603050405020304" pitchFamily="18" charset="0"/>
              </a:rPr>
              <a:t>10,884</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1,</a:t>
            </a:r>
            <a:r>
              <a:rPr lang="cs-CZ" altLang="cs-CZ" sz="600" b="1" dirty="0">
                <a:solidFill>
                  <a:srgbClr val="7F4E1B"/>
                </a:solidFill>
                <a:latin typeface="Georgia" panose="02040502050405020303" pitchFamily="18" charset="0"/>
              </a:rPr>
              <a:t>983</a:t>
            </a:r>
            <a:endParaRPr lang="en-GB" altLang="cs-CZ" sz="600" b="1" dirty="0">
              <a:solidFill>
                <a:srgbClr val="7F4E1B"/>
              </a:solidFill>
              <a:latin typeface="Georgia" panose="02040502050405020303" pitchFamily="18" charset="0"/>
            </a:endParaRPr>
          </a:p>
        </p:txBody>
      </p:sp>
      <p:sp>
        <p:nvSpPr>
          <p:cNvPr id="38924" name="Rectangle 126">
            <a:extLst>
              <a:ext uri="{FF2B5EF4-FFF2-40B4-BE49-F238E27FC236}">
                <a16:creationId xmlns:a16="http://schemas.microsoft.com/office/drawing/2014/main" id="{8C9FD690-9FBF-50FE-968A-8AE91ED7FAFF}"/>
              </a:ext>
            </a:extLst>
          </p:cNvPr>
          <p:cNvSpPr>
            <a:spLocks noChangeArrowheads="1"/>
          </p:cNvSpPr>
          <p:nvPr/>
        </p:nvSpPr>
        <p:spPr bwMode="auto">
          <a:xfrm>
            <a:off x="3962400" y="3438525"/>
            <a:ext cx="80963" cy="80963"/>
          </a:xfrm>
          <a:prstGeom prst="rect">
            <a:avLst/>
          </a:prstGeom>
          <a:solidFill>
            <a:srgbClr val="C00000"/>
          </a:solidFill>
          <a:ln w="14351">
            <a:solidFill>
              <a:srgbClr val="C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49165" name="Text Box 95">
            <a:extLst>
              <a:ext uri="{FF2B5EF4-FFF2-40B4-BE49-F238E27FC236}">
                <a16:creationId xmlns:a16="http://schemas.microsoft.com/office/drawing/2014/main" id="{263ADD29-B65D-7DBA-36BE-51DC57DAF6B3}"/>
              </a:ext>
            </a:extLst>
          </p:cNvPr>
          <p:cNvSpPr txBox="1">
            <a:spLocks noChangeArrowheads="1"/>
          </p:cNvSpPr>
          <p:nvPr/>
        </p:nvSpPr>
        <p:spPr bwMode="auto">
          <a:xfrm>
            <a:off x="4043363" y="2989263"/>
            <a:ext cx="914400" cy="449262"/>
          </a:xfrm>
          <a:prstGeom prst="rect">
            <a:avLst/>
          </a:prstGeom>
          <a:solidFill>
            <a:srgbClr val="FFFFFF"/>
          </a:solidFill>
          <a:ln w="28575">
            <a:solidFill>
              <a:srgbClr val="C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cs-CZ" sz="600" b="1" u="sng" dirty="0">
                <a:solidFill>
                  <a:srgbClr val="D12435"/>
                </a:solidFill>
                <a:latin typeface="Georgia" panose="02040502050405020303" pitchFamily="18" charset="0"/>
              </a:rPr>
              <a:t>Charles University Prague</a:t>
            </a:r>
          </a:p>
          <a:p>
            <a:pPr algn="ctr"/>
            <a:r>
              <a:rPr lang="en-GB" altLang="cs-CZ" sz="600" b="1" dirty="0">
                <a:solidFill>
                  <a:srgbClr val="072B51"/>
                </a:solidFill>
                <a:latin typeface="Georgia" panose="02040502050405020303" pitchFamily="18" charset="0"/>
                <a:cs typeface="Times New Roman" panose="02020603050405020304" pitchFamily="18" charset="0"/>
              </a:rPr>
              <a:t>Students: </a:t>
            </a:r>
            <a:r>
              <a:rPr lang="de-DE" altLang="cs-CZ" sz="600" b="1" dirty="0">
                <a:solidFill>
                  <a:srgbClr val="072B51"/>
                </a:solidFill>
                <a:latin typeface="Georgia" panose="02040502050405020303" pitchFamily="18" charset="0"/>
                <a:cs typeface="Times New Roman" panose="02020603050405020304" pitchFamily="18" charset="0"/>
              </a:rPr>
              <a:t>50,663</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a:t>
            </a:r>
            <a:r>
              <a:rPr lang="de-DE" altLang="cs-CZ" sz="600" b="1" dirty="0">
                <a:solidFill>
                  <a:srgbClr val="7F4E1B"/>
                </a:solidFill>
                <a:latin typeface="Georgia" panose="02040502050405020303" pitchFamily="18" charset="0"/>
              </a:rPr>
              <a:t>15,162</a:t>
            </a:r>
            <a:endParaRPr lang="en-GB" altLang="cs-CZ" sz="600" b="1" dirty="0">
              <a:solidFill>
                <a:srgbClr val="7F4E1B"/>
              </a:solidFill>
              <a:latin typeface="Georgia" panose="02040502050405020303" pitchFamily="18" charset="0"/>
            </a:endParaRPr>
          </a:p>
        </p:txBody>
      </p:sp>
      <p:sp>
        <p:nvSpPr>
          <p:cNvPr id="49166" name="Text Box 97">
            <a:extLst>
              <a:ext uri="{FF2B5EF4-FFF2-40B4-BE49-F238E27FC236}">
                <a16:creationId xmlns:a16="http://schemas.microsoft.com/office/drawing/2014/main" id="{20E6F84E-52EA-887C-22A7-DD4128977DC2}"/>
              </a:ext>
            </a:extLst>
          </p:cNvPr>
          <p:cNvSpPr txBox="1">
            <a:spLocks noChangeArrowheads="1"/>
          </p:cNvSpPr>
          <p:nvPr/>
        </p:nvSpPr>
        <p:spPr bwMode="auto">
          <a:xfrm>
            <a:off x="3127376" y="3616323"/>
            <a:ext cx="819149" cy="737395"/>
          </a:xfrm>
          <a:prstGeom prst="rect">
            <a:avLst/>
          </a:prstGeom>
          <a:solidFill>
            <a:srgbClr val="FFFFFF"/>
          </a:solidFill>
          <a:ln w="28575">
            <a:solidFill>
              <a:srgbClr val="C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cs-CZ" sz="600" b="1" u="sng" dirty="0">
                <a:solidFill>
                  <a:srgbClr val="D12435"/>
                </a:solidFill>
                <a:latin typeface="Georgia" panose="02040502050405020303" pitchFamily="18" charset="0"/>
              </a:rPr>
              <a:t>Czech Technical University Prague</a:t>
            </a:r>
          </a:p>
          <a:p>
            <a:pPr algn="ctr"/>
            <a:r>
              <a:rPr lang="en-GB" altLang="cs-CZ" sz="600" b="1" dirty="0">
                <a:solidFill>
                  <a:srgbClr val="072B51"/>
                </a:solidFill>
                <a:latin typeface="Georgia" panose="02040502050405020303" pitchFamily="18" charset="0"/>
                <a:cs typeface="Times New Roman" panose="02020603050405020304" pitchFamily="18" charset="0"/>
              </a:rPr>
              <a:t>Students:  </a:t>
            </a:r>
            <a:r>
              <a:rPr lang="de-DE" altLang="cs-CZ" sz="600" b="1" dirty="0">
                <a:solidFill>
                  <a:srgbClr val="072B51"/>
                </a:solidFill>
                <a:latin typeface="Georgia" panose="02040502050405020303" pitchFamily="18" charset="0"/>
                <a:cs typeface="Times New Roman" panose="02020603050405020304" pitchFamily="18" charset="0"/>
              </a:rPr>
              <a:t>17,268</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a:t>
            </a:r>
            <a:r>
              <a:rPr lang="de-DE" altLang="cs-CZ" sz="600" b="1" dirty="0">
                <a:solidFill>
                  <a:srgbClr val="7F4E1B"/>
                </a:solidFill>
                <a:latin typeface="Georgia" panose="02040502050405020303" pitchFamily="18" charset="0"/>
              </a:rPr>
              <a:t>3,905</a:t>
            </a:r>
            <a:endParaRPr lang="en-GB" altLang="cs-CZ" sz="600" b="1" dirty="0">
              <a:solidFill>
                <a:srgbClr val="7F4E1B"/>
              </a:solidFill>
              <a:latin typeface="Georgia" panose="02040502050405020303" pitchFamily="18" charset="0"/>
            </a:endParaRPr>
          </a:p>
        </p:txBody>
      </p:sp>
      <p:sp>
        <p:nvSpPr>
          <p:cNvPr id="49167" name="Text Box 101">
            <a:extLst>
              <a:ext uri="{FF2B5EF4-FFF2-40B4-BE49-F238E27FC236}">
                <a16:creationId xmlns:a16="http://schemas.microsoft.com/office/drawing/2014/main" id="{BAD32372-894A-0C7C-B51D-1C6BC3CDC672}"/>
              </a:ext>
            </a:extLst>
          </p:cNvPr>
          <p:cNvSpPr txBox="1">
            <a:spLocks noChangeArrowheads="1"/>
          </p:cNvSpPr>
          <p:nvPr/>
        </p:nvSpPr>
        <p:spPr bwMode="auto">
          <a:xfrm>
            <a:off x="4043363" y="3521075"/>
            <a:ext cx="914400" cy="427038"/>
          </a:xfrm>
          <a:prstGeom prst="rect">
            <a:avLst/>
          </a:prstGeom>
          <a:solidFill>
            <a:srgbClr val="FFFFFF"/>
          </a:solidFill>
          <a:ln w="28575">
            <a:solidFill>
              <a:srgbClr val="C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cs-CZ" sz="600" b="1" u="sng" dirty="0">
                <a:solidFill>
                  <a:srgbClr val="D12435"/>
                </a:solidFill>
                <a:latin typeface="Georgia" panose="02040502050405020303" pitchFamily="18" charset="0"/>
              </a:rPr>
              <a:t>University of Economics Prague</a:t>
            </a:r>
          </a:p>
          <a:p>
            <a:pPr algn="ctr" eaLnBrk="1" hangingPunct="1"/>
            <a:r>
              <a:rPr lang="en-GB" altLang="cs-CZ" sz="600" b="1" dirty="0">
                <a:solidFill>
                  <a:srgbClr val="072B51"/>
                </a:solidFill>
                <a:latin typeface="Georgia" panose="02040502050405020303" pitchFamily="18" charset="0"/>
                <a:cs typeface="Times New Roman" panose="02020603050405020304" pitchFamily="18" charset="0"/>
              </a:rPr>
              <a:t>Students: 1</a:t>
            </a:r>
            <a:r>
              <a:rPr lang="cs-CZ" altLang="cs-CZ" sz="600" b="1" dirty="0">
                <a:solidFill>
                  <a:srgbClr val="072B51"/>
                </a:solidFill>
                <a:latin typeface="Georgia" panose="02040502050405020303" pitchFamily="18" charset="0"/>
                <a:cs typeface="Times New Roman" panose="02020603050405020304" pitchFamily="18" charset="0"/>
              </a:rPr>
              <a:t>4,472</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a:t>
            </a:r>
            <a:r>
              <a:rPr lang="cs-CZ" altLang="cs-CZ" sz="600" b="1" dirty="0">
                <a:solidFill>
                  <a:srgbClr val="7F4E1B"/>
                </a:solidFill>
                <a:latin typeface="Georgia" panose="02040502050405020303" pitchFamily="18" charset="0"/>
              </a:rPr>
              <a:t>4</a:t>
            </a:r>
            <a:r>
              <a:rPr lang="en-GB" altLang="cs-CZ" sz="600" b="1" dirty="0">
                <a:solidFill>
                  <a:srgbClr val="7F4E1B"/>
                </a:solidFill>
                <a:latin typeface="Georgia" panose="02040502050405020303" pitchFamily="18" charset="0"/>
              </a:rPr>
              <a:t>,</a:t>
            </a:r>
            <a:r>
              <a:rPr lang="cs-CZ" altLang="cs-CZ" sz="600" b="1" dirty="0">
                <a:solidFill>
                  <a:srgbClr val="7F4E1B"/>
                </a:solidFill>
                <a:latin typeface="Georgia" panose="02040502050405020303" pitchFamily="18" charset="0"/>
              </a:rPr>
              <a:t>798</a:t>
            </a:r>
            <a:endParaRPr lang="en-GB" altLang="cs-CZ" sz="600" b="1" dirty="0">
              <a:solidFill>
                <a:srgbClr val="7F4E1B"/>
              </a:solidFill>
              <a:latin typeface="Georgia" panose="02040502050405020303" pitchFamily="18" charset="0"/>
            </a:endParaRPr>
          </a:p>
        </p:txBody>
      </p:sp>
      <p:sp>
        <p:nvSpPr>
          <p:cNvPr id="38928" name="Rectangle 136">
            <a:extLst>
              <a:ext uri="{FF2B5EF4-FFF2-40B4-BE49-F238E27FC236}">
                <a16:creationId xmlns:a16="http://schemas.microsoft.com/office/drawing/2014/main" id="{B6B29E7C-4CDF-F51E-EAD3-5951D8CB1478}"/>
              </a:ext>
            </a:extLst>
          </p:cNvPr>
          <p:cNvSpPr>
            <a:spLocks noChangeArrowheads="1"/>
          </p:cNvSpPr>
          <p:nvPr/>
        </p:nvSpPr>
        <p:spPr bwMode="auto">
          <a:xfrm>
            <a:off x="3922713" y="4827587"/>
            <a:ext cx="80962" cy="80963"/>
          </a:xfrm>
          <a:prstGeom prst="rect">
            <a:avLst/>
          </a:prstGeom>
          <a:solidFill>
            <a:srgbClr val="DFDF7F"/>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49169" name="Text Box 120">
            <a:extLst>
              <a:ext uri="{FF2B5EF4-FFF2-40B4-BE49-F238E27FC236}">
                <a16:creationId xmlns:a16="http://schemas.microsoft.com/office/drawing/2014/main" id="{983CB0C9-D74E-98FC-E2DB-E3B759A7EE9D}"/>
              </a:ext>
            </a:extLst>
          </p:cNvPr>
          <p:cNvSpPr txBox="1">
            <a:spLocks noChangeArrowheads="1"/>
          </p:cNvSpPr>
          <p:nvPr/>
        </p:nvSpPr>
        <p:spPr bwMode="auto">
          <a:xfrm>
            <a:off x="3004671" y="4813298"/>
            <a:ext cx="912812" cy="554038"/>
          </a:xfrm>
          <a:prstGeom prst="rect">
            <a:avLst/>
          </a:prstGeom>
          <a:solidFill>
            <a:srgbClr val="FFFFFF"/>
          </a:solidFill>
          <a:ln w="28575">
            <a:solidFill>
              <a:srgbClr val="DFDF7F"/>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cs-CZ" sz="600" b="1" u="sng" dirty="0">
                <a:solidFill>
                  <a:srgbClr val="D12435"/>
                </a:solidFill>
                <a:latin typeface="Georgia" panose="02040502050405020303" pitchFamily="18" charset="0"/>
              </a:rPr>
              <a:t>University of South Bohemia </a:t>
            </a:r>
            <a:r>
              <a:rPr lang="cs-CZ" altLang="cs-CZ" sz="600" b="1" u="sng" dirty="0">
                <a:solidFill>
                  <a:srgbClr val="D12435"/>
                </a:solidFill>
                <a:latin typeface="Georgia" panose="02040502050405020303" pitchFamily="18" charset="0"/>
              </a:rPr>
              <a:t>České Budějovice</a:t>
            </a:r>
          </a:p>
          <a:p>
            <a:pPr algn="ctr"/>
            <a:r>
              <a:rPr lang="en-GB" altLang="cs-CZ" sz="600" b="1" dirty="0">
                <a:solidFill>
                  <a:srgbClr val="072B51"/>
                </a:solidFill>
                <a:latin typeface="Georgia" panose="02040502050405020303" pitchFamily="18" charset="0"/>
                <a:cs typeface="Times New Roman" panose="02020603050405020304" pitchFamily="18" charset="0"/>
              </a:rPr>
              <a:t>Students: 1</a:t>
            </a:r>
            <a:r>
              <a:rPr lang="cs-CZ" altLang="cs-CZ" sz="600" b="1" dirty="0">
                <a:solidFill>
                  <a:srgbClr val="072B51"/>
                </a:solidFill>
                <a:latin typeface="Georgia" panose="02040502050405020303" pitchFamily="18" charset="0"/>
                <a:cs typeface="Times New Roman" panose="02020603050405020304" pitchFamily="18" charset="0"/>
              </a:rPr>
              <a:t>0</a:t>
            </a:r>
            <a:r>
              <a:rPr lang="en-GB" altLang="cs-CZ" sz="600" b="1" dirty="0">
                <a:solidFill>
                  <a:srgbClr val="072B51"/>
                </a:solidFill>
                <a:latin typeface="Georgia" panose="02040502050405020303" pitchFamily="18" charset="0"/>
                <a:cs typeface="Times New Roman" panose="02020603050405020304" pitchFamily="18" charset="0"/>
              </a:rPr>
              <a:t>,</a:t>
            </a:r>
            <a:r>
              <a:rPr lang="cs-CZ" altLang="cs-CZ" sz="600" b="1" dirty="0">
                <a:solidFill>
                  <a:srgbClr val="072B51"/>
                </a:solidFill>
                <a:latin typeface="Georgia" panose="02040502050405020303" pitchFamily="18" charset="0"/>
                <a:cs typeface="Times New Roman" panose="02020603050405020304" pitchFamily="18" charset="0"/>
              </a:rPr>
              <a:t>354</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a:t>
            </a:r>
            <a:r>
              <a:rPr lang="cs-CZ" altLang="cs-CZ" sz="600" b="1" dirty="0">
                <a:solidFill>
                  <a:srgbClr val="7F4E1B"/>
                </a:solidFill>
                <a:latin typeface="Georgia" panose="02040502050405020303" pitchFamily="18" charset="0"/>
              </a:rPr>
              <a:t>1,714</a:t>
            </a:r>
            <a:endParaRPr lang="en-GB" altLang="cs-CZ" sz="600" b="1" dirty="0">
              <a:solidFill>
                <a:srgbClr val="7F4E1B"/>
              </a:solidFill>
              <a:latin typeface="Georgia" panose="02040502050405020303" pitchFamily="18" charset="0"/>
            </a:endParaRPr>
          </a:p>
        </p:txBody>
      </p:sp>
      <p:sp>
        <p:nvSpPr>
          <p:cNvPr id="38930" name="Rectangle 129">
            <a:extLst>
              <a:ext uri="{FF2B5EF4-FFF2-40B4-BE49-F238E27FC236}">
                <a16:creationId xmlns:a16="http://schemas.microsoft.com/office/drawing/2014/main" id="{EEBAA9B9-8764-68A1-7707-711314EF7FC0}"/>
              </a:ext>
            </a:extLst>
          </p:cNvPr>
          <p:cNvSpPr>
            <a:spLocks noChangeArrowheads="1"/>
          </p:cNvSpPr>
          <p:nvPr/>
        </p:nvSpPr>
        <p:spPr bwMode="auto">
          <a:xfrm>
            <a:off x="4551363" y="2659063"/>
            <a:ext cx="80962" cy="82550"/>
          </a:xfrm>
          <a:prstGeom prst="rect">
            <a:avLst/>
          </a:prstGeom>
          <a:solidFill>
            <a:srgbClr val="FFC000"/>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49171" name="Text Box 107">
            <a:extLst>
              <a:ext uri="{FF2B5EF4-FFF2-40B4-BE49-F238E27FC236}">
                <a16:creationId xmlns:a16="http://schemas.microsoft.com/office/drawing/2014/main" id="{0C5A0935-6DF0-FD81-EF5B-AEDE7990CB88}"/>
              </a:ext>
            </a:extLst>
          </p:cNvPr>
          <p:cNvSpPr txBox="1">
            <a:spLocks noChangeArrowheads="1"/>
          </p:cNvSpPr>
          <p:nvPr/>
        </p:nvSpPr>
        <p:spPr bwMode="auto">
          <a:xfrm>
            <a:off x="4632325" y="2152650"/>
            <a:ext cx="844550" cy="508000"/>
          </a:xfrm>
          <a:prstGeom prst="rect">
            <a:avLst/>
          </a:prstGeom>
          <a:solidFill>
            <a:srgbClr val="FFFFFF"/>
          </a:solidFill>
          <a:ln w="2857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cs-CZ" sz="600" b="1" u="sng" dirty="0">
                <a:solidFill>
                  <a:srgbClr val="D12435"/>
                </a:solidFill>
                <a:latin typeface="Georgia" panose="02040502050405020303" pitchFamily="18" charset="0"/>
              </a:rPr>
              <a:t>Technical University Liberec</a:t>
            </a:r>
          </a:p>
          <a:p>
            <a:pPr algn="ctr"/>
            <a:r>
              <a:rPr lang="en-GB" altLang="cs-CZ" sz="600" b="1" dirty="0">
                <a:solidFill>
                  <a:srgbClr val="072B51"/>
                </a:solidFill>
                <a:latin typeface="Georgia" panose="02040502050405020303" pitchFamily="18" charset="0"/>
                <a:cs typeface="Times New Roman" panose="02020603050405020304" pitchFamily="18" charset="0"/>
              </a:rPr>
              <a:t>Students: </a:t>
            </a:r>
            <a:r>
              <a:rPr lang="cs-CZ" altLang="cs-CZ" sz="600" b="1" dirty="0">
                <a:solidFill>
                  <a:srgbClr val="072B51"/>
                </a:solidFill>
                <a:latin typeface="Georgia" panose="02040502050405020303" pitchFamily="18" charset="0"/>
                <a:cs typeface="Times New Roman" panose="02020603050405020304" pitchFamily="18" charset="0"/>
              </a:rPr>
              <a:t>6,140</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970</a:t>
            </a:r>
          </a:p>
        </p:txBody>
      </p:sp>
      <p:sp>
        <p:nvSpPr>
          <p:cNvPr id="38932" name="Rectangle 130">
            <a:extLst>
              <a:ext uri="{FF2B5EF4-FFF2-40B4-BE49-F238E27FC236}">
                <a16:creationId xmlns:a16="http://schemas.microsoft.com/office/drawing/2014/main" id="{63C99FC4-A71C-E9C0-2B83-693BEF85D637}"/>
              </a:ext>
            </a:extLst>
          </p:cNvPr>
          <p:cNvSpPr>
            <a:spLocks noChangeArrowheads="1"/>
          </p:cNvSpPr>
          <p:nvPr/>
        </p:nvSpPr>
        <p:spPr bwMode="auto">
          <a:xfrm>
            <a:off x="5237163" y="3189288"/>
            <a:ext cx="80962" cy="80962"/>
          </a:xfrm>
          <a:prstGeom prst="rect">
            <a:avLst/>
          </a:prstGeom>
          <a:solidFill>
            <a:srgbClr val="5B8073"/>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29" name="Text Box 109">
            <a:extLst>
              <a:ext uri="{FF2B5EF4-FFF2-40B4-BE49-F238E27FC236}">
                <a16:creationId xmlns:a16="http://schemas.microsoft.com/office/drawing/2014/main" id="{8811501D-6953-2812-A2A8-68CA3E4B1999}"/>
              </a:ext>
            </a:extLst>
          </p:cNvPr>
          <p:cNvSpPr txBox="1">
            <a:spLocks noChangeArrowheads="1"/>
          </p:cNvSpPr>
          <p:nvPr/>
        </p:nvSpPr>
        <p:spPr bwMode="auto">
          <a:xfrm>
            <a:off x="5318125" y="2767013"/>
            <a:ext cx="903288" cy="422275"/>
          </a:xfrm>
          <a:prstGeom prst="rect">
            <a:avLst/>
          </a:prstGeom>
          <a:solidFill>
            <a:srgbClr val="FFFFFF"/>
          </a:solidFill>
          <a:ln w="28575">
            <a:solidFill>
              <a:schemeClr val="accent1">
                <a:lumMod val="50000"/>
              </a:schemeClr>
            </a:solidFill>
            <a:miter lim="800000"/>
            <a:headEnd/>
            <a:tailEnd/>
          </a:ln>
        </p:spPr>
        <p:txBody>
          <a:bodyPr/>
          <a:lstStyle/>
          <a:p>
            <a:pPr algn="ctr" eaLnBrk="1" fontAlgn="auto" hangingPunct="1">
              <a:spcBef>
                <a:spcPts val="0"/>
              </a:spcBef>
              <a:spcAft>
                <a:spcPts val="0"/>
              </a:spcAft>
              <a:defRPr/>
            </a:pPr>
            <a:r>
              <a:rPr lang="en-GB" sz="600" b="1" u="sng" dirty="0">
                <a:solidFill>
                  <a:srgbClr val="D12435"/>
                </a:solidFill>
                <a:latin typeface="Georgia" pitchFamily="18" charset="0"/>
                <a:cs typeface="Arial" charset="0"/>
              </a:rPr>
              <a:t>University </a:t>
            </a:r>
          </a:p>
          <a:p>
            <a:pPr algn="ctr" eaLnBrk="1" fontAlgn="auto" hangingPunct="1">
              <a:spcBef>
                <a:spcPts val="0"/>
              </a:spcBef>
              <a:spcAft>
                <a:spcPts val="0"/>
              </a:spcAft>
              <a:defRPr/>
            </a:pPr>
            <a:r>
              <a:rPr lang="en-GB" sz="600" b="1" u="sng" dirty="0">
                <a:solidFill>
                  <a:srgbClr val="D12435"/>
                </a:solidFill>
                <a:latin typeface="Georgia" pitchFamily="18" charset="0"/>
                <a:cs typeface="Arial" charset="0"/>
              </a:rPr>
              <a:t>of </a:t>
            </a:r>
            <a:r>
              <a:rPr lang="cs-CZ" sz="600" b="1" u="sng" dirty="0">
                <a:solidFill>
                  <a:srgbClr val="D12435"/>
                </a:solidFill>
                <a:latin typeface="Georgia" pitchFamily="18" charset="0"/>
                <a:cs typeface="Arial" charset="0"/>
              </a:rPr>
              <a:t>Hradec Králové</a:t>
            </a:r>
          </a:p>
          <a:p>
            <a:pPr algn="ctr" fontAlgn="auto">
              <a:spcBef>
                <a:spcPts val="0"/>
              </a:spcBef>
              <a:spcAft>
                <a:spcPts val="0"/>
              </a:spcAft>
              <a:defRPr/>
            </a:pPr>
            <a:r>
              <a:rPr lang="en-GB" sz="600" b="1" dirty="0">
                <a:solidFill>
                  <a:srgbClr val="072B51"/>
                </a:solidFill>
                <a:latin typeface="Georgia" pitchFamily="18" charset="0"/>
                <a:ea typeface="Times New Roman" pitchFamily="18" charset="0"/>
                <a:cs typeface="Arial" charset="0"/>
              </a:rPr>
              <a:t>Students: </a:t>
            </a:r>
            <a:r>
              <a:rPr lang="de-DE" sz="600" b="1" dirty="0">
                <a:solidFill>
                  <a:srgbClr val="072B51"/>
                </a:solidFill>
                <a:latin typeface="Georgia" pitchFamily="18" charset="0"/>
                <a:ea typeface="Times New Roman" pitchFamily="18" charset="0"/>
                <a:cs typeface="Arial" charset="0"/>
              </a:rPr>
              <a:t>6,193</a:t>
            </a:r>
            <a:endParaRPr lang="en-GB" sz="600" dirty="0">
              <a:latin typeface="Georgia" pitchFamily="18" charset="0"/>
              <a:cs typeface="Arial" charset="0"/>
            </a:endParaRPr>
          </a:p>
          <a:p>
            <a:pPr algn="ctr" fontAlgn="auto">
              <a:spcBef>
                <a:spcPts val="0"/>
              </a:spcBef>
              <a:spcAft>
                <a:spcPts val="0"/>
              </a:spcAft>
              <a:defRPr/>
            </a:pPr>
            <a:r>
              <a:rPr lang="en-GB" sz="600" b="1" dirty="0">
                <a:solidFill>
                  <a:srgbClr val="7F4E1B"/>
                </a:solidFill>
                <a:latin typeface="Georgia" pitchFamily="18" charset="0"/>
                <a:cs typeface="Arial" charset="0"/>
              </a:rPr>
              <a:t>Graduates: </a:t>
            </a:r>
            <a:r>
              <a:rPr lang="cs-CZ" sz="600" b="1" dirty="0">
                <a:solidFill>
                  <a:srgbClr val="7F4E1B"/>
                </a:solidFill>
                <a:latin typeface="Georgia" pitchFamily="18" charset="0"/>
                <a:cs typeface="Arial" charset="0"/>
              </a:rPr>
              <a:t>1</a:t>
            </a:r>
            <a:r>
              <a:rPr lang="en-GB" sz="600" b="1" dirty="0">
                <a:solidFill>
                  <a:srgbClr val="7F4E1B"/>
                </a:solidFill>
                <a:latin typeface="Georgia" pitchFamily="18" charset="0"/>
                <a:cs typeface="Arial" charset="0"/>
              </a:rPr>
              <a:t>,</a:t>
            </a:r>
            <a:r>
              <a:rPr lang="cs-CZ" sz="600" b="1" dirty="0">
                <a:solidFill>
                  <a:srgbClr val="7F4E1B"/>
                </a:solidFill>
                <a:latin typeface="Georgia" pitchFamily="18" charset="0"/>
                <a:cs typeface="Arial" charset="0"/>
              </a:rPr>
              <a:t>145</a:t>
            </a:r>
            <a:endParaRPr lang="en-GB" sz="600" b="1" dirty="0">
              <a:solidFill>
                <a:srgbClr val="7F4E1B"/>
              </a:solidFill>
              <a:latin typeface="Georgia" pitchFamily="18" charset="0"/>
              <a:cs typeface="Arial" charset="0"/>
            </a:endParaRPr>
          </a:p>
        </p:txBody>
      </p:sp>
      <p:sp>
        <p:nvSpPr>
          <p:cNvPr id="38934" name="Rectangle 131">
            <a:extLst>
              <a:ext uri="{FF2B5EF4-FFF2-40B4-BE49-F238E27FC236}">
                <a16:creationId xmlns:a16="http://schemas.microsoft.com/office/drawing/2014/main" id="{284EA9F6-F811-8EE3-F8A4-3C9D53386E71}"/>
              </a:ext>
            </a:extLst>
          </p:cNvPr>
          <p:cNvSpPr>
            <a:spLocks noChangeArrowheads="1"/>
          </p:cNvSpPr>
          <p:nvPr/>
        </p:nvSpPr>
        <p:spPr bwMode="auto">
          <a:xfrm>
            <a:off x="5203825" y="3521075"/>
            <a:ext cx="80963" cy="80963"/>
          </a:xfrm>
          <a:prstGeom prst="rect">
            <a:avLst/>
          </a:prstGeom>
          <a:solidFill>
            <a:srgbClr val="836080"/>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31" name="Text Box 111">
            <a:extLst>
              <a:ext uri="{FF2B5EF4-FFF2-40B4-BE49-F238E27FC236}">
                <a16:creationId xmlns:a16="http://schemas.microsoft.com/office/drawing/2014/main" id="{7614DC9E-F53A-3AF6-9AD0-17C909663032}"/>
              </a:ext>
            </a:extLst>
          </p:cNvPr>
          <p:cNvSpPr txBox="1">
            <a:spLocks noChangeArrowheads="1"/>
          </p:cNvSpPr>
          <p:nvPr/>
        </p:nvSpPr>
        <p:spPr bwMode="auto">
          <a:xfrm>
            <a:off x="5284788" y="3602038"/>
            <a:ext cx="1095375" cy="438150"/>
          </a:xfrm>
          <a:prstGeom prst="rect">
            <a:avLst/>
          </a:prstGeom>
          <a:solidFill>
            <a:schemeClr val="bg1"/>
          </a:solidFill>
          <a:ln w="28575">
            <a:solidFill>
              <a:schemeClr val="accent2">
                <a:lumMod val="40000"/>
                <a:lumOff val="60000"/>
              </a:schemeClr>
            </a:solidFill>
            <a:miter lim="800000"/>
            <a:headEnd/>
            <a:tailEnd/>
          </a:ln>
        </p:spPr>
        <p:txBody>
          <a:bodyPr/>
          <a:lstStyle/>
          <a:p>
            <a:pPr algn="ctr" eaLnBrk="1" fontAlgn="auto" hangingPunct="1">
              <a:spcBef>
                <a:spcPts val="0"/>
              </a:spcBef>
              <a:spcAft>
                <a:spcPts val="0"/>
              </a:spcAft>
              <a:defRPr/>
            </a:pPr>
            <a:r>
              <a:rPr lang="en-GB" sz="600" b="1" u="sng" dirty="0">
                <a:solidFill>
                  <a:srgbClr val="D12435"/>
                </a:solidFill>
                <a:latin typeface="Georgia" pitchFamily="18" charset="0"/>
                <a:cs typeface="Arial" charset="0"/>
              </a:rPr>
              <a:t>University of Pardubice</a:t>
            </a:r>
          </a:p>
          <a:p>
            <a:pPr algn="ctr" fontAlgn="auto">
              <a:spcBef>
                <a:spcPts val="0"/>
              </a:spcBef>
              <a:spcAft>
                <a:spcPts val="0"/>
              </a:spcAft>
              <a:defRPr/>
            </a:pPr>
            <a:r>
              <a:rPr lang="en-GB" sz="600" b="1" dirty="0">
                <a:solidFill>
                  <a:srgbClr val="072B51"/>
                </a:solidFill>
                <a:latin typeface="Georgia" pitchFamily="18" charset="0"/>
                <a:ea typeface="Times New Roman" pitchFamily="18" charset="0"/>
                <a:cs typeface="Arial" charset="0"/>
              </a:rPr>
              <a:t>Students: </a:t>
            </a:r>
            <a:r>
              <a:rPr lang="cs-CZ" sz="600" b="1" dirty="0">
                <a:solidFill>
                  <a:srgbClr val="072B51"/>
                </a:solidFill>
                <a:latin typeface="Georgia" pitchFamily="18" charset="0"/>
                <a:ea typeface="Times New Roman" pitchFamily="18" charset="0"/>
                <a:cs typeface="Arial" charset="0"/>
              </a:rPr>
              <a:t>6,598</a:t>
            </a:r>
            <a:endParaRPr lang="en-GB" sz="600" dirty="0">
              <a:latin typeface="Georgia" pitchFamily="18" charset="0"/>
              <a:cs typeface="Arial" charset="0"/>
            </a:endParaRPr>
          </a:p>
          <a:p>
            <a:pPr algn="ctr" fontAlgn="auto">
              <a:spcBef>
                <a:spcPts val="0"/>
              </a:spcBef>
              <a:spcAft>
                <a:spcPts val="0"/>
              </a:spcAft>
              <a:defRPr/>
            </a:pPr>
            <a:r>
              <a:rPr lang="en-GB" sz="600" b="1" dirty="0">
                <a:solidFill>
                  <a:srgbClr val="7F4E1B"/>
                </a:solidFill>
                <a:latin typeface="Georgia" pitchFamily="18" charset="0"/>
                <a:cs typeface="Arial" charset="0"/>
              </a:rPr>
              <a:t>Graduates: </a:t>
            </a:r>
            <a:r>
              <a:rPr lang="cs-CZ" sz="600" b="1" dirty="0">
                <a:solidFill>
                  <a:srgbClr val="7F4E1B"/>
                </a:solidFill>
                <a:latin typeface="Georgia" pitchFamily="18" charset="0"/>
                <a:cs typeface="Arial" charset="0"/>
              </a:rPr>
              <a:t>982</a:t>
            </a:r>
            <a:endParaRPr lang="en-GB" sz="600" b="1" dirty="0">
              <a:solidFill>
                <a:srgbClr val="7F4E1B"/>
              </a:solidFill>
              <a:latin typeface="Georgia" pitchFamily="18" charset="0"/>
              <a:cs typeface="Arial" charset="0"/>
            </a:endParaRPr>
          </a:p>
        </p:txBody>
      </p:sp>
      <p:sp>
        <p:nvSpPr>
          <p:cNvPr id="38936" name="Rectangle 133">
            <a:extLst>
              <a:ext uri="{FF2B5EF4-FFF2-40B4-BE49-F238E27FC236}">
                <a16:creationId xmlns:a16="http://schemas.microsoft.com/office/drawing/2014/main" id="{163D4261-DB67-6A3D-1CB0-38413FAB4DA6}"/>
              </a:ext>
            </a:extLst>
          </p:cNvPr>
          <p:cNvSpPr>
            <a:spLocks noChangeArrowheads="1"/>
          </p:cNvSpPr>
          <p:nvPr/>
        </p:nvSpPr>
        <p:spPr bwMode="auto">
          <a:xfrm>
            <a:off x="6221413" y="4059238"/>
            <a:ext cx="80962" cy="82550"/>
          </a:xfrm>
          <a:prstGeom prst="rect">
            <a:avLst/>
          </a:prstGeom>
          <a:solidFill>
            <a:srgbClr val="838D50"/>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49177" name="Text Box 113">
            <a:extLst>
              <a:ext uri="{FF2B5EF4-FFF2-40B4-BE49-F238E27FC236}">
                <a16:creationId xmlns:a16="http://schemas.microsoft.com/office/drawing/2014/main" id="{8EEBB963-2ACB-8A5E-9790-C25086C7A1EA}"/>
              </a:ext>
            </a:extLst>
          </p:cNvPr>
          <p:cNvSpPr txBox="1">
            <a:spLocks noChangeArrowheads="1"/>
          </p:cNvSpPr>
          <p:nvPr/>
        </p:nvSpPr>
        <p:spPr bwMode="auto">
          <a:xfrm>
            <a:off x="5278438" y="4141788"/>
            <a:ext cx="942975" cy="434975"/>
          </a:xfrm>
          <a:prstGeom prst="rect">
            <a:avLst/>
          </a:prstGeom>
          <a:solidFill>
            <a:srgbClr val="FFFFFF"/>
          </a:solidFill>
          <a:ln w="28575">
            <a:solidFill>
              <a:srgbClr val="838D5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cs-CZ" altLang="cs-CZ" sz="600" b="1" u="sng" dirty="0">
                <a:solidFill>
                  <a:srgbClr val="D12435"/>
                </a:solidFill>
                <a:latin typeface="Georgia" panose="02040502050405020303" pitchFamily="18" charset="0"/>
              </a:rPr>
              <a:t>Palacký </a:t>
            </a:r>
            <a:r>
              <a:rPr lang="en-GB" altLang="cs-CZ" sz="600" b="1" u="sng" dirty="0">
                <a:solidFill>
                  <a:srgbClr val="D12435"/>
                </a:solidFill>
                <a:latin typeface="Georgia" panose="02040502050405020303" pitchFamily="18" charset="0"/>
              </a:rPr>
              <a:t>University Olomouc</a:t>
            </a:r>
          </a:p>
          <a:p>
            <a:pPr algn="ctr"/>
            <a:r>
              <a:rPr lang="en-GB" altLang="cs-CZ" sz="600" b="1" dirty="0">
                <a:solidFill>
                  <a:srgbClr val="072B51"/>
                </a:solidFill>
                <a:latin typeface="Georgia" panose="02040502050405020303" pitchFamily="18" charset="0"/>
                <a:cs typeface="Times New Roman" panose="02020603050405020304" pitchFamily="18" charset="0"/>
              </a:rPr>
              <a:t>Students: 2</a:t>
            </a:r>
            <a:r>
              <a:rPr lang="de-DE" altLang="cs-CZ" sz="600" b="1" dirty="0">
                <a:solidFill>
                  <a:srgbClr val="072B51"/>
                </a:solidFill>
                <a:latin typeface="Georgia" panose="02040502050405020303" pitchFamily="18" charset="0"/>
                <a:cs typeface="Times New Roman" panose="02020603050405020304" pitchFamily="18" charset="0"/>
              </a:rPr>
              <a:t>2,716</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a:t>
            </a:r>
            <a:r>
              <a:rPr lang="de-DE" altLang="cs-CZ" sz="600" b="1" dirty="0">
                <a:solidFill>
                  <a:srgbClr val="7F4E1B"/>
                </a:solidFill>
                <a:latin typeface="Georgia" panose="02040502050405020303" pitchFamily="18" charset="0"/>
              </a:rPr>
              <a:t>3,897</a:t>
            </a:r>
            <a:endParaRPr lang="en-GB" altLang="cs-CZ" sz="600" b="1" dirty="0">
              <a:solidFill>
                <a:srgbClr val="7F4E1B"/>
              </a:solidFill>
              <a:latin typeface="Georgia" panose="02040502050405020303" pitchFamily="18" charset="0"/>
            </a:endParaRPr>
          </a:p>
        </p:txBody>
      </p:sp>
      <p:sp>
        <p:nvSpPr>
          <p:cNvPr id="38938" name="Rectangle 132">
            <a:extLst>
              <a:ext uri="{FF2B5EF4-FFF2-40B4-BE49-F238E27FC236}">
                <a16:creationId xmlns:a16="http://schemas.microsoft.com/office/drawing/2014/main" id="{5DA7449A-717E-923E-D669-3F80B11B23E7}"/>
              </a:ext>
            </a:extLst>
          </p:cNvPr>
          <p:cNvSpPr>
            <a:spLocks noChangeArrowheads="1"/>
          </p:cNvSpPr>
          <p:nvPr/>
        </p:nvSpPr>
        <p:spPr bwMode="auto">
          <a:xfrm>
            <a:off x="5792788" y="4695825"/>
            <a:ext cx="80962" cy="80963"/>
          </a:xfrm>
          <a:prstGeom prst="rect">
            <a:avLst/>
          </a:prstGeom>
          <a:solidFill>
            <a:srgbClr val="072B51"/>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49179" name="Text Box 116">
            <a:extLst>
              <a:ext uri="{FF2B5EF4-FFF2-40B4-BE49-F238E27FC236}">
                <a16:creationId xmlns:a16="http://schemas.microsoft.com/office/drawing/2014/main" id="{14B25731-8913-275D-ACF8-199BDA603610}"/>
              </a:ext>
            </a:extLst>
          </p:cNvPr>
          <p:cNvSpPr txBox="1">
            <a:spLocks noChangeArrowheads="1"/>
          </p:cNvSpPr>
          <p:nvPr/>
        </p:nvSpPr>
        <p:spPr bwMode="auto">
          <a:xfrm>
            <a:off x="4957764" y="4776788"/>
            <a:ext cx="795338" cy="735012"/>
          </a:xfrm>
          <a:prstGeom prst="rect">
            <a:avLst/>
          </a:prstGeom>
          <a:solidFill>
            <a:srgbClr val="FFFFFF"/>
          </a:solidFill>
          <a:ln w="28575">
            <a:solidFill>
              <a:srgbClr val="072B5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cs-CZ" sz="600" b="1" u="sng" dirty="0">
                <a:solidFill>
                  <a:srgbClr val="D12435"/>
                </a:solidFill>
                <a:latin typeface="Georgia" panose="02040502050405020303" pitchFamily="18" charset="0"/>
              </a:rPr>
              <a:t>Brno University of technology</a:t>
            </a:r>
          </a:p>
          <a:p>
            <a:pPr algn="ctr"/>
            <a:r>
              <a:rPr lang="en-GB" altLang="cs-CZ" sz="600" b="1" dirty="0">
                <a:solidFill>
                  <a:srgbClr val="072B51"/>
                </a:solidFill>
                <a:latin typeface="Georgia" panose="02040502050405020303" pitchFamily="18" charset="0"/>
                <a:cs typeface="Times New Roman" panose="02020603050405020304" pitchFamily="18" charset="0"/>
              </a:rPr>
              <a:t>Students: 17,426</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4,251</a:t>
            </a:r>
          </a:p>
        </p:txBody>
      </p:sp>
      <p:sp>
        <p:nvSpPr>
          <p:cNvPr id="49180" name="Text Box 122">
            <a:extLst>
              <a:ext uri="{FF2B5EF4-FFF2-40B4-BE49-F238E27FC236}">
                <a16:creationId xmlns:a16="http://schemas.microsoft.com/office/drawing/2014/main" id="{CAFD6E3C-DC03-AB20-5AF7-664010C52B2C}"/>
              </a:ext>
            </a:extLst>
          </p:cNvPr>
          <p:cNvSpPr txBox="1">
            <a:spLocks noChangeArrowheads="1"/>
          </p:cNvSpPr>
          <p:nvPr/>
        </p:nvSpPr>
        <p:spPr bwMode="auto">
          <a:xfrm>
            <a:off x="5873750" y="4776788"/>
            <a:ext cx="906463" cy="458787"/>
          </a:xfrm>
          <a:prstGeom prst="rect">
            <a:avLst/>
          </a:prstGeom>
          <a:solidFill>
            <a:srgbClr val="FFFFFF"/>
          </a:solidFill>
          <a:ln w="28575">
            <a:solidFill>
              <a:srgbClr val="072B5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cs-CZ" sz="600" b="1" u="sng" dirty="0">
                <a:solidFill>
                  <a:srgbClr val="D12435"/>
                </a:solidFill>
                <a:latin typeface="Georgia" panose="02040502050405020303" pitchFamily="18" charset="0"/>
              </a:rPr>
              <a:t>Masaryk University Brno</a:t>
            </a:r>
          </a:p>
          <a:p>
            <a:pPr algn="ctr"/>
            <a:r>
              <a:rPr lang="en-GB" altLang="cs-CZ" sz="600" b="1" dirty="0">
                <a:solidFill>
                  <a:srgbClr val="072B51"/>
                </a:solidFill>
                <a:latin typeface="Georgia" panose="02040502050405020303" pitchFamily="18" charset="0"/>
                <a:cs typeface="Times New Roman" panose="02020603050405020304" pitchFamily="18" charset="0"/>
              </a:rPr>
              <a:t>Students: 3</a:t>
            </a:r>
            <a:r>
              <a:rPr lang="cs-CZ" altLang="cs-CZ" sz="600" b="1" dirty="0">
                <a:solidFill>
                  <a:srgbClr val="072B51"/>
                </a:solidFill>
                <a:latin typeface="Georgia" panose="02040502050405020303" pitchFamily="18" charset="0"/>
                <a:cs typeface="Times New Roman" panose="02020603050405020304" pitchFamily="18" charset="0"/>
              </a:rPr>
              <a:t>6</a:t>
            </a:r>
            <a:r>
              <a:rPr lang="en-GB" altLang="cs-CZ" sz="600" b="1" dirty="0">
                <a:solidFill>
                  <a:srgbClr val="072B51"/>
                </a:solidFill>
                <a:latin typeface="Georgia" panose="02040502050405020303" pitchFamily="18" charset="0"/>
                <a:cs typeface="Times New Roman" panose="02020603050405020304" pitchFamily="18" charset="0"/>
              </a:rPr>
              <a:t>,</a:t>
            </a:r>
            <a:r>
              <a:rPr lang="cs-CZ" altLang="cs-CZ" sz="600" b="1" dirty="0">
                <a:solidFill>
                  <a:srgbClr val="072B51"/>
                </a:solidFill>
                <a:latin typeface="Georgia" panose="02040502050405020303" pitchFamily="18" charset="0"/>
                <a:cs typeface="Times New Roman" panose="02020603050405020304" pitchFamily="18" charset="0"/>
              </a:rPr>
              <a:t>475</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a:t>
            </a:r>
            <a:r>
              <a:rPr lang="de-DE" altLang="cs-CZ" sz="600" b="1" dirty="0">
                <a:solidFill>
                  <a:srgbClr val="7F4E1B"/>
                </a:solidFill>
                <a:latin typeface="Georgia" panose="02040502050405020303" pitchFamily="18" charset="0"/>
              </a:rPr>
              <a:t>12,682</a:t>
            </a:r>
            <a:endParaRPr lang="en-GB" altLang="cs-CZ" sz="600" b="1" dirty="0">
              <a:solidFill>
                <a:srgbClr val="7F4E1B"/>
              </a:solidFill>
              <a:latin typeface="Georgia" panose="02040502050405020303" pitchFamily="18" charset="0"/>
            </a:endParaRPr>
          </a:p>
        </p:txBody>
      </p:sp>
      <p:sp>
        <p:nvSpPr>
          <p:cNvPr id="38941" name="Rectangle 134">
            <a:extLst>
              <a:ext uri="{FF2B5EF4-FFF2-40B4-BE49-F238E27FC236}">
                <a16:creationId xmlns:a16="http://schemas.microsoft.com/office/drawing/2014/main" id="{70E87810-21A4-1F4F-006A-89B6488E2037}"/>
              </a:ext>
            </a:extLst>
          </p:cNvPr>
          <p:cNvSpPr>
            <a:spLocks noChangeArrowheads="1"/>
          </p:cNvSpPr>
          <p:nvPr/>
        </p:nvSpPr>
        <p:spPr bwMode="auto">
          <a:xfrm>
            <a:off x="6738938" y="4476750"/>
            <a:ext cx="80962" cy="80963"/>
          </a:xfrm>
          <a:prstGeom prst="rect">
            <a:avLst/>
          </a:prstGeom>
          <a:solidFill>
            <a:srgbClr val="827A75"/>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49182" name="Text Box 114">
            <a:extLst>
              <a:ext uri="{FF2B5EF4-FFF2-40B4-BE49-F238E27FC236}">
                <a16:creationId xmlns:a16="http://schemas.microsoft.com/office/drawing/2014/main" id="{868A90FC-C1B0-6494-B6E9-F7900316F6ED}"/>
              </a:ext>
            </a:extLst>
          </p:cNvPr>
          <p:cNvSpPr txBox="1">
            <a:spLocks noChangeArrowheads="1"/>
          </p:cNvSpPr>
          <p:nvPr/>
        </p:nvSpPr>
        <p:spPr bwMode="auto">
          <a:xfrm>
            <a:off x="6819900" y="4556125"/>
            <a:ext cx="830263" cy="514350"/>
          </a:xfrm>
          <a:prstGeom prst="rect">
            <a:avLst/>
          </a:prstGeom>
          <a:solidFill>
            <a:srgbClr val="FFFFFF"/>
          </a:solidFill>
          <a:ln w="28575">
            <a:solidFill>
              <a:srgbClr val="A28A9D"/>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cs-CZ" altLang="cs-CZ" sz="600" b="1" u="sng" dirty="0">
                <a:solidFill>
                  <a:srgbClr val="D12435"/>
                </a:solidFill>
                <a:latin typeface="Georgia" panose="02040502050405020303" pitchFamily="18" charset="0"/>
              </a:rPr>
              <a:t>Tomáš Baťa</a:t>
            </a:r>
          </a:p>
          <a:p>
            <a:pPr algn="ctr" eaLnBrk="1" hangingPunct="1"/>
            <a:r>
              <a:rPr lang="en-GB" altLang="cs-CZ" sz="600" b="1" u="sng" dirty="0">
                <a:solidFill>
                  <a:srgbClr val="D12435"/>
                </a:solidFill>
                <a:latin typeface="Georgia" panose="02040502050405020303" pitchFamily="18" charset="0"/>
              </a:rPr>
              <a:t>University </a:t>
            </a:r>
            <a:r>
              <a:rPr lang="en-GB" altLang="cs-CZ" sz="600" b="1" u="sng" dirty="0" err="1">
                <a:solidFill>
                  <a:srgbClr val="D12435"/>
                </a:solidFill>
                <a:latin typeface="Georgia" panose="02040502050405020303" pitchFamily="18" charset="0"/>
              </a:rPr>
              <a:t>Zlín</a:t>
            </a:r>
            <a:r>
              <a:rPr lang="en-GB" altLang="cs-CZ" sz="600" b="1" u="sng" dirty="0">
                <a:solidFill>
                  <a:srgbClr val="D12435"/>
                </a:solidFill>
                <a:latin typeface="Georgia" panose="02040502050405020303" pitchFamily="18" charset="0"/>
              </a:rPr>
              <a:t> </a:t>
            </a:r>
          </a:p>
          <a:p>
            <a:pPr algn="ctr"/>
            <a:r>
              <a:rPr lang="en-GB" altLang="cs-CZ" sz="600" b="1" dirty="0">
                <a:solidFill>
                  <a:srgbClr val="072B51"/>
                </a:solidFill>
                <a:latin typeface="Georgia" panose="02040502050405020303" pitchFamily="18" charset="0"/>
                <a:cs typeface="Times New Roman" panose="02020603050405020304" pitchFamily="18" charset="0"/>
              </a:rPr>
              <a:t>Students: </a:t>
            </a:r>
            <a:r>
              <a:rPr lang="cs-CZ" altLang="cs-CZ" sz="600" b="1" dirty="0">
                <a:solidFill>
                  <a:srgbClr val="072B51"/>
                </a:solidFill>
                <a:latin typeface="Georgia" panose="02040502050405020303" pitchFamily="18" charset="0"/>
                <a:cs typeface="Times New Roman" panose="02020603050405020304" pitchFamily="18" charset="0"/>
              </a:rPr>
              <a:t>9</a:t>
            </a:r>
            <a:r>
              <a:rPr lang="en-GB" altLang="cs-CZ" sz="600" b="1" dirty="0">
                <a:solidFill>
                  <a:srgbClr val="072B51"/>
                </a:solidFill>
                <a:latin typeface="Georgia" panose="02040502050405020303" pitchFamily="18" charset="0"/>
                <a:cs typeface="Times New Roman" panose="02020603050405020304" pitchFamily="18" charset="0"/>
              </a:rPr>
              <a:t>,</a:t>
            </a:r>
            <a:r>
              <a:rPr lang="cs-CZ" altLang="cs-CZ" sz="600" b="1" dirty="0">
                <a:solidFill>
                  <a:srgbClr val="072B51"/>
                </a:solidFill>
                <a:latin typeface="Georgia" panose="02040502050405020303" pitchFamily="18" charset="0"/>
                <a:cs typeface="Times New Roman" panose="02020603050405020304" pitchFamily="18" charset="0"/>
              </a:rPr>
              <a:t>001</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a:t>
            </a:r>
            <a:r>
              <a:rPr lang="cs-CZ" altLang="cs-CZ" sz="600" b="1" dirty="0">
                <a:solidFill>
                  <a:srgbClr val="7F4E1B"/>
                </a:solidFill>
                <a:latin typeface="Georgia" panose="02040502050405020303" pitchFamily="18" charset="0"/>
              </a:rPr>
              <a:t>1,349</a:t>
            </a:r>
            <a:endParaRPr lang="en-GB" altLang="cs-CZ" sz="600" b="1" dirty="0">
              <a:solidFill>
                <a:srgbClr val="7F4E1B"/>
              </a:solidFill>
              <a:latin typeface="Georgia" panose="02040502050405020303" pitchFamily="18" charset="0"/>
            </a:endParaRPr>
          </a:p>
        </p:txBody>
      </p:sp>
      <p:sp>
        <p:nvSpPr>
          <p:cNvPr id="38943" name="Rectangle 135">
            <a:extLst>
              <a:ext uri="{FF2B5EF4-FFF2-40B4-BE49-F238E27FC236}">
                <a16:creationId xmlns:a16="http://schemas.microsoft.com/office/drawing/2014/main" id="{D4C7810B-43B0-9656-F939-BECA92A4D9A4}"/>
              </a:ext>
            </a:extLst>
          </p:cNvPr>
          <p:cNvSpPr>
            <a:spLocks noChangeArrowheads="1"/>
          </p:cNvSpPr>
          <p:nvPr/>
        </p:nvSpPr>
        <p:spPr bwMode="auto">
          <a:xfrm>
            <a:off x="7097713" y="3844925"/>
            <a:ext cx="82550" cy="80963"/>
          </a:xfrm>
          <a:prstGeom prst="rect">
            <a:avLst/>
          </a:prstGeom>
          <a:solidFill>
            <a:srgbClr val="ABB8C5"/>
          </a:solidFill>
          <a:ln>
            <a:noFill/>
          </a:ln>
          <a:extLst>
            <a:ext uri="{91240B29-F687-4F45-9708-019B960494DF}">
              <a14:hiddenLine xmlns:a14="http://schemas.microsoft.com/office/drawing/2010/main" w="14351">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49184" name="Text Box 124">
            <a:extLst>
              <a:ext uri="{FF2B5EF4-FFF2-40B4-BE49-F238E27FC236}">
                <a16:creationId xmlns:a16="http://schemas.microsoft.com/office/drawing/2014/main" id="{0C301EB3-258B-8072-6F9D-0BAAE34C67A7}"/>
              </a:ext>
            </a:extLst>
          </p:cNvPr>
          <p:cNvSpPr txBox="1">
            <a:spLocks noChangeArrowheads="1"/>
          </p:cNvSpPr>
          <p:nvPr/>
        </p:nvSpPr>
        <p:spPr bwMode="auto">
          <a:xfrm>
            <a:off x="6694488" y="3932238"/>
            <a:ext cx="900112" cy="519112"/>
          </a:xfrm>
          <a:prstGeom prst="rect">
            <a:avLst/>
          </a:prstGeom>
          <a:solidFill>
            <a:srgbClr val="FFFFFF"/>
          </a:solidFill>
          <a:ln w="28575">
            <a:solidFill>
              <a:srgbClr val="ABB8C5"/>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cs-CZ" altLang="cs-CZ" sz="600" b="1" u="sng" dirty="0">
                <a:solidFill>
                  <a:srgbClr val="D12435"/>
                </a:solidFill>
                <a:latin typeface="Georgia" panose="02040502050405020303" pitchFamily="18" charset="0"/>
              </a:rPr>
              <a:t>VŠB-</a:t>
            </a:r>
            <a:r>
              <a:rPr lang="en-GB" altLang="cs-CZ" sz="600" b="1" u="sng" dirty="0">
                <a:solidFill>
                  <a:srgbClr val="D12435"/>
                </a:solidFill>
                <a:latin typeface="Georgia" panose="02040502050405020303" pitchFamily="18" charset="0"/>
              </a:rPr>
              <a:t>Technical University Ostrava</a:t>
            </a:r>
          </a:p>
          <a:p>
            <a:pPr algn="ctr"/>
            <a:r>
              <a:rPr lang="en-GB" altLang="cs-CZ" sz="600" b="1" dirty="0">
                <a:solidFill>
                  <a:srgbClr val="072B51"/>
                </a:solidFill>
                <a:latin typeface="Georgia" panose="02040502050405020303" pitchFamily="18" charset="0"/>
                <a:cs typeface="Times New Roman" panose="02020603050405020304" pitchFamily="18" charset="0"/>
              </a:rPr>
              <a:t>Students: </a:t>
            </a:r>
            <a:r>
              <a:rPr lang="cs-CZ" altLang="cs-CZ" sz="600" b="1" dirty="0">
                <a:solidFill>
                  <a:srgbClr val="072B51"/>
                </a:solidFill>
                <a:latin typeface="Georgia" panose="02040502050405020303" pitchFamily="18" charset="0"/>
                <a:cs typeface="Times New Roman" panose="02020603050405020304" pitchFamily="18" charset="0"/>
              </a:rPr>
              <a:t>11,215</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a:t>
            </a:r>
            <a:r>
              <a:rPr lang="cs-CZ" altLang="cs-CZ" sz="600" b="1" dirty="0">
                <a:solidFill>
                  <a:srgbClr val="7F4E1B"/>
                </a:solidFill>
                <a:latin typeface="Georgia" panose="02040502050405020303" pitchFamily="18" charset="0"/>
              </a:rPr>
              <a:t>2,134</a:t>
            </a:r>
            <a:endParaRPr lang="en-GB" altLang="cs-CZ" sz="600" b="1" dirty="0">
              <a:solidFill>
                <a:srgbClr val="7F4E1B"/>
              </a:solidFill>
              <a:latin typeface="Georgia" panose="02040502050405020303" pitchFamily="18" charset="0"/>
            </a:endParaRPr>
          </a:p>
        </p:txBody>
      </p:sp>
      <p:sp>
        <p:nvSpPr>
          <p:cNvPr id="49185" name="Text Box 118">
            <a:extLst>
              <a:ext uri="{FF2B5EF4-FFF2-40B4-BE49-F238E27FC236}">
                <a16:creationId xmlns:a16="http://schemas.microsoft.com/office/drawing/2014/main" id="{DEA92812-D757-F000-AF72-81E13A9B9ED6}"/>
              </a:ext>
            </a:extLst>
          </p:cNvPr>
          <p:cNvSpPr txBox="1">
            <a:spLocks noChangeArrowheads="1"/>
          </p:cNvSpPr>
          <p:nvPr/>
        </p:nvSpPr>
        <p:spPr bwMode="auto">
          <a:xfrm>
            <a:off x="6694488" y="3438524"/>
            <a:ext cx="914400" cy="468313"/>
          </a:xfrm>
          <a:prstGeom prst="rect">
            <a:avLst/>
          </a:prstGeom>
          <a:solidFill>
            <a:srgbClr val="FFFFFF"/>
          </a:solidFill>
          <a:ln w="28575">
            <a:solidFill>
              <a:srgbClr val="ABB8C5"/>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cs-CZ" sz="600" b="1" u="sng" dirty="0">
                <a:solidFill>
                  <a:srgbClr val="D12435"/>
                </a:solidFill>
                <a:latin typeface="Georgia" panose="02040502050405020303" pitchFamily="18" charset="0"/>
              </a:rPr>
              <a:t>University of Ostrava</a:t>
            </a:r>
          </a:p>
          <a:p>
            <a:pPr algn="ctr"/>
            <a:r>
              <a:rPr lang="en-GB" altLang="cs-CZ" sz="600" b="1" dirty="0">
                <a:solidFill>
                  <a:srgbClr val="072B51"/>
                </a:solidFill>
                <a:latin typeface="Georgia" panose="02040502050405020303" pitchFamily="18" charset="0"/>
                <a:cs typeface="Times New Roman" panose="02020603050405020304" pitchFamily="18" charset="0"/>
              </a:rPr>
              <a:t>Students: </a:t>
            </a:r>
            <a:r>
              <a:rPr lang="de-DE" altLang="cs-CZ" sz="600" b="1" dirty="0">
                <a:solidFill>
                  <a:srgbClr val="072B51"/>
                </a:solidFill>
                <a:latin typeface="Georgia" panose="02040502050405020303" pitchFamily="18" charset="0"/>
                <a:cs typeface="Times New Roman" panose="02020603050405020304" pitchFamily="18" charset="0"/>
              </a:rPr>
              <a:t>8,962</a:t>
            </a:r>
            <a:endParaRPr lang="en-GB" altLang="cs-CZ" sz="600" dirty="0">
              <a:latin typeface="Georgia" panose="02040502050405020303" pitchFamily="18" charset="0"/>
            </a:endParaRPr>
          </a:p>
          <a:p>
            <a:pPr algn="ctr"/>
            <a:r>
              <a:rPr lang="en-GB" altLang="cs-CZ" sz="600" b="1" dirty="0">
                <a:solidFill>
                  <a:srgbClr val="7F4E1B"/>
                </a:solidFill>
                <a:latin typeface="Georgia" panose="02040502050405020303" pitchFamily="18" charset="0"/>
              </a:rPr>
              <a:t>Graduates: 2,</a:t>
            </a:r>
            <a:r>
              <a:rPr lang="cs-CZ" altLang="cs-CZ" sz="600" b="1" dirty="0">
                <a:solidFill>
                  <a:srgbClr val="7F4E1B"/>
                </a:solidFill>
                <a:latin typeface="Georgia" panose="02040502050405020303" pitchFamily="18" charset="0"/>
              </a:rPr>
              <a:t>028</a:t>
            </a:r>
            <a:endParaRPr lang="en-GB" altLang="cs-CZ" sz="600" b="1" dirty="0">
              <a:solidFill>
                <a:srgbClr val="7F4E1B"/>
              </a:solidFill>
              <a:latin typeface="Georgia" panose="02040502050405020303" pitchFamily="18" charset="0"/>
            </a:endParaRPr>
          </a:p>
        </p:txBody>
      </p:sp>
      <p:sp>
        <p:nvSpPr>
          <p:cNvPr id="49186" name="Text Box 133">
            <a:extLst>
              <a:ext uri="{FF2B5EF4-FFF2-40B4-BE49-F238E27FC236}">
                <a16:creationId xmlns:a16="http://schemas.microsoft.com/office/drawing/2014/main" id="{BC5A4A5E-2D28-1855-74D3-9483A8972DAC}"/>
              </a:ext>
            </a:extLst>
          </p:cNvPr>
          <p:cNvSpPr txBox="1">
            <a:spLocks noChangeArrowheads="1"/>
          </p:cNvSpPr>
          <p:nvPr/>
        </p:nvSpPr>
        <p:spPr bwMode="auto">
          <a:xfrm>
            <a:off x="6261100" y="1793875"/>
            <a:ext cx="1368425" cy="815975"/>
          </a:xfrm>
          <a:prstGeom prst="rect">
            <a:avLst/>
          </a:prstGeom>
          <a:noFill/>
          <a:ln w="28575">
            <a:solidFill>
              <a:srgbClr val="D12435"/>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cs-CZ" sz="900" b="1" u="sng" dirty="0">
                <a:solidFill>
                  <a:srgbClr val="D12435"/>
                </a:solidFill>
                <a:latin typeface="Georgia" panose="02040502050405020303" pitchFamily="18" charset="0"/>
              </a:rPr>
              <a:t>CZECH REPUBLIC</a:t>
            </a:r>
            <a:endParaRPr lang="cs-CZ" altLang="cs-CZ" sz="900" b="1" u="sng" dirty="0">
              <a:solidFill>
                <a:srgbClr val="D12435"/>
              </a:solidFill>
              <a:latin typeface="Georgia" panose="02040502050405020303" pitchFamily="18" charset="0"/>
            </a:endParaRPr>
          </a:p>
          <a:p>
            <a:pPr algn="ctr" eaLnBrk="1" hangingPunct="1"/>
            <a:r>
              <a:rPr lang="en-GB" altLang="cs-CZ" sz="900" b="1" dirty="0">
                <a:solidFill>
                  <a:srgbClr val="072B51"/>
                </a:solidFill>
                <a:latin typeface="Georgia" panose="02040502050405020303" pitchFamily="18" charset="0"/>
                <a:cs typeface="Times New Roman" panose="02020603050405020304" pitchFamily="18" charset="0"/>
              </a:rPr>
              <a:t>Students: </a:t>
            </a:r>
          </a:p>
          <a:p>
            <a:pPr algn="ctr" eaLnBrk="1" hangingPunct="1"/>
            <a:r>
              <a:rPr lang="de-DE" altLang="cs-CZ" sz="900" b="1" dirty="0">
                <a:solidFill>
                  <a:srgbClr val="072B51"/>
                </a:solidFill>
                <a:latin typeface="Georgia" panose="02040502050405020303" pitchFamily="18" charset="0"/>
              </a:rPr>
              <a:t>304,518</a:t>
            </a:r>
            <a:endParaRPr lang="en-GB" altLang="cs-CZ" sz="900" dirty="0">
              <a:latin typeface="Georgia" panose="02040502050405020303" pitchFamily="18" charset="0"/>
            </a:endParaRPr>
          </a:p>
          <a:p>
            <a:pPr algn="ctr"/>
            <a:r>
              <a:rPr lang="en-GB" altLang="cs-CZ" sz="900" b="1" dirty="0">
                <a:solidFill>
                  <a:srgbClr val="7F4E1B"/>
                </a:solidFill>
                <a:latin typeface="Georgia" panose="02040502050405020303" pitchFamily="18" charset="0"/>
                <a:cs typeface="Times New Roman" panose="02020603050405020304" pitchFamily="18" charset="0"/>
              </a:rPr>
              <a:t>Graduates:     </a:t>
            </a:r>
            <a:r>
              <a:rPr lang="de-DE" altLang="cs-CZ" sz="900" b="1" dirty="0">
                <a:solidFill>
                  <a:srgbClr val="7F4E1B"/>
                </a:solidFill>
                <a:latin typeface="Georgia" panose="02040502050405020303" pitchFamily="18" charset="0"/>
              </a:rPr>
              <a:t>82,324</a:t>
            </a:r>
            <a:endParaRPr lang="en-GB" altLang="cs-CZ" sz="900" dirty="0">
              <a:latin typeface="Georgia" panose="02040502050405020303" pitchFamily="18" charset="0"/>
            </a:endParaRPr>
          </a:p>
        </p:txBody>
      </p:sp>
      <p:sp>
        <p:nvSpPr>
          <p:cNvPr id="38947" name="TextovéPole 2">
            <a:extLst>
              <a:ext uri="{FF2B5EF4-FFF2-40B4-BE49-F238E27FC236}">
                <a16:creationId xmlns:a16="http://schemas.microsoft.com/office/drawing/2014/main" id="{EFA603F9-ED3B-7E40-EDFF-EAFA76ADF041}"/>
              </a:ext>
            </a:extLst>
          </p:cNvPr>
          <p:cNvSpPr txBox="1">
            <a:spLocks noChangeArrowheads="1"/>
          </p:cNvSpPr>
          <p:nvPr/>
        </p:nvSpPr>
        <p:spPr bwMode="auto">
          <a:xfrm>
            <a:off x="2111375" y="5618163"/>
            <a:ext cx="42195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en-GB" altLang="cs-CZ" sz="750" dirty="0">
                <a:latin typeface="Georgia" panose="02040502050405020303" pitchFamily="18" charset="0"/>
                <a:ea typeface="MS Gothic" panose="020B0609070205080204" pitchFamily="49" charset="-128"/>
              </a:rPr>
              <a:t>Source: Ministry of Education, Youth and Sports </a:t>
            </a:r>
          </a:p>
        </p:txBody>
      </p:sp>
      <p:sp>
        <p:nvSpPr>
          <p:cNvPr id="49188" name="Text Box 99">
            <a:extLst>
              <a:ext uri="{FF2B5EF4-FFF2-40B4-BE49-F238E27FC236}">
                <a16:creationId xmlns:a16="http://schemas.microsoft.com/office/drawing/2014/main" id="{27509DC4-A7CF-EA90-0CEE-81DACBA004C7}"/>
              </a:ext>
            </a:extLst>
          </p:cNvPr>
          <p:cNvSpPr txBox="1">
            <a:spLocks noChangeArrowheads="1"/>
          </p:cNvSpPr>
          <p:nvPr/>
        </p:nvSpPr>
        <p:spPr bwMode="auto">
          <a:xfrm>
            <a:off x="3036094" y="3000371"/>
            <a:ext cx="903288" cy="504827"/>
          </a:xfrm>
          <a:prstGeom prst="rect">
            <a:avLst/>
          </a:prstGeom>
          <a:solidFill>
            <a:srgbClr val="FFFFFF"/>
          </a:solidFill>
          <a:ln w="28575">
            <a:solidFill>
              <a:srgbClr val="C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cs-CZ" sz="600" b="1" u="sng" dirty="0">
                <a:solidFill>
                  <a:srgbClr val="D12435"/>
                </a:solidFill>
                <a:latin typeface="Georgia" panose="02040502050405020303" pitchFamily="18" charset="0"/>
              </a:rPr>
              <a:t>University of Life Sciences, Prague</a:t>
            </a:r>
          </a:p>
          <a:p>
            <a:pPr algn="ctr" eaLnBrk="1" hangingPunct="1"/>
            <a:r>
              <a:rPr lang="en-GB" altLang="cs-CZ" sz="600" b="1" dirty="0">
                <a:solidFill>
                  <a:srgbClr val="072B51"/>
                </a:solidFill>
                <a:latin typeface="Georgia" panose="02040502050405020303" pitchFamily="18" charset="0"/>
                <a:cs typeface="Times New Roman" panose="02020603050405020304" pitchFamily="18" charset="0"/>
              </a:rPr>
              <a:t>Students:  </a:t>
            </a:r>
            <a:r>
              <a:rPr lang="cs-CZ" altLang="cs-CZ" sz="600" b="1" dirty="0">
                <a:solidFill>
                  <a:srgbClr val="072B51"/>
                </a:solidFill>
                <a:latin typeface="Georgia" panose="02040502050405020303" pitchFamily="18" charset="0"/>
                <a:cs typeface="Times New Roman" panose="02020603050405020304" pitchFamily="18" charset="0"/>
              </a:rPr>
              <a:t>20,809</a:t>
            </a:r>
            <a:endParaRPr lang="en-GB" altLang="cs-CZ" sz="600" dirty="0">
              <a:latin typeface="Georgia" panose="02040502050405020303" pitchFamily="18" charset="0"/>
            </a:endParaRPr>
          </a:p>
          <a:p>
            <a:pPr algn="ctr" eaLnBrk="1" hangingPunct="1"/>
            <a:r>
              <a:rPr lang="en-GB" altLang="cs-CZ" sz="600" b="1" dirty="0">
                <a:solidFill>
                  <a:srgbClr val="7F4E1B"/>
                </a:solidFill>
                <a:latin typeface="Georgia" panose="02040502050405020303" pitchFamily="18" charset="0"/>
              </a:rPr>
              <a:t>Graduates:  3,938</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50E03862-F4BE-9238-F48F-06066D0E6D98}"/>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951163" y="1716088"/>
            <a:ext cx="5049837"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a:extLst>
              <a:ext uri="{FF2B5EF4-FFF2-40B4-BE49-F238E27FC236}">
                <a16:creationId xmlns:a16="http://schemas.microsoft.com/office/drawing/2014/main" id="{60E2D7EE-DDF8-3D40-3AE2-E22DF37AC6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2">
            <a:extLst>
              <a:ext uri="{FF2B5EF4-FFF2-40B4-BE49-F238E27FC236}">
                <a16:creationId xmlns:a16="http://schemas.microsoft.com/office/drawing/2014/main" id="{A8AED94B-3BDF-83DE-A3FA-C84073CD05FC}"/>
              </a:ext>
            </a:extLst>
          </p:cNvPr>
          <p:cNvSpPr>
            <a:spLocks noGrp="1" noChangeArrowheads="1"/>
          </p:cNvSpPr>
          <p:nvPr>
            <p:ph type="ctrTitle" idx="4294967295"/>
          </p:nvPr>
        </p:nvSpPr>
        <p:spPr>
          <a:xfrm>
            <a:off x="2422525" y="1219200"/>
            <a:ext cx="5507038" cy="377825"/>
          </a:xfrm>
        </p:spPr>
        <p:txBody>
          <a:bodyPr/>
          <a:lstStyle/>
          <a:p>
            <a:pPr eaLnBrk="1" hangingPunct="1"/>
            <a:r>
              <a:rPr lang="en-GB" altLang="cs-CZ" sz="1800">
                <a:solidFill>
                  <a:srgbClr val="0039A6"/>
                </a:solidFill>
                <a:latin typeface="Georgia" panose="02040502050405020303" pitchFamily="18" charset="0"/>
              </a:rPr>
              <a:t>Economy</a:t>
            </a:r>
          </a:p>
        </p:txBody>
      </p:sp>
      <p:sp>
        <p:nvSpPr>
          <p:cNvPr id="46085" name="Rectangle 3">
            <a:extLst>
              <a:ext uri="{FF2B5EF4-FFF2-40B4-BE49-F238E27FC236}">
                <a16:creationId xmlns:a16="http://schemas.microsoft.com/office/drawing/2014/main" id="{3EBBD313-89D8-5F93-F09F-4D4617EAC013}"/>
              </a:ext>
            </a:extLst>
          </p:cNvPr>
          <p:cNvSpPr>
            <a:spLocks noGrp="1" noChangeArrowheads="1"/>
          </p:cNvSpPr>
          <p:nvPr>
            <p:ph type="subTitle" idx="4294967295"/>
          </p:nvPr>
        </p:nvSpPr>
        <p:spPr>
          <a:xfrm>
            <a:off x="1762125" y="1927225"/>
            <a:ext cx="7381875" cy="3817938"/>
          </a:xfrm>
        </p:spPr>
        <p:txBody>
          <a:bodyPr rtlCol="0">
            <a:normAutofit lnSpcReduction="10000"/>
          </a:bodyPr>
          <a:lstStyle/>
          <a:p>
            <a:pPr marL="228600" indent="-228600" algn="just" eaLnBrk="1" fontAlgn="auto" hangingPunct="1">
              <a:spcAft>
                <a:spcPts val="0"/>
              </a:spcAft>
              <a:buFont typeface="Arial" panose="020B0604020202020204" pitchFamily="34" charset="0"/>
              <a:buNone/>
              <a:defRPr/>
            </a:pPr>
            <a:r>
              <a:rPr lang="cs-CZ" altLang="cs-CZ" sz="1800" dirty="0">
                <a:latin typeface="Georgia" panose="02040502050405020303" pitchFamily="18" charset="0"/>
              </a:rPr>
              <a:t>	</a:t>
            </a:r>
            <a:r>
              <a:rPr lang="cs-CZ" altLang="cs-CZ" sz="1650" dirty="0">
                <a:latin typeface="Georgia" panose="02040502050405020303" pitchFamily="18" charset="0"/>
              </a:rPr>
              <a:t>SOCIAL AND HEALTH INSURANCE CONTRIBUTIONS</a:t>
            </a:r>
          </a:p>
          <a:p>
            <a:pPr marL="228600" indent="-228600" algn="just" eaLnBrk="1" fontAlgn="auto" hangingPunct="1">
              <a:spcAft>
                <a:spcPts val="0"/>
              </a:spcAft>
              <a:buFont typeface="Arial" panose="020B0604020202020204" pitchFamily="34" charset="0"/>
              <a:buNone/>
              <a:defRPr/>
            </a:pPr>
            <a:endParaRPr lang="cs-CZ" altLang="cs-CZ" sz="180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80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80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80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80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80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80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80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80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050" b="1"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r>
              <a:rPr lang="cs-CZ" altLang="cs-CZ" sz="900" dirty="0">
                <a:latin typeface="Georgia" panose="02040502050405020303" pitchFamily="18" charset="0"/>
              </a:rPr>
              <a:t>	</a:t>
            </a:r>
            <a:r>
              <a:rPr lang="en-US" altLang="cs-CZ" sz="900" dirty="0">
                <a:latin typeface="Georgia" panose="02040502050405020303" pitchFamily="18" charset="0"/>
              </a:rPr>
              <a:t>Source: </a:t>
            </a:r>
            <a:r>
              <a:rPr lang="cs-CZ" altLang="cs-CZ" sz="900" dirty="0" err="1" smtClean="0">
                <a:latin typeface="Georgia" panose="02040502050405020303" pitchFamily="18" charset="0"/>
              </a:rPr>
              <a:t>CzechInvest</a:t>
            </a:r>
            <a:endParaRPr lang="cs-CZ" altLang="cs-CZ" sz="1050" dirty="0">
              <a:latin typeface="Georgia" panose="02040502050405020303" pitchFamily="18" charset="0"/>
            </a:endParaRPr>
          </a:p>
        </p:txBody>
      </p:sp>
      <p:sp>
        <p:nvSpPr>
          <p:cNvPr id="2" name="Rectangle 1">
            <a:extLst>
              <a:ext uri="{FF2B5EF4-FFF2-40B4-BE49-F238E27FC236}">
                <a16:creationId xmlns:a16="http://schemas.microsoft.com/office/drawing/2014/main" id="{BF4AF66B-902D-303D-AB27-299B60DEA39F}"/>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CB83DB80-48D7-2316-1D59-3E9A67C128D6}"/>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088"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a:extLst>
              <a:ext uri="{FF2B5EF4-FFF2-40B4-BE49-F238E27FC236}">
                <a16:creationId xmlns:a16="http://schemas.microsoft.com/office/drawing/2014/main" id="{934B9D77-673D-5736-483E-52EE25780A5E}"/>
              </a:ext>
            </a:extLst>
          </p:cNvPr>
          <p:cNvSpPr>
            <a:spLocks noChangeAspect="1" noChangeArrowheads="1"/>
          </p:cNvSpPr>
          <p:nvPr/>
        </p:nvSpPr>
        <p:spPr bwMode="auto">
          <a:xfrm>
            <a:off x="4418013" y="1920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graphicFrame>
        <p:nvGraphicFramePr>
          <p:cNvPr id="14" name="Group 3">
            <a:extLst>
              <a:ext uri="{FF2B5EF4-FFF2-40B4-BE49-F238E27FC236}">
                <a16:creationId xmlns:a16="http://schemas.microsoft.com/office/drawing/2014/main" id="{3B132BCE-C7BD-1609-B064-26D626F2952C}"/>
              </a:ext>
            </a:extLst>
          </p:cNvPr>
          <p:cNvGraphicFramePr>
            <a:graphicFrameLocks noGrp="1"/>
          </p:cNvGraphicFramePr>
          <p:nvPr/>
        </p:nvGraphicFramePr>
        <p:xfrm>
          <a:off x="2176463" y="2351088"/>
          <a:ext cx="5154612" cy="2857497"/>
        </p:xfrm>
        <a:graphic>
          <a:graphicData uri="http://schemas.openxmlformats.org/drawingml/2006/table">
            <a:tbl>
              <a:tblPr/>
              <a:tblGrid>
                <a:gridCol w="1717013">
                  <a:extLst>
                    <a:ext uri="{9D8B030D-6E8A-4147-A177-3AD203B41FA5}">
                      <a16:colId xmlns:a16="http://schemas.microsoft.com/office/drawing/2014/main" val="2510932770"/>
                    </a:ext>
                  </a:extLst>
                </a:gridCol>
                <a:gridCol w="1722967">
                  <a:extLst>
                    <a:ext uri="{9D8B030D-6E8A-4147-A177-3AD203B41FA5}">
                      <a16:colId xmlns:a16="http://schemas.microsoft.com/office/drawing/2014/main" val="1701944666"/>
                    </a:ext>
                  </a:extLst>
                </a:gridCol>
                <a:gridCol w="1714632">
                  <a:extLst>
                    <a:ext uri="{9D8B030D-6E8A-4147-A177-3AD203B41FA5}">
                      <a16:colId xmlns:a16="http://schemas.microsoft.com/office/drawing/2014/main" val="2414682316"/>
                    </a:ext>
                  </a:extLst>
                </a:gridCol>
              </a:tblGrid>
              <a:tr h="40838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endParaRPr kumimoji="0" lang="en-GB" altLang="cs-CZ" sz="1100" b="1" i="0" u="none" strike="noStrike" cap="none" normalizeH="0" baseline="0">
                        <a:ln>
                          <a:noFill/>
                        </a:ln>
                        <a:solidFill>
                          <a:srgbClr val="000066"/>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1" i="0" u="none" strike="noStrike" cap="none" normalizeH="0" baseline="0">
                          <a:ln>
                            <a:noFill/>
                          </a:ln>
                          <a:solidFill>
                            <a:schemeClr val="tx1"/>
                          </a:solidFill>
                          <a:effectLst/>
                          <a:latin typeface="Georgia" panose="02040502050405020303" pitchFamily="18" charset="0"/>
                          <a:cs typeface="Arial" panose="020B0604020202020204" pitchFamily="34" charset="0"/>
                        </a:rPr>
                        <a:t>Employer-payable</a:t>
                      </a:r>
                      <a:endParaRPr kumimoji="0" lang="en-GB" altLang="cs-CZ" sz="1100" b="1" i="0" u="none" strike="noStrike" cap="none" normalizeH="0" baseline="0">
                        <a:ln>
                          <a:noFill/>
                        </a:ln>
                        <a:solidFill>
                          <a:srgbClr val="C00000"/>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1" i="0" u="none" strike="noStrike" cap="none" normalizeH="0" baseline="0">
                          <a:ln>
                            <a:noFill/>
                          </a:ln>
                          <a:solidFill>
                            <a:schemeClr val="tx1"/>
                          </a:solidFill>
                          <a:effectLst/>
                          <a:latin typeface="Georgia" panose="02040502050405020303" pitchFamily="18" charset="0"/>
                          <a:cs typeface="Arial" panose="020B0604020202020204" pitchFamily="34" charset="0"/>
                        </a:rPr>
                        <a:t>Employee-payable</a:t>
                      </a:r>
                      <a:endParaRPr kumimoji="0" lang="en-GB" altLang="cs-CZ" sz="1100" b="1" i="0" u="none" strike="noStrike" cap="none" normalizeH="0" baseline="0">
                        <a:ln>
                          <a:noFill/>
                        </a:ln>
                        <a:solidFill>
                          <a:srgbClr val="C00000"/>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47720496"/>
                  </a:ext>
                </a:extLst>
              </a:tr>
              <a:tr h="40838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Health insurance</a:t>
                      </a:r>
                      <a:endParaRPr kumimoji="0" lang="en-GB" altLang="cs-CZ" sz="1100" b="1" i="0" u="none" strike="noStrike" cap="none" normalizeH="0" baseline="0">
                        <a:ln>
                          <a:noFill/>
                        </a:ln>
                        <a:solidFill>
                          <a:schemeClr val="tx1"/>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9.0%</a:t>
                      </a:r>
                    </a:p>
                  </a:txBody>
                  <a:tcPr marL="67510" marR="6751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4.5%</a:t>
                      </a:r>
                    </a:p>
                  </a:txBody>
                  <a:tcPr marL="67510" marR="6751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extLst>
                  <a:ext uri="{0D108BD9-81ED-4DB2-BD59-A6C34878D82A}">
                    <a16:rowId xmlns:a16="http://schemas.microsoft.com/office/drawing/2014/main" val="4141838718"/>
                  </a:ext>
                </a:extLst>
              </a:tr>
              <a:tr h="40838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Social insurance</a:t>
                      </a:r>
                      <a:endParaRPr kumimoji="0" lang="en-GB" altLang="cs-CZ" sz="1100" b="1" i="0" u="none" strike="noStrike" cap="none" normalizeH="0" baseline="0">
                        <a:ln>
                          <a:noFill/>
                        </a:ln>
                        <a:solidFill>
                          <a:schemeClr val="tx1"/>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2</a:t>
                      </a:r>
                      <a:r>
                        <a:rPr kumimoji="0" lang="cs-CZ"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5</a:t>
                      </a: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.0%</a:t>
                      </a:r>
                    </a:p>
                  </a:txBody>
                  <a:tcPr marL="67510" marR="6751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cs-CZ"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6</a:t>
                      </a: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a:t>
                      </a:r>
                      <a:r>
                        <a:rPr kumimoji="0" lang="cs-CZ"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5</a:t>
                      </a: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a:t>
                      </a:r>
                    </a:p>
                  </a:txBody>
                  <a:tcPr marL="67510" marR="6751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774703146"/>
                  </a:ext>
                </a:extLst>
              </a:tr>
              <a:tr h="407193">
                <a:tc>
                  <a:txBody>
                    <a:bodyPr/>
                    <a:lstStyle>
                      <a:lvl1pPr marL="285750" indent="-28575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285750" marR="0" lvl="0" indent="-285750" algn="l" defTabSz="914400" rtl="0" eaLnBrk="1" fontAlgn="base" latinLnBrk="0" hangingPunct="1">
                        <a:lnSpc>
                          <a:spcPct val="100000"/>
                        </a:lnSpc>
                        <a:spcBef>
                          <a:spcPct val="20000"/>
                        </a:spcBef>
                        <a:spcAft>
                          <a:spcPct val="0"/>
                        </a:spcAft>
                        <a:buClrTx/>
                        <a:buSzTx/>
                        <a:buFontTx/>
                        <a:buChar char="•"/>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pension fund</a:t>
                      </a:r>
                      <a:endParaRPr kumimoji="0" lang="en-GB" altLang="cs-CZ" sz="1100" b="1" i="0" u="none" strike="noStrike" cap="none" normalizeH="0" baseline="0">
                        <a:ln>
                          <a:noFill/>
                        </a:ln>
                        <a:solidFill>
                          <a:schemeClr val="tx1"/>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a:noFill/>
                    </a:lnT>
                    <a:lnB>
                      <a:noFill/>
                    </a:lnB>
                    <a:lnTlToBr>
                      <a:noFill/>
                    </a:lnTlToBr>
                    <a:lnBlToTr>
                      <a:noFill/>
                    </a:lnBlToTr>
                    <a:solidFill>
                      <a:schemeClr val="tx1">
                        <a:alpha val="2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21.5%</a:t>
                      </a:r>
                    </a:p>
                  </a:txBody>
                  <a:tcPr marL="67510" marR="67510" marT="0" marB="0" anchor="ctr" horzOverflow="overflow">
                    <a:lnL>
                      <a:noFill/>
                    </a:lnL>
                    <a:lnR>
                      <a:noFill/>
                    </a:lnR>
                    <a:lnT>
                      <a:noFill/>
                    </a:lnT>
                    <a:lnB>
                      <a:noFill/>
                    </a:lnB>
                    <a:lnTlToBr>
                      <a:noFill/>
                    </a:lnTlToBr>
                    <a:lnBlToTr>
                      <a:noFill/>
                    </a:lnBlToTr>
                    <a:solidFill>
                      <a:schemeClr val="tx1">
                        <a:alpha val="2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6.5%</a:t>
                      </a:r>
                    </a:p>
                  </a:txBody>
                  <a:tcPr marL="67510" marR="67510" marT="0" marB="0" anchor="ctr" horzOverflow="overflow">
                    <a:lnL>
                      <a:noFill/>
                    </a:lnL>
                    <a:lnR>
                      <a:noFill/>
                    </a:lnR>
                    <a:lnT>
                      <a:noFill/>
                    </a:lnT>
                    <a:lnB>
                      <a:noFill/>
                    </a:lnB>
                    <a:lnTlToBr>
                      <a:noFill/>
                    </a:lnTlToBr>
                    <a:lnBlToTr>
                      <a:noFill/>
                    </a:lnBlToTr>
                    <a:solidFill>
                      <a:schemeClr val="tx1">
                        <a:alpha val="20000"/>
                      </a:schemeClr>
                    </a:solidFill>
                  </a:tcPr>
                </a:tc>
                <a:extLst>
                  <a:ext uri="{0D108BD9-81ED-4DB2-BD59-A6C34878D82A}">
                    <a16:rowId xmlns:a16="http://schemas.microsoft.com/office/drawing/2014/main" val="4167184262"/>
                  </a:ext>
                </a:extLst>
              </a:tr>
              <a:tr h="408384">
                <a:tc>
                  <a:txBody>
                    <a:bodyPr/>
                    <a:lstStyle>
                      <a:lvl1pPr marL="285750" indent="-28575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285750" marR="0" lvl="0" indent="-285750" algn="l" defTabSz="914400" rtl="0" eaLnBrk="1" fontAlgn="base" latinLnBrk="0" hangingPunct="1">
                        <a:lnSpc>
                          <a:spcPct val="100000"/>
                        </a:lnSpc>
                        <a:spcBef>
                          <a:spcPct val="20000"/>
                        </a:spcBef>
                        <a:spcAft>
                          <a:spcPct val="0"/>
                        </a:spcAft>
                        <a:buClrTx/>
                        <a:buSzTx/>
                        <a:buFontTx/>
                        <a:buChar char="•"/>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sickness insurance</a:t>
                      </a:r>
                      <a:endParaRPr kumimoji="0" lang="en-GB" altLang="cs-CZ" sz="1100" b="1" i="0" u="none" strike="noStrike" cap="none" normalizeH="0" baseline="0">
                        <a:ln>
                          <a:noFill/>
                        </a:ln>
                        <a:solidFill>
                          <a:schemeClr val="tx1"/>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cs-CZ"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2</a:t>
                      </a: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.3%</a:t>
                      </a:r>
                    </a:p>
                  </a:txBody>
                  <a:tcPr marL="67510" marR="6751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cs-CZ"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0</a:t>
                      </a: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a:t>
                      </a:r>
                    </a:p>
                  </a:txBody>
                  <a:tcPr marL="67510" marR="6751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656981565"/>
                  </a:ext>
                </a:extLst>
              </a:tr>
              <a:tr h="408384">
                <a:tc>
                  <a:txBody>
                    <a:bodyPr/>
                    <a:lstStyle>
                      <a:lvl1pPr marL="285750" indent="-28575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285750" marR="0" lvl="0" indent="-285750" algn="l" defTabSz="914400" rtl="0" eaLnBrk="1" fontAlgn="base" latinLnBrk="0" hangingPunct="1">
                        <a:lnSpc>
                          <a:spcPct val="100000"/>
                        </a:lnSpc>
                        <a:spcBef>
                          <a:spcPct val="20000"/>
                        </a:spcBef>
                        <a:spcAft>
                          <a:spcPct val="0"/>
                        </a:spcAft>
                        <a:buClrTx/>
                        <a:buSzTx/>
                        <a:buFontTx/>
                        <a:buChar char="•"/>
                        <a:tabLst/>
                      </a:pPr>
                      <a:r>
                        <a:rPr kumimoji="0" lang="cs-CZ" altLang="cs-CZ" sz="1100" b="0" i="0" u="none" strike="noStrike" cap="none" normalizeH="0" baseline="0" noProof="1">
                          <a:ln>
                            <a:noFill/>
                          </a:ln>
                          <a:solidFill>
                            <a:schemeClr val="tx1"/>
                          </a:solidFill>
                          <a:effectLst/>
                          <a:latin typeface="Georgia" panose="02040502050405020303" pitchFamily="18" charset="0"/>
                          <a:cs typeface="Arial" panose="020B0604020202020204" pitchFamily="34" charset="0"/>
                        </a:rPr>
                        <a:t>unemployment fund</a:t>
                      </a:r>
                      <a:endParaRPr kumimoji="0" lang="cs-CZ" altLang="cs-CZ" sz="1100" b="1" i="0" u="none" strike="noStrike" cap="none" normalizeH="0" baseline="0" noProof="1">
                        <a:ln>
                          <a:noFill/>
                        </a:ln>
                        <a:solidFill>
                          <a:schemeClr val="tx1"/>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a:noFill/>
                    </a:lnT>
                    <a:lnB>
                      <a:noFill/>
                    </a:lnB>
                    <a:lnTlToBr>
                      <a:noFill/>
                    </a:lnTlToBr>
                    <a:lnBlToTr>
                      <a:noFill/>
                    </a:lnBlToTr>
                    <a:solidFill>
                      <a:schemeClr val="tx1">
                        <a:alpha val="2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1.2%</a:t>
                      </a:r>
                    </a:p>
                  </a:txBody>
                  <a:tcPr marL="67510" marR="67510" marT="0" marB="0" anchor="ctr" horzOverflow="overflow">
                    <a:lnL>
                      <a:noFill/>
                    </a:lnL>
                    <a:lnR>
                      <a:noFill/>
                    </a:lnR>
                    <a:lnT>
                      <a:noFill/>
                    </a:lnT>
                    <a:lnB>
                      <a:noFill/>
                    </a:lnB>
                    <a:lnTlToBr>
                      <a:noFill/>
                    </a:lnTlToBr>
                    <a:lnBlToTr>
                      <a:noFill/>
                    </a:lnBlToTr>
                    <a:solidFill>
                      <a:schemeClr val="tx1">
                        <a:alpha val="2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0%</a:t>
                      </a:r>
                    </a:p>
                  </a:txBody>
                  <a:tcPr marL="67510" marR="67510" marT="0" marB="0" anchor="ctr" horzOverflow="overflow">
                    <a:lnL>
                      <a:noFill/>
                    </a:lnL>
                    <a:lnR>
                      <a:noFill/>
                    </a:lnR>
                    <a:lnT>
                      <a:noFill/>
                    </a:lnT>
                    <a:lnB>
                      <a:noFill/>
                    </a:lnB>
                    <a:lnTlToBr>
                      <a:noFill/>
                    </a:lnTlToBr>
                    <a:lnBlToTr>
                      <a:noFill/>
                    </a:lnBlToTr>
                    <a:solidFill>
                      <a:schemeClr val="tx1">
                        <a:alpha val="20000"/>
                      </a:schemeClr>
                    </a:solidFill>
                  </a:tcPr>
                </a:tc>
                <a:extLst>
                  <a:ext uri="{0D108BD9-81ED-4DB2-BD59-A6C34878D82A}">
                    <a16:rowId xmlns:a16="http://schemas.microsoft.com/office/drawing/2014/main" val="2732621234"/>
                  </a:ext>
                </a:extLst>
              </a:tr>
              <a:tr h="40838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Total</a:t>
                      </a:r>
                      <a:endParaRPr kumimoji="0" lang="en-GB" altLang="cs-CZ" sz="1100" b="1" i="0" u="none" strike="noStrike" cap="none" normalizeH="0" baseline="0">
                        <a:ln>
                          <a:noFill/>
                        </a:ln>
                        <a:solidFill>
                          <a:schemeClr val="tx1"/>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3</a:t>
                      </a:r>
                      <a:r>
                        <a:rPr kumimoji="0" lang="cs-CZ"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4</a:t>
                      </a: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.0%</a:t>
                      </a:r>
                      <a:endParaRPr kumimoji="0" lang="en-GB" altLang="cs-CZ" sz="1100" b="1" i="0" u="none" strike="noStrike" cap="none" normalizeH="0" baseline="0">
                        <a:ln>
                          <a:noFill/>
                        </a:ln>
                        <a:solidFill>
                          <a:schemeClr val="tx1"/>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Pct val="55000"/>
                        <a:buFont typeface="Times New Roman" panose="02020603050405020304" pitchFamily="18" charset="0"/>
                        <a:buNone/>
                        <a:tabLst/>
                      </a:pP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1</a:t>
                      </a:r>
                      <a:r>
                        <a:rPr kumimoji="0" lang="cs-CZ"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1</a:t>
                      </a: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a:t>
                      </a:r>
                      <a:r>
                        <a:rPr kumimoji="0" lang="cs-CZ"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0</a:t>
                      </a:r>
                      <a:r>
                        <a:rPr kumimoji="0" lang="en-GB" altLang="cs-CZ" sz="1100" b="0" i="0" u="none" strike="noStrike" cap="none" normalizeH="0" baseline="0">
                          <a:ln>
                            <a:noFill/>
                          </a:ln>
                          <a:solidFill>
                            <a:schemeClr val="tx1"/>
                          </a:solidFill>
                          <a:effectLst/>
                          <a:latin typeface="Georgia" panose="02040502050405020303" pitchFamily="18" charset="0"/>
                          <a:cs typeface="Arial" panose="020B0604020202020204" pitchFamily="34" charset="0"/>
                        </a:rPr>
                        <a:t>%</a:t>
                      </a:r>
                      <a:endParaRPr kumimoji="0" lang="en-GB" altLang="cs-CZ" sz="1100" b="1" i="0" u="none" strike="noStrike" cap="none" normalizeH="0" baseline="0">
                        <a:ln>
                          <a:noFill/>
                        </a:ln>
                        <a:solidFill>
                          <a:schemeClr val="tx1"/>
                        </a:solidFill>
                        <a:effectLst/>
                        <a:latin typeface="Georgia" panose="02040502050405020303" pitchFamily="18" charset="0"/>
                        <a:cs typeface="Arial" panose="020B0604020202020204" pitchFamily="34" charset="0"/>
                      </a:endParaRPr>
                    </a:p>
                  </a:txBody>
                  <a:tcPr marL="67510" marR="6751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39436388"/>
                  </a:ext>
                </a:extLst>
              </a:tr>
            </a:tbl>
          </a:graphicData>
        </a:graphic>
      </p:graphicFrame>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a:extLst>
              <a:ext uri="{FF2B5EF4-FFF2-40B4-BE49-F238E27FC236}">
                <a16:creationId xmlns:a16="http://schemas.microsoft.com/office/drawing/2014/main" id="{EFAC7FD6-18B7-21C5-66DA-E16736DA9B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2">
            <a:extLst>
              <a:ext uri="{FF2B5EF4-FFF2-40B4-BE49-F238E27FC236}">
                <a16:creationId xmlns:a16="http://schemas.microsoft.com/office/drawing/2014/main" id="{1159806A-4B3C-415D-6DCD-240ABE1BCB73}"/>
              </a:ext>
            </a:extLst>
          </p:cNvPr>
          <p:cNvSpPr>
            <a:spLocks noGrp="1" noChangeArrowheads="1"/>
          </p:cNvSpPr>
          <p:nvPr>
            <p:ph type="ctrTitle" idx="4294967295"/>
          </p:nvPr>
        </p:nvSpPr>
        <p:spPr>
          <a:xfrm>
            <a:off x="2509838" y="1158875"/>
            <a:ext cx="4872037" cy="377825"/>
          </a:xfrm>
        </p:spPr>
        <p:txBody>
          <a:bodyPr/>
          <a:lstStyle/>
          <a:p>
            <a:pPr eaLnBrk="1" hangingPunct="1"/>
            <a:r>
              <a:rPr lang="en-GB" altLang="cs-CZ" sz="1800">
                <a:solidFill>
                  <a:srgbClr val="0039A6"/>
                </a:solidFill>
                <a:latin typeface="Georgia" panose="02040502050405020303" pitchFamily="18" charset="0"/>
              </a:rPr>
              <a:t>Economy</a:t>
            </a:r>
          </a:p>
        </p:txBody>
      </p:sp>
      <p:sp>
        <p:nvSpPr>
          <p:cNvPr id="41989" name="Rectangle 3">
            <a:extLst>
              <a:ext uri="{FF2B5EF4-FFF2-40B4-BE49-F238E27FC236}">
                <a16:creationId xmlns:a16="http://schemas.microsoft.com/office/drawing/2014/main" id="{1C23BF04-F931-2710-965D-28666735E1E2}"/>
              </a:ext>
            </a:extLst>
          </p:cNvPr>
          <p:cNvSpPr>
            <a:spLocks noGrp="1" noChangeArrowheads="1"/>
          </p:cNvSpPr>
          <p:nvPr>
            <p:ph type="subTitle" idx="4294967295"/>
          </p:nvPr>
        </p:nvSpPr>
        <p:spPr>
          <a:xfrm>
            <a:off x="2822396" y="1878402"/>
            <a:ext cx="5745162" cy="3817938"/>
          </a:xfrm>
        </p:spPr>
        <p:txBody>
          <a:bodyPr rtlCol="0">
            <a:normAutofit lnSpcReduction="10000"/>
          </a:bodyPr>
          <a:lstStyle/>
          <a:p>
            <a:pPr marL="228600" indent="-228600" algn="just" eaLnBrk="1" fontAlgn="auto" hangingPunct="1">
              <a:spcAft>
                <a:spcPts val="0"/>
              </a:spcAft>
              <a:buFont typeface="Arial" panose="020B0604020202020204" pitchFamily="34" charset="0"/>
              <a:buNone/>
              <a:defRPr/>
            </a:pPr>
            <a:r>
              <a:rPr lang="cs-CZ" altLang="cs-CZ" sz="1800" dirty="0">
                <a:solidFill>
                  <a:srgbClr val="072B51"/>
                </a:solidFill>
                <a:latin typeface="Georgia" panose="02040502050405020303" pitchFamily="18" charset="0"/>
              </a:rPr>
              <a:t>	</a:t>
            </a:r>
            <a:r>
              <a:rPr lang="cs-CZ" altLang="cs-CZ" sz="1800" dirty="0" err="1" smtClean="0">
                <a:latin typeface="Georgia" panose="02040502050405020303" pitchFamily="18" charset="0"/>
              </a:rPr>
              <a:t>Czechia</a:t>
            </a:r>
            <a:endParaRPr lang="cs-CZ" altLang="cs-CZ" sz="180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r>
              <a:rPr lang="cs-CZ" altLang="cs-CZ" sz="1350" dirty="0">
                <a:latin typeface="Georgia" panose="02040502050405020303" pitchFamily="18" charset="0"/>
              </a:rPr>
              <a:t>	</a:t>
            </a:r>
            <a:r>
              <a:rPr lang="cs-CZ" altLang="cs-CZ" sz="1350" dirty="0" err="1">
                <a:latin typeface="Georgia" panose="02040502050405020303" pitchFamily="18" charset="0"/>
              </a:rPr>
              <a:t>Global</a:t>
            </a:r>
            <a:r>
              <a:rPr lang="cs-CZ" altLang="cs-CZ" sz="1350" dirty="0">
                <a:latin typeface="Georgia" panose="02040502050405020303" pitchFamily="18" charset="0"/>
              </a:rPr>
              <a:t> </a:t>
            </a:r>
            <a:r>
              <a:rPr lang="cs-CZ" altLang="cs-CZ" sz="1350" dirty="0" err="1">
                <a:latin typeface="Georgia" panose="02040502050405020303" pitchFamily="18" charset="0"/>
              </a:rPr>
              <a:t>peace</a:t>
            </a:r>
            <a:r>
              <a:rPr lang="cs-CZ" altLang="cs-CZ" sz="1350" dirty="0">
                <a:latin typeface="Georgia" panose="02040502050405020303" pitchFamily="18" charset="0"/>
              </a:rPr>
              <a:t> index 2023</a:t>
            </a:r>
            <a:endParaRPr lang="en-GB" altLang="cs-CZ" sz="1350"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dirty="0">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noProof="1">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noProof="1">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noProof="1">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noProof="1">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noProof="1">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noProof="1">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noProof="1">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noProof="1">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en-GB" altLang="cs-CZ" sz="1350" b="1" noProof="1">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r>
              <a:rPr lang="en-GB" altLang="cs-CZ" sz="900" noProof="1">
                <a:latin typeface="Georgia" panose="02040502050405020303" pitchFamily="18" charset="0"/>
              </a:rPr>
              <a:t>Source: </a:t>
            </a:r>
            <a:r>
              <a:rPr lang="cs-CZ" altLang="cs-CZ" sz="900" noProof="1">
                <a:latin typeface="Georgia" panose="02040502050405020303" pitchFamily="18" charset="0"/>
              </a:rPr>
              <a:t>I</a:t>
            </a:r>
            <a:r>
              <a:rPr lang="en-US" sz="900" dirty="0" err="1"/>
              <a:t>nstitute</a:t>
            </a:r>
            <a:r>
              <a:rPr lang="en-US" sz="900" dirty="0"/>
              <a:t> of Economics and Peace, 2023</a:t>
            </a:r>
            <a:endParaRPr lang="cs-CZ" altLang="cs-CZ" sz="900" noProof="1">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200" dirty="0">
              <a:solidFill>
                <a:srgbClr val="D52B1E"/>
              </a:solidFill>
              <a:latin typeface="Georgia" panose="02040502050405020303" pitchFamily="18" charset="0"/>
            </a:endParaRPr>
          </a:p>
          <a:p>
            <a:pPr marL="228600" indent="-228600" algn="just" eaLnBrk="1" fontAlgn="auto" hangingPunct="1">
              <a:spcAft>
                <a:spcPts val="0"/>
              </a:spcAft>
              <a:buFont typeface="Arial" panose="020B0604020202020204" pitchFamily="34" charset="0"/>
              <a:buNone/>
              <a:defRPr/>
            </a:pPr>
            <a:endParaRPr lang="cs-CZ" altLang="cs-CZ" sz="1050" dirty="0">
              <a:latin typeface="Georgia" panose="02040502050405020303" pitchFamily="18" charset="0"/>
            </a:endParaRPr>
          </a:p>
        </p:txBody>
      </p:sp>
      <p:sp>
        <p:nvSpPr>
          <p:cNvPr id="2" name="Rectangle 1">
            <a:extLst>
              <a:ext uri="{FF2B5EF4-FFF2-40B4-BE49-F238E27FC236}">
                <a16:creationId xmlns:a16="http://schemas.microsoft.com/office/drawing/2014/main" id="{223826D1-DE4C-5B23-FA71-BC2EB7921A81}"/>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560B105-A804-11F0-7FE5-5D642E2178DC}"/>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992"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a:extLst>
              <a:ext uri="{FF2B5EF4-FFF2-40B4-BE49-F238E27FC236}">
                <a16:creationId xmlns:a16="http://schemas.microsoft.com/office/drawing/2014/main" id="{A753B4C4-420F-45D4-165D-C761777405FB}"/>
              </a:ext>
            </a:extLst>
          </p:cNvPr>
          <p:cNvSpPr>
            <a:spLocks noChangeAspect="1" noChangeArrowheads="1"/>
          </p:cNvSpPr>
          <p:nvPr/>
        </p:nvSpPr>
        <p:spPr bwMode="auto">
          <a:xfrm>
            <a:off x="4418013" y="1920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pic>
        <p:nvPicPr>
          <p:cNvPr id="4" name="Picture 3">
            <a:extLst>
              <a:ext uri="{FF2B5EF4-FFF2-40B4-BE49-F238E27FC236}">
                <a16:creationId xmlns:a16="http://schemas.microsoft.com/office/drawing/2014/main" id="{AA17A871-6985-560E-72BB-C604EDAF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396" y="2438687"/>
            <a:ext cx="2320745" cy="2970554"/>
          </a:xfrm>
          <a:prstGeom prst="rect">
            <a:avLst/>
          </a:prstGeom>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a:extLst>
              <a:ext uri="{FF2B5EF4-FFF2-40B4-BE49-F238E27FC236}">
                <a16:creationId xmlns:a16="http://schemas.microsoft.com/office/drawing/2014/main" id="{3FE89BFE-2087-EA67-E7DD-4AC5669FB4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B940A943-FC37-A1B1-5B63-0C6DC6290FF2}"/>
              </a:ext>
            </a:extLst>
          </p:cNvPr>
          <p:cNvSpPr>
            <a:spLocks noGrp="1" noChangeArrowheads="1"/>
          </p:cNvSpPr>
          <p:nvPr>
            <p:ph type="ctrTitle" idx="4294967295"/>
          </p:nvPr>
        </p:nvSpPr>
        <p:spPr>
          <a:xfrm>
            <a:off x="2393950" y="1158875"/>
            <a:ext cx="6210300" cy="377825"/>
          </a:xfrm>
        </p:spPr>
        <p:txBody>
          <a:bodyPr/>
          <a:lstStyle/>
          <a:p>
            <a:pPr eaLnBrk="1" hangingPunct="1"/>
            <a:r>
              <a:rPr lang="en-US" altLang="cs-CZ" sz="1800">
                <a:solidFill>
                  <a:srgbClr val="0039A6"/>
                </a:solidFill>
                <a:latin typeface="Georgia" panose="02040502050405020303" pitchFamily="18" charset="0"/>
              </a:rPr>
              <a:t>Economy</a:t>
            </a:r>
          </a:p>
        </p:txBody>
      </p:sp>
      <p:sp>
        <p:nvSpPr>
          <p:cNvPr id="57348" name="Rectangle 3">
            <a:extLst>
              <a:ext uri="{FF2B5EF4-FFF2-40B4-BE49-F238E27FC236}">
                <a16:creationId xmlns:a16="http://schemas.microsoft.com/office/drawing/2014/main" id="{0B516DA6-1752-3AB5-7FC6-ABBD73180649}"/>
              </a:ext>
            </a:extLst>
          </p:cNvPr>
          <p:cNvSpPr>
            <a:spLocks noGrp="1" noChangeArrowheads="1"/>
          </p:cNvSpPr>
          <p:nvPr>
            <p:ph type="subTitle" idx="4294967295"/>
          </p:nvPr>
        </p:nvSpPr>
        <p:spPr>
          <a:xfrm>
            <a:off x="889000" y="1916113"/>
            <a:ext cx="5338763" cy="3702050"/>
          </a:xfrm>
        </p:spPr>
        <p:txBody>
          <a:bodyPr rtlCol="0">
            <a:normAutofit fontScale="92500" lnSpcReduction="10000"/>
          </a:bodyPr>
          <a:lstStyle/>
          <a:p>
            <a:pPr marL="228600" indent="-228600" eaLnBrk="1" fontAlgn="auto" hangingPunct="1">
              <a:spcAft>
                <a:spcPts val="0"/>
              </a:spcAft>
              <a:buFont typeface="Arial" panose="020B0604020202020204" pitchFamily="34" charset="0"/>
              <a:buNone/>
              <a:defRPr/>
            </a:pPr>
            <a:r>
              <a:rPr lang="en-GB" altLang="cs-CZ" sz="1800" dirty="0">
                <a:solidFill>
                  <a:srgbClr val="C00000"/>
                </a:solidFill>
                <a:latin typeface="Georgia" panose="02040502050405020303" pitchFamily="18" charset="0"/>
                <a:cs typeface="Times New Roman" panose="02020603050405020304" pitchFamily="18" charset="0"/>
              </a:rPr>
              <a:t>Balance of </a:t>
            </a:r>
            <a:r>
              <a:rPr lang="cs-CZ" altLang="cs-CZ" sz="1800" dirty="0">
                <a:solidFill>
                  <a:srgbClr val="C00000"/>
                </a:solidFill>
                <a:latin typeface="Georgia" panose="02040502050405020303" pitchFamily="18" charset="0"/>
                <a:cs typeface="Times New Roman" panose="02020603050405020304" pitchFamily="18" charset="0"/>
              </a:rPr>
              <a:t> </a:t>
            </a:r>
            <a:r>
              <a:rPr lang="cs-CZ" altLang="cs-CZ" sz="1800" dirty="0" err="1">
                <a:solidFill>
                  <a:srgbClr val="C00000"/>
                </a:solidFill>
                <a:latin typeface="Georgia" panose="02040502050405020303" pitchFamily="18" charset="0"/>
                <a:cs typeface="Times New Roman" panose="02020603050405020304" pitchFamily="18" charset="0"/>
              </a:rPr>
              <a:t>External</a:t>
            </a:r>
            <a:r>
              <a:rPr lang="cs-CZ" altLang="cs-CZ" sz="1800" dirty="0">
                <a:solidFill>
                  <a:srgbClr val="C00000"/>
                </a:solidFill>
                <a:latin typeface="Georgia" panose="02040502050405020303" pitchFamily="18" charset="0"/>
                <a:cs typeface="Times New Roman" panose="02020603050405020304" pitchFamily="18" charset="0"/>
              </a:rPr>
              <a:t> </a:t>
            </a:r>
            <a:r>
              <a:rPr lang="en-GB" altLang="cs-CZ" sz="1800" dirty="0">
                <a:solidFill>
                  <a:srgbClr val="C00000"/>
                </a:solidFill>
                <a:latin typeface="Georgia" panose="02040502050405020303" pitchFamily="18" charset="0"/>
                <a:cs typeface="Times New Roman" panose="02020603050405020304" pitchFamily="18" charset="0"/>
              </a:rPr>
              <a:t>Trade</a:t>
            </a:r>
            <a:r>
              <a:rPr lang="cs-CZ" altLang="cs-CZ" sz="1800" dirty="0">
                <a:solidFill>
                  <a:srgbClr val="C00000"/>
                </a:solidFill>
                <a:latin typeface="Georgia" panose="02040502050405020303" pitchFamily="18" charset="0"/>
                <a:cs typeface="Times New Roman" panose="02020603050405020304" pitchFamily="18" charset="0"/>
              </a:rPr>
              <a:t> - </a:t>
            </a:r>
            <a:r>
              <a:rPr lang="cs-CZ" altLang="cs-CZ" sz="1800" dirty="0" err="1" smtClean="0">
                <a:solidFill>
                  <a:srgbClr val="C00000"/>
                </a:solidFill>
                <a:latin typeface="Georgia" panose="02040502050405020303" pitchFamily="18" charset="0"/>
                <a:cs typeface="Times New Roman" panose="02020603050405020304" pitchFamily="18" charset="0"/>
              </a:rPr>
              <a:t>Czechia</a:t>
            </a:r>
            <a:endParaRPr lang="en-GB" altLang="cs-CZ" sz="1800" dirty="0">
              <a:solidFill>
                <a:srgbClr val="C00000"/>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r>
              <a:rPr lang="en-GB" altLang="cs-CZ" sz="1800" dirty="0">
                <a:latin typeface="Georgia" panose="02040502050405020303" pitchFamily="18" charset="0"/>
                <a:cs typeface="Times New Roman" panose="02020603050405020304" pitchFamily="18" charset="0"/>
              </a:rPr>
              <a:t>(</a:t>
            </a:r>
            <a:r>
              <a:rPr lang="cs-CZ" altLang="cs-CZ" sz="1800" dirty="0">
                <a:latin typeface="Georgia" panose="02040502050405020303" pitchFamily="18" charset="0"/>
                <a:cs typeface="Times New Roman" panose="02020603050405020304" pitchFamily="18" charset="0"/>
              </a:rPr>
              <a:t>in </a:t>
            </a:r>
            <a:r>
              <a:rPr lang="cs-CZ" altLang="cs-CZ" sz="1800" dirty="0" err="1">
                <a:latin typeface="Georgia" panose="02040502050405020303" pitchFamily="18" charset="0"/>
                <a:cs typeface="Times New Roman" panose="02020603050405020304" pitchFamily="18" charset="0"/>
              </a:rPr>
              <a:t>Millions</a:t>
            </a:r>
            <a:r>
              <a:rPr lang="cs-CZ" altLang="cs-CZ" sz="1800" dirty="0">
                <a:latin typeface="Georgia" panose="02040502050405020303" pitchFamily="18" charset="0"/>
                <a:cs typeface="Times New Roman" panose="02020603050405020304" pitchFamily="18" charset="0"/>
              </a:rPr>
              <a:t> </a:t>
            </a:r>
            <a:r>
              <a:rPr lang="cs-CZ" altLang="cs-CZ" sz="1800" dirty="0" err="1">
                <a:latin typeface="Georgia" panose="02040502050405020303" pitchFamily="18" charset="0"/>
                <a:cs typeface="Times New Roman" panose="02020603050405020304" pitchFamily="18" charset="0"/>
              </a:rPr>
              <a:t>of</a:t>
            </a:r>
            <a:r>
              <a:rPr lang="cs-CZ" altLang="cs-CZ" sz="1800" dirty="0">
                <a:latin typeface="Georgia" panose="02040502050405020303" pitchFamily="18" charset="0"/>
                <a:cs typeface="Times New Roman" panose="02020603050405020304" pitchFamily="18" charset="0"/>
              </a:rPr>
              <a:t> CZK</a:t>
            </a:r>
            <a:r>
              <a:rPr lang="en-GB" altLang="cs-CZ" sz="1800" dirty="0">
                <a:latin typeface="Georgia" panose="02040502050405020303" pitchFamily="18" charset="0"/>
                <a:cs typeface="Times New Roman" panose="02020603050405020304" pitchFamily="18" charset="0"/>
              </a:rPr>
              <a:t>)</a:t>
            </a:r>
          </a:p>
          <a:p>
            <a:pPr marL="228600" indent="-228600" eaLnBrk="1" fontAlgn="auto" hangingPunct="1">
              <a:spcAft>
                <a:spcPts val="0"/>
              </a:spcAft>
              <a:buFont typeface="Arial" panose="020B0604020202020204" pitchFamily="34" charset="0"/>
              <a:buNone/>
              <a:defRPr/>
            </a:pPr>
            <a:endParaRPr lang="en-GB"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en-GB"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r>
              <a:rPr lang="cs-CZ" altLang="cs-CZ" sz="750" dirty="0">
                <a:latin typeface="Georgia" panose="02040502050405020303" pitchFamily="18" charset="0"/>
              </a:rPr>
              <a:t>	</a:t>
            </a:r>
            <a:endParaRPr lang="en-GB" altLang="cs-CZ" sz="750" dirty="0">
              <a:latin typeface="Georgia" panose="02040502050405020303"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1EF71C8-DF7F-638B-7A8B-A7C3D497B2EC}"/>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5D997A9-C44F-C7FB-ED14-65DADA9FCCB0}"/>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3">
            <a:extLst>
              <a:ext uri="{FF2B5EF4-FFF2-40B4-BE49-F238E27FC236}">
                <a16:creationId xmlns:a16="http://schemas.microsoft.com/office/drawing/2014/main" id="{2C9055EA-7072-8EAF-A05F-BCEBD8078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77" y="2526695"/>
            <a:ext cx="6651445" cy="3358168"/>
          </a:xfrm>
          <a:prstGeom prst="rect">
            <a:avLst/>
          </a:prstGeom>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a:extLst>
              <a:ext uri="{FF2B5EF4-FFF2-40B4-BE49-F238E27FC236}">
                <a16:creationId xmlns:a16="http://schemas.microsoft.com/office/drawing/2014/main" id="{4A49DFA8-04E5-5CAF-5A4F-01F7CE46AD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a:extLst>
              <a:ext uri="{FF2B5EF4-FFF2-40B4-BE49-F238E27FC236}">
                <a16:creationId xmlns:a16="http://schemas.microsoft.com/office/drawing/2014/main" id="{0038389F-4A55-4B51-C27C-B5F3EA5491A6}"/>
              </a:ext>
            </a:extLst>
          </p:cNvPr>
          <p:cNvSpPr>
            <a:spLocks noGrp="1" noChangeArrowheads="1"/>
          </p:cNvSpPr>
          <p:nvPr>
            <p:ph type="ctrTitle" idx="4294967295"/>
          </p:nvPr>
        </p:nvSpPr>
        <p:spPr>
          <a:xfrm>
            <a:off x="2170113" y="1190625"/>
            <a:ext cx="6807200" cy="377825"/>
          </a:xfrm>
        </p:spPr>
        <p:txBody>
          <a:bodyPr/>
          <a:lstStyle/>
          <a:p>
            <a:pPr eaLnBrk="1" hangingPunct="1"/>
            <a:r>
              <a:rPr lang="en-US" altLang="cs-CZ" sz="1800">
                <a:solidFill>
                  <a:srgbClr val="0039A6"/>
                </a:solidFill>
                <a:latin typeface="Georgia" panose="02040502050405020303" pitchFamily="18" charset="0"/>
              </a:rPr>
              <a:t>Economy</a:t>
            </a:r>
          </a:p>
        </p:txBody>
      </p:sp>
      <p:sp>
        <p:nvSpPr>
          <p:cNvPr id="57348" name="Rectangle 3">
            <a:extLst>
              <a:ext uri="{FF2B5EF4-FFF2-40B4-BE49-F238E27FC236}">
                <a16:creationId xmlns:a16="http://schemas.microsoft.com/office/drawing/2014/main" id="{863794B7-0DCE-029E-38D5-E9940E183497}"/>
              </a:ext>
            </a:extLst>
          </p:cNvPr>
          <p:cNvSpPr>
            <a:spLocks noGrp="1" noChangeArrowheads="1"/>
          </p:cNvSpPr>
          <p:nvPr>
            <p:ph type="subTitle" idx="4294967295"/>
          </p:nvPr>
        </p:nvSpPr>
        <p:spPr>
          <a:xfrm>
            <a:off x="865188" y="1916113"/>
            <a:ext cx="5362575" cy="3702050"/>
          </a:xfrm>
        </p:spPr>
        <p:txBody>
          <a:bodyPr rtlCol="0">
            <a:normAutofit fontScale="92500" lnSpcReduction="10000"/>
          </a:bodyPr>
          <a:lstStyle/>
          <a:p>
            <a:pPr marL="228600" indent="-228600" eaLnBrk="1" fontAlgn="auto" hangingPunct="1">
              <a:spcAft>
                <a:spcPts val="0"/>
              </a:spcAft>
              <a:buFont typeface="Arial" panose="020B0604020202020204" pitchFamily="34" charset="0"/>
              <a:buNone/>
              <a:defRPr/>
            </a:pPr>
            <a:r>
              <a:rPr lang="cs-CZ" altLang="cs-CZ" sz="1800" dirty="0" err="1">
                <a:solidFill>
                  <a:srgbClr val="C00000"/>
                </a:solidFill>
                <a:latin typeface="Georgia" panose="02040502050405020303" pitchFamily="18" charset="0"/>
                <a:cs typeface="Times New Roman" panose="02020603050405020304" pitchFamily="18" charset="0"/>
              </a:rPr>
              <a:t>Exports</a:t>
            </a:r>
            <a:r>
              <a:rPr lang="cs-CZ" altLang="cs-CZ" sz="1800" dirty="0">
                <a:solidFill>
                  <a:srgbClr val="C00000"/>
                </a:solidFill>
                <a:latin typeface="Georgia" panose="02040502050405020303" pitchFamily="18" charset="0"/>
                <a:cs typeface="Times New Roman" panose="02020603050405020304" pitchFamily="18" charset="0"/>
              </a:rPr>
              <a:t> </a:t>
            </a:r>
            <a:r>
              <a:rPr lang="cs-CZ" altLang="cs-CZ" sz="1800" dirty="0" err="1">
                <a:solidFill>
                  <a:srgbClr val="C00000"/>
                </a:solidFill>
                <a:latin typeface="Georgia" panose="02040502050405020303" pitchFamily="18" charset="0"/>
                <a:cs typeface="Times New Roman" panose="02020603050405020304" pitchFamily="18" charset="0"/>
              </a:rPr>
              <a:t>of</a:t>
            </a:r>
            <a:r>
              <a:rPr lang="cs-CZ" altLang="cs-CZ" sz="1800" dirty="0">
                <a:solidFill>
                  <a:srgbClr val="C00000"/>
                </a:solidFill>
                <a:latin typeface="Georgia" panose="02040502050405020303" pitchFamily="18" charset="0"/>
                <a:cs typeface="Times New Roman" panose="02020603050405020304" pitchFamily="18" charset="0"/>
              </a:rPr>
              <a:t> </a:t>
            </a:r>
            <a:r>
              <a:rPr lang="cs-CZ" altLang="cs-CZ" sz="1800" dirty="0" err="1" smtClean="0">
                <a:solidFill>
                  <a:srgbClr val="C00000"/>
                </a:solidFill>
                <a:latin typeface="Georgia" panose="02040502050405020303" pitchFamily="18" charset="0"/>
                <a:cs typeface="Times New Roman" panose="02020603050405020304" pitchFamily="18" charset="0"/>
              </a:rPr>
              <a:t>Czechia</a:t>
            </a:r>
            <a:endParaRPr lang="en-GB" altLang="cs-CZ" sz="1800" dirty="0">
              <a:solidFill>
                <a:srgbClr val="C00000"/>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r>
              <a:rPr lang="en-GB" altLang="cs-CZ" sz="1800" dirty="0">
                <a:latin typeface="Georgia" panose="02040502050405020303" pitchFamily="18" charset="0"/>
                <a:cs typeface="Times New Roman" panose="02020603050405020304" pitchFamily="18" charset="0"/>
              </a:rPr>
              <a:t>(</a:t>
            </a:r>
            <a:r>
              <a:rPr lang="cs-CZ" altLang="cs-CZ" sz="1800" dirty="0">
                <a:latin typeface="Georgia" panose="02040502050405020303" pitchFamily="18" charset="0"/>
                <a:cs typeface="Times New Roman" panose="02020603050405020304" pitchFamily="18" charset="0"/>
              </a:rPr>
              <a:t>in </a:t>
            </a:r>
            <a:r>
              <a:rPr lang="cs-CZ" altLang="cs-CZ" sz="1800" dirty="0" err="1">
                <a:latin typeface="Georgia" panose="02040502050405020303" pitchFamily="18" charset="0"/>
                <a:cs typeface="Times New Roman" panose="02020603050405020304" pitchFamily="18" charset="0"/>
              </a:rPr>
              <a:t>Millions</a:t>
            </a:r>
            <a:r>
              <a:rPr lang="cs-CZ" altLang="cs-CZ" sz="1800" dirty="0">
                <a:latin typeface="Georgia" panose="02040502050405020303" pitchFamily="18" charset="0"/>
                <a:cs typeface="Times New Roman" panose="02020603050405020304" pitchFamily="18" charset="0"/>
              </a:rPr>
              <a:t> </a:t>
            </a:r>
            <a:r>
              <a:rPr lang="cs-CZ" altLang="cs-CZ" sz="1800" dirty="0" err="1">
                <a:latin typeface="Georgia" panose="02040502050405020303" pitchFamily="18" charset="0"/>
                <a:cs typeface="Times New Roman" panose="02020603050405020304" pitchFamily="18" charset="0"/>
              </a:rPr>
              <a:t>of</a:t>
            </a:r>
            <a:r>
              <a:rPr lang="cs-CZ" altLang="cs-CZ" sz="1800" dirty="0">
                <a:latin typeface="Georgia" panose="02040502050405020303" pitchFamily="18" charset="0"/>
                <a:cs typeface="Times New Roman" panose="02020603050405020304" pitchFamily="18" charset="0"/>
              </a:rPr>
              <a:t> CZK</a:t>
            </a:r>
            <a:r>
              <a:rPr lang="en-GB" altLang="cs-CZ" sz="1800" dirty="0">
                <a:latin typeface="Georgia" panose="02040502050405020303" pitchFamily="18" charset="0"/>
                <a:cs typeface="Times New Roman" panose="02020603050405020304" pitchFamily="18" charset="0"/>
              </a:rPr>
              <a:t>)</a:t>
            </a:r>
          </a:p>
          <a:p>
            <a:pPr marL="228600" indent="-228600" eaLnBrk="1" fontAlgn="auto" hangingPunct="1">
              <a:spcAft>
                <a:spcPts val="0"/>
              </a:spcAft>
              <a:buFont typeface="Arial" panose="020B0604020202020204" pitchFamily="34" charset="0"/>
              <a:buNone/>
              <a:defRPr/>
            </a:pPr>
            <a:endParaRPr lang="en-GB"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en-GB"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endParaRPr lang="cs-CZ" altLang="cs-CZ" sz="1800" dirty="0">
              <a:solidFill>
                <a:srgbClr val="0039A6"/>
              </a:solidFill>
              <a:latin typeface="Georgia" panose="02040502050405020303" pitchFamily="18" charset="0"/>
              <a:cs typeface="Times New Roman" panose="02020603050405020304" pitchFamily="18" charset="0"/>
            </a:endParaRPr>
          </a:p>
          <a:p>
            <a:pPr marL="228600" indent="-228600" eaLnBrk="1" fontAlgn="auto" hangingPunct="1">
              <a:spcAft>
                <a:spcPts val="0"/>
              </a:spcAft>
              <a:buFont typeface="Arial" panose="020B0604020202020204" pitchFamily="34" charset="0"/>
              <a:buNone/>
              <a:defRPr/>
            </a:pPr>
            <a:r>
              <a:rPr lang="cs-CZ" altLang="cs-CZ" sz="750" dirty="0">
                <a:latin typeface="Georgia" panose="02040502050405020303" pitchFamily="18" charset="0"/>
              </a:rPr>
              <a:t>	</a:t>
            </a:r>
            <a:endParaRPr lang="en-GB" altLang="cs-CZ" sz="750" dirty="0">
              <a:latin typeface="Georgia" panose="02040502050405020303"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0F468C2-CFF4-1010-A247-788DF299C336}"/>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F191F7D-D101-176D-8FC2-A0CD3F5F6EBD}"/>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3">
            <a:extLst>
              <a:ext uri="{FF2B5EF4-FFF2-40B4-BE49-F238E27FC236}">
                <a16:creationId xmlns:a16="http://schemas.microsoft.com/office/drawing/2014/main" id="{21D1A8D6-F386-D0B7-0009-6F01B11F4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030" y="2662871"/>
            <a:ext cx="6533939" cy="3221992"/>
          </a:xfrm>
          <a:prstGeom prst="rect">
            <a:avLst/>
          </a:prstGeom>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a:extLst>
              <a:ext uri="{FF2B5EF4-FFF2-40B4-BE49-F238E27FC236}">
                <a16:creationId xmlns:a16="http://schemas.microsoft.com/office/drawing/2014/main" id="{69BDCF43-8A6C-458F-4C96-ABDBAEEE4B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E7D3E14A-4BC6-6C31-0736-74453F3065AD}"/>
              </a:ext>
            </a:extLst>
          </p:cNvPr>
          <p:cNvSpPr>
            <a:spLocks noGrp="1" noChangeArrowheads="1"/>
          </p:cNvSpPr>
          <p:nvPr>
            <p:ph type="ctrTitle" idx="4294967295"/>
          </p:nvPr>
        </p:nvSpPr>
        <p:spPr>
          <a:xfrm>
            <a:off x="3636963" y="1158875"/>
            <a:ext cx="5507037" cy="377825"/>
          </a:xfrm>
        </p:spPr>
        <p:txBody>
          <a:bodyPr/>
          <a:lstStyle/>
          <a:p>
            <a:pPr eaLnBrk="1" hangingPunct="1"/>
            <a:r>
              <a:rPr lang="en-US" altLang="cs-CZ" sz="1800">
                <a:solidFill>
                  <a:srgbClr val="0039A6"/>
                </a:solidFill>
                <a:latin typeface="Georgia" panose="02040502050405020303" pitchFamily="18" charset="0"/>
              </a:rPr>
              <a:t>Economy</a:t>
            </a:r>
          </a:p>
        </p:txBody>
      </p:sp>
      <p:sp>
        <p:nvSpPr>
          <p:cNvPr id="2" name="Rectangle 1">
            <a:extLst>
              <a:ext uri="{FF2B5EF4-FFF2-40B4-BE49-F238E27FC236}">
                <a16:creationId xmlns:a16="http://schemas.microsoft.com/office/drawing/2014/main" id="{5488CA04-639C-1B4B-F7FB-C1736D55FD2F}"/>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856CE85-05EE-3464-A8F2-D88C95505BAB}"/>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278" name="Obdélník 2">
            <a:extLst>
              <a:ext uri="{FF2B5EF4-FFF2-40B4-BE49-F238E27FC236}">
                <a16:creationId xmlns:a16="http://schemas.microsoft.com/office/drawing/2014/main" id="{AF8D9CE8-92CF-5A8F-D2B4-025C1D3EAC31}"/>
              </a:ext>
            </a:extLst>
          </p:cNvPr>
          <p:cNvSpPr>
            <a:spLocks noChangeArrowheads="1"/>
          </p:cNvSpPr>
          <p:nvPr/>
        </p:nvSpPr>
        <p:spPr bwMode="auto">
          <a:xfrm>
            <a:off x="1403350" y="2001838"/>
            <a:ext cx="5618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dirty="0" err="1">
                <a:solidFill>
                  <a:srgbClr val="C00000"/>
                </a:solidFill>
                <a:latin typeface="Georgia" panose="02040502050405020303" pitchFamily="18" charset="0"/>
                <a:cs typeface="Times New Roman" panose="02020603050405020304" pitchFamily="18" charset="0"/>
              </a:rPr>
              <a:t>Imports</a:t>
            </a:r>
            <a:r>
              <a:rPr lang="cs-CZ" altLang="cs-CZ" dirty="0">
                <a:solidFill>
                  <a:srgbClr val="C00000"/>
                </a:solidFill>
                <a:latin typeface="Georgia" panose="02040502050405020303" pitchFamily="18" charset="0"/>
                <a:cs typeface="Times New Roman" panose="02020603050405020304" pitchFamily="18" charset="0"/>
              </a:rPr>
              <a:t> </a:t>
            </a:r>
            <a:r>
              <a:rPr lang="cs-CZ" altLang="cs-CZ" dirty="0" err="1">
                <a:solidFill>
                  <a:srgbClr val="C00000"/>
                </a:solidFill>
                <a:latin typeface="Georgia" panose="02040502050405020303" pitchFamily="18" charset="0"/>
                <a:cs typeface="Times New Roman" panose="02020603050405020304" pitchFamily="18" charset="0"/>
              </a:rPr>
              <a:t>of</a:t>
            </a:r>
            <a:r>
              <a:rPr lang="cs-CZ" altLang="cs-CZ" dirty="0">
                <a:solidFill>
                  <a:srgbClr val="C00000"/>
                </a:solidFill>
                <a:latin typeface="Georgia" panose="02040502050405020303" pitchFamily="18" charset="0"/>
                <a:cs typeface="Times New Roman" panose="02020603050405020304" pitchFamily="18" charset="0"/>
              </a:rPr>
              <a:t> </a:t>
            </a:r>
            <a:r>
              <a:rPr lang="cs-CZ" altLang="cs-CZ" dirty="0" err="1" smtClean="0">
                <a:solidFill>
                  <a:srgbClr val="C00000"/>
                </a:solidFill>
                <a:latin typeface="Georgia" panose="02040502050405020303" pitchFamily="18" charset="0"/>
                <a:cs typeface="Times New Roman" panose="02020603050405020304" pitchFamily="18" charset="0"/>
              </a:rPr>
              <a:t>Czechia</a:t>
            </a:r>
            <a:endParaRPr lang="en-GB" altLang="cs-CZ" dirty="0">
              <a:solidFill>
                <a:srgbClr val="C00000"/>
              </a:solidFill>
              <a:latin typeface="Georgia" panose="02040502050405020303" pitchFamily="18" charset="0"/>
              <a:cs typeface="Times New Roman" panose="02020603050405020304" pitchFamily="18" charset="0"/>
            </a:endParaRPr>
          </a:p>
          <a:p>
            <a:pPr eaLnBrk="1" hangingPunct="1"/>
            <a:r>
              <a:rPr lang="en-GB" altLang="cs-CZ" dirty="0">
                <a:latin typeface="Georgia" panose="02040502050405020303" pitchFamily="18" charset="0"/>
                <a:cs typeface="Times New Roman" panose="02020603050405020304" pitchFamily="18" charset="0"/>
              </a:rPr>
              <a:t>(</a:t>
            </a:r>
            <a:r>
              <a:rPr lang="cs-CZ" altLang="cs-CZ" dirty="0">
                <a:latin typeface="Georgia" panose="02040502050405020303" pitchFamily="18" charset="0"/>
                <a:cs typeface="Times New Roman" panose="02020603050405020304" pitchFamily="18" charset="0"/>
              </a:rPr>
              <a:t>in </a:t>
            </a:r>
            <a:r>
              <a:rPr lang="cs-CZ" altLang="cs-CZ" dirty="0" err="1">
                <a:latin typeface="Georgia" panose="02040502050405020303" pitchFamily="18" charset="0"/>
                <a:cs typeface="Times New Roman" panose="02020603050405020304" pitchFamily="18" charset="0"/>
              </a:rPr>
              <a:t>Millions</a:t>
            </a:r>
            <a:r>
              <a:rPr lang="cs-CZ" altLang="cs-CZ" dirty="0">
                <a:latin typeface="Georgia" panose="02040502050405020303" pitchFamily="18" charset="0"/>
                <a:cs typeface="Times New Roman" panose="02020603050405020304" pitchFamily="18" charset="0"/>
              </a:rPr>
              <a:t> </a:t>
            </a:r>
            <a:r>
              <a:rPr lang="cs-CZ" altLang="cs-CZ" dirty="0" err="1">
                <a:latin typeface="Georgia" panose="02040502050405020303" pitchFamily="18" charset="0"/>
                <a:cs typeface="Times New Roman" panose="02020603050405020304" pitchFamily="18" charset="0"/>
              </a:rPr>
              <a:t>of</a:t>
            </a:r>
            <a:r>
              <a:rPr lang="cs-CZ" altLang="cs-CZ" dirty="0">
                <a:latin typeface="Georgia" panose="02040502050405020303" pitchFamily="18" charset="0"/>
                <a:cs typeface="Times New Roman" panose="02020603050405020304" pitchFamily="18" charset="0"/>
              </a:rPr>
              <a:t> CZK</a:t>
            </a:r>
            <a:r>
              <a:rPr lang="en-GB" altLang="cs-CZ" dirty="0">
                <a:latin typeface="Georgia" panose="02040502050405020303"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8A47B980-CC87-06EC-CE88-B4DA14CD8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350" y="2647950"/>
            <a:ext cx="6806241" cy="3415994"/>
          </a:xfrm>
          <a:prstGeom prst="rect">
            <a:avLst/>
          </a:prstGeom>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9734CE78-48B9-D1AA-BBFB-54B04C4CA83C}"/>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951163" y="1716088"/>
            <a:ext cx="5049837"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a:extLst>
              <a:ext uri="{FF2B5EF4-FFF2-40B4-BE49-F238E27FC236}">
                <a16:creationId xmlns:a16="http://schemas.microsoft.com/office/drawing/2014/main" id="{735501C1-0B6E-A757-774A-DFEC78B608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2">
            <a:extLst>
              <a:ext uri="{FF2B5EF4-FFF2-40B4-BE49-F238E27FC236}">
                <a16:creationId xmlns:a16="http://schemas.microsoft.com/office/drawing/2014/main" id="{8BB3DB96-71FD-D990-54E7-84C06CC6C960}"/>
              </a:ext>
            </a:extLst>
          </p:cNvPr>
          <p:cNvSpPr>
            <a:spLocks noGrp="1" noChangeArrowheads="1"/>
          </p:cNvSpPr>
          <p:nvPr>
            <p:ph type="ctrTitle" idx="4294967295"/>
          </p:nvPr>
        </p:nvSpPr>
        <p:spPr>
          <a:xfrm>
            <a:off x="2185988" y="1158875"/>
            <a:ext cx="6251575" cy="377825"/>
          </a:xfrm>
        </p:spPr>
        <p:txBody>
          <a:bodyPr/>
          <a:lstStyle/>
          <a:p>
            <a:pPr eaLnBrk="1" hangingPunct="1"/>
            <a:r>
              <a:rPr lang="en-US" altLang="cs-CZ" sz="1800" dirty="0">
                <a:solidFill>
                  <a:srgbClr val="0039A6"/>
                </a:solidFill>
                <a:latin typeface="Georgia" panose="02040502050405020303" pitchFamily="18" charset="0"/>
              </a:rPr>
              <a:t>Economy</a:t>
            </a:r>
          </a:p>
        </p:txBody>
      </p:sp>
      <p:sp>
        <p:nvSpPr>
          <p:cNvPr id="60421" name="Rectangle 3">
            <a:extLst>
              <a:ext uri="{FF2B5EF4-FFF2-40B4-BE49-F238E27FC236}">
                <a16:creationId xmlns:a16="http://schemas.microsoft.com/office/drawing/2014/main" id="{0FB6D32D-D3D9-E8A7-82B9-20E8D2E6112B}"/>
              </a:ext>
            </a:extLst>
          </p:cNvPr>
          <p:cNvSpPr>
            <a:spLocks noGrp="1" noChangeArrowheads="1"/>
          </p:cNvSpPr>
          <p:nvPr>
            <p:ph type="subTitle" idx="4294967295"/>
          </p:nvPr>
        </p:nvSpPr>
        <p:spPr>
          <a:xfrm>
            <a:off x="773113" y="1846263"/>
            <a:ext cx="8370887" cy="3868737"/>
          </a:xfrm>
        </p:spPr>
        <p:txBody>
          <a:bodyPr rtlCol="0">
            <a:normAutofit/>
          </a:bodyPr>
          <a:lstStyle/>
          <a:p>
            <a:pPr marL="228600" indent="-228600" algn="just" eaLnBrk="1" fontAlgn="auto" hangingPunct="1">
              <a:spcAft>
                <a:spcPts val="0"/>
              </a:spcAft>
              <a:buFont typeface="Arial" panose="020B0604020202020204" pitchFamily="34" charset="0"/>
              <a:buNone/>
              <a:defRPr/>
            </a:pPr>
            <a:r>
              <a:rPr lang="en-US" altLang="cs-CZ" sz="1500" dirty="0">
                <a:solidFill>
                  <a:srgbClr val="D52B1E"/>
                </a:solidFill>
                <a:latin typeface="Georgia" panose="02040502050405020303" pitchFamily="18" charset="0"/>
              </a:rPr>
              <a:t>	</a:t>
            </a:r>
            <a:r>
              <a:rPr lang="en-US" altLang="cs-CZ" sz="1500" dirty="0">
                <a:solidFill>
                  <a:srgbClr val="C00000"/>
                </a:solidFill>
                <a:latin typeface="Georgia" panose="02040502050405020303" pitchFamily="18" charset="0"/>
                <a:cs typeface="Times New Roman" panose="02020603050405020304" pitchFamily="18" charset="0"/>
              </a:rPr>
              <a:t>External Trade – Top 15 Export Countries</a:t>
            </a:r>
            <a:r>
              <a:rPr lang="cs-CZ" altLang="cs-CZ" sz="1500" dirty="0">
                <a:solidFill>
                  <a:srgbClr val="C00000"/>
                </a:solidFill>
                <a:latin typeface="Georgia" panose="02040502050405020303" pitchFamily="18" charset="0"/>
                <a:cs typeface="Times New Roman" panose="02020603050405020304" pitchFamily="18" charset="0"/>
              </a:rPr>
              <a:t> (2022</a:t>
            </a:r>
            <a:r>
              <a:rPr lang="cs-CZ" altLang="cs-CZ" sz="1500" dirty="0">
                <a:solidFill>
                  <a:srgbClr val="D52B1E"/>
                </a:solidFill>
                <a:latin typeface="Georgia" panose="02040502050405020303" pitchFamily="18" charset="0"/>
              </a:rPr>
              <a:t>)</a:t>
            </a:r>
            <a:endParaRPr lang="en-US" altLang="cs-CZ" sz="1500" dirty="0">
              <a:latin typeface="Georgia" panose="02040502050405020303" pitchFamily="18" charset="0"/>
            </a:endParaRPr>
          </a:p>
        </p:txBody>
      </p:sp>
      <p:sp>
        <p:nvSpPr>
          <p:cNvPr id="2" name="Rectangle 1">
            <a:extLst>
              <a:ext uri="{FF2B5EF4-FFF2-40B4-BE49-F238E27FC236}">
                <a16:creationId xmlns:a16="http://schemas.microsoft.com/office/drawing/2014/main" id="{9795EA69-93C9-02DC-E870-591E874EACB8}"/>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DF52F21-EBE3-3EDC-E23E-CF45361984D6}"/>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4" name="Tabulka 3">
            <a:extLst>
              <a:ext uri="{FF2B5EF4-FFF2-40B4-BE49-F238E27FC236}">
                <a16:creationId xmlns:a16="http://schemas.microsoft.com/office/drawing/2014/main" id="{59B7C79B-E4EC-552C-A0BA-F1325B9C25CB}"/>
              </a:ext>
            </a:extLst>
          </p:cNvPr>
          <p:cNvGraphicFramePr>
            <a:graphicFrameLocks noGrp="1"/>
          </p:cNvGraphicFramePr>
          <p:nvPr>
            <p:extLst>
              <p:ext uri="{D42A27DB-BD31-4B8C-83A1-F6EECF244321}">
                <p14:modId xmlns:p14="http://schemas.microsoft.com/office/powerpoint/2010/main" val="2914151774"/>
              </p:ext>
            </p:extLst>
          </p:nvPr>
        </p:nvGraphicFramePr>
        <p:xfrm>
          <a:off x="786575" y="2199449"/>
          <a:ext cx="6863589" cy="4602456"/>
        </p:xfrm>
        <a:graphic>
          <a:graphicData uri="http://schemas.openxmlformats.org/drawingml/2006/table">
            <a:tbl>
              <a:tblPr/>
              <a:tblGrid>
                <a:gridCol w="2287863">
                  <a:extLst>
                    <a:ext uri="{9D8B030D-6E8A-4147-A177-3AD203B41FA5}">
                      <a16:colId xmlns:a16="http://schemas.microsoft.com/office/drawing/2014/main" val="1849482121"/>
                    </a:ext>
                  </a:extLst>
                </a:gridCol>
                <a:gridCol w="2287863">
                  <a:extLst>
                    <a:ext uri="{9D8B030D-6E8A-4147-A177-3AD203B41FA5}">
                      <a16:colId xmlns:a16="http://schemas.microsoft.com/office/drawing/2014/main" val="2986832736"/>
                    </a:ext>
                  </a:extLst>
                </a:gridCol>
                <a:gridCol w="2287863">
                  <a:extLst>
                    <a:ext uri="{9D8B030D-6E8A-4147-A177-3AD203B41FA5}">
                      <a16:colId xmlns:a16="http://schemas.microsoft.com/office/drawing/2014/main" val="2361529988"/>
                    </a:ext>
                  </a:extLst>
                </a:gridCol>
              </a:tblGrid>
              <a:tr h="154861">
                <a:tc>
                  <a:txBody>
                    <a:bodyPr/>
                    <a:lstStyle/>
                    <a:p>
                      <a:pPr algn="l" fontAlgn="b"/>
                      <a:r>
                        <a:rPr lang="cs-CZ" sz="800" b="0" dirty="0" err="1" smtClean="0">
                          <a:effectLst/>
                        </a:rPr>
                        <a:t>Czechia</a:t>
                      </a:r>
                      <a:r>
                        <a:rPr lang="en-US" sz="800" b="0" dirty="0" smtClean="0">
                          <a:effectLst/>
                        </a:rPr>
                        <a:t> </a:t>
                      </a:r>
                      <a:r>
                        <a:rPr lang="en-US" sz="800" b="0" dirty="0">
                          <a:effectLst/>
                        </a:rPr>
                        <a:t>Exports By Country</a:t>
                      </a:r>
                    </a:p>
                  </a:txBody>
                  <a:tcPr marL="21871" marR="21871" marT="21859" marB="21859"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cs-CZ" sz="800" b="0" dirty="0" err="1">
                          <a:effectLst/>
                        </a:rPr>
                        <a:t>Value</a:t>
                      </a:r>
                      <a:endParaRPr lang="cs-CZ" sz="800" b="0" dirty="0">
                        <a:effectLst/>
                      </a:endParaRPr>
                    </a:p>
                  </a:txBody>
                  <a:tcPr marL="21871" marR="21871" marT="21859" marB="21859"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cs-CZ" sz="800" b="0">
                          <a:effectLst/>
                        </a:rPr>
                        <a:t>Year</a:t>
                      </a:r>
                    </a:p>
                  </a:txBody>
                  <a:tcPr marL="21871" marR="21871" marT="21859" marB="21859"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639640859"/>
                  </a:ext>
                </a:extLst>
              </a:tr>
              <a:tr h="154861">
                <a:tc>
                  <a:txBody>
                    <a:bodyPr/>
                    <a:lstStyle/>
                    <a:p>
                      <a:pPr fontAlgn="t"/>
                      <a:r>
                        <a:rPr lang="cs-CZ" sz="800" u="none" strike="noStrike">
                          <a:solidFill>
                            <a:srgbClr val="333333"/>
                          </a:solidFill>
                          <a:effectLst/>
                          <a:hlinkClick r:id="rId4"/>
                        </a:rPr>
                        <a:t>Germany</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$79.22B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94509396"/>
                  </a:ext>
                </a:extLst>
              </a:tr>
              <a:tr h="154861">
                <a:tc>
                  <a:txBody>
                    <a:bodyPr/>
                    <a:lstStyle/>
                    <a:p>
                      <a:pPr fontAlgn="t"/>
                      <a:r>
                        <a:rPr lang="cs-CZ" sz="800" u="none" strike="noStrike">
                          <a:solidFill>
                            <a:srgbClr val="333333"/>
                          </a:solidFill>
                          <a:effectLst/>
                          <a:hlinkClick r:id="rId5"/>
                        </a:rPr>
                        <a:t>Slovakia</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$20.30B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381013578"/>
                  </a:ext>
                </a:extLst>
              </a:tr>
              <a:tr h="154861">
                <a:tc>
                  <a:txBody>
                    <a:bodyPr/>
                    <a:lstStyle/>
                    <a:p>
                      <a:pPr fontAlgn="t"/>
                      <a:r>
                        <a:rPr lang="cs-CZ" sz="800" u="none" strike="noStrike">
                          <a:solidFill>
                            <a:srgbClr val="333333"/>
                          </a:solidFill>
                          <a:effectLst/>
                          <a:hlinkClick r:id="rId6"/>
                        </a:rPr>
                        <a:t>Poland</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$17.04B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183155790"/>
                  </a:ext>
                </a:extLst>
              </a:tr>
              <a:tr h="154861">
                <a:tc>
                  <a:txBody>
                    <a:bodyPr/>
                    <a:lstStyle/>
                    <a:p>
                      <a:pPr fontAlgn="t"/>
                      <a:r>
                        <a:rPr lang="cs-CZ" sz="800" u="none" strike="noStrike">
                          <a:solidFill>
                            <a:srgbClr val="333333"/>
                          </a:solidFill>
                          <a:effectLst/>
                          <a:hlinkClick r:id="rId7"/>
                        </a:rPr>
                        <a:t>France</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$11.23B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518438302"/>
                  </a:ext>
                </a:extLst>
              </a:tr>
              <a:tr h="154861">
                <a:tc>
                  <a:txBody>
                    <a:bodyPr/>
                    <a:lstStyle/>
                    <a:p>
                      <a:pPr fontAlgn="t"/>
                      <a:r>
                        <a:rPr lang="cs-CZ" sz="800" u="none" strike="noStrike">
                          <a:solidFill>
                            <a:srgbClr val="333333"/>
                          </a:solidFill>
                          <a:effectLst/>
                          <a:hlinkClick r:id="rId8"/>
                        </a:rPr>
                        <a:t>Austria</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$10.73B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079531249"/>
                  </a:ext>
                </a:extLst>
              </a:tr>
              <a:tr h="154861">
                <a:tc>
                  <a:txBody>
                    <a:bodyPr/>
                    <a:lstStyle/>
                    <a:p>
                      <a:pPr fontAlgn="t"/>
                      <a:r>
                        <a:rPr lang="cs-CZ" sz="800" u="none" strike="noStrike">
                          <a:solidFill>
                            <a:srgbClr val="333333"/>
                          </a:solidFill>
                          <a:effectLst/>
                          <a:hlinkClick r:id="rId9"/>
                        </a:rPr>
                        <a:t>United Kingdom</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$8.62B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56955451"/>
                  </a:ext>
                </a:extLst>
              </a:tr>
              <a:tr h="154861">
                <a:tc>
                  <a:txBody>
                    <a:bodyPr/>
                    <a:lstStyle/>
                    <a:p>
                      <a:pPr fontAlgn="t"/>
                      <a:r>
                        <a:rPr lang="cs-CZ" sz="800" u="none" strike="noStrike">
                          <a:solidFill>
                            <a:srgbClr val="333333"/>
                          </a:solidFill>
                          <a:effectLst/>
                          <a:hlinkClick r:id="rId10"/>
                        </a:rPr>
                        <a:t>Netherlands</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$8.73B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23189028"/>
                  </a:ext>
                </a:extLst>
              </a:tr>
              <a:tr h="154861">
                <a:tc>
                  <a:txBody>
                    <a:bodyPr/>
                    <a:lstStyle/>
                    <a:p>
                      <a:pPr fontAlgn="t"/>
                      <a:r>
                        <a:rPr lang="cs-CZ" sz="800" u="none" strike="noStrike">
                          <a:solidFill>
                            <a:srgbClr val="333333"/>
                          </a:solidFill>
                          <a:effectLst/>
                          <a:hlinkClick r:id="rId11"/>
                        </a:rPr>
                        <a:t>Italy</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$9.85B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71545677"/>
                  </a:ext>
                </a:extLst>
              </a:tr>
              <a:tr h="154861">
                <a:tc>
                  <a:txBody>
                    <a:bodyPr/>
                    <a:lstStyle/>
                    <a:p>
                      <a:pPr fontAlgn="t"/>
                      <a:r>
                        <a:rPr lang="cs-CZ" sz="800" u="none" strike="noStrike">
                          <a:solidFill>
                            <a:srgbClr val="333333"/>
                          </a:solidFill>
                          <a:effectLst/>
                          <a:hlinkClick r:id="rId12"/>
                        </a:rPr>
                        <a:t>Hungary</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$8.24B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879554174"/>
                  </a:ext>
                </a:extLst>
              </a:tr>
              <a:tr h="154861">
                <a:tc>
                  <a:txBody>
                    <a:bodyPr/>
                    <a:lstStyle/>
                    <a:p>
                      <a:pPr fontAlgn="t"/>
                      <a:r>
                        <a:rPr lang="cs-CZ" sz="800" u="none" strike="noStrike">
                          <a:solidFill>
                            <a:srgbClr val="333333"/>
                          </a:solidFill>
                          <a:effectLst/>
                          <a:hlinkClick r:id="rId13"/>
                        </a:rPr>
                        <a:t>Spain</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$6.32B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689302605"/>
                  </a:ext>
                </a:extLst>
              </a:tr>
              <a:tr h="154861">
                <a:tc>
                  <a:txBody>
                    <a:bodyPr/>
                    <a:lstStyle/>
                    <a:p>
                      <a:pPr fontAlgn="t"/>
                      <a:r>
                        <a:rPr lang="cs-CZ" sz="800" u="none" strike="noStrike">
                          <a:solidFill>
                            <a:srgbClr val="333333"/>
                          </a:solidFill>
                          <a:effectLst/>
                          <a:hlinkClick r:id="rId14"/>
                        </a:rPr>
                        <a:t>United States</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$8.62B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5162494"/>
                  </a:ext>
                </a:extLst>
              </a:tr>
              <a:tr h="154861">
                <a:tc>
                  <a:txBody>
                    <a:bodyPr/>
                    <a:lstStyle/>
                    <a:p>
                      <a:pPr fontAlgn="t"/>
                      <a:r>
                        <a:rPr lang="cs-CZ" sz="800" u="none" strike="noStrike">
                          <a:solidFill>
                            <a:srgbClr val="333333"/>
                          </a:solidFill>
                          <a:effectLst/>
                          <a:hlinkClick r:id="rId15"/>
                        </a:rPr>
                        <a:t>Russia</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$1.56B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811918663"/>
                  </a:ext>
                </a:extLst>
              </a:tr>
              <a:tr h="154861">
                <a:tc>
                  <a:txBody>
                    <a:bodyPr/>
                    <a:lstStyle/>
                    <a:p>
                      <a:pPr fontAlgn="t"/>
                      <a:r>
                        <a:rPr lang="cs-CZ" sz="800" u="none" strike="noStrike">
                          <a:solidFill>
                            <a:srgbClr val="333333"/>
                          </a:solidFill>
                          <a:effectLst/>
                          <a:hlinkClick r:id="rId16"/>
                        </a:rPr>
                        <a:t>Belgium</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$5.28B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10607224"/>
                  </a:ext>
                </a:extLst>
              </a:tr>
              <a:tr h="154861">
                <a:tc>
                  <a:txBody>
                    <a:bodyPr/>
                    <a:lstStyle/>
                    <a:p>
                      <a:pPr fontAlgn="t"/>
                      <a:r>
                        <a:rPr lang="cs-CZ" sz="800" u="none" strike="noStrike">
                          <a:solidFill>
                            <a:srgbClr val="333333"/>
                          </a:solidFill>
                          <a:effectLst/>
                          <a:hlinkClick r:id="rId17"/>
                        </a:rPr>
                        <a:t>Sweden</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$3.95B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88200574"/>
                  </a:ext>
                </a:extLst>
              </a:tr>
              <a:tr h="154861">
                <a:tc>
                  <a:txBody>
                    <a:bodyPr/>
                    <a:lstStyle/>
                    <a:p>
                      <a:pPr fontAlgn="t"/>
                      <a:r>
                        <a:rPr lang="cs-CZ" sz="800" u="none" strike="noStrike">
                          <a:solidFill>
                            <a:srgbClr val="333333"/>
                          </a:solidFill>
                          <a:effectLst/>
                          <a:hlinkClick r:id="rId18"/>
                        </a:rPr>
                        <a:t>Switzerland</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$3.49B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85036533"/>
                  </a:ext>
                </a:extLst>
              </a:tr>
              <a:tr h="154861">
                <a:tc>
                  <a:txBody>
                    <a:bodyPr/>
                    <a:lstStyle/>
                    <a:p>
                      <a:pPr fontAlgn="t"/>
                      <a:r>
                        <a:rPr lang="cs-CZ" sz="800" u="none" strike="noStrike">
                          <a:solidFill>
                            <a:srgbClr val="333333"/>
                          </a:solidFill>
                          <a:effectLst/>
                          <a:hlinkClick r:id="rId19"/>
                        </a:rPr>
                        <a:t>Romania</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$3.76B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59643595"/>
                  </a:ext>
                </a:extLst>
              </a:tr>
              <a:tr h="154861">
                <a:tc>
                  <a:txBody>
                    <a:bodyPr/>
                    <a:lstStyle/>
                    <a:p>
                      <a:pPr fontAlgn="t"/>
                      <a:r>
                        <a:rPr lang="cs-CZ" sz="800" u="none" strike="noStrike">
                          <a:solidFill>
                            <a:srgbClr val="333333"/>
                          </a:solidFill>
                          <a:effectLst/>
                          <a:hlinkClick r:id="rId20"/>
                        </a:rPr>
                        <a:t>China</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$2.72B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18542954"/>
                  </a:ext>
                </a:extLst>
              </a:tr>
              <a:tr h="154861">
                <a:tc>
                  <a:txBody>
                    <a:bodyPr/>
                    <a:lstStyle/>
                    <a:p>
                      <a:pPr fontAlgn="t"/>
                      <a:r>
                        <a:rPr lang="cs-CZ" sz="800" u="none" strike="noStrike">
                          <a:solidFill>
                            <a:srgbClr val="333333"/>
                          </a:solidFill>
                          <a:effectLst/>
                          <a:hlinkClick r:id="rId21"/>
                        </a:rPr>
                        <a:t>Turkey</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$2.67B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669849982"/>
                  </a:ext>
                </a:extLst>
              </a:tr>
              <a:tr h="154861">
                <a:tc>
                  <a:txBody>
                    <a:bodyPr/>
                    <a:lstStyle/>
                    <a:p>
                      <a:pPr fontAlgn="t"/>
                      <a:r>
                        <a:rPr lang="cs-CZ" sz="800" u="none" strike="noStrike">
                          <a:solidFill>
                            <a:srgbClr val="333333"/>
                          </a:solidFill>
                          <a:effectLst/>
                          <a:hlinkClick r:id="rId22"/>
                        </a:rPr>
                        <a:t>Denmark</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$2.28B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83866056"/>
                  </a:ext>
                </a:extLst>
              </a:tr>
              <a:tr h="154861">
                <a:tc>
                  <a:txBody>
                    <a:bodyPr/>
                    <a:lstStyle/>
                    <a:p>
                      <a:pPr fontAlgn="t"/>
                      <a:r>
                        <a:rPr lang="cs-CZ" sz="800" u="none" strike="noStrike">
                          <a:solidFill>
                            <a:srgbClr val="333333"/>
                          </a:solidFill>
                          <a:effectLst/>
                          <a:hlinkClick r:id="rId23"/>
                        </a:rPr>
                        <a:t>Ukraine</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$1.51B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82788211"/>
                  </a:ext>
                </a:extLst>
              </a:tr>
              <a:tr h="154861">
                <a:tc>
                  <a:txBody>
                    <a:bodyPr/>
                    <a:lstStyle/>
                    <a:p>
                      <a:pPr fontAlgn="t"/>
                      <a:r>
                        <a:rPr lang="cs-CZ" sz="800" u="none" strike="noStrike">
                          <a:solidFill>
                            <a:srgbClr val="333333"/>
                          </a:solidFill>
                          <a:effectLst/>
                          <a:hlinkClick r:id="rId24"/>
                        </a:rPr>
                        <a:t>Ireland</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$1.55B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87471121"/>
                  </a:ext>
                </a:extLst>
              </a:tr>
              <a:tr h="154861">
                <a:tc>
                  <a:txBody>
                    <a:bodyPr/>
                    <a:lstStyle/>
                    <a:p>
                      <a:pPr fontAlgn="t"/>
                      <a:r>
                        <a:rPr lang="cs-CZ" sz="800" u="none" strike="noStrike">
                          <a:solidFill>
                            <a:srgbClr val="333333"/>
                          </a:solidFill>
                          <a:effectLst/>
                          <a:hlinkClick r:id="rId25"/>
                        </a:rPr>
                        <a:t>Bulgaria</a:t>
                      </a:r>
                      <a:endParaRPr lang="cs-CZ" sz="80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$1.34B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93607130"/>
                  </a:ext>
                </a:extLst>
              </a:tr>
              <a:tr h="154861">
                <a:tc>
                  <a:txBody>
                    <a:bodyPr/>
                    <a:lstStyle/>
                    <a:p>
                      <a:pPr fontAlgn="t"/>
                      <a:r>
                        <a:rPr lang="cs-CZ" sz="800" u="sng" strike="noStrike" dirty="0">
                          <a:solidFill>
                            <a:schemeClr val="accent5"/>
                          </a:solidFill>
                          <a:effectLst/>
                        </a:rPr>
                        <a:t>Japan</a:t>
                      </a:r>
                      <a:endParaRPr lang="cs-CZ" sz="800" u="sng" dirty="0">
                        <a:solidFill>
                          <a:schemeClr val="accent5"/>
                        </a:solidFill>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$1.28B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354935433"/>
                  </a:ext>
                </a:extLst>
              </a:tr>
              <a:tr h="154861">
                <a:tc>
                  <a:txBody>
                    <a:bodyPr/>
                    <a:lstStyle/>
                    <a:p>
                      <a:pPr fontAlgn="t"/>
                      <a:r>
                        <a:rPr lang="cs-CZ" sz="800" u="none" strike="noStrike" dirty="0">
                          <a:solidFill>
                            <a:srgbClr val="333333"/>
                          </a:solidFill>
                          <a:effectLst/>
                          <a:hlinkClick r:id="rId26"/>
                        </a:rPr>
                        <a:t>Finland</a:t>
                      </a:r>
                      <a:endParaRPr lang="cs-CZ" sz="800" dirty="0">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$1.22B</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119341079"/>
                  </a:ext>
                </a:extLst>
              </a:tr>
              <a:tr h="461506">
                <a:tc>
                  <a:txBody>
                    <a:bodyPr/>
                    <a:lstStyle/>
                    <a:p>
                      <a:pPr fontAlgn="t"/>
                      <a:r>
                        <a:rPr lang="cs-CZ" sz="800" u="sng" strike="noStrike" dirty="0" err="1">
                          <a:solidFill>
                            <a:schemeClr val="accent5"/>
                          </a:solidFill>
                          <a:effectLst/>
                        </a:rPr>
                        <a:t>Slovenia</a:t>
                      </a:r>
                      <a:endParaRPr lang="cs-CZ" sz="800" u="sng" dirty="0">
                        <a:solidFill>
                          <a:schemeClr val="accent5"/>
                        </a:solidFill>
                        <a:effectLst/>
                      </a:endParaRPr>
                    </a:p>
                  </a:txBody>
                  <a:tcPr marL="21871" marR="21871" marT="21859" marB="21859">
                    <a:lnL>
                      <a:noFill/>
                    </a:lnL>
                    <a:lnR>
                      <a:noFill/>
                    </a:lnR>
                    <a:lnT w="9525" cap="flat" cmpd="sng" algn="ctr">
                      <a:solidFill>
                        <a:srgbClr val="DDDDDD"/>
                      </a:solidFill>
                      <a:prstDash val="solid"/>
                      <a:round/>
                      <a:headEnd type="none" w="med" len="med"/>
                      <a:tailEnd type="none" w="med" len="med"/>
                    </a:lnT>
                    <a:lnB>
                      <a:noFill/>
                    </a:lnB>
                    <a:solidFill>
                      <a:srgbClr val="F5F5F5"/>
                    </a:solidFill>
                  </a:tcPr>
                </a:tc>
                <a:tc>
                  <a:txBody>
                    <a:bodyPr/>
                    <a:lstStyle/>
                    <a:p>
                      <a:pPr fontAlgn="t"/>
                      <a:r>
                        <a:rPr lang="cs-CZ" sz="800" dirty="0">
                          <a:effectLst/>
                        </a:rPr>
                        <a:t>$1.21B</a:t>
                      </a:r>
                    </a:p>
                  </a:txBody>
                  <a:tcPr marL="21871" marR="21871" marT="21859" marB="21859">
                    <a:lnL>
                      <a:noFill/>
                    </a:lnL>
                    <a:lnR>
                      <a:noFill/>
                    </a:lnR>
                    <a:lnT w="9525" cap="flat" cmpd="sng" algn="ctr">
                      <a:solidFill>
                        <a:srgbClr val="DDDDDD"/>
                      </a:solidFill>
                      <a:prstDash val="solid"/>
                      <a:round/>
                      <a:headEnd type="none" w="med" len="med"/>
                      <a:tailEnd type="none" w="med" len="med"/>
                    </a:lnT>
                    <a:lnB>
                      <a:noFill/>
                    </a:lnB>
                    <a:solidFill>
                      <a:srgbClr val="F5F5F5"/>
                    </a:solidFill>
                  </a:tcPr>
                </a:tc>
                <a:tc>
                  <a:txBody>
                    <a:bodyPr/>
                    <a:lstStyle/>
                    <a:p>
                      <a:pPr fontAlgn="t"/>
                      <a:r>
                        <a:rPr lang="cs-CZ" sz="800" dirty="0">
                          <a:effectLst/>
                        </a:rPr>
                        <a:t>2022</a:t>
                      </a:r>
                    </a:p>
                  </a:txBody>
                  <a:tcPr marL="21871" marR="21871" marT="21859" marB="21859">
                    <a:lnL>
                      <a:noFill/>
                    </a:lnL>
                    <a:lnR>
                      <a:noFill/>
                    </a:lnR>
                    <a:lnT w="9525" cap="flat" cmpd="sng" algn="ctr">
                      <a:solidFill>
                        <a:srgbClr val="DDDDDD"/>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2512428931"/>
                  </a:ext>
                </a:extLst>
              </a:tr>
            </a:tbl>
          </a:graphicData>
        </a:graphic>
      </p:graphicFrame>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AB7A1BB1-CD1E-8ECF-07BB-EDCF1EDCF1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a:extLst>
              <a:ext uri="{FF2B5EF4-FFF2-40B4-BE49-F238E27FC236}">
                <a16:creationId xmlns:a16="http://schemas.microsoft.com/office/drawing/2014/main" id="{BB3320D9-69BC-1678-C9ED-45AF8D150593}"/>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Basic Facts about </a:t>
            </a:r>
            <a:r>
              <a:rPr lang="cs-CZ" altLang="cs-CZ" sz="2400" dirty="0" err="1" smtClean="0">
                <a:solidFill>
                  <a:srgbClr val="0039A6"/>
                </a:solidFill>
                <a:latin typeface="Georgia" panose="02040502050405020303" pitchFamily="18" charset="0"/>
              </a:rPr>
              <a:t>Czechia</a:t>
            </a:r>
            <a:endParaRPr lang="en-US" altLang="cs-CZ" sz="2400" dirty="0">
              <a:solidFill>
                <a:srgbClr val="0039A6"/>
              </a:solidFill>
              <a:latin typeface="Georgia" panose="02040502050405020303" pitchFamily="18" charset="0"/>
            </a:endParaRPr>
          </a:p>
        </p:txBody>
      </p:sp>
      <p:sp>
        <p:nvSpPr>
          <p:cNvPr id="9220" name="Rectangle 3">
            <a:extLst>
              <a:ext uri="{FF2B5EF4-FFF2-40B4-BE49-F238E27FC236}">
                <a16:creationId xmlns:a16="http://schemas.microsoft.com/office/drawing/2014/main" id="{10522323-9548-A452-A9C5-DF899B5C2BD2}"/>
              </a:ext>
            </a:extLst>
          </p:cNvPr>
          <p:cNvSpPr>
            <a:spLocks noGrp="1" noChangeArrowheads="1"/>
          </p:cNvSpPr>
          <p:nvPr>
            <p:ph type="subTitle" idx="4294967295"/>
          </p:nvPr>
        </p:nvSpPr>
        <p:spPr>
          <a:xfrm>
            <a:off x="1511300" y="1851025"/>
            <a:ext cx="7632700" cy="4700588"/>
          </a:xfrm>
        </p:spPr>
        <p:txBody>
          <a:bodyPr/>
          <a:lstStyle/>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solidFill>
                  <a:srgbClr val="0039A6"/>
                </a:solidFill>
                <a:latin typeface="Georgia" panose="02040502050405020303" pitchFamily="18" charset="0"/>
              </a:rPr>
              <a:t>Time zone:</a:t>
            </a:r>
            <a:r>
              <a:rPr lang="en-GB" altLang="cs-CZ" sz="1800" dirty="0">
                <a:solidFill>
                  <a:srgbClr val="0039A6"/>
                </a:solidFill>
                <a:latin typeface="Georgia" panose="02040502050405020303" pitchFamily="18" charset="0"/>
              </a:rPr>
              <a:t> 			GMT + 1</a:t>
            </a:r>
            <a:endParaRPr lang="en-GB" altLang="cs-CZ" sz="1800" baseline="30000" dirty="0">
              <a:solidFill>
                <a:srgbClr val="0039A6"/>
              </a:solidFill>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latin typeface="Georgia" panose="02040502050405020303" pitchFamily="18" charset="0"/>
              </a:rPr>
              <a:t>Average temperatures:</a:t>
            </a:r>
            <a:r>
              <a:rPr lang="en-GB" altLang="cs-CZ" sz="1800" dirty="0">
                <a:latin typeface="Georgia" panose="02040502050405020303" pitchFamily="18" charset="0"/>
              </a:rPr>
              <a:t> 	Summer: +20°C / 68°F</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1800" dirty="0">
                <a:latin typeface="Georgia" panose="02040502050405020303" pitchFamily="18" charset="0"/>
              </a:rPr>
              <a:t>					Winter: -5°C / 23°F</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solidFill>
                  <a:srgbClr val="0039A6"/>
                </a:solidFill>
                <a:latin typeface="Georgia" panose="02040502050405020303" pitchFamily="18" charset="0"/>
              </a:rPr>
              <a:t>Country calling code:</a:t>
            </a:r>
            <a:r>
              <a:rPr lang="en-GB" altLang="cs-CZ" sz="1800" dirty="0">
                <a:solidFill>
                  <a:srgbClr val="0039A6"/>
                </a:solidFill>
                <a:latin typeface="Georgia" panose="02040502050405020303" pitchFamily="18" charset="0"/>
              </a:rPr>
              <a:t> 	+420</a:t>
            </a:r>
            <a:r>
              <a:rPr lang="en-GB" altLang="cs-CZ" sz="1800" dirty="0">
                <a:solidFill>
                  <a:srgbClr val="D52B1E"/>
                </a:solidFill>
                <a:latin typeface="Georgia" panose="02040502050405020303" pitchFamily="18" charset="0"/>
              </a:rPr>
              <a:t>	</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1800" dirty="0">
                <a:solidFill>
                  <a:srgbClr val="0039A6"/>
                </a:solidFill>
                <a:latin typeface="Georgia" panose="02040502050405020303" pitchFamily="18" charset="0"/>
              </a:rPr>
              <a:t>(calling abroad from </a:t>
            </a:r>
            <a:r>
              <a:rPr lang="en-GB" altLang="cs-CZ" sz="1800" dirty="0" err="1" smtClean="0">
                <a:solidFill>
                  <a:srgbClr val="0039A6"/>
                </a:solidFill>
                <a:latin typeface="Georgia" panose="02040502050405020303" pitchFamily="18" charset="0"/>
              </a:rPr>
              <a:t>Cze</a:t>
            </a:r>
            <a:r>
              <a:rPr lang="cs-CZ" altLang="cs-CZ" sz="1800" dirty="0" err="1" smtClean="0">
                <a:solidFill>
                  <a:srgbClr val="0039A6"/>
                </a:solidFill>
                <a:latin typeface="Georgia" panose="02040502050405020303" pitchFamily="18" charset="0"/>
              </a:rPr>
              <a:t>chia</a:t>
            </a:r>
            <a:r>
              <a:rPr lang="en-GB" altLang="cs-CZ" sz="1800" dirty="0" smtClean="0">
                <a:solidFill>
                  <a:srgbClr val="0039A6"/>
                </a:solidFill>
                <a:latin typeface="Georgia" panose="02040502050405020303" pitchFamily="18" charset="0"/>
              </a:rPr>
              <a:t>:  </a:t>
            </a:r>
            <a:r>
              <a:rPr lang="en-GB" altLang="cs-CZ" sz="1800" dirty="0">
                <a:solidFill>
                  <a:srgbClr val="0039A6"/>
                </a:solidFill>
                <a:latin typeface="Georgia" panose="02040502050405020303" pitchFamily="18" charset="0"/>
              </a:rPr>
              <a:t>00 + country code + number)</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latin typeface="Georgia" panose="02040502050405020303" pitchFamily="18" charset="0"/>
              </a:rPr>
              <a:t>TV / video system:	</a:t>
            </a:r>
            <a:r>
              <a:rPr lang="en-GB" altLang="cs-CZ" sz="1800" dirty="0">
                <a:latin typeface="Georgia" panose="02040502050405020303" pitchFamily="18" charset="0"/>
              </a:rPr>
              <a:t>	DVB-T / DVB-T2</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solidFill>
                  <a:srgbClr val="0039A6"/>
                </a:solidFill>
                <a:latin typeface="Georgia" panose="02040502050405020303" pitchFamily="18" charset="0"/>
              </a:rPr>
              <a:t>Voltage:</a:t>
            </a:r>
            <a:r>
              <a:rPr lang="en-GB" altLang="cs-CZ" sz="1800" dirty="0">
                <a:solidFill>
                  <a:srgbClr val="0039A6"/>
                </a:solidFill>
                <a:latin typeface="Georgia" panose="02040502050405020303" pitchFamily="18" charset="0"/>
              </a:rPr>
              <a:t>		</a:t>
            </a:r>
            <a:r>
              <a:rPr lang="en-US" altLang="cs-CZ" sz="1800" dirty="0">
                <a:solidFill>
                  <a:srgbClr val="0039A6"/>
                </a:solidFill>
                <a:latin typeface="Georgia" panose="02040502050405020303" pitchFamily="18" charset="0"/>
              </a:rPr>
              <a:t>	120/230V, 50Hz/AC</a:t>
            </a:r>
          </a:p>
          <a:p>
            <a:pPr marL="304800" indent="-304800" algn="just" eaLnBrk="1" hangingPunct="1">
              <a:lnSpc>
                <a:spcPct val="110000"/>
              </a:lnSpc>
              <a:spcBef>
                <a:spcPct val="0"/>
              </a:spcBef>
              <a:spcAft>
                <a:spcPts val="1200"/>
              </a:spcAft>
              <a:buFont typeface="Georgia" panose="02040502050405020303" pitchFamily="18" charset="0"/>
              <a:buNone/>
            </a:pPr>
            <a:endParaRPr lang="en-US" altLang="cs-CZ" sz="2400" dirty="0">
              <a:solidFill>
                <a:srgbClr val="D52B1E"/>
              </a:solidFill>
              <a:latin typeface="Georgia" panose="02040502050405020303" pitchFamily="18" charset="0"/>
            </a:endParaRPr>
          </a:p>
          <a:p>
            <a:pPr marL="304800" indent="-304800" eaLnBrk="1" hangingPunct="1">
              <a:spcBef>
                <a:spcPct val="0"/>
              </a:spcBef>
              <a:buFontTx/>
              <a:buNone/>
            </a:pPr>
            <a:r>
              <a:rPr lang="en-US" altLang="cs-CZ" sz="2400" dirty="0">
                <a:latin typeface="Georgia" panose="02040502050405020303" pitchFamily="18" charset="0"/>
              </a:rPr>
              <a:t>					</a:t>
            </a:r>
          </a:p>
        </p:txBody>
      </p:sp>
      <p:sp>
        <p:nvSpPr>
          <p:cNvPr id="2" name="Rectangle 1">
            <a:extLst>
              <a:ext uri="{FF2B5EF4-FFF2-40B4-BE49-F238E27FC236}">
                <a16:creationId xmlns:a16="http://schemas.microsoft.com/office/drawing/2014/main" id="{FB587B77-770C-FB87-6835-DA6468BB6187}"/>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0C20F3F7-AEDF-1F89-5003-8AE831777328}"/>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2755F673-CFDF-85FA-0979-841C380C47A6}"/>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963863" y="1716088"/>
            <a:ext cx="5049837"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a:extLst>
              <a:ext uri="{FF2B5EF4-FFF2-40B4-BE49-F238E27FC236}">
                <a16:creationId xmlns:a16="http://schemas.microsoft.com/office/drawing/2014/main" id="{9CC1EB1B-EEFF-0341-99BF-06BC172D2F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2">
            <a:extLst>
              <a:ext uri="{FF2B5EF4-FFF2-40B4-BE49-F238E27FC236}">
                <a16:creationId xmlns:a16="http://schemas.microsoft.com/office/drawing/2014/main" id="{72F9A221-9D7A-CA4C-358D-67DFAEB813AB}"/>
              </a:ext>
            </a:extLst>
          </p:cNvPr>
          <p:cNvSpPr>
            <a:spLocks noGrp="1" noChangeArrowheads="1"/>
          </p:cNvSpPr>
          <p:nvPr>
            <p:ph type="ctrTitle" idx="4294967295"/>
          </p:nvPr>
        </p:nvSpPr>
        <p:spPr>
          <a:xfrm>
            <a:off x="2095500" y="1158875"/>
            <a:ext cx="7048500" cy="377825"/>
          </a:xfrm>
        </p:spPr>
        <p:txBody>
          <a:bodyPr/>
          <a:lstStyle/>
          <a:p>
            <a:pPr eaLnBrk="1" hangingPunct="1"/>
            <a:r>
              <a:rPr lang="en-US" altLang="cs-CZ" sz="1800">
                <a:solidFill>
                  <a:srgbClr val="0039A6"/>
                </a:solidFill>
                <a:latin typeface="Georgia" panose="02040502050405020303" pitchFamily="18" charset="0"/>
              </a:rPr>
              <a:t>Economy</a:t>
            </a:r>
          </a:p>
        </p:txBody>
      </p:sp>
      <p:sp>
        <p:nvSpPr>
          <p:cNvPr id="61445" name="Rectangle 3">
            <a:extLst>
              <a:ext uri="{FF2B5EF4-FFF2-40B4-BE49-F238E27FC236}">
                <a16:creationId xmlns:a16="http://schemas.microsoft.com/office/drawing/2014/main" id="{EEBA3C44-C335-1F06-6B7E-DE4346B858D8}"/>
              </a:ext>
            </a:extLst>
          </p:cNvPr>
          <p:cNvSpPr>
            <a:spLocks noGrp="1" noChangeArrowheads="1"/>
          </p:cNvSpPr>
          <p:nvPr>
            <p:ph type="subTitle" idx="4294967295"/>
          </p:nvPr>
        </p:nvSpPr>
        <p:spPr>
          <a:xfrm>
            <a:off x="773113" y="1846263"/>
            <a:ext cx="8370887" cy="3868737"/>
          </a:xfrm>
        </p:spPr>
        <p:txBody>
          <a:bodyPr rtlCol="0">
            <a:normAutofit/>
          </a:bodyPr>
          <a:lstStyle/>
          <a:p>
            <a:pPr marL="228600" indent="-228600" algn="just" eaLnBrk="1" fontAlgn="auto" hangingPunct="1">
              <a:spcAft>
                <a:spcPts val="0"/>
              </a:spcAft>
              <a:buFont typeface="Arial" panose="020B0604020202020204" pitchFamily="34" charset="0"/>
              <a:buNone/>
              <a:defRPr/>
            </a:pPr>
            <a:r>
              <a:rPr lang="en-US" altLang="cs-CZ" sz="1500" dirty="0">
                <a:solidFill>
                  <a:srgbClr val="D52B1E"/>
                </a:solidFill>
                <a:latin typeface="Georgia" panose="02040502050405020303" pitchFamily="18" charset="0"/>
              </a:rPr>
              <a:t>	External Trade – Top 15 Import Countries</a:t>
            </a:r>
            <a:r>
              <a:rPr lang="cs-CZ" altLang="cs-CZ" sz="1500" dirty="0">
                <a:solidFill>
                  <a:srgbClr val="D52B1E"/>
                </a:solidFill>
                <a:latin typeface="Georgia" panose="02040502050405020303" pitchFamily="18" charset="0"/>
              </a:rPr>
              <a:t> (2022)</a:t>
            </a:r>
            <a:endParaRPr lang="en-US" altLang="cs-CZ" sz="1050" dirty="0">
              <a:latin typeface="Georgia" panose="02040502050405020303" pitchFamily="18" charset="0"/>
            </a:endParaRPr>
          </a:p>
        </p:txBody>
      </p:sp>
      <p:sp>
        <p:nvSpPr>
          <p:cNvPr id="2" name="Rectangle 1">
            <a:extLst>
              <a:ext uri="{FF2B5EF4-FFF2-40B4-BE49-F238E27FC236}">
                <a16:creationId xmlns:a16="http://schemas.microsoft.com/office/drawing/2014/main" id="{C18093B0-A6F9-A83C-2873-F5E5EF01DD07}"/>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665D7E5-2F7D-0720-B44F-7AEFF4B5A2FE}"/>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7" name="Tabulka 6">
            <a:extLst>
              <a:ext uri="{FF2B5EF4-FFF2-40B4-BE49-F238E27FC236}">
                <a16:creationId xmlns:a16="http://schemas.microsoft.com/office/drawing/2014/main" id="{F919637F-662C-0B81-6B37-DC568B42DB06}"/>
              </a:ext>
            </a:extLst>
          </p:cNvPr>
          <p:cNvGraphicFramePr>
            <a:graphicFrameLocks noGrp="1"/>
          </p:cNvGraphicFramePr>
          <p:nvPr>
            <p:extLst>
              <p:ext uri="{D42A27DB-BD31-4B8C-83A1-F6EECF244321}">
                <p14:modId xmlns:p14="http://schemas.microsoft.com/office/powerpoint/2010/main" val="949592499"/>
              </p:ext>
            </p:extLst>
          </p:nvPr>
        </p:nvGraphicFramePr>
        <p:xfrm>
          <a:off x="922338" y="2085975"/>
          <a:ext cx="7091361" cy="4689478"/>
        </p:xfrm>
        <a:graphic>
          <a:graphicData uri="http://schemas.openxmlformats.org/drawingml/2006/table">
            <a:tbl>
              <a:tblPr/>
              <a:tblGrid>
                <a:gridCol w="2363787">
                  <a:extLst>
                    <a:ext uri="{9D8B030D-6E8A-4147-A177-3AD203B41FA5}">
                      <a16:colId xmlns:a16="http://schemas.microsoft.com/office/drawing/2014/main" val="1515828080"/>
                    </a:ext>
                  </a:extLst>
                </a:gridCol>
                <a:gridCol w="2363787">
                  <a:extLst>
                    <a:ext uri="{9D8B030D-6E8A-4147-A177-3AD203B41FA5}">
                      <a16:colId xmlns:a16="http://schemas.microsoft.com/office/drawing/2014/main" val="3544717605"/>
                    </a:ext>
                  </a:extLst>
                </a:gridCol>
                <a:gridCol w="2363787">
                  <a:extLst>
                    <a:ext uri="{9D8B030D-6E8A-4147-A177-3AD203B41FA5}">
                      <a16:colId xmlns:a16="http://schemas.microsoft.com/office/drawing/2014/main" val="3893772419"/>
                    </a:ext>
                  </a:extLst>
                </a:gridCol>
              </a:tblGrid>
              <a:tr h="213353">
                <a:tc>
                  <a:txBody>
                    <a:bodyPr/>
                    <a:lstStyle/>
                    <a:p>
                      <a:pPr algn="l" fontAlgn="b"/>
                      <a:r>
                        <a:rPr lang="en-US" sz="800" b="0" dirty="0" err="1" smtClean="0">
                          <a:effectLst/>
                        </a:rPr>
                        <a:t>Czec</a:t>
                      </a:r>
                      <a:r>
                        <a:rPr lang="cs-CZ" sz="800" b="0" dirty="0" err="1" smtClean="0">
                          <a:effectLst/>
                        </a:rPr>
                        <a:t>hia</a:t>
                      </a:r>
                      <a:r>
                        <a:rPr lang="en-US" sz="800" b="0" dirty="0" smtClean="0">
                          <a:effectLst/>
                        </a:rPr>
                        <a:t> </a:t>
                      </a:r>
                      <a:r>
                        <a:rPr lang="en-US" sz="800" b="0" dirty="0">
                          <a:effectLst/>
                        </a:rPr>
                        <a:t>Imports By Country</a:t>
                      </a:r>
                    </a:p>
                  </a:txBody>
                  <a:tcPr marL="21875" marR="21875" marT="21871" marB="21871"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cs-CZ" sz="800" b="0">
                          <a:effectLst/>
                        </a:rPr>
                        <a:t>Value</a:t>
                      </a:r>
                    </a:p>
                  </a:txBody>
                  <a:tcPr marL="21875" marR="21875" marT="21871" marB="21871"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cs-CZ" sz="800" b="0" dirty="0" err="1">
                          <a:effectLst/>
                        </a:rPr>
                        <a:t>Year</a:t>
                      </a:r>
                      <a:endParaRPr lang="cs-CZ" sz="800" b="0" dirty="0">
                        <a:effectLst/>
                      </a:endParaRPr>
                    </a:p>
                  </a:txBody>
                  <a:tcPr marL="21875" marR="21875" marT="21871" marB="21871"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2762524373"/>
                  </a:ext>
                </a:extLst>
              </a:tr>
              <a:tr h="179045">
                <a:tc>
                  <a:txBody>
                    <a:bodyPr/>
                    <a:lstStyle/>
                    <a:p>
                      <a:pPr fontAlgn="t"/>
                      <a:r>
                        <a:rPr lang="cs-CZ" sz="800" u="sng" strike="noStrike">
                          <a:solidFill>
                            <a:schemeClr val="accent5"/>
                          </a:solidFill>
                          <a:effectLst/>
                          <a:hlinkClick r:id="rId4">
                            <a:extLst>
                              <a:ext uri="{A12FA001-AC4F-418D-AE19-62706E023703}">
                                <ahyp:hlinkClr xmlns="" xmlns:ahyp="http://schemas.microsoft.com/office/drawing/2018/hyperlinkcolor" val="tx"/>
                              </a:ext>
                            </a:extLst>
                          </a:hlinkClick>
                        </a:rPr>
                        <a:t>Germany</a:t>
                      </a:r>
                      <a:endParaRPr lang="cs-CZ" sz="800" u="sng">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$46.82B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796510177"/>
                  </a:ext>
                </a:extLst>
              </a:tr>
              <a:tr h="179045">
                <a:tc>
                  <a:txBody>
                    <a:bodyPr/>
                    <a:lstStyle/>
                    <a:p>
                      <a:pPr fontAlgn="t"/>
                      <a:r>
                        <a:rPr lang="cs-CZ" sz="800" u="sng" strike="noStrike">
                          <a:solidFill>
                            <a:schemeClr val="accent5"/>
                          </a:solidFill>
                          <a:effectLst/>
                          <a:hlinkClick r:id="rId5">
                            <a:extLst>
                              <a:ext uri="{A12FA001-AC4F-418D-AE19-62706E023703}">
                                <ahyp:hlinkClr xmlns="" xmlns:ahyp="http://schemas.microsoft.com/office/drawing/2018/hyperlinkcolor" val="tx"/>
                              </a:ext>
                            </a:extLst>
                          </a:hlinkClick>
                        </a:rPr>
                        <a:t>China</a:t>
                      </a:r>
                      <a:endParaRPr lang="cs-CZ" sz="800" u="sng">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$44.36B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86955782"/>
                  </a:ext>
                </a:extLst>
              </a:tr>
              <a:tr h="179045">
                <a:tc>
                  <a:txBody>
                    <a:bodyPr/>
                    <a:lstStyle/>
                    <a:p>
                      <a:pPr fontAlgn="t"/>
                      <a:r>
                        <a:rPr lang="cs-CZ" sz="800" u="sng" strike="noStrike">
                          <a:solidFill>
                            <a:schemeClr val="accent5"/>
                          </a:solidFill>
                          <a:effectLst/>
                          <a:hlinkClick r:id="rId6">
                            <a:extLst>
                              <a:ext uri="{A12FA001-AC4F-418D-AE19-62706E023703}">
                                <ahyp:hlinkClr xmlns="" xmlns:ahyp="http://schemas.microsoft.com/office/drawing/2018/hyperlinkcolor" val="tx"/>
                              </a:ext>
                            </a:extLst>
                          </a:hlinkClick>
                        </a:rPr>
                        <a:t>Poland</a:t>
                      </a:r>
                      <a:endParaRPr lang="cs-CZ" sz="800" u="sng">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$18.93B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441085892"/>
                  </a:ext>
                </a:extLst>
              </a:tr>
              <a:tr h="179045">
                <a:tc>
                  <a:txBody>
                    <a:bodyPr/>
                    <a:lstStyle/>
                    <a:p>
                      <a:pPr fontAlgn="t"/>
                      <a:r>
                        <a:rPr lang="cs-CZ" sz="800" u="sng" strike="noStrike" dirty="0" err="1">
                          <a:solidFill>
                            <a:schemeClr val="accent5"/>
                          </a:solidFill>
                          <a:effectLst/>
                        </a:rPr>
                        <a:t>Russia</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$11.37B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59063917"/>
                  </a:ext>
                </a:extLst>
              </a:tr>
              <a:tr h="179045">
                <a:tc>
                  <a:txBody>
                    <a:bodyPr/>
                    <a:lstStyle/>
                    <a:p>
                      <a:pPr fontAlgn="t"/>
                      <a:r>
                        <a:rPr lang="cs-CZ" sz="800" u="sng" strike="noStrike" dirty="0">
                          <a:solidFill>
                            <a:schemeClr val="accent5"/>
                          </a:solidFill>
                          <a:effectLst/>
                        </a:rPr>
                        <a:t>Slovakia</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$9.83B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727570178"/>
                  </a:ext>
                </a:extLst>
              </a:tr>
              <a:tr h="179045">
                <a:tc>
                  <a:txBody>
                    <a:bodyPr/>
                    <a:lstStyle/>
                    <a:p>
                      <a:pPr fontAlgn="t"/>
                      <a:r>
                        <a:rPr lang="cs-CZ" sz="800" u="sng" strike="noStrike" dirty="0">
                          <a:solidFill>
                            <a:schemeClr val="accent5"/>
                          </a:solidFill>
                          <a:effectLst/>
                        </a:rPr>
                        <a:t>Italy</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$9.09B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7741437"/>
                  </a:ext>
                </a:extLst>
              </a:tr>
              <a:tr h="179045">
                <a:tc>
                  <a:txBody>
                    <a:bodyPr/>
                    <a:lstStyle/>
                    <a:p>
                      <a:pPr fontAlgn="t"/>
                      <a:r>
                        <a:rPr lang="cs-CZ" sz="800" u="sng" strike="noStrike" dirty="0">
                          <a:solidFill>
                            <a:schemeClr val="accent5"/>
                          </a:solidFill>
                          <a:effectLst/>
                          <a:hlinkClick r:id="rId7">
                            <a:extLst>
                              <a:ext uri="{A12FA001-AC4F-418D-AE19-62706E023703}">
                                <ahyp:hlinkClr xmlns="" xmlns:ahyp="http://schemas.microsoft.com/office/drawing/2018/hyperlinkcolor" val="tx"/>
                              </a:ext>
                            </a:extLst>
                          </a:hlinkClick>
                        </a:rPr>
                        <a:t>Netherlands</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$6.51B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86114300"/>
                  </a:ext>
                </a:extLst>
              </a:tr>
              <a:tr h="179045">
                <a:tc>
                  <a:txBody>
                    <a:bodyPr/>
                    <a:lstStyle/>
                    <a:p>
                      <a:pPr fontAlgn="t"/>
                      <a:r>
                        <a:rPr lang="cs-CZ" sz="800" u="sng" strike="noStrike" dirty="0">
                          <a:solidFill>
                            <a:schemeClr val="accent5"/>
                          </a:solidFill>
                          <a:effectLst/>
                        </a:rPr>
                        <a:t>France</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$6.49B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742154533"/>
                  </a:ext>
                </a:extLst>
              </a:tr>
              <a:tr h="179045">
                <a:tc>
                  <a:txBody>
                    <a:bodyPr/>
                    <a:lstStyle/>
                    <a:p>
                      <a:pPr fontAlgn="t"/>
                      <a:r>
                        <a:rPr lang="cs-CZ" sz="800" u="sng" strike="noStrike">
                          <a:solidFill>
                            <a:schemeClr val="accent5"/>
                          </a:solidFill>
                          <a:effectLst/>
                          <a:hlinkClick r:id="rId8">
                            <a:extLst>
                              <a:ext uri="{A12FA001-AC4F-418D-AE19-62706E023703}">
                                <ahyp:hlinkClr xmlns="" xmlns:ahyp="http://schemas.microsoft.com/office/drawing/2018/hyperlinkcolor" val="tx"/>
                              </a:ext>
                            </a:extLst>
                          </a:hlinkClick>
                        </a:rPr>
                        <a:t>Austria</a:t>
                      </a:r>
                      <a:endParaRPr lang="cs-CZ" sz="800" u="sng">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$6.31B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84412100"/>
                  </a:ext>
                </a:extLst>
              </a:tr>
              <a:tr h="179045">
                <a:tc>
                  <a:txBody>
                    <a:bodyPr/>
                    <a:lstStyle/>
                    <a:p>
                      <a:pPr fontAlgn="t"/>
                      <a:r>
                        <a:rPr lang="cs-CZ" sz="800" u="sng" strike="noStrike">
                          <a:solidFill>
                            <a:schemeClr val="accent5"/>
                          </a:solidFill>
                          <a:effectLst/>
                          <a:hlinkClick r:id="rId9">
                            <a:extLst>
                              <a:ext uri="{A12FA001-AC4F-418D-AE19-62706E023703}">
                                <ahyp:hlinkClr xmlns="" xmlns:ahyp="http://schemas.microsoft.com/office/drawing/2018/hyperlinkcolor" val="tx"/>
                              </a:ext>
                            </a:extLst>
                          </a:hlinkClick>
                        </a:rPr>
                        <a:t>United States</a:t>
                      </a:r>
                      <a:endParaRPr lang="cs-CZ" sz="800" u="sng">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$6.14B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19552441"/>
                  </a:ext>
                </a:extLst>
              </a:tr>
              <a:tr h="179045">
                <a:tc>
                  <a:txBody>
                    <a:bodyPr/>
                    <a:lstStyle/>
                    <a:p>
                      <a:pPr fontAlgn="t"/>
                      <a:r>
                        <a:rPr lang="cs-CZ" sz="800" u="sng" strike="noStrike" dirty="0" err="1">
                          <a:solidFill>
                            <a:schemeClr val="accent5"/>
                          </a:solidFill>
                          <a:effectLst/>
                        </a:rPr>
                        <a:t>Hungary</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fontAlgn="t"/>
                      <a:r>
                        <a:rPr lang="cs-CZ" sz="800" dirty="0">
                          <a:effectLst/>
                        </a:rPr>
                        <a:t>$5.39B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3785380990"/>
                  </a:ext>
                </a:extLst>
              </a:tr>
              <a:tr h="179045">
                <a:tc>
                  <a:txBody>
                    <a:bodyPr/>
                    <a:lstStyle/>
                    <a:p>
                      <a:pPr fontAlgn="t"/>
                      <a:r>
                        <a:rPr lang="cs-CZ" sz="800" u="sng" strike="noStrike" dirty="0" err="1">
                          <a:solidFill>
                            <a:schemeClr val="accent5"/>
                          </a:solidFill>
                          <a:effectLst/>
                          <a:hlinkClick r:id="rId10">
                            <a:extLst>
                              <a:ext uri="{A12FA001-AC4F-418D-AE19-62706E023703}">
                                <ahyp:hlinkClr xmlns="" xmlns:ahyp="http://schemas.microsoft.com/office/drawing/2018/hyperlinkcolor" val="tx"/>
                              </a:ext>
                            </a:extLst>
                          </a:hlinkClick>
                        </a:rPr>
                        <a:t>S</a:t>
                      </a:r>
                      <a:r>
                        <a:rPr lang="cs-CZ" sz="800" u="sng" strike="noStrike" dirty="0" err="1">
                          <a:solidFill>
                            <a:schemeClr val="accent5"/>
                          </a:solidFill>
                          <a:effectLst/>
                        </a:rPr>
                        <a:t>outh</a:t>
                      </a:r>
                      <a:r>
                        <a:rPr lang="cs-CZ" sz="800" u="sng" strike="noStrike" dirty="0">
                          <a:solidFill>
                            <a:schemeClr val="accent5"/>
                          </a:solidFill>
                          <a:effectLst/>
                        </a:rPr>
                        <a:t> Korea</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$4.51B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796996984"/>
                  </a:ext>
                </a:extLst>
              </a:tr>
              <a:tr h="179045">
                <a:tc>
                  <a:txBody>
                    <a:bodyPr/>
                    <a:lstStyle/>
                    <a:p>
                      <a:pPr fontAlgn="t"/>
                      <a:r>
                        <a:rPr lang="cs-CZ" sz="800" u="sng" strike="noStrike" dirty="0">
                          <a:solidFill>
                            <a:schemeClr val="accent5"/>
                          </a:solidFill>
                          <a:effectLst/>
                        </a:rPr>
                        <a:t>Japan</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$3.98B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896913200"/>
                  </a:ext>
                </a:extLst>
              </a:tr>
              <a:tr h="179045">
                <a:tc>
                  <a:txBody>
                    <a:bodyPr/>
                    <a:lstStyle/>
                    <a:p>
                      <a:pPr fontAlgn="t"/>
                      <a:r>
                        <a:rPr lang="cs-CZ" sz="800" u="sng" strike="noStrike" dirty="0" err="1">
                          <a:solidFill>
                            <a:schemeClr val="accent5"/>
                          </a:solidFill>
                          <a:effectLst/>
                        </a:rPr>
                        <a:t>Spain</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$3.82B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09617383"/>
                  </a:ext>
                </a:extLst>
              </a:tr>
              <a:tr h="179045">
                <a:tc>
                  <a:txBody>
                    <a:bodyPr/>
                    <a:lstStyle/>
                    <a:p>
                      <a:pPr fontAlgn="t"/>
                      <a:r>
                        <a:rPr lang="cs-CZ" sz="800" u="sng" strike="noStrike" dirty="0" err="1">
                          <a:solidFill>
                            <a:schemeClr val="accent5"/>
                          </a:solidFill>
                          <a:effectLst/>
                        </a:rPr>
                        <a:t>Belgium</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$3.73B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10299349"/>
                  </a:ext>
                </a:extLst>
              </a:tr>
              <a:tr h="179045">
                <a:tc>
                  <a:txBody>
                    <a:bodyPr/>
                    <a:lstStyle/>
                    <a:p>
                      <a:pPr fontAlgn="t"/>
                      <a:r>
                        <a:rPr lang="cs-CZ" sz="800" u="sng" strike="noStrike" dirty="0">
                          <a:solidFill>
                            <a:schemeClr val="accent5"/>
                          </a:solidFill>
                          <a:effectLst/>
                        </a:rPr>
                        <a:t>United </a:t>
                      </a:r>
                      <a:r>
                        <a:rPr lang="cs-CZ" sz="800" u="sng" strike="noStrike" dirty="0" err="1">
                          <a:solidFill>
                            <a:schemeClr val="accent5"/>
                          </a:solidFill>
                          <a:effectLst/>
                        </a:rPr>
                        <a:t>Kingdom</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$3.65B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90992678"/>
                  </a:ext>
                </a:extLst>
              </a:tr>
              <a:tr h="179045">
                <a:tc>
                  <a:txBody>
                    <a:bodyPr/>
                    <a:lstStyle/>
                    <a:p>
                      <a:pPr fontAlgn="t"/>
                      <a:r>
                        <a:rPr lang="cs-CZ" sz="800" u="sng" strike="noStrike" dirty="0" err="1">
                          <a:solidFill>
                            <a:schemeClr val="accent5"/>
                          </a:solidFill>
                          <a:effectLst/>
                          <a:hlinkClick r:id="rId11">
                            <a:extLst>
                              <a:ext uri="{A12FA001-AC4F-418D-AE19-62706E023703}">
                                <ahyp:hlinkClr xmlns="" xmlns:ahyp="http://schemas.microsoft.com/office/drawing/2018/hyperlinkcolor" val="tx"/>
                              </a:ext>
                            </a:extLst>
                          </a:hlinkClick>
                        </a:rPr>
                        <a:t>Ro</a:t>
                      </a:r>
                      <a:r>
                        <a:rPr lang="cs-CZ" sz="800" u="sng" strike="noStrike" dirty="0" err="1">
                          <a:solidFill>
                            <a:schemeClr val="accent5"/>
                          </a:solidFill>
                          <a:effectLst/>
                          <a:hlinkClick r:id="rId11">
                            <a:extLst>
                              <a:ext uri="{A12FA001-AC4F-418D-AE19-62706E023703}">
                                <ahyp:hlinkClr xmlns="" xmlns:ahyp="http://schemas.microsoft.com/office/drawing/2018/hyperlinkcolor" val="tx"/>
                              </a:ext>
                            </a:extLst>
                          </a:hlinkClick>
                        </a:rPr>
                        <a:t>mania</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$2.80B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585414150"/>
                  </a:ext>
                </a:extLst>
              </a:tr>
              <a:tr h="179045">
                <a:tc>
                  <a:txBody>
                    <a:bodyPr/>
                    <a:lstStyle/>
                    <a:p>
                      <a:pPr fontAlgn="t"/>
                      <a:r>
                        <a:rPr lang="cs-CZ" sz="800" u="sng" strike="noStrike" dirty="0" err="1">
                          <a:solidFill>
                            <a:schemeClr val="accent5"/>
                          </a:solidFill>
                          <a:effectLst/>
                        </a:rPr>
                        <a:t>Turkey</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$2.74B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85475064"/>
                  </a:ext>
                </a:extLst>
              </a:tr>
              <a:tr h="179045">
                <a:tc>
                  <a:txBody>
                    <a:bodyPr/>
                    <a:lstStyle/>
                    <a:p>
                      <a:pPr fontAlgn="t"/>
                      <a:r>
                        <a:rPr lang="cs-CZ" sz="800" u="sng" strike="noStrike" dirty="0">
                          <a:solidFill>
                            <a:schemeClr val="accent5"/>
                          </a:solidFill>
                          <a:effectLst/>
                        </a:rPr>
                        <a:t>Vietnam</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$2.27B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464105674"/>
                  </a:ext>
                </a:extLst>
              </a:tr>
              <a:tr h="179045">
                <a:tc>
                  <a:txBody>
                    <a:bodyPr/>
                    <a:lstStyle/>
                    <a:p>
                      <a:pPr fontAlgn="t"/>
                      <a:r>
                        <a:rPr lang="cs-CZ" sz="800" u="sng" strike="noStrike" dirty="0" err="1">
                          <a:solidFill>
                            <a:schemeClr val="accent5"/>
                          </a:solidFill>
                          <a:effectLst/>
                        </a:rPr>
                        <a:t>Switzerland</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$2.14B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954428109"/>
                  </a:ext>
                </a:extLst>
              </a:tr>
              <a:tr h="179045">
                <a:tc>
                  <a:txBody>
                    <a:bodyPr/>
                    <a:lstStyle/>
                    <a:p>
                      <a:pPr fontAlgn="t"/>
                      <a:r>
                        <a:rPr lang="cs-CZ" sz="800" u="sng" strike="noStrike" dirty="0">
                          <a:solidFill>
                            <a:schemeClr val="accent5"/>
                          </a:solidFill>
                          <a:effectLst/>
                        </a:rPr>
                        <a:t>India</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$2.09B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74490446"/>
                  </a:ext>
                </a:extLst>
              </a:tr>
              <a:tr h="179045">
                <a:tc>
                  <a:txBody>
                    <a:bodyPr/>
                    <a:lstStyle/>
                    <a:p>
                      <a:pPr fontAlgn="t"/>
                      <a:r>
                        <a:rPr lang="cs-CZ" sz="800" u="sng" strike="noStrike" dirty="0" err="1">
                          <a:solidFill>
                            <a:schemeClr val="accent5"/>
                          </a:solidFill>
                          <a:effectLst/>
                        </a:rPr>
                        <a:t>Norway</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$2.07B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128536254"/>
                  </a:ext>
                </a:extLst>
              </a:tr>
              <a:tr h="179045">
                <a:tc>
                  <a:txBody>
                    <a:bodyPr/>
                    <a:lstStyle/>
                    <a:p>
                      <a:pPr fontAlgn="t"/>
                      <a:r>
                        <a:rPr lang="cs-CZ" sz="800" u="sng" strike="noStrike" dirty="0" err="1">
                          <a:solidFill>
                            <a:schemeClr val="accent5"/>
                          </a:solidFill>
                          <a:effectLst/>
                        </a:rPr>
                        <a:t>Malaysia</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$2.04B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20028197"/>
                  </a:ext>
                </a:extLst>
              </a:tr>
              <a:tr h="179045">
                <a:tc>
                  <a:txBody>
                    <a:bodyPr/>
                    <a:lstStyle/>
                    <a:p>
                      <a:pPr fontAlgn="t"/>
                      <a:r>
                        <a:rPr lang="cs-CZ" sz="800" u="sng" strike="noStrike" dirty="0" err="1">
                          <a:solidFill>
                            <a:schemeClr val="accent5"/>
                          </a:solidFill>
                          <a:effectLst/>
                        </a:rPr>
                        <a:t>Sweden</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$1.80B</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22163681"/>
                  </a:ext>
                </a:extLst>
              </a:tr>
              <a:tr h="179045">
                <a:tc>
                  <a:txBody>
                    <a:bodyPr/>
                    <a:lstStyle/>
                    <a:p>
                      <a:pPr fontAlgn="t"/>
                      <a:r>
                        <a:rPr lang="cs-CZ" sz="800" u="sng" strike="noStrike" dirty="0" err="1">
                          <a:solidFill>
                            <a:schemeClr val="accent5"/>
                          </a:solidFill>
                          <a:effectLst/>
                        </a:rPr>
                        <a:t>Thailand</a:t>
                      </a:r>
                      <a:endParaRPr lang="cs-CZ" sz="800" u="sng" dirty="0">
                        <a:solidFill>
                          <a:schemeClr val="accent5"/>
                        </a:solidFill>
                        <a:effectLst/>
                      </a:endParaRPr>
                    </a:p>
                  </a:txBody>
                  <a:tcPr marL="21875" marR="21875" marT="21871" marB="21871">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cs-CZ" sz="800" dirty="0">
                          <a:effectLst/>
                        </a:rPr>
                        <a:t>$1.69B</a:t>
                      </a:r>
                    </a:p>
                  </a:txBody>
                  <a:tcPr marL="21875" marR="21875" marT="21871" marB="21871">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cs-CZ" sz="800" dirty="0">
                          <a:effectLst/>
                        </a:rPr>
                        <a:t>2022</a:t>
                      </a:r>
                    </a:p>
                  </a:txBody>
                  <a:tcPr marL="21875" marR="21875" marT="21871" marB="21871">
                    <a:lnL>
                      <a:noFill/>
                    </a:lnL>
                    <a:lnR>
                      <a:noFill/>
                    </a:lnR>
                    <a:lnT w="9525" cap="flat" cmpd="sng" algn="ctr">
                      <a:solidFill>
                        <a:srgbClr val="DDDDDD"/>
                      </a:solidFill>
                      <a:prstDash val="solid"/>
                      <a:round/>
                      <a:headEnd type="none" w="med" len="med"/>
                      <a:tailEnd type="none" w="med" len="med"/>
                    </a:lnT>
                    <a:lnB>
                      <a:noFill/>
                    </a:lnB>
                  </a:tcPr>
                </a:tc>
                <a:extLst>
                  <a:ext uri="{0D108BD9-81ED-4DB2-BD59-A6C34878D82A}">
                    <a16:rowId xmlns:a16="http://schemas.microsoft.com/office/drawing/2014/main" val="1571552378"/>
                  </a:ext>
                </a:extLst>
              </a:tr>
            </a:tbl>
          </a:graphicData>
        </a:graphic>
      </p:graphicFrame>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3B5381FB-549B-8568-EA43-AE7BDA08160B}"/>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951163" y="1716088"/>
            <a:ext cx="5049837"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a:extLst>
              <a:ext uri="{FF2B5EF4-FFF2-40B4-BE49-F238E27FC236}">
                <a16:creationId xmlns:a16="http://schemas.microsoft.com/office/drawing/2014/main" id="{274FA5CA-9DC1-DC5C-E835-50D31CE4CE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2">
            <a:extLst>
              <a:ext uri="{FF2B5EF4-FFF2-40B4-BE49-F238E27FC236}">
                <a16:creationId xmlns:a16="http://schemas.microsoft.com/office/drawing/2014/main" id="{A5DFF322-4E85-2D17-67DD-DD2EF292A7A8}"/>
              </a:ext>
            </a:extLst>
          </p:cNvPr>
          <p:cNvSpPr>
            <a:spLocks noGrp="1" noChangeArrowheads="1"/>
          </p:cNvSpPr>
          <p:nvPr>
            <p:ph type="ctrTitle" idx="4294967295"/>
          </p:nvPr>
        </p:nvSpPr>
        <p:spPr>
          <a:xfrm>
            <a:off x="2193925" y="1158875"/>
            <a:ext cx="6950075" cy="377825"/>
          </a:xfrm>
        </p:spPr>
        <p:txBody>
          <a:bodyPr/>
          <a:lstStyle/>
          <a:p>
            <a:pPr eaLnBrk="1" hangingPunct="1"/>
            <a:r>
              <a:rPr lang="en-US" altLang="cs-CZ" sz="1800">
                <a:solidFill>
                  <a:srgbClr val="0039A6"/>
                </a:solidFill>
                <a:latin typeface="Georgia" panose="02040502050405020303" pitchFamily="18" charset="0"/>
              </a:rPr>
              <a:t>Economy</a:t>
            </a:r>
          </a:p>
        </p:txBody>
      </p:sp>
      <p:sp>
        <p:nvSpPr>
          <p:cNvPr id="62469" name="Rectangle 3">
            <a:extLst>
              <a:ext uri="{FF2B5EF4-FFF2-40B4-BE49-F238E27FC236}">
                <a16:creationId xmlns:a16="http://schemas.microsoft.com/office/drawing/2014/main" id="{B1CC4F03-4EF6-609A-D579-DE8F96CC5AC0}"/>
              </a:ext>
            </a:extLst>
          </p:cNvPr>
          <p:cNvSpPr>
            <a:spLocks noGrp="1" noChangeArrowheads="1"/>
          </p:cNvSpPr>
          <p:nvPr>
            <p:ph type="subTitle" idx="4294967295"/>
          </p:nvPr>
        </p:nvSpPr>
        <p:spPr>
          <a:xfrm>
            <a:off x="930275" y="1846263"/>
            <a:ext cx="8213725" cy="4000500"/>
          </a:xfrm>
        </p:spPr>
        <p:txBody>
          <a:bodyPr rtlCol="0">
            <a:normAutofit/>
          </a:bodyPr>
          <a:lstStyle/>
          <a:p>
            <a:pPr marL="228600" indent="-228600" algn="just" eaLnBrk="1" fontAlgn="auto" hangingPunct="1">
              <a:spcAft>
                <a:spcPts val="0"/>
              </a:spcAft>
              <a:buFont typeface="Arial" panose="020B0604020202020204" pitchFamily="34" charset="0"/>
              <a:buNone/>
              <a:defRPr/>
            </a:pPr>
            <a:r>
              <a:rPr lang="en-US" altLang="cs-CZ" sz="1500" dirty="0">
                <a:solidFill>
                  <a:srgbClr val="D52B1E"/>
                </a:solidFill>
                <a:latin typeface="Georgia" panose="02040502050405020303" pitchFamily="18" charset="0"/>
              </a:rPr>
              <a:t>	</a:t>
            </a:r>
            <a:r>
              <a:rPr lang="en-GB" altLang="cs-CZ" sz="1425" dirty="0">
                <a:solidFill>
                  <a:srgbClr val="D52B1E"/>
                </a:solidFill>
                <a:latin typeface="Georgia" panose="02040502050405020303" pitchFamily="18" charset="0"/>
              </a:rPr>
              <a:t>External Trade – </a:t>
            </a:r>
            <a:r>
              <a:rPr lang="cs-CZ" altLang="cs-CZ" sz="1425" dirty="0">
                <a:solidFill>
                  <a:srgbClr val="D52B1E"/>
                </a:solidFill>
                <a:latin typeface="Georgia" panose="02040502050405020303" pitchFamily="18" charset="0"/>
              </a:rPr>
              <a:t>Czech </a:t>
            </a:r>
            <a:r>
              <a:rPr lang="cs-CZ" altLang="cs-CZ" sz="1425" dirty="0" err="1">
                <a:solidFill>
                  <a:srgbClr val="D52B1E"/>
                </a:solidFill>
                <a:latin typeface="Georgia" panose="02040502050405020303" pitchFamily="18" charset="0"/>
              </a:rPr>
              <a:t>exports</a:t>
            </a:r>
            <a:r>
              <a:rPr lang="cs-CZ" altLang="cs-CZ" sz="1425" dirty="0">
                <a:solidFill>
                  <a:srgbClr val="D52B1E"/>
                </a:solidFill>
                <a:latin typeface="Georgia" panose="02040502050405020303" pitchFamily="18" charset="0"/>
              </a:rPr>
              <a:t> by </a:t>
            </a:r>
            <a:r>
              <a:rPr lang="cs-CZ" altLang="cs-CZ" sz="1425" dirty="0" err="1">
                <a:solidFill>
                  <a:srgbClr val="D52B1E"/>
                </a:solidFill>
                <a:latin typeface="Georgia" panose="02040502050405020303" pitchFamily="18" charset="0"/>
              </a:rPr>
              <a:t>category</a:t>
            </a:r>
            <a:r>
              <a:rPr lang="cs-CZ" altLang="cs-CZ" sz="1425" dirty="0">
                <a:solidFill>
                  <a:srgbClr val="D52B1E"/>
                </a:solidFill>
                <a:latin typeface="Georgia" panose="02040502050405020303" pitchFamily="18" charset="0"/>
              </a:rPr>
              <a:t> (2022)</a:t>
            </a:r>
            <a:endParaRPr lang="en-GB" altLang="cs-CZ" sz="1425" dirty="0">
              <a:solidFill>
                <a:srgbClr val="D52B1E"/>
              </a:solidFill>
              <a:latin typeface="Georgia" panose="02040502050405020303" pitchFamily="18" charset="0"/>
            </a:endParaRPr>
          </a:p>
        </p:txBody>
      </p:sp>
      <p:sp>
        <p:nvSpPr>
          <p:cNvPr id="2" name="Rectangle 1">
            <a:extLst>
              <a:ext uri="{FF2B5EF4-FFF2-40B4-BE49-F238E27FC236}">
                <a16:creationId xmlns:a16="http://schemas.microsoft.com/office/drawing/2014/main" id="{48C53088-1B8F-19D1-9D46-C22A4D89A9E6}"/>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2B46A5F3-E364-192B-835D-EACB32AB9F2E}"/>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3" name="Tabulka 2">
            <a:extLst>
              <a:ext uri="{FF2B5EF4-FFF2-40B4-BE49-F238E27FC236}">
                <a16:creationId xmlns:a16="http://schemas.microsoft.com/office/drawing/2014/main" id="{5A3DB664-63CF-0545-E4C7-8125E1AD12CF}"/>
              </a:ext>
            </a:extLst>
          </p:cNvPr>
          <p:cNvGraphicFramePr>
            <a:graphicFrameLocks noGrp="1"/>
          </p:cNvGraphicFramePr>
          <p:nvPr>
            <p:extLst>
              <p:ext uri="{D42A27DB-BD31-4B8C-83A1-F6EECF244321}">
                <p14:modId xmlns:p14="http://schemas.microsoft.com/office/powerpoint/2010/main" val="2468144600"/>
              </p:ext>
            </p:extLst>
          </p:nvPr>
        </p:nvGraphicFramePr>
        <p:xfrm>
          <a:off x="1024128" y="2119313"/>
          <a:ext cx="6003735" cy="4011609"/>
        </p:xfrm>
        <a:graphic>
          <a:graphicData uri="http://schemas.openxmlformats.org/drawingml/2006/table">
            <a:tbl>
              <a:tblPr/>
              <a:tblGrid>
                <a:gridCol w="2531312">
                  <a:extLst>
                    <a:ext uri="{9D8B030D-6E8A-4147-A177-3AD203B41FA5}">
                      <a16:colId xmlns:a16="http://schemas.microsoft.com/office/drawing/2014/main" val="515763833"/>
                    </a:ext>
                  </a:extLst>
                </a:gridCol>
                <a:gridCol w="2531312">
                  <a:extLst>
                    <a:ext uri="{9D8B030D-6E8A-4147-A177-3AD203B41FA5}">
                      <a16:colId xmlns:a16="http://schemas.microsoft.com/office/drawing/2014/main" val="253358202"/>
                    </a:ext>
                  </a:extLst>
                </a:gridCol>
                <a:gridCol w="941111">
                  <a:extLst>
                    <a:ext uri="{9D8B030D-6E8A-4147-A177-3AD203B41FA5}">
                      <a16:colId xmlns:a16="http://schemas.microsoft.com/office/drawing/2014/main" val="3176862948"/>
                    </a:ext>
                  </a:extLst>
                </a:gridCol>
              </a:tblGrid>
              <a:tr h="145493">
                <a:tc>
                  <a:txBody>
                    <a:bodyPr/>
                    <a:lstStyle/>
                    <a:p>
                      <a:pPr algn="l" fontAlgn="b"/>
                      <a:r>
                        <a:rPr lang="en-US" sz="700" b="0" dirty="0" smtClean="0">
                          <a:effectLst/>
                        </a:rPr>
                        <a:t>Czech</a:t>
                      </a:r>
                      <a:r>
                        <a:rPr lang="cs-CZ" sz="700" b="0" dirty="0" err="1" smtClean="0">
                          <a:effectLst/>
                        </a:rPr>
                        <a:t>ia</a:t>
                      </a:r>
                      <a:r>
                        <a:rPr lang="en-US" sz="700" b="0" dirty="0" smtClean="0">
                          <a:effectLst/>
                        </a:rPr>
                        <a:t> </a:t>
                      </a:r>
                      <a:r>
                        <a:rPr lang="en-US" sz="700" b="0" dirty="0">
                          <a:effectLst/>
                        </a:rPr>
                        <a:t>Exports By Category</a:t>
                      </a:r>
                    </a:p>
                  </a:txBody>
                  <a:tcPr marL="14290" marR="14290" marT="14293" marB="14293"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cs-CZ" sz="700" b="0">
                          <a:effectLst/>
                        </a:rPr>
                        <a:t>Value</a:t>
                      </a:r>
                    </a:p>
                  </a:txBody>
                  <a:tcPr marL="14290" marR="14290" marT="14293" marB="14293"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cs-CZ" sz="700" b="0">
                          <a:effectLst/>
                        </a:rPr>
                        <a:t>Year</a:t>
                      </a:r>
                    </a:p>
                  </a:txBody>
                  <a:tcPr marL="14290" marR="14290" marT="14293" marB="14293"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3476163842"/>
                  </a:ext>
                </a:extLst>
              </a:tr>
              <a:tr h="146116">
                <a:tc>
                  <a:txBody>
                    <a:bodyPr/>
                    <a:lstStyle/>
                    <a:p>
                      <a:pPr fontAlgn="t"/>
                      <a:r>
                        <a:rPr lang="en-US" sz="700" u="sng" strike="noStrike" dirty="0">
                          <a:solidFill>
                            <a:schemeClr val="accent5"/>
                          </a:solidFill>
                          <a:effectLst/>
                        </a:rPr>
                        <a:t>Electrical, electronic equipment</a:t>
                      </a:r>
                      <a:endParaRPr lang="en-US"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$48.14B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39000456"/>
                  </a:ext>
                </a:extLst>
              </a:tr>
              <a:tr h="146116">
                <a:tc>
                  <a:txBody>
                    <a:bodyPr/>
                    <a:lstStyle/>
                    <a:p>
                      <a:pPr fontAlgn="t"/>
                      <a:r>
                        <a:rPr lang="cs-CZ" sz="700" u="sng" strike="noStrike" dirty="0" err="1">
                          <a:solidFill>
                            <a:srgbClr val="0563C1"/>
                          </a:solidFill>
                          <a:effectLst/>
                          <a:hlinkClick r:id="rId4">
                            <a:extLst>
                              <a:ext uri="{A12FA001-AC4F-418D-AE19-62706E023703}">
                                <ahyp:hlinkClr xmlns="" xmlns:ahyp="http://schemas.microsoft.com/office/drawing/2018/hyperlinkcolor" val="tx"/>
                              </a:ext>
                            </a:extLst>
                          </a:hlinkClick>
                        </a:rPr>
                        <a:t>Machinery</a:t>
                      </a:r>
                      <a:r>
                        <a:rPr lang="cs-CZ" sz="700" u="sng" strike="noStrike" dirty="0">
                          <a:solidFill>
                            <a:srgbClr val="0563C1"/>
                          </a:solidFill>
                          <a:effectLst/>
                          <a:hlinkClick r:id="rId4">
                            <a:extLst>
                              <a:ext uri="{A12FA001-AC4F-418D-AE19-62706E023703}">
                                <ahyp:hlinkClr xmlns="" xmlns:ahyp="http://schemas.microsoft.com/office/drawing/2018/hyperlinkcolor" val="tx"/>
                              </a:ext>
                            </a:extLst>
                          </a:hlinkClick>
                        </a:rPr>
                        <a:t>, </a:t>
                      </a:r>
                      <a:r>
                        <a:rPr lang="cs-CZ" sz="700" u="sng" strike="noStrike" dirty="0" err="1">
                          <a:solidFill>
                            <a:srgbClr val="0563C1"/>
                          </a:solidFill>
                          <a:effectLst/>
                          <a:hlinkClick r:id="rId4">
                            <a:extLst>
                              <a:ext uri="{A12FA001-AC4F-418D-AE19-62706E023703}">
                                <ahyp:hlinkClr xmlns="" xmlns:ahyp="http://schemas.microsoft.com/office/drawing/2018/hyperlinkcolor" val="tx"/>
                              </a:ext>
                            </a:extLst>
                          </a:hlinkClick>
                        </a:rPr>
                        <a:t>nuclear</a:t>
                      </a:r>
                      <a:r>
                        <a:rPr lang="cs-CZ" sz="700" u="sng" strike="noStrike" dirty="0">
                          <a:solidFill>
                            <a:srgbClr val="0563C1"/>
                          </a:solidFill>
                          <a:effectLst/>
                          <a:hlinkClick r:id="rId4">
                            <a:extLst>
                              <a:ext uri="{A12FA001-AC4F-418D-AE19-62706E023703}">
                                <ahyp:hlinkClr xmlns="" xmlns:ahyp="http://schemas.microsoft.com/office/drawing/2018/hyperlinkcolor" val="tx"/>
                              </a:ext>
                            </a:extLst>
                          </a:hlinkClick>
                        </a:rPr>
                        <a:t> </a:t>
                      </a:r>
                      <a:r>
                        <a:rPr lang="cs-CZ" sz="700" u="sng" strike="noStrike" dirty="0" err="1">
                          <a:solidFill>
                            <a:srgbClr val="0563C1"/>
                          </a:solidFill>
                          <a:effectLst/>
                          <a:hlinkClick r:id="rId4">
                            <a:extLst>
                              <a:ext uri="{A12FA001-AC4F-418D-AE19-62706E023703}">
                                <ahyp:hlinkClr xmlns="" xmlns:ahyp="http://schemas.microsoft.com/office/drawing/2018/hyperlinkcolor" val="tx"/>
                              </a:ext>
                            </a:extLst>
                          </a:hlinkClick>
                        </a:rPr>
                        <a:t>reactors</a:t>
                      </a:r>
                      <a:r>
                        <a:rPr lang="cs-CZ" sz="700" u="sng" strike="noStrike" dirty="0">
                          <a:solidFill>
                            <a:srgbClr val="0563C1"/>
                          </a:solidFill>
                          <a:effectLst/>
                          <a:hlinkClick r:id="rId4">
                            <a:extLst>
                              <a:ext uri="{A12FA001-AC4F-418D-AE19-62706E023703}">
                                <ahyp:hlinkClr xmlns="" xmlns:ahyp="http://schemas.microsoft.com/office/drawing/2018/hyperlinkcolor" val="tx"/>
                              </a:ext>
                            </a:extLst>
                          </a:hlinkClick>
                        </a:rPr>
                        <a:t>, </a:t>
                      </a:r>
                      <a:r>
                        <a:rPr lang="cs-CZ" sz="700" u="sng" strike="noStrike" dirty="0" err="1">
                          <a:solidFill>
                            <a:schemeClr val="accent5"/>
                          </a:solidFill>
                          <a:effectLst/>
                          <a:hlinkClick r:id="rId4">
                            <a:extLst>
                              <a:ext uri="{A12FA001-AC4F-418D-AE19-62706E023703}">
                                <ahyp:hlinkClr xmlns="" xmlns:ahyp="http://schemas.microsoft.com/office/drawing/2018/hyperlinkcolor" val="tx"/>
                              </a:ext>
                            </a:extLst>
                          </a:hlinkClick>
                        </a:rPr>
                        <a:t>boilers</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$42.85B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58712297"/>
                  </a:ext>
                </a:extLst>
              </a:tr>
              <a:tr h="146116">
                <a:tc>
                  <a:txBody>
                    <a:bodyPr/>
                    <a:lstStyle/>
                    <a:p>
                      <a:pPr fontAlgn="t"/>
                      <a:r>
                        <a:rPr lang="cs-CZ" sz="700" u="sng" strike="noStrike" dirty="0" err="1">
                          <a:solidFill>
                            <a:schemeClr val="accent5"/>
                          </a:solidFill>
                          <a:effectLst/>
                        </a:rPr>
                        <a:t>Vehicles</a:t>
                      </a:r>
                      <a:r>
                        <a:rPr lang="cs-CZ" sz="700" u="sng" strike="noStrike" dirty="0">
                          <a:solidFill>
                            <a:schemeClr val="accent5"/>
                          </a:solidFill>
                          <a:effectLst/>
                        </a:rPr>
                        <a:t> </a:t>
                      </a:r>
                      <a:r>
                        <a:rPr lang="cs-CZ" sz="700" u="sng" strike="noStrike" dirty="0" err="1">
                          <a:solidFill>
                            <a:schemeClr val="accent5"/>
                          </a:solidFill>
                          <a:effectLst/>
                        </a:rPr>
                        <a:t>other</a:t>
                      </a:r>
                      <a:r>
                        <a:rPr lang="cs-CZ" sz="700" u="sng" strike="noStrike" dirty="0">
                          <a:solidFill>
                            <a:schemeClr val="accent5"/>
                          </a:solidFill>
                          <a:effectLst/>
                        </a:rPr>
                        <a:t> </a:t>
                      </a:r>
                      <a:r>
                        <a:rPr lang="cs-CZ" sz="700" u="sng" strike="noStrike" dirty="0" err="1">
                          <a:solidFill>
                            <a:schemeClr val="accent5"/>
                          </a:solidFill>
                          <a:effectLst/>
                        </a:rPr>
                        <a:t>than</a:t>
                      </a:r>
                      <a:r>
                        <a:rPr lang="cs-CZ" sz="700" u="sng" strike="noStrike" dirty="0">
                          <a:solidFill>
                            <a:schemeClr val="accent5"/>
                          </a:solidFill>
                          <a:effectLst/>
                        </a:rPr>
                        <a:t> </a:t>
                      </a:r>
                      <a:r>
                        <a:rPr lang="cs-CZ" sz="700" u="sng" strike="noStrike" dirty="0" err="1">
                          <a:solidFill>
                            <a:schemeClr val="accent5"/>
                          </a:solidFill>
                          <a:effectLst/>
                        </a:rPr>
                        <a:t>railway</a:t>
                      </a:r>
                      <a:r>
                        <a:rPr lang="cs-CZ" sz="700" u="sng" strike="noStrike" dirty="0">
                          <a:solidFill>
                            <a:schemeClr val="accent5"/>
                          </a:solidFill>
                          <a:effectLst/>
                        </a:rPr>
                        <a:t>, </a:t>
                      </a:r>
                      <a:r>
                        <a:rPr lang="cs-CZ" sz="700" u="sng" strike="noStrike" dirty="0" err="1">
                          <a:solidFill>
                            <a:schemeClr val="accent5"/>
                          </a:solidFill>
                          <a:effectLst/>
                        </a:rPr>
                        <a:t>tramway</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$42.50B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97962710"/>
                  </a:ext>
                </a:extLst>
              </a:tr>
              <a:tr h="146116">
                <a:tc>
                  <a:txBody>
                    <a:bodyPr/>
                    <a:lstStyle/>
                    <a:p>
                      <a:pPr fontAlgn="t"/>
                      <a:r>
                        <a:rPr lang="en-US" sz="700" u="sng" strike="noStrike" dirty="0">
                          <a:solidFill>
                            <a:schemeClr val="accent5"/>
                          </a:solidFill>
                          <a:effectLst/>
                        </a:rPr>
                        <a:t>Mineral fuels, oils, distillation products</a:t>
                      </a:r>
                      <a:endParaRPr lang="en-US"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$8.55B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55287746"/>
                  </a:ext>
                </a:extLst>
              </a:tr>
              <a:tr h="146116">
                <a:tc>
                  <a:txBody>
                    <a:bodyPr/>
                    <a:lstStyle/>
                    <a:p>
                      <a:pPr fontAlgn="t"/>
                      <a:r>
                        <a:rPr lang="cs-CZ" sz="700" u="sng" strike="noStrike" dirty="0" err="1">
                          <a:solidFill>
                            <a:schemeClr val="accent5"/>
                          </a:solidFill>
                          <a:effectLst/>
                          <a:hlinkClick r:id="rId5">
                            <a:extLst>
                              <a:ext uri="{A12FA001-AC4F-418D-AE19-62706E023703}">
                                <ahyp:hlinkClr xmlns="" xmlns:ahyp="http://schemas.microsoft.com/office/drawing/2018/hyperlinkcolor" val="tx"/>
                              </a:ext>
                            </a:extLst>
                          </a:hlinkClick>
                        </a:rPr>
                        <a:t>Plastic</a:t>
                      </a:r>
                      <a:r>
                        <a:rPr lang="cs-CZ" sz="700" u="sng" strike="noStrike" dirty="0" err="1">
                          <a:solidFill>
                            <a:schemeClr val="accent5"/>
                          </a:solidFill>
                          <a:effectLst/>
                        </a:rPr>
                        <a:t>s</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$8.55B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74188226"/>
                  </a:ext>
                </a:extLst>
              </a:tr>
              <a:tr h="199420">
                <a:tc>
                  <a:txBody>
                    <a:bodyPr/>
                    <a:lstStyle/>
                    <a:p>
                      <a:pPr fontAlgn="t"/>
                      <a:r>
                        <a:rPr lang="en-US" sz="700" u="sng" strike="noStrike" dirty="0">
                          <a:solidFill>
                            <a:schemeClr val="accent5"/>
                          </a:solidFill>
                          <a:effectLst/>
                        </a:rPr>
                        <a:t>Articles of iron or steel</a:t>
                      </a:r>
                      <a:endParaRPr lang="en-US"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$8.38B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41687934"/>
                  </a:ext>
                </a:extLst>
              </a:tr>
              <a:tr h="199420">
                <a:tc>
                  <a:txBody>
                    <a:bodyPr/>
                    <a:lstStyle/>
                    <a:p>
                      <a:pPr fontAlgn="t"/>
                      <a:r>
                        <a:rPr lang="en-US" sz="700" u="sng" strike="noStrike" dirty="0">
                          <a:solidFill>
                            <a:schemeClr val="accent5"/>
                          </a:solidFill>
                          <a:effectLst/>
                        </a:rPr>
                        <a:t>Iron and steel</a:t>
                      </a:r>
                      <a:endParaRPr lang="en-US"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$6.01B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071973619"/>
                  </a:ext>
                </a:extLst>
              </a:tr>
              <a:tr h="146116">
                <a:tc>
                  <a:txBody>
                    <a:bodyPr/>
                    <a:lstStyle/>
                    <a:p>
                      <a:pPr fontAlgn="t"/>
                      <a:r>
                        <a:rPr lang="cs-CZ" sz="700" u="sng" strike="noStrike" dirty="0" err="1">
                          <a:solidFill>
                            <a:schemeClr val="accent5"/>
                          </a:solidFill>
                          <a:effectLst/>
                        </a:rPr>
                        <a:t>Furniture</a:t>
                      </a:r>
                      <a:r>
                        <a:rPr lang="cs-CZ" sz="700" u="sng" strike="noStrike" dirty="0">
                          <a:solidFill>
                            <a:schemeClr val="accent5"/>
                          </a:solidFill>
                          <a:effectLst/>
                        </a:rPr>
                        <a:t>, </a:t>
                      </a:r>
                      <a:r>
                        <a:rPr lang="cs-CZ" sz="700" u="sng" strike="noStrike" dirty="0" err="1">
                          <a:solidFill>
                            <a:schemeClr val="accent5"/>
                          </a:solidFill>
                          <a:effectLst/>
                        </a:rPr>
                        <a:t>lightning</a:t>
                      </a:r>
                      <a:r>
                        <a:rPr lang="cs-CZ" sz="700" u="sng" strike="noStrike" dirty="0">
                          <a:solidFill>
                            <a:schemeClr val="accent5"/>
                          </a:solidFill>
                          <a:effectLst/>
                        </a:rPr>
                        <a:t> </a:t>
                      </a:r>
                      <a:r>
                        <a:rPr lang="cs-CZ" sz="700" u="sng" strike="noStrike" dirty="0" err="1">
                          <a:solidFill>
                            <a:schemeClr val="accent5"/>
                          </a:solidFill>
                          <a:effectLst/>
                        </a:rPr>
                        <a:t>signs</a:t>
                      </a:r>
                      <a:r>
                        <a:rPr lang="cs-CZ" sz="700" u="sng" strike="noStrike" dirty="0">
                          <a:solidFill>
                            <a:schemeClr val="accent5"/>
                          </a:solidFill>
                          <a:effectLst/>
                        </a:rPr>
                        <a:t>, </a:t>
                      </a:r>
                      <a:r>
                        <a:rPr lang="cs-CZ" sz="700" u="sng" strike="noStrike" dirty="0" err="1">
                          <a:solidFill>
                            <a:schemeClr val="accent5"/>
                          </a:solidFill>
                          <a:effectLst/>
                        </a:rPr>
                        <a:t>prefabricated</a:t>
                      </a:r>
                      <a:r>
                        <a:rPr lang="cs-CZ" sz="700" u="sng" strike="noStrike" dirty="0">
                          <a:solidFill>
                            <a:schemeClr val="accent5"/>
                          </a:solidFill>
                          <a:effectLst/>
                        </a:rPr>
                        <a:t> </a:t>
                      </a:r>
                      <a:r>
                        <a:rPr lang="cs-CZ" sz="700" u="sng" strike="noStrike" dirty="0" err="1">
                          <a:solidFill>
                            <a:schemeClr val="accent5"/>
                          </a:solidFill>
                          <a:effectLst/>
                        </a:rPr>
                        <a:t>buildings</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$5.74B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43667090"/>
                  </a:ext>
                </a:extLst>
              </a:tr>
              <a:tr h="146116">
                <a:tc>
                  <a:txBody>
                    <a:bodyPr/>
                    <a:lstStyle/>
                    <a:p>
                      <a:pPr fontAlgn="t"/>
                      <a:r>
                        <a:rPr lang="cs-CZ" sz="700" u="sng" strike="noStrike" dirty="0" err="1">
                          <a:solidFill>
                            <a:schemeClr val="accent5"/>
                          </a:solidFill>
                          <a:effectLst/>
                        </a:rPr>
                        <a:t>Optical</a:t>
                      </a:r>
                      <a:r>
                        <a:rPr lang="cs-CZ" sz="700" u="sng" strike="noStrike" dirty="0">
                          <a:solidFill>
                            <a:schemeClr val="accent5"/>
                          </a:solidFill>
                          <a:effectLst/>
                        </a:rPr>
                        <a:t>, </a:t>
                      </a:r>
                      <a:r>
                        <a:rPr lang="cs-CZ" sz="700" u="sng" strike="noStrike" dirty="0" err="1">
                          <a:solidFill>
                            <a:schemeClr val="accent5"/>
                          </a:solidFill>
                          <a:effectLst/>
                        </a:rPr>
                        <a:t>photo</a:t>
                      </a:r>
                      <a:r>
                        <a:rPr lang="cs-CZ" sz="700" u="sng" strike="noStrike" dirty="0">
                          <a:solidFill>
                            <a:schemeClr val="accent5"/>
                          </a:solidFill>
                          <a:effectLst/>
                        </a:rPr>
                        <a:t>, </a:t>
                      </a:r>
                      <a:r>
                        <a:rPr lang="cs-CZ" sz="700" u="sng" strike="noStrike" dirty="0" err="1">
                          <a:solidFill>
                            <a:schemeClr val="accent5"/>
                          </a:solidFill>
                          <a:effectLst/>
                        </a:rPr>
                        <a:t>technical</a:t>
                      </a:r>
                      <a:r>
                        <a:rPr lang="cs-CZ" sz="700" u="sng" strike="noStrike" dirty="0">
                          <a:solidFill>
                            <a:schemeClr val="accent5"/>
                          </a:solidFill>
                          <a:effectLst/>
                        </a:rPr>
                        <a:t>, </a:t>
                      </a:r>
                      <a:r>
                        <a:rPr lang="cs-CZ" sz="700" u="sng" strike="noStrike" dirty="0" err="1">
                          <a:solidFill>
                            <a:schemeClr val="accent5"/>
                          </a:solidFill>
                          <a:effectLst/>
                        </a:rPr>
                        <a:t>medical</a:t>
                      </a:r>
                      <a:r>
                        <a:rPr lang="cs-CZ" sz="700" u="sng" strike="noStrike" dirty="0">
                          <a:solidFill>
                            <a:schemeClr val="accent5"/>
                          </a:solidFill>
                          <a:effectLst/>
                        </a:rPr>
                        <a:t> </a:t>
                      </a:r>
                      <a:r>
                        <a:rPr lang="cs-CZ" sz="700" u="sng" strike="noStrike" dirty="0" err="1">
                          <a:solidFill>
                            <a:schemeClr val="accent5"/>
                          </a:solidFill>
                          <a:effectLst/>
                        </a:rPr>
                        <a:t>apparatus</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$5.18B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270412807"/>
                  </a:ext>
                </a:extLst>
              </a:tr>
              <a:tr h="146116">
                <a:tc>
                  <a:txBody>
                    <a:bodyPr/>
                    <a:lstStyle/>
                    <a:p>
                      <a:pPr fontAlgn="t"/>
                      <a:r>
                        <a:rPr lang="cs-CZ" sz="700" u="sng" strike="noStrike" dirty="0" err="1">
                          <a:solidFill>
                            <a:schemeClr val="accent5"/>
                          </a:solidFill>
                          <a:effectLst/>
                        </a:rPr>
                        <a:t>Rubbers</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$4.45B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94801298"/>
                  </a:ext>
                </a:extLst>
              </a:tr>
              <a:tr h="146116">
                <a:tc>
                  <a:txBody>
                    <a:bodyPr/>
                    <a:lstStyle/>
                    <a:p>
                      <a:pPr fontAlgn="t"/>
                      <a:r>
                        <a:rPr lang="cs-CZ" sz="700" u="sng" strike="noStrike" dirty="0">
                          <a:solidFill>
                            <a:srgbClr val="0563C1"/>
                          </a:solidFill>
                          <a:effectLst/>
                          <a:hlinkClick r:id="rId6">
                            <a:extLst>
                              <a:ext uri="{A12FA001-AC4F-418D-AE19-62706E023703}">
                                <ahyp:hlinkClr xmlns="" xmlns:ahyp="http://schemas.microsoft.com/office/drawing/2018/hyperlinkcolor" val="tx"/>
                              </a:ext>
                            </a:extLst>
                          </a:hlinkClick>
                        </a:rPr>
                        <a:t>Toys, games, </a:t>
                      </a:r>
                      <a:r>
                        <a:rPr lang="cs-CZ" sz="700" u="sng" strike="noStrike" dirty="0">
                          <a:solidFill>
                            <a:schemeClr val="accent5"/>
                          </a:solidFill>
                          <a:effectLst/>
                          <a:hlinkClick r:id="rId6">
                            <a:extLst>
                              <a:ext uri="{A12FA001-AC4F-418D-AE19-62706E023703}">
                                <ahyp:hlinkClr xmlns="" xmlns:ahyp="http://schemas.microsoft.com/office/drawing/2018/hyperlinkcolor" val="tx"/>
                              </a:ext>
                            </a:extLst>
                          </a:hlinkClick>
                        </a:rPr>
                        <a:t>sport</a:t>
                      </a:r>
                      <a:r>
                        <a:rPr lang="cs-CZ" sz="700" u="sng" strike="noStrike" dirty="0">
                          <a:solidFill>
                            <a:schemeClr val="accent5"/>
                          </a:solidFill>
                          <a:effectLst/>
                        </a:rPr>
                        <a:t> </a:t>
                      </a:r>
                      <a:r>
                        <a:rPr lang="cs-CZ" sz="700" u="sng" strike="noStrike" dirty="0" err="1">
                          <a:solidFill>
                            <a:schemeClr val="accent5"/>
                          </a:solidFill>
                          <a:effectLst/>
                        </a:rPr>
                        <a:t>requisites</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$4.33B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396365507"/>
                  </a:ext>
                </a:extLst>
              </a:tr>
              <a:tr h="146116">
                <a:tc>
                  <a:txBody>
                    <a:bodyPr/>
                    <a:lstStyle/>
                    <a:p>
                      <a:pPr fontAlgn="t"/>
                      <a:r>
                        <a:rPr lang="cs-CZ" sz="700" u="sng" strike="noStrike" dirty="0" err="1">
                          <a:solidFill>
                            <a:srgbClr val="0563C1"/>
                          </a:solidFill>
                          <a:effectLst/>
                          <a:hlinkClick r:id="rId7">
                            <a:extLst>
                              <a:ext uri="{A12FA001-AC4F-418D-AE19-62706E023703}">
                                <ahyp:hlinkClr xmlns="" xmlns:ahyp="http://schemas.microsoft.com/office/drawing/2018/hyperlinkcolor" val="tx"/>
                              </a:ext>
                            </a:extLst>
                          </a:hlinkClick>
                        </a:rPr>
                        <a:t>Pharmaceutical</a:t>
                      </a:r>
                      <a:r>
                        <a:rPr lang="cs-CZ" sz="700" u="sng" strike="noStrike" dirty="0">
                          <a:solidFill>
                            <a:srgbClr val="0563C1"/>
                          </a:solidFill>
                          <a:effectLst/>
                          <a:hlinkClick r:id="rId7">
                            <a:extLst>
                              <a:ext uri="{A12FA001-AC4F-418D-AE19-62706E023703}">
                                <ahyp:hlinkClr xmlns="" xmlns:ahyp="http://schemas.microsoft.com/office/drawing/2018/hyperlinkcolor" val="tx"/>
                              </a:ext>
                            </a:extLst>
                          </a:hlinkClick>
                        </a:rPr>
                        <a:t> </a:t>
                      </a:r>
                      <a:r>
                        <a:rPr lang="cs-CZ" sz="700" u="sng" strike="noStrike" dirty="0" err="1">
                          <a:solidFill>
                            <a:schemeClr val="accent5"/>
                          </a:solidFill>
                          <a:effectLst/>
                          <a:hlinkClick r:id="rId7">
                            <a:extLst>
                              <a:ext uri="{A12FA001-AC4F-418D-AE19-62706E023703}">
                                <ahyp:hlinkClr xmlns="" xmlns:ahyp="http://schemas.microsoft.com/office/drawing/2018/hyperlinkcolor" val="tx"/>
                              </a:ext>
                            </a:extLst>
                          </a:hlinkClick>
                        </a:rPr>
                        <a:t>products</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$3.71B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094728833"/>
                  </a:ext>
                </a:extLst>
              </a:tr>
              <a:tr h="146116">
                <a:tc>
                  <a:txBody>
                    <a:bodyPr/>
                    <a:lstStyle/>
                    <a:p>
                      <a:pPr fontAlgn="t"/>
                      <a:r>
                        <a:rPr lang="en-US" sz="700" u="sng" strike="noStrike" dirty="0">
                          <a:solidFill>
                            <a:schemeClr val="accent5"/>
                          </a:solidFill>
                          <a:effectLst/>
                          <a:hlinkClick r:id="rId8">
                            <a:extLst>
                              <a:ext uri="{A12FA001-AC4F-418D-AE19-62706E023703}">
                                <ahyp:hlinkClr xmlns="" xmlns:ahyp="http://schemas.microsoft.com/office/drawing/2018/hyperlinkcolor" val="tx"/>
                              </a:ext>
                            </a:extLst>
                          </a:hlinkClick>
                        </a:rPr>
                        <a:t>Wood and articles of wood, wood charcoal</a:t>
                      </a:r>
                      <a:endParaRPr lang="en-US"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$3.71B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10834051"/>
                  </a:ext>
                </a:extLst>
              </a:tr>
              <a:tr h="146116">
                <a:tc>
                  <a:txBody>
                    <a:bodyPr/>
                    <a:lstStyle/>
                    <a:p>
                      <a:pPr fontAlgn="t"/>
                      <a:r>
                        <a:rPr lang="cs-CZ" sz="700" u="sng" strike="noStrike" dirty="0">
                          <a:solidFill>
                            <a:schemeClr val="accent5"/>
                          </a:solidFill>
                          <a:effectLst/>
                        </a:rPr>
                        <a:t>Aluminium</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$2.80B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579749806"/>
                  </a:ext>
                </a:extLst>
              </a:tr>
              <a:tr h="146116">
                <a:tc>
                  <a:txBody>
                    <a:bodyPr/>
                    <a:lstStyle/>
                    <a:p>
                      <a:pPr fontAlgn="t"/>
                      <a:r>
                        <a:rPr lang="cs-CZ" sz="700" u="sng" strike="noStrike" dirty="0" err="1">
                          <a:solidFill>
                            <a:schemeClr val="accent5"/>
                          </a:solidFill>
                          <a:effectLst/>
                        </a:rPr>
                        <a:t>Paper</a:t>
                      </a:r>
                      <a:r>
                        <a:rPr lang="cs-CZ" sz="700" u="sng" strike="noStrike" dirty="0">
                          <a:solidFill>
                            <a:schemeClr val="accent5"/>
                          </a:solidFill>
                          <a:effectLst/>
                        </a:rPr>
                        <a:t> and </a:t>
                      </a:r>
                      <a:r>
                        <a:rPr lang="cs-CZ" sz="700" u="sng" strike="noStrike" dirty="0" err="1">
                          <a:solidFill>
                            <a:schemeClr val="accent5"/>
                          </a:solidFill>
                          <a:effectLst/>
                        </a:rPr>
                        <a:t>paperboard</a:t>
                      </a:r>
                      <a:r>
                        <a:rPr lang="cs-CZ" sz="700" u="sng" strike="noStrike" dirty="0">
                          <a:solidFill>
                            <a:schemeClr val="accent5"/>
                          </a:solidFill>
                          <a:effectLst/>
                        </a:rPr>
                        <a:t>, </a:t>
                      </a:r>
                      <a:r>
                        <a:rPr lang="cs-CZ" sz="700" u="sng" strike="noStrike" dirty="0" err="1">
                          <a:solidFill>
                            <a:schemeClr val="accent5"/>
                          </a:solidFill>
                          <a:effectLst/>
                        </a:rPr>
                        <a:t>articles</a:t>
                      </a:r>
                      <a:r>
                        <a:rPr lang="cs-CZ" sz="700" u="sng" strike="noStrike" dirty="0">
                          <a:solidFill>
                            <a:schemeClr val="accent5"/>
                          </a:solidFill>
                          <a:effectLst/>
                        </a:rPr>
                        <a:t> </a:t>
                      </a:r>
                      <a:r>
                        <a:rPr lang="cs-CZ" sz="700" u="sng" strike="noStrike" dirty="0" err="1">
                          <a:solidFill>
                            <a:schemeClr val="accent5"/>
                          </a:solidFill>
                          <a:effectLst/>
                        </a:rPr>
                        <a:t>of</a:t>
                      </a:r>
                      <a:r>
                        <a:rPr lang="cs-CZ" sz="700" u="sng" strike="noStrike" dirty="0">
                          <a:solidFill>
                            <a:schemeClr val="accent5"/>
                          </a:solidFill>
                          <a:effectLst/>
                        </a:rPr>
                        <a:t> pulp, </a:t>
                      </a:r>
                      <a:r>
                        <a:rPr lang="cs-CZ" sz="700" u="sng" strike="noStrike" dirty="0" err="1">
                          <a:solidFill>
                            <a:schemeClr val="accent5"/>
                          </a:solidFill>
                          <a:effectLst/>
                        </a:rPr>
                        <a:t>paper</a:t>
                      </a:r>
                      <a:r>
                        <a:rPr lang="cs-CZ" sz="700" u="sng" strike="noStrike" dirty="0">
                          <a:solidFill>
                            <a:schemeClr val="accent5"/>
                          </a:solidFill>
                          <a:effectLst/>
                        </a:rPr>
                        <a:t> and </a:t>
                      </a:r>
                      <a:r>
                        <a:rPr lang="cs-CZ" sz="700" u="sng" strike="noStrike" dirty="0" err="1">
                          <a:solidFill>
                            <a:schemeClr val="accent5"/>
                          </a:solidFill>
                          <a:effectLst/>
                        </a:rPr>
                        <a:t>board</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$2.45B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54513568"/>
                  </a:ext>
                </a:extLst>
              </a:tr>
              <a:tr h="199420">
                <a:tc>
                  <a:txBody>
                    <a:bodyPr/>
                    <a:lstStyle/>
                    <a:p>
                      <a:pPr fontAlgn="t"/>
                      <a:r>
                        <a:rPr lang="en-US" sz="700" u="sng" strike="noStrike" dirty="0">
                          <a:solidFill>
                            <a:schemeClr val="accent5"/>
                          </a:solidFill>
                          <a:effectLst/>
                        </a:rPr>
                        <a:t>Glass and glassware</a:t>
                      </a:r>
                      <a:endParaRPr lang="en-US"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$2.37B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715662505"/>
                  </a:ext>
                </a:extLst>
              </a:tr>
              <a:tr h="199420">
                <a:tc>
                  <a:txBody>
                    <a:bodyPr/>
                    <a:lstStyle/>
                    <a:p>
                      <a:pPr fontAlgn="t"/>
                      <a:r>
                        <a:rPr lang="cs-CZ" sz="700" u="sng" strike="noStrike" dirty="0" err="1">
                          <a:solidFill>
                            <a:srgbClr val="0563C1"/>
                          </a:solidFill>
                          <a:effectLst/>
                          <a:hlinkClick r:id="rId9">
                            <a:extLst>
                              <a:ext uri="{A12FA001-AC4F-418D-AE19-62706E023703}">
                                <ahyp:hlinkClr xmlns="" xmlns:ahyp="http://schemas.microsoft.com/office/drawing/2018/hyperlinkcolor" val="tx"/>
                              </a:ext>
                            </a:extLst>
                          </a:hlinkClick>
                        </a:rPr>
                        <a:t>Essential</a:t>
                      </a:r>
                      <a:r>
                        <a:rPr lang="cs-CZ" sz="700" u="sng" strike="noStrike" dirty="0">
                          <a:solidFill>
                            <a:srgbClr val="0563C1"/>
                          </a:solidFill>
                          <a:effectLst/>
                          <a:hlinkClick r:id="rId9">
                            <a:extLst>
                              <a:ext uri="{A12FA001-AC4F-418D-AE19-62706E023703}">
                                <ahyp:hlinkClr xmlns="" xmlns:ahyp="http://schemas.microsoft.com/office/drawing/2018/hyperlinkcolor" val="tx"/>
                              </a:ext>
                            </a:extLst>
                          </a:hlinkClick>
                        </a:rPr>
                        <a:t> </a:t>
                      </a:r>
                      <a:r>
                        <a:rPr lang="cs-CZ" sz="700" u="sng" strike="noStrike" dirty="0" err="1">
                          <a:solidFill>
                            <a:srgbClr val="0563C1"/>
                          </a:solidFill>
                          <a:effectLst/>
                          <a:hlinkClick r:id="rId9">
                            <a:extLst>
                              <a:ext uri="{A12FA001-AC4F-418D-AE19-62706E023703}">
                                <ahyp:hlinkClr xmlns="" xmlns:ahyp="http://schemas.microsoft.com/office/drawing/2018/hyperlinkcolor" val="tx"/>
                              </a:ext>
                            </a:extLst>
                          </a:hlinkClick>
                        </a:rPr>
                        <a:t>oils</a:t>
                      </a:r>
                      <a:r>
                        <a:rPr lang="cs-CZ" sz="700" u="sng" strike="noStrike" dirty="0">
                          <a:solidFill>
                            <a:srgbClr val="0563C1"/>
                          </a:solidFill>
                          <a:effectLst/>
                          <a:hlinkClick r:id="rId9">
                            <a:extLst>
                              <a:ext uri="{A12FA001-AC4F-418D-AE19-62706E023703}">
                                <ahyp:hlinkClr xmlns="" xmlns:ahyp="http://schemas.microsoft.com/office/drawing/2018/hyperlinkcolor" val="tx"/>
                              </a:ext>
                            </a:extLst>
                          </a:hlinkClick>
                        </a:rPr>
                        <a:t>, </a:t>
                      </a:r>
                      <a:r>
                        <a:rPr lang="cs-CZ" sz="700" u="sng" strike="noStrike" dirty="0" err="1">
                          <a:solidFill>
                            <a:srgbClr val="0563C1"/>
                          </a:solidFill>
                          <a:effectLst/>
                          <a:hlinkClick r:id="rId9">
                            <a:extLst>
                              <a:ext uri="{A12FA001-AC4F-418D-AE19-62706E023703}">
                                <ahyp:hlinkClr xmlns="" xmlns:ahyp="http://schemas.microsoft.com/office/drawing/2018/hyperlinkcolor" val="tx"/>
                              </a:ext>
                            </a:extLst>
                          </a:hlinkClick>
                        </a:rPr>
                        <a:t>perfumes</a:t>
                      </a:r>
                      <a:r>
                        <a:rPr lang="cs-CZ" sz="700" u="sng" strike="noStrike" dirty="0">
                          <a:solidFill>
                            <a:srgbClr val="0563C1"/>
                          </a:solidFill>
                          <a:effectLst/>
                          <a:hlinkClick r:id="rId9">
                            <a:extLst>
                              <a:ext uri="{A12FA001-AC4F-418D-AE19-62706E023703}">
                                <ahyp:hlinkClr xmlns="" xmlns:ahyp="http://schemas.microsoft.com/office/drawing/2018/hyperlinkcolor" val="tx"/>
                              </a:ext>
                            </a:extLst>
                          </a:hlinkClick>
                        </a:rPr>
                        <a:t>, </a:t>
                      </a:r>
                      <a:r>
                        <a:rPr lang="cs-CZ" sz="700" u="sng" strike="noStrike" dirty="0" err="1">
                          <a:solidFill>
                            <a:srgbClr val="0563C1"/>
                          </a:solidFill>
                          <a:effectLst/>
                          <a:hlinkClick r:id="rId9">
                            <a:extLst>
                              <a:ext uri="{A12FA001-AC4F-418D-AE19-62706E023703}">
                                <ahyp:hlinkClr xmlns="" xmlns:ahyp="http://schemas.microsoft.com/office/drawing/2018/hyperlinkcolor" val="tx"/>
                              </a:ext>
                            </a:extLst>
                          </a:hlinkClick>
                        </a:rPr>
                        <a:t>cosmetics</a:t>
                      </a:r>
                      <a:r>
                        <a:rPr lang="cs-CZ" sz="700" u="sng" strike="noStrike" dirty="0">
                          <a:solidFill>
                            <a:srgbClr val="0563C1"/>
                          </a:solidFill>
                          <a:effectLst/>
                          <a:hlinkClick r:id="rId9">
                            <a:extLst>
                              <a:ext uri="{A12FA001-AC4F-418D-AE19-62706E023703}">
                                <ahyp:hlinkClr xmlns="" xmlns:ahyp="http://schemas.microsoft.com/office/drawing/2018/hyperlinkcolor" val="tx"/>
                              </a:ext>
                            </a:extLst>
                          </a:hlinkClick>
                        </a:rPr>
                        <a:t>, </a:t>
                      </a:r>
                      <a:r>
                        <a:rPr lang="cs-CZ" sz="700" u="sng" strike="noStrike" dirty="0" err="1">
                          <a:solidFill>
                            <a:schemeClr val="accent5"/>
                          </a:solidFill>
                          <a:effectLst/>
                          <a:hlinkClick r:id="rId9">
                            <a:extLst>
                              <a:ext uri="{A12FA001-AC4F-418D-AE19-62706E023703}">
                                <ahyp:hlinkClr xmlns="" xmlns:ahyp="http://schemas.microsoft.com/office/drawing/2018/hyperlinkcolor" val="tx"/>
                              </a:ext>
                            </a:extLst>
                          </a:hlinkClick>
                        </a:rPr>
                        <a:t>toileteries</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$2.25B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004114897"/>
                  </a:ext>
                </a:extLst>
              </a:tr>
              <a:tr h="146116">
                <a:tc>
                  <a:txBody>
                    <a:bodyPr/>
                    <a:lstStyle/>
                    <a:p>
                      <a:pPr fontAlgn="t"/>
                      <a:r>
                        <a:rPr lang="en-US" sz="700" u="sng" strike="noStrike" dirty="0">
                          <a:solidFill>
                            <a:schemeClr val="accent5"/>
                          </a:solidFill>
                          <a:effectLst/>
                        </a:rPr>
                        <a:t>Miscellaneous chemical products</a:t>
                      </a:r>
                      <a:endParaRPr lang="en-US"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$1.94B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226432273"/>
                  </a:ext>
                </a:extLst>
              </a:tr>
              <a:tr h="146116">
                <a:tc>
                  <a:txBody>
                    <a:bodyPr/>
                    <a:lstStyle/>
                    <a:p>
                      <a:pPr fontAlgn="t"/>
                      <a:r>
                        <a:rPr lang="cs-CZ" sz="700" u="sng" strike="noStrike" dirty="0">
                          <a:solidFill>
                            <a:srgbClr val="0563C1"/>
                          </a:solidFill>
                          <a:effectLst/>
                          <a:hlinkClick r:id="rId10">
                            <a:extLst>
                              <a:ext uri="{A12FA001-AC4F-418D-AE19-62706E023703}">
                                <ahyp:hlinkClr xmlns="" xmlns:ahyp="http://schemas.microsoft.com/office/drawing/2018/hyperlinkcolor" val="tx"/>
                              </a:ext>
                            </a:extLst>
                          </a:hlinkClick>
                        </a:rPr>
                        <a:t>Miscellaneous </a:t>
                      </a:r>
                      <a:r>
                        <a:rPr lang="cs-CZ" sz="700" u="sng" strike="noStrike" dirty="0">
                          <a:solidFill>
                            <a:schemeClr val="accent5"/>
                          </a:solidFill>
                          <a:effectLst/>
                          <a:hlinkClick r:id="rId10">
                            <a:extLst>
                              <a:ext uri="{A12FA001-AC4F-418D-AE19-62706E023703}">
                                <ahyp:hlinkClr xmlns="" xmlns:ahyp="http://schemas.microsoft.com/office/drawing/2018/hyperlinkcolor" val="tx"/>
                              </a:ext>
                            </a:extLst>
                          </a:hlinkClick>
                        </a:rPr>
                        <a:t>manufactured articles</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$1.70B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185352972"/>
                  </a:ext>
                </a:extLst>
              </a:tr>
              <a:tr h="146116">
                <a:tc>
                  <a:txBody>
                    <a:bodyPr/>
                    <a:lstStyle/>
                    <a:p>
                      <a:pPr fontAlgn="t"/>
                      <a:r>
                        <a:rPr lang="en-US" sz="700" u="sng" strike="noStrike" dirty="0">
                          <a:solidFill>
                            <a:schemeClr val="accent5"/>
                          </a:solidFill>
                          <a:effectLst/>
                        </a:rPr>
                        <a:t>Miscellaneous articles of base metal</a:t>
                      </a:r>
                      <a:endParaRPr lang="en-US"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$1.64B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080438210"/>
                  </a:ext>
                </a:extLst>
              </a:tr>
              <a:tr h="146116">
                <a:tc>
                  <a:txBody>
                    <a:bodyPr/>
                    <a:lstStyle/>
                    <a:p>
                      <a:pPr fontAlgn="t"/>
                      <a:r>
                        <a:rPr lang="en-US" sz="700" u="sng" strike="noStrike" dirty="0">
                          <a:solidFill>
                            <a:schemeClr val="accent5"/>
                          </a:solidFill>
                          <a:effectLst/>
                          <a:hlinkClick r:id="rId11">
                            <a:extLst>
                              <a:ext uri="{A12FA001-AC4F-418D-AE19-62706E023703}">
                                <ahyp:hlinkClr xmlns="" xmlns:ahyp="http://schemas.microsoft.com/office/drawing/2018/hyperlinkcolor" val="tx"/>
                              </a:ext>
                            </a:extLst>
                          </a:hlinkClick>
                        </a:rPr>
                        <a:t>Articles of apparel, knit or crocheted</a:t>
                      </a:r>
                      <a:endParaRPr lang="en-US"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$1.47B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62913723"/>
                  </a:ext>
                </a:extLst>
              </a:tr>
              <a:tr h="146116">
                <a:tc>
                  <a:txBody>
                    <a:bodyPr/>
                    <a:lstStyle/>
                    <a:p>
                      <a:pPr fontAlgn="t"/>
                      <a:r>
                        <a:rPr lang="cs-CZ" sz="700" u="sng" strike="noStrike" dirty="0" err="1">
                          <a:solidFill>
                            <a:schemeClr val="accent5"/>
                          </a:solidFill>
                          <a:effectLst/>
                        </a:rPr>
                        <a:t>Articles</a:t>
                      </a:r>
                      <a:r>
                        <a:rPr lang="cs-CZ" sz="700" u="sng" strike="noStrike" dirty="0">
                          <a:solidFill>
                            <a:schemeClr val="accent5"/>
                          </a:solidFill>
                          <a:effectLst/>
                        </a:rPr>
                        <a:t> </a:t>
                      </a:r>
                      <a:r>
                        <a:rPr lang="cs-CZ" sz="700" u="sng" strike="noStrike" dirty="0" err="1">
                          <a:solidFill>
                            <a:schemeClr val="accent5"/>
                          </a:solidFill>
                          <a:effectLst/>
                        </a:rPr>
                        <a:t>of</a:t>
                      </a:r>
                      <a:r>
                        <a:rPr lang="cs-CZ" sz="700" u="sng" strike="noStrike" dirty="0">
                          <a:solidFill>
                            <a:schemeClr val="accent5"/>
                          </a:solidFill>
                          <a:effectLst/>
                        </a:rPr>
                        <a:t> </a:t>
                      </a:r>
                      <a:r>
                        <a:rPr lang="cs-CZ" sz="700" u="sng" strike="noStrike" dirty="0" err="1">
                          <a:solidFill>
                            <a:schemeClr val="accent5"/>
                          </a:solidFill>
                          <a:effectLst/>
                        </a:rPr>
                        <a:t>apparel</a:t>
                      </a:r>
                      <a:r>
                        <a:rPr lang="cs-CZ" sz="700" u="sng" strike="noStrike" dirty="0">
                          <a:solidFill>
                            <a:schemeClr val="accent5"/>
                          </a:solidFill>
                          <a:effectLst/>
                        </a:rPr>
                        <a:t>, not </a:t>
                      </a:r>
                      <a:r>
                        <a:rPr lang="cs-CZ" sz="700" u="sng" strike="noStrike" dirty="0" err="1">
                          <a:solidFill>
                            <a:schemeClr val="accent5"/>
                          </a:solidFill>
                          <a:effectLst/>
                        </a:rPr>
                        <a:t>knit</a:t>
                      </a:r>
                      <a:r>
                        <a:rPr lang="cs-CZ" sz="700" u="sng" strike="noStrike" dirty="0">
                          <a:solidFill>
                            <a:schemeClr val="accent5"/>
                          </a:solidFill>
                          <a:effectLst/>
                        </a:rPr>
                        <a:t> </a:t>
                      </a:r>
                      <a:r>
                        <a:rPr lang="cs-CZ" sz="700" u="sng" strike="noStrike" dirty="0" err="1">
                          <a:solidFill>
                            <a:schemeClr val="accent5"/>
                          </a:solidFill>
                          <a:effectLst/>
                        </a:rPr>
                        <a:t>or</a:t>
                      </a:r>
                      <a:r>
                        <a:rPr lang="cs-CZ" sz="700" u="sng" strike="noStrike" dirty="0">
                          <a:solidFill>
                            <a:schemeClr val="accent5"/>
                          </a:solidFill>
                          <a:effectLst/>
                        </a:rPr>
                        <a:t> </a:t>
                      </a:r>
                      <a:r>
                        <a:rPr lang="cs-CZ" sz="700" u="sng" strike="noStrike" dirty="0" err="1">
                          <a:solidFill>
                            <a:schemeClr val="accent5"/>
                          </a:solidFill>
                          <a:effectLst/>
                        </a:rPr>
                        <a:t>crocheted</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$1.41B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620731500"/>
                  </a:ext>
                </a:extLst>
              </a:tr>
              <a:tr h="146116">
                <a:tc>
                  <a:txBody>
                    <a:bodyPr/>
                    <a:lstStyle/>
                    <a:p>
                      <a:pPr fontAlgn="t"/>
                      <a:r>
                        <a:rPr lang="cs-CZ" sz="700" u="sng" strike="noStrike" dirty="0" err="1">
                          <a:solidFill>
                            <a:srgbClr val="0563C1"/>
                          </a:solidFill>
                          <a:effectLst/>
                          <a:hlinkClick r:id="rId12">
                            <a:extLst>
                              <a:ext uri="{A12FA001-AC4F-418D-AE19-62706E023703}">
                                <ahyp:hlinkClr xmlns="" xmlns:ahyp="http://schemas.microsoft.com/office/drawing/2018/hyperlinkcolor" val="tx"/>
                              </a:ext>
                            </a:extLst>
                          </a:hlinkClick>
                        </a:rPr>
                        <a:t>Organic</a:t>
                      </a:r>
                      <a:r>
                        <a:rPr lang="cs-CZ" sz="700" u="sng" strike="noStrike" dirty="0">
                          <a:solidFill>
                            <a:srgbClr val="0563C1"/>
                          </a:solidFill>
                          <a:effectLst/>
                          <a:hlinkClick r:id="rId12">
                            <a:extLst>
                              <a:ext uri="{A12FA001-AC4F-418D-AE19-62706E023703}">
                                <ahyp:hlinkClr xmlns="" xmlns:ahyp="http://schemas.microsoft.com/office/drawing/2018/hyperlinkcolor" val="tx"/>
                              </a:ext>
                            </a:extLst>
                          </a:hlinkClick>
                        </a:rPr>
                        <a:t> </a:t>
                      </a:r>
                      <a:r>
                        <a:rPr lang="cs-CZ" sz="700" u="sng" strike="noStrike" dirty="0" err="1">
                          <a:solidFill>
                            <a:schemeClr val="accent5"/>
                          </a:solidFill>
                          <a:effectLst/>
                          <a:hlinkClick r:id="rId12">
                            <a:extLst>
                              <a:ext uri="{A12FA001-AC4F-418D-AE19-62706E023703}">
                                <ahyp:hlinkClr xmlns="" xmlns:ahyp="http://schemas.microsoft.com/office/drawing/2018/hyperlinkcolor" val="tx"/>
                              </a:ext>
                            </a:extLst>
                          </a:hlinkClick>
                        </a:rPr>
                        <a:t>chemicals</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$1.39B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76461563"/>
                  </a:ext>
                </a:extLst>
              </a:tr>
              <a:tr h="146116">
                <a:tc>
                  <a:txBody>
                    <a:bodyPr/>
                    <a:lstStyle/>
                    <a:p>
                      <a:pPr fontAlgn="t"/>
                      <a:r>
                        <a:rPr lang="en-US" sz="700" u="sng" strike="noStrike" dirty="0">
                          <a:solidFill>
                            <a:schemeClr val="accent5"/>
                          </a:solidFill>
                          <a:effectLst/>
                        </a:rPr>
                        <a:t>Dairy products, eggs, honey, edible products</a:t>
                      </a:r>
                      <a:endParaRPr lang="en-US"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$1.28B</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79908761"/>
                  </a:ext>
                </a:extLst>
              </a:tr>
              <a:tr h="146116">
                <a:tc>
                  <a:txBody>
                    <a:bodyPr/>
                    <a:lstStyle/>
                    <a:p>
                      <a:pPr fontAlgn="t"/>
                      <a:r>
                        <a:rPr lang="cs-CZ" sz="700" u="sng" strike="noStrike" dirty="0" err="1">
                          <a:solidFill>
                            <a:schemeClr val="accent5"/>
                          </a:solidFill>
                          <a:effectLst/>
                        </a:rPr>
                        <a:t>Railway</a:t>
                      </a:r>
                      <a:r>
                        <a:rPr lang="cs-CZ" sz="700" u="sng" strike="noStrike" dirty="0">
                          <a:solidFill>
                            <a:schemeClr val="accent5"/>
                          </a:solidFill>
                          <a:effectLst/>
                        </a:rPr>
                        <a:t>, </a:t>
                      </a:r>
                      <a:r>
                        <a:rPr lang="cs-CZ" sz="700" u="sng" strike="noStrike" dirty="0" err="1">
                          <a:solidFill>
                            <a:schemeClr val="accent5"/>
                          </a:solidFill>
                          <a:effectLst/>
                        </a:rPr>
                        <a:t>tramway</a:t>
                      </a:r>
                      <a:r>
                        <a:rPr lang="cs-CZ" sz="700" u="sng" strike="noStrike" dirty="0">
                          <a:solidFill>
                            <a:schemeClr val="accent5"/>
                          </a:solidFill>
                          <a:effectLst/>
                        </a:rPr>
                        <a:t> </a:t>
                      </a:r>
                      <a:r>
                        <a:rPr lang="cs-CZ" sz="700" u="sng" strike="noStrike" dirty="0" err="1">
                          <a:solidFill>
                            <a:schemeClr val="accent5"/>
                          </a:solidFill>
                          <a:effectLst/>
                        </a:rPr>
                        <a:t>locomotives</a:t>
                      </a:r>
                      <a:r>
                        <a:rPr lang="cs-CZ" sz="700" u="sng" strike="noStrike" dirty="0">
                          <a:solidFill>
                            <a:schemeClr val="accent5"/>
                          </a:solidFill>
                          <a:effectLst/>
                        </a:rPr>
                        <a:t>, </a:t>
                      </a:r>
                      <a:r>
                        <a:rPr lang="cs-CZ" sz="700" u="sng" strike="noStrike" dirty="0" err="1">
                          <a:solidFill>
                            <a:schemeClr val="accent5"/>
                          </a:solidFill>
                          <a:effectLst/>
                        </a:rPr>
                        <a:t>rolling</a:t>
                      </a:r>
                      <a:r>
                        <a:rPr lang="cs-CZ" sz="700" u="sng" strike="noStrike" dirty="0">
                          <a:solidFill>
                            <a:schemeClr val="accent5"/>
                          </a:solidFill>
                          <a:effectLst/>
                        </a:rPr>
                        <a:t> </a:t>
                      </a:r>
                      <a:r>
                        <a:rPr lang="cs-CZ" sz="700" u="sng" strike="noStrike" dirty="0" err="1">
                          <a:solidFill>
                            <a:schemeClr val="accent5"/>
                          </a:solidFill>
                          <a:effectLst/>
                        </a:rPr>
                        <a:t>stock</a:t>
                      </a:r>
                      <a:r>
                        <a:rPr lang="cs-CZ" sz="700" u="sng" strike="noStrike" dirty="0">
                          <a:solidFill>
                            <a:schemeClr val="accent5"/>
                          </a:solidFill>
                          <a:effectLst/>
                        </a:rPr>
                        <a:t>, </a:t>
                      </a:r>
                      <a:r>
                        <a:rPr lang="cs-CZ" sz="700" u="sng" strike="noStrike" dirty="0" err="1">
                          <a:solidFill>
                            <a:schemeClr val="accent5"/>
                          </a:solidFill>
                          <a:effectLst/>
                        </a:rPr>
                        <a:t>equipment</a:t>
                      </a:r>
                      <a:endParaRPr lang="cs-CZ" sz="700" u="sng" dirty="0">
                        <a:solidFill>
                          <a:schemeClr val="accent5"/>
                        </a:solidFill>
                        <a:effectLst/>
                      </a:endParaRPr>
                    </a:p>
                  </a:txBody>
                  <a:tcPr marL="14290" marR="14290" marT="14293" marB="14293">
                    <a:lnL>
                      <a:noFill/>
                    </a:lnL>
                    <a:lnR>
                      <a:noFill/>
                    </a:lnR>
                    <a:lnT w="9525" cap="flat" cmpd="sng" algn="ctr">
                      <a:solidFill>
                        <a:srgbClr val="DDDDDD"/>
                      </a:solidFill>
                      <a:prstDash val="solid"/>
                      <a:round/>
                      <a:headEnd type="none" w="med" len="med"/>
                      <a:tailEnd type="none" w="med" len="med"/>
                    </a:lnT>
                    <a:lnB>
                      <a:noFill/>
                    </a:lnB>
                    <a:solidFill>
                      <a:srgbClr val="F5F5F5"/>
                    </a:solidFill>
                  </a:tcPr>
                </a:tc>
                <a:tc>
                  <a:txBody>
                    <a:bodyPr/>
                    <a:lstStyle/>
                    <a:p>
                      <a:pPr fontAlgn="t"/>
                      <a:r>
                        <a:rPr lang="cs-CZ" sz="700" dirty="0">
                          <a:effectLst/>
                        </a:rPr>
                        <a:t>$1.21B</a:t>
                      </a:r>
                    </a:p>
                  </a:txBody>
                  <a:tcPr marL="14290" marR="14290" marT="14293" marB="14293">
                    <a:lnL>
                      <a:noFill/>
                    </a:lnL>
                    <a:lnR>
                      <a:noFill/>
                    </a:lnR>
                    <a:lnT w="9525" cap="flat" cmpd="sng" algn="ctr">
                      <a:solidFill>
                        <a:srgbClr val="DDDDDD"/>
                      </a:solidFill>
                      <a:prstDash val="solid"/>
                      <a:round/>
                      <a:headEnd type="none" w="med" len="med"/>
                      <a:tailEnd type="none" w="med" len="med"/>
                    </a:lnT>
                    <a:lnB>
                      <a:noFill/>
                    </a:lnB>
                    <a:solidFill>
                      <a:srgbClr val="F5F5F5"/>
                    </a:solidFill>
                  </a:tcPr>
                </a:tc>
                <a:tc>
                  <a:txBody>
                    <a:bodyPr/>
                    <a:lstStyle/>
                    <a:p>
                      <a:pPr fontAlgn="t"/>
                      <a:r>
                        <a:rPr lang="cs-CZ" sz="700" dirty="0">
                          <a:effectLst/>
                        </a:rPr>
                        <a:t>2022</a:t>
                      </a:r>
                    </a:p>
                  </a:txBody>
                  <a:tcPr marL="14290" marR="14290" marT="14293" marB="14293">
                    <a:lnL>
                      <a:noFill/>
                    </a:lnL>
                    <a:lnR>
                      <a:noFill/>
                    </a:lnR>
                    <a:lnT w="9525" cap="flat" cmpd="sng" algn="ctr">
                      <a:solidFill>
                        <a:srgbClr val="DDDDDD"/>
                      </a:solidFill>
                      <a:prstDash val="solid"/>
                      <a:round/>
                      <a:headEnd type="none" w="med" len="med"/>
                      <a:tailEnd type="none" w="med" len="med"/>
                    </a:lnT>
                    <a:lnB>
                      <a:noFill/>
                    </a:lnB>
                    <a:solidFill>
                      <a:srgbClr val="F5F5F5"/>
                    </a:solidFill>
                  </a:tcPr>
                </a:tc>
                <a:extLst>
                  <a:ext uri="{0D108BD9-81ED-4DB2-BD59-A6C34878D82A}">
                    <a16:rowId xmlns:a16="http://schemas.microsoft.com/office/drawing/2014/main" val="1996534243"/>
                  </a:ext>
                </a:extLst>
              </a:tr>
            </a:tbl>
          </a:graphicData>
        </a:graphic>
      </p:graphicFrame>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1BB556C1-F9EA-1200-65F2-2B4108200880}"/>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193925" y="1649413"/>
            <a:ext cx="5049838"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a:extLst>
              <a:ext uri="{FF2B5EF4-FFF2-40B4-BE49-F238E27FC236}">
                <a16:creationId xmlns:a16="http://schemas.microsoft.com/office/drawing/2014/main" id="{1E4ED853-7522-1FD3-999F-92C6B66C45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2">
            <a:extLst>
              <a:ext uri="{FF2B5EF4-FFF2-40B4-BE49-F238E27FC236}">
                <a16:creationId xmlns:a16="http://schemas.microsoft.com/office/drawing/2014/main" id="{22599F4F-3A7D-8CFC-A3C6-B172F6301236}"/>
              </a:ext>
            </a:extLst>
          </p:cNvPr>
          <p:cNvSpPr>
            <a:spLocks noGrp="1" noChangeArrowheads="1"/>
          </p:cNvSpPr>
          <p:nvPr>
            <p:ph type="ctrTitle" idx="4294967295"/>
          </p:nvPr>
        </p:nvSpPr>
        <p:spPr>
          <a:xfrm>
            <a:off x="2230438" y="1173163"/>
            <a:ext cx="5507037" cy="377825"/>
          </a:xfrm>
        </p:spPr>
        <p:txBody>
          <a:bodyPr/>
          <a:lstStyle/>
          <a:p>
            <a:pPr eaLnBrk="1" hangingPunct="1"/>
            <a:r>
              <a:rPr lang="en-US" altLang="cs-CZ" sz="1800">
                <a:solidFill>
                  <a:srgbClr val="0039A6"/>
                </a:solidFill>
                <a:latin typeface="Georgia" panose="02040502050405020303" pitchFamily="18" charset="0"/>
              </a:rPr>
              <a:t>Economy</a:t>
            </a:r>
          </a:p>
        </p:txBody>
      </p:sp>
      <p:sp>
        <p:nvSpPr>
          <p:cNvPr id="62469" name="Rectangle 3">
            <a:extLst>
              <a:ext uri="{FF2B5EF4-FFF2-40B4-BE49-F238E27FC236}">
                <a16:creationId xmlns:a16="http://schemas.microsoft.com/office/drawing/2014/main" id="{78805E53-3070-A019-932E-6E8E76F5D538}"/>
              </a:ext>
            </a:extLst>
          </p:cNvPr>
          <p:cNvSpPr>
            <a:spLocks noGrp="1" noChangeArrowheads="1"/>
          </p:cNvSpPr>
          <p:nvPr>
            <p:ph type="subTitle" idx="4294967295"/>
          </p:nvPr>
        </p:nvSpPr>
        <p:spPr>
          <a:xfrm>
            <a:off x="833933" y="1846263"/>
            <a:ext cx="7819530" cy="4000500"/>
          </a:xfrm>
        </p:spPr>
        <p:txBody>
          <a:bodyPr rtlCol="0">
            <a:normAutofit/>
          </a:bodyPr>
          <a:lstStyle/>
          <a:p>
            <a:pPr marL="228600" indent="-228600" algn="just" eaLnBrk="1" fontAlgn="auto" hangingPunct="1">
              <a:spcAft>
                <a:spcPts val="0"/>
              </a:spcAft>
              <a:buFont typeface="Arial" panose="020B0604020202020204" pitchFamily="34" charset="0"/>
              <a:buNone/>
              <a:defRPr/>
            </a:pPr>
            <a:r>
              <a:rPr lang="en-US" altLang="cs-CZ" sz="1500" dirty="0">
                <a:solidFill>
                  <a:srgbClr val="D52B1E"/>
                </a:solidFill>
                <a:latin typeface="Georgia" panose="02040502050405020303" pitchFamily="18" charset="0"/>
              </a:rPr>
              <a:t>	</a:t>
            </a:r>
            <a:r>
              <a:rPr lang="en-GB" altLang="cs-CZ" sz="1425" dirty="0">
                <a:solidFill>
                  <a:srgbClr val="D52B1E"/>
                </a:solidFill>
                <a:latin typeface="Georgia" panose="02040502050405020303" pitchFamily="18" charset="0"/>
              </a:rPr>
              <a:t>External Trade – </a:t>
            </a:r>
            <a:r>
              <a:rPr lang="cs-CZ" altLang="cs-CZ" sz="1425" dirty="0">
                <a:solidFill>
                  <a:srgbClr val="D52B1E"/>
                </a:solidFill>
                <a:latin typeface="Georgia" panose="02040502050405020303" pitchFamily="18" charset="0"/>
              </a:rPr>
              <a:t>Czech </a:t>
            </a:r>
            <a:r>
              <a:rPr lang="cs-CZ" altLang="cs-CZ" sz="1425" dirty="0" err="1">
                <a:solidFill>
                  <a:srgbClr val="D52B1E"/>
                </a:solidFill>
                <a:latin typeface="Georgia" panose="02040502050405020303" pitchFamily="18" charset="0"/>
              </a:rPr>
              <a:t>imports</a:t>
            </a:r>
            <a:r>
              <a:rPr lang="cs-CZ" altLang="cs-CZ" sz="1425" dirty="0">
                <a:solidFill>
                  <a:srgbClr val="D52B1E"/>
                </a:solidFill>
                <a:latin typeface="Georgia" panose="02040502050405020303" pitchFamily="18" charset="0"/>
              </a:rPr>
              <a:t> by </a:t>
            </a:r>
            <a:r>
              <a:rPr lang="cs-CZ" altLang="cs-CZ" sz="1425" dirty="0" err="1">
                <a:solidFill>
                  <a:srgbClr val="D52B1E"/>
                </a:solidFill>
                <a:latin typeface="Georgia" panose="02040502050405020303" pitchFamily="18" charset="0"/>
              </a:rPr>
              <a:t>category</a:t>
            </a:r>
            <a:r>
              <a:rPr lang="cs-CZ" altLang="cs-CZ" sz="1425" dirty="0">
                <a:solidFill>
                  <a:srgbClr val="D52B1E"/>
                </a:solidFill>
                <a:latin typeface="Georgia" panose="02040502050405020303" pitchFamily="18" charset="0"/>
              </a:rPr>
              <a:t> (2022)</a:t>
            </a:r>
            <a:endParaRPr lang="en-GB" altLang="cs-CZ" sz="1425" dirty="0">
              <a:solidFill>
                <a:srgbClr val="D52B1E"/>
              </a:solidFill>
              <a:latin typeface="Georgia" panose="02040502050405020303" pitchFamily="18" charset="0"/>
            </a:endParaRPr>
          </a:p>
        </p:txBody>
      </p:sp>
      <p:sp>
        <p:nvSpPr>
          <p:cNvPr id="2" name="Rectangle 1">
            <a:extLst>
              <a:ext uri="{FF2B5EF4-FFF2-40B4-BE49-F238E27FC236}">
                <a16:creationId xmlns:a16="http://schemas.microsoft.com/office/drawing/2014/main" id="{60CD9A79-07EE-65CB-A56A-DB5D086B64DC}"/>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E12BEC7-4082-434E-702E-98E4B2711CFB}"/>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4" name="Tabulka 3">
            <a:extLst>
              <a:ext uri="{FF2B5EF4-FFF2-40B4-BE49-F238E27FC236}">
                <a16:creationId xmlns:a16="http://schemas.microsoft.com/office/drawing/2014/main" id="{CE2177A6-0079-2616-72A4-4539B8CC9641}"/>
              </a:ext>
            </a:extLst>
          </p:cNvPr>
          <p:cNvGraphicFramePr>
            <a:graphicFrameLocks noGrp="1"/>
          </p:cNvGraphicFramePr>
          <p:nvPr>
            <p:extLst>
              <p:ext uri="{D42A27DB-BD31-4B8C-83A1-F6EECF244321}">
                <p14:modId xmlns:p14="http://schemas.microsoft.com/office/powerpoint/2010/main" val="3318851810"/>
              </p:ext>
            </p:extLst>
          </p:nvPr>
        </p:nvGraphicFramePr>
        <p:xfrm>
          <a:off x="1082650" y="2147888"/>
          <a:ext cx="6567510" cy="4312000"/>
        </p:xfrm>
        <a:graphic>
          <a:graphicData uri="http://schemas.openxmlformats.org/drawingml/2006/table">
            <a:tbl>
              <a:tblPr/>
              <a:tblGrid>
                <a:gridCol w="2189170">
                  <a:extLst>
                    <a:ext uri="{9D8B030D-6E8A-4147-A177-3AD203B41FA5}">
                      <a16:colId xmlns:a16="http://schemas.microsoft.com/office/drawing/2014/main" val="481509064"/>
                    </a:ext>
                  </a:extLst>
                </a:gridCol>
                <a:gridCol w="2189170">
                  <a:extLst>
                    <a:ext uri="{9D8B030D-6E8A-4147-A177-3AD203B41FA5}">
                      <a16:colId xmlns:a16="http://schemas.microsoft.com/office/drawing/2014/main" val="3084958268"/>
                    </a:ext>
                  </a:extLst>
                </a:gridCol>
                <a:gridCol w="2189170">
                  <a:extLst>
                    <a:ext uri="{9D8B030D-6E8A-4147-A177-3AD203B41FA5}">
                      <a16:colId xmlns:a16="http://schemas.microsoft.com/office/drawing/2014/main" val="2861970388"/>
                    </a:ext>
                  </a:extLst>
                </a:gridCol>
              </a:tblGrid>
              <a:tr h="149825">
                <a:tc>
                  <a:txBody>
                    <a:bodyPr/>
                    <a:lstStyle/>
                    <a:p>
                      <a:pPr algn="l" fontAlgn="b"/>
                      <a:r>
                        <a:rPr lang="en-US" sz="700" b="0" dirty="0" smtClean="0">
                          <a:effectLst/>
                        </a:rPr>
                        <a:t>Czech</a:t>
                      </a:r>
                      <a:r>
                        <a:rPr lang="cs-CZ" sz="700" b="0" dirty="0" err="1" smtClean="0">
                          <a:effectLst/>
                        </a:rPr>
                        <a:t>ia</a:t>
                      </a:r>
                      <a:r>
                        <a:rPr lang="en-US" sz="700" b="0" dirty="0" smtClean="0">
                          <a:effectLst/>
                        </a:rPr>
                        <a:t> </a:t>
                      </a:r>
                      <a:r>
                        <a:rPr lang="en-US" sz="700" b="0" dirty="0">
                          <a:effectLst/>
                        </a:rPr>
                        <a:t>Imports By Category</a:t>
                      </a:r>
                    </a:p>
                  </a:txBody>
                  <a:tcPr marL="14067" marR="14067" marT="14066" marB="14066"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cs-CZ" sz="700" b="0">
                          <a:effectLst/>
                        </a:rPr>
                        <a:t>Value</a:t>
                      </a:r>
                    </a:p>
                  </a:txBody>
                  <a:tcPr marL="14067" marR="14067" marT="14066" marB="14066"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l" fontAlgn="b"/>
                      <a:r>
                        <a:rPr lang="cs-CZ" sz="700" b="0">
                          <a:effectLst/>
                        </a:rPr>
                        <a:t>Year</a:t>
                      </a:r>
                    </a:p>
                  </a:txBody>
                  <a:tcPr marL="14067" marR="14067" marT="14066" marB="14066" anchor="b">
                    <a:lnL>
                      <a:noFill/>
                    </a:lnL>
                    <a:lnR>
                      <a:noFill/>
                    </a:lnR>
                    <a:lnT>
                      <a:noFill/>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3125573496"/>
                  </a:ext>
                </a:extLst>
              </a:tr>
              <a:tr h="149825">
                <a:tc>
                  <a:txBody>
                    <a:bodyPr/>
                    <a:lstStyle/>
                    <a:p>
                      <a:pPr fontAlgn="t"/>
                      <a:r>
                        <a:rPr lang="cs-CZ" sz="700" u="none" strike="noStrike">
                          <a:solidFill>
                            <a:srgbClr val="333333"/>
                          </a:solidFill>
                          <a:effectLst/>
                          <a:hlinkClick r:id="rId4"/>
                        </a:rPr>
                        <a:t>Electrical, electronic equipment</a:t>
                      </a:r>
                      <a:endParaRPr lang="cs-CZ" sz="700">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$51.19B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603892171"/>
                  </a:ext>
                </a:extLst>
              </a:tr>
              <a:tr h="149825">
                <a:tc>
                  <a:txBody>
                    <a:bodyPr/>
                    <a:lstStyle/>
                    <a:p>
                      <a:pPr fontAlgn="t"/>
                      <a:r>
                        <a:rPr lang="cs-CZ" sz="700" u="none" strike="noStrike">
                          <a:solidFill>
                            <a:srgbClr val="333333"/>
                          </a:solidFill>
                          <a:effectLst/>
                          <a:hlinkClick r:id="rId5"/>
                        </a:rPr>
                        <a:t>Machinery, nuclear reactors, boilers</a:t>
                      </a:r>
                      <a:endParaRPr lang="cs-CZ" sz="700">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$35.41B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397452202"/>
                  </a:ext>
                </a:extLst>
              </a:tr>
              <a:tr h="149825">
                <a:tc>
                  <a:txBody>
                    <a:bodyPr/>
                    <a:lstStyle/>
                    <a:p>
                      <a:pPr fontAlgn="t"/>
                      <a:r>
                        <a:rPr lang="en-US" sz="700" u="sng" strike="noStrike" dirty="0">
                          <a:solidFill>
                            <a:schemeClr val="accent5"/>
                          </a:solidFill>
                          <a:effectLst/>
                        </a:rPr>
                        <a:t>Mineral fuels, oils, distillation products</a:t>
                      </a:r>
                      <a:endParaRPr lang="en-US"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$22.12B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641263278"/>
                  </a:ext>
                </a:extLst>
              </a:tr>
              <a:tr h="149825">
                <a:tc>
                  <a:txBody>
                    <a:bodyPr/>
                    <a:lstStyle/>
                    <a:p>
                      <a:pPr fontAlgn="t"/>
                      <a:r>
                        <a:rPr lang="cs-CZ" sz="700" u="sng" strike="noStrike" dirty="0" err="1">
                          <a:solidFill>
                            <a:schemeClr val="accent5"/>
                          </a:solidFill>
                          <a:effectLst/>
                        </a:rPr>
                        <a:t>Vehicles</a:t>
                      </a:r>
                      <a:r>
                        <a:rPr lang="cs-CZ" sz="700" u="sng" strike="noStrike" dirty="0">
                          <a:solidFill>
                            <a:schemeClr val="accent5"/>
                          </a:solidFill>
                          <a:effectLst/>
                        </a:rPr>
                        <a:t> </a:t>
                      </a:r>
                      <a:r>
                        <a:rPr lang="cs-CZ" sz="700" u="sng" strike="noStrike" dirty="0" err="1">
                          <a:solidFill>
                            <a:schemeClr val="accent5"/>
                          </a:solidFill>
                          <a:effectLst/>
                        </a:rPr>
                        <a:t>other</a:t>
                      </a:r>
                      <a:r>
                        <a:rPr lang="cs-CZ" sz="700" u="sng" strike="noStrike" dirty="0">
                          <a:solidFill>
                            <a:schemeClr val="accent5"/>
                          </a:solidFill>
                          <a:effectLst/>
                        </a:rPr>
                        <a:t> </a:t>
                      </a:r>
                      <a:r>
                        <a:rPr lang="cs-CZ" sz="700" u="sng" strike="noStrike" dirty="0" err="1">
                          <a:solidFill>
                            <a:schemeClr val="accent5"/>
                          </a:solidFill>
                          <a:effectLst/>
                        </a:rPr>
                        <a:t>than</a:t>
                      </a:r>
                      <a:r>
                        <a:rPr lang="cs-CZ" sz="700" u="sng" strike="noStrike" dirty="0">
                          <a:solidFill>
                            <a:schemeClr val="accent5"/>
                          </a:solidFill>
                          <a:effectLst/>
                        </a:rPr>
                        <a:t> </a:t>
                      </a:r>
                      <a:r>
                        <a:rPr lang="cs-CZ" sz="700" u="sng" strike="noStrike" dirty="0" err="1">
                          <a:solidFill>
                            <a:schemeClr val="accent5"/>
                          </a:solidFill>
                          <a:effectLst/>
                        </a:rPr>
                        <a:t>railway</a:t>
                      </a:r>
                      <a:r>
                        <a:rPr lang="cs-CZ" sz="700" u="sng" strike="noStrike" dirty="0">
                          <a:solidFill>
                            <a:schemeClr val="accent5"/>
                          </a:solidFill>
                          <a:effectLst/>
                        </a:rPr>
                        <a:t>, </a:t>
                      </a:r>
                      <a:r>
                        <a:rPr lang="cs-CZ" sz="700" u="sng" strike="noStrike" dirty="0" err="1">
                          <a:solidFill>
                            <a:schemeClr val="accent5"/>
                          </a:solidFill>
                          <a:effectLst/>
                        </a:rPr>
                        <a:t>tramway</a:t>
                      </a:r>
                      <a:endParaRPr lang="cs-CZ"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$19.84B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382137828"/>
                  </a:ext>
                </a:extLst>
              </a:tr>
              <a:tr h="149825">
                <a:tc>
                  <a:txBody>
                    <a:bodyPr/>
                    <a:lstStyle/>
                    <a:p>
                      <a:pPr fontAlgn="t"/>
                      <a:r>
                        <a:rPr lang="cs-CZ" sz="700" u="sng" strike="noStrike" dirty="0" err="1">
                          <a:solidFill>
                            <a:schemeClr val="accent5"/>
                          </a:solidFill>
                          <a:effectLst/>
                          <a:hlinkClick r:id="rId6">
                            <a:extLst>
                              <a:ext uri="{A12FA001-AC4F-418D-AE19-62706E023703}">
                                <ahyp:hlinkClr xmlns="" xmlns:ahyp="http://schemas.microsoft.com/office/drawing/2018/hyperlinkcolor" val="tx"/>
                              </a:ext>
                            </a:extLst>
                          </a:hlinkClick>
                        </a:rPr>
                        <a:t>Plastic</a:t>
                      </a:r>
                      <a:r>
                        <a:rPr lang="cs-CZ" sz="700" u="sng" strike="noStrike" dirty="0" err="1">
                          <a:solidFill>
                            <a:schemeClr val="accent5"/>
                          </a:solidFill>
                          <a:effectLst/>
                        </a:rPr>
                        <a:t>s</a:t>
                      </a:r>
                      <a:endParaRPr lang="cs-CZ"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$11.47B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871125369"/>
                  </a:ext>
                </a:extLst>
              </a:tr>
              <a:tr h="149825">
                <a:tc>
                  <a:txBody>
                    <a:bodyPr/>
                    <a:lstStyle/>
                    <a:p>
                      <a:pPr fontAlgn="t"/>
                      <a:r>
                        <a:rPr lang="cs-CZ" sz="700" u="sng" strike="noStrike">
                          <a:solidFill>
                            <a:schemeClr val="accent5"/>
                          </a:solidFill>
                          <a:effectLst/>
                          <a:hlinkClick r:id="rId7">
                            <a:extLst>
                              <a:ext uri="{A12FA001-AC4F-418D-AE19-62706E023703}">
                                <ahyp:hlinkClr xmlns="" xmlns:ahyp="http://schemas.microsoft.com/office/drawing/2018/hyperlinkcolor" val="tx"/>
                              </a:ext>
                            </a:extLst>
                          </a:hlinkClick>
                        </a:rPr>
                        <a:t>Iron and steel</a:t>
                      </a:r>
                      <a:endParaRPr lang="cs-CZ" sz="700" u="sng">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$9.18B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024496919"/>
                  </a:ext>
                </a:extLst>
              </a:tr>
              <a:tr h="149825">
                <a:tc>
                  <a:txBody>
                    <a:bodyPr/>
                    <a:lstStyle/>
                    <a:p>
                      <a:pPr fontAlgn="t"/>
                      <a:r>
                        <a:rPr lang="cs-CZ" sz="700" u="sng" strike="noStrike" dirty="0" err="1">
                          <a:solidFill>
                            <a:srgbClr val="0563C1"/>
                          </a:solidFill>
                          <a:effectLst/>
                          <a:hlinkClick r:id="rId8">
                            <a:extLst>
                              <a:ext uri="{A12FA001-AC4F-418D-AE19-62706E023703}">
                                <ahyp:hlinkClr xmlns="" xmlns:ahyp="http://schemas.microsoft.com/office/drawing/2018/hyperlinkcolor" val="tx"/>
                              </a:ext>
                            </a:extLst>
                          </a:hlinkClick>
                        </a:rPr>
                        <a:t>Pharmaceutical</a:t>
                      </a:r>
                      <a:r>
                        <a:rPr lang="cs-CZ" sz="700" u="sng" strike="noStrike" dirty="0">
                          <a:solidFill>
                            <a:srgbClr val="0563C1"/>
                          </a:solidFill>
                          <a:effectLst/>
                          <a:hlinkClick r:id="rId8">
                            <a:extLst>
                              <a:ext uri="{A12FA001-AC4F-418D-AE19-62706E023703}">
                                <ahyp:hlinkClr xmlns="" xmlns:ahyp="http://schemas.microsoft.com/office/drawing/2018/hyperlinkcolor" val="tx"/>
                              </a:ext>
                            </a:extLst>
                          </a:hlinkClick>
                        </a:rPr>
                        <a:t> </a:t>
                      </a:r>
                      <a:r>
                        <a:rPr lang="cs-CZ" sz="700" u="sng" strike="noStrike" dirty="0" err="1">
                          <a:solidFill>
                            <a:schemeClr val="accent5"/>
                          </a:solidFill>
                          <a:effectLst/>
                          <a:hlinkClick r:id="rId8">
                            <a:extLst>
                              <a:ext uri="{A12FA001-AC4F-418D-AE19-62706E023703}">
                                <ahyp:hlinkClr xmlns="" xmlns:ahyp="http://schemas.microsoft.com/office/drawing/2018/hyperlinkcolor" val="tx"/>
                              </a:ext>
                            </a:extLst>
                          </a:hlinkClick>
                        </a:rPr>
                        <a:t>products</a:t>
                      </a:r>
                      <a:endParaRPr lang="cs-CZ"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$7.04B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54830561"/>
                  </a:ext>
                </a:extLst>
              </a:tr>
              <a:tr h="164274">
                <a:tc>
                  <a:txBody>
                    <a:bodyPr/>
                    <a:lstStyle/>
                    <a:p>
                      <a:pPr fontAlgn="t"/>
                      <a:r>
                        <a:rPr lang="en-US" sz="700" u="sng" strike="noStrike">
                          <a:solidFill>
                            <a:schemeClr val="accent5"/>
                          </a:solidFill>
                          <a:effectLst/>
                          <a:hlinkClick r:id="rId9">
                            <a:extLst>
                              <a:ext uri="{A12FA001-AC4F-418D-AE19-62706E023703}">
                                <ahyp:hlinkClr xmlns="" xmlns:ahyp="http://schemas.microsoft.com/office/drawing/2018/hyperlinkcolor" val="tx"/>
                              </a:ext>
                            </a:extLst>
                          </a:hlinkClick>
                        </a:rPr>
                        <a:t>Articles of iron or steel</a:t>
                      </a:r>
                      <a:endParaRPr lang="en-US" sz="700" u="sng">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$5.90B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008469907"/>
                  </a:ext>
                </a:extLst>
              </a:tr>
              <a:tr h="259884">
                <a:tc>
                  <a:txBody>
                    <a:bodyPr/>
                    <a:lstStyle/>
                    <a:p>
                      <a:pPr fontAlgn="t"/>
                      <a:r>
                        <a:rPr lang="en-US" sz="700" u="sng" strike="noStrike">
                          <a:solidFill>
                            <a:schemeClr val="accent5"/>
                          </a:solidFill>
                          <a:effectLst/>
                          <a:hlinkClick r:id="rId10">
                            <a:extLst>
                              <a:ext uri="{A12FA001-AC4F-418D-AE19-62706E023703}">
                                <ahyp:hlinkClr xmlns="" xmlns:ahyp="http://schemas.microsoft.com/office/drawing/2018/hyperlinkcolor" val="tx"/>
                              </a:ext>
                            </a:extLst>
                          </a:hlinkClick>
                        </a:rPr>
                        <a:t>Optical, photo, technical, medical apparatus</a:t>
                      </a:r>
                      <a:endParaRPr lang="en-US" sz="700" u="sng">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$4.93B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47271019"/>
                  </a:ext>
                </a:extLst>
              </a:tr>
              <a:tr h="268387">
                <a:tc>
                  <a:txBody>
                    <a:bodyPr/>
                    <a:lstStyle/>
                    <a:p>
                      <a:pPr fontAlgn="t"/>
                      <a:r>
                        <a:rPr lang="en-US" sz="700" u="sng" strike="noStrike">
                          <a:solidFill>
                            <a:schemeClr val="accent5"/>
                          </a:solidFill>
                          <a:effectLst/>
                          <a:hlinkClick r:id="rId11">
                            <a:extLst>
                              <a:ext uri="{A12FA001-AC4F-418D-AE19-62706E023703}">
                                <ahyp:hlinkClr xmlns="" xmlns:ahyp="http://schemas.microsoft.com/office/drawing/2018/hyperlinkcolor" val="tx"/>
                              </a:ext>
                            </a:extLst>
                          </a:hlinkClick>
                        </a:rPr>
                        <a:t>Furniture, lighting signs, prefabricated buildings</a:t>
                      </a:r>
                      <a:endParaRPr lang="en-US" sz="700" u="sng">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$4.07B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864577784"/>
                  </a:ext>
                </a:extLst>
              </a:tr>
              <a:tr h="149825">
                <a:tc>
                  <a:txBody>
                    <a:bodyPr/>
                    <a:lstStyle/>
                    <a:p>
                      <a:pPr fontAlgn="t"/>
                      <a:r>
                        <a:rPr lang="cs-CZ" sz="700" u="sng" strike="noStrike" dirty="0">
                          <a:solidFill>
                            <a:schemeClr val="accent5"/>
                          </a:solidFill>
                          <a:effectLst/>
                        </a:rPr>
                        <a:t>Aluminium</a:t>
                      </a:r>
                      <a:endParaRPr lang="cs-CZ"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$4.05B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118940644"/>
                  </a:ext>
                </a:extLst>
              </a:tr>
              <a:tr h="149825">
                <a:tc>
                  <a:txBody>
                    <a:bodyPr/>
                    <a:lstStyle/>
                    <a:p>
                      <a:pPr fontAlgn="t"/>
                      <a:r>
                        <a:rPr lang="cs-CZ" sz="700" u="sng" strike="noStrike" dirty="0" err="1">
                          <a:solidFill>
                            <a:schemeClr val="accent5"/>
                          </a:solidFill>
                          <a:effectLst/>
                        </a:rPr>
                        <a:t>Miscellaneous</a:t>
                      </a:r>
                      <a:r>
                        <a:rPr lang="cs-CZ" sz="700" u="sng" strike="noStrike" dirty="0">
                          <a:solidFill>
                            <a:schemeClr val="accent5"/>
                          </a:solidFill>
                          <a:effectLst/>
                        </a:rPr>
                        <a:t> </a:t>
                      </a:r>
                      <a:r>
                        <a:rPr lang="cs-CZ" sz="700" u="sng" strike="noStrike" dirty="0" err="1">
                          <a:solidFill>
                            <a:schemeClr val="accent5"/>
                          </a:solidFill>
                          <a:effectLst/>
                        </a:rPr>
                        <a:t>chemical</a:t>
                      </a:r>
                      <a:r>
                        <a:rPr lang="cs-CZ" sz="700" u="sng" strike="noStrike" dirty="0">
                          <a:solidFill>
                            <a:schemeClr val="accent5"/>
                          </a:solidFill>
                          <a:effectLst/>
                        </a:rPr>
                        <a:t> </a:t>
                      </a:r>
                      <a:r>
                        <a:rPr lang="cs-CZ" sz="700" u="sng" strike="noStrike" dirty="0" err="1">
                          <a:solidFill>
                            <a:schemeClr val="accent5"/>
                          </a:solidFill>
                          <a:effectLst/>
                        </a:rPr>
                        <a:t>products</a:t>
                      </a:r>
                      <a:endParaRPr lang="cs-CZ"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$3.21B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09180428"/>
                  </a:ext>
                </a:extLst>
              </a:tr>
              <a:tr h="163869">
                <a:tc>
                  <a:txBody>
                    <a:bodyPr/>
                    <a:lstStyle/>
                    <a:p>
                      <a:pPr fontAlgn="t"/>
                      <a:r>
                        <a:rPr lang="en-US" sz="700" u="sng" strike="noStrike" dirty="0">
                          <a:solidFill>
                            <a:schemeClr val="accent5"/>
                          </a:solidFill>
                          <a:effectLst/>
                        </a:rPr>
                        <a:t>Rubbers</a:t>
                      </a:r>
                      <a:endParaRPr lang="en-US"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$3.06B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001621043"/>
                  </a:ext>
                </a:extLst>
              </a:tr>
              <a:tr h="149825">
                <a:tc>
                  <a:txBody>
                    <a:bodyPr/>
                    <a:lstStyle/>
                    <a:p>
                      <a:pPr fontAlgn="t"/>
                      <a:r>
                        <a:rPr lang="cs-CZ" sz="700" u="sng" strike="noStrike" dirty="0" err="1">
                          <a:solidFill>
                            <a:schemeClr val="accent5"/>
                          </a:solidFill>
                          <a:effectLst/>
                        </a:rPr>
                        <a:t>Paper</a:t>
                      </a:r>
                      <a:r>
                        <a:rPr lang="cs-CZ" sz="700" u="sng" strike="noStrike" dirty="0">
                          <a:solidFill>
                            <a:schemeClr val="accent5"/>
                          </a:solidFill>
                          <a:effectLst/>
                        </a:rPr>
                        <a:t> and </a:t>
                      </a:r>
                      <a:r>
                        <a:rPr lang="cs-CZ" sz="700" u="sng" strike="noStrike" dirty="0" err="1">
                          <a:solidFill>
                            <a:schemeClr val="accent5"/>
                          </a:solidFill>
                          <a:effectLst/>
                        </a:rPr>
                        <a:t>paperboard</a:t>
                      </a:r>
                      <a:r>
                        <a:rPr lang="cs-CZ" sz="700" u="sng" strike="noStrike" dirty="0">
                          <a:solidFill>
                            <a:schemeClr val="accent5"/>
                          </a:solidFill>
                          <a:effectLst/>
                        </a:rPr>
                        <a:t>, </a:t>
                      </a:r>
                      <a:r>
                        <a:rPr lang="cs-CZ" sz="700" u="sng" strike="noStrike" dirty="0" err="1">
                          <a:solidFill>
                            <a:schemeClr val="accent5"/>
                          </a:solidFill>
                          <a:effectLst/>
                        </a:rPr>
                        <a:t>articles</a:t>
                      </a:r>
                      <a:r>
                        <a:rPr lang="cs-CZ" sz="700" u="sng" strike="noStrike" dirty="0">
                          <a:solidFill>
                            <a:schemeClr val="accent5"/>
                          </a:solidFill>
                          <a:effectLst/>
                        </a:rPr>
                        <a:t> </a:t>
                      </a:r>
                      <a:r>
                        <a:rPr lang="cs-CZ" sz="700" u="sng" strike="noStrike" dirty="0" err="1">
                          <a:solidFill>
                            <a:schemeClr val="accent5"/>
                          </a:solidFill>
                          <a:effectLst/>
                        </a:rPr>
                        <a:t>of</a:t>
                      </a:r>
                      <a:r>
                        <a:rPr lang="cs-CZ" sz="700" u="sng" strike="noStrike" dirty="0">
                          <a:solidFill>
                            <a:schemeClr val="accent5"/>
                          </a:solidFill>
                          <a:effectLst/>
                        </a:rPr>
                        <a:t> pulp, </a:t>
                      </a:r>
                      <a:r>
                        <a:rPr lang="cs-CZ" sz="700" u="sng" strike="noStrike" dirty="0" err="1">
                          <a:solidFill>
                            <a:schemeClr val="accent5"/>
                          </a:solidFill>
                          <a:effectLst/>
                        </a:rPr>
                        <a:t>paper</a:t>
                      </a:r>
                      <a:r>
                        <a:rPr lang="cs-CZ" sz="700" u="sng" strike="noStrike" dirty="0">
                          <a:solidFill>
                            <a:schemeClr val="accent5"/>
                          </a:solidFill>
                          <a:effectLst/>
                        </a:rPr>
                        <a:t> and </a:t>
                      </a:r>
                      <a:r>
                        <a:rPr lang="cs-CZ" sz="700" u="sng" strike="noStrike" dirty="0" err="1">
                          <a:solidFill>
                            <a:schemeClr val="accent5"/>
                          </a:solidFill>
                          <a:effectLst/>
                        </a:rPr>
                        <a:t>board</a:t>
                      </a:r>
                      <a:endParaRPr lang="cs-CZ"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$2.98B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41003401"/>
                  </a:ext>
                </a:extLst>
              </a:tr>
              <a:tr h="268387">
                <a:tc>
                  <a:txBody>
                    <a:bodyPr/>
                    <a:lstStyle/>
                    <a:p>
                      <a:pPr fontAlgn="t"/>
                      <a:r>
                        <a:rPr lang="cs-CZ" sz="700" u="sng" strike="noStrike" dirty="0">
                          <a:solidFill>
                            <a:schemeClr val="accent5"/>
                          </a:solidFill>
                          <a:effectLst/>
                          <a:hlinkClick r:id="rId12">
                            <a:extLst>
                              <a:ext uri="{A12FA001-AC4F-418D-AE19-62706E023703}">
                                <ahyp:hlinkClr xmlns="" xmlns:ahyp="http://schemas.microsoft.com/office/drawing/2018/hyperlinkcolor" val="tx"/>
                              </a:ext>
                            </a:extLst>
                          </a:hlinkClick>
                        </a:rPr>
                        <a:t>Essential oils, perfumes, cosmetics, toileteries</a:t>
                      </a:r>
                      <a:endParaRPr lang="cs-CZ"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$2.41B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66797948"/>
                  </a:ext>
                </a:extLst>
              </a:tr>
              <a:tr h="149825">
                <a:tc>
                  <a:txBody>
                    <a:bodyPr/>
                    <a:lstStyle/>
                    <a:p>
                      <a:pPr fontAlgn="t"/>
                      <a:r>
                        <a:rPr lang="cs-CZ" sz="700" u="sng" strike="noStrike" dirty="0" err="1">
                          <a:solidFill>
                            <a:schemeClr val="accent5"/>
                          </a:solidFill>
                          <a:effectLst/>
                        </a:rPr>
                        <a:t>Articles</a:t>
                      </a:r>
                      <a:r>
                        <a:rPr lang="cs-CZ" sz="700" u="sng" strike="noStrike" dirty="0">
                          <a:solidFill>
                            <a:schemeClr val="accent5"/>
                          </a:solidFill>
                          <a:effectLst/>
                        </a:rPr>
                        <a:t> </a:t>
                      </a:r>
                      <a:r>
                        <a:rPr lang="cs-CZ" sz="700" u="sng" strike="noStrike" dirty="0" err="1">
                          <a:solidFill>
                            <a:schemeClr val="accent5"/>
                          </a:solidFill>
                          <a:effectLst/>
                        </a:rPr>
                        <a:t>of</a:t>
                      </a:r>
                      <a:r>
                        <a:rPr lang="cs-CZ" sz="700" u="sng" strike="noStrike" dirty="0">
                          <a:solidFill>
                            <a:schemeClr val="accent5"/>
                          </a:solidFill>
                          <a:effectLst/>
                        </a:rPr>
                        <a:t> </a:t>
                      </a:r>
                      <a:r>
                        <a:rPr lang="cs-CZ" sz="700" u="sng" strike="noStrike" dirty="0" err="1">
                          <a:solidFill>
                            <a:schemeClr val="accent5"/>
                          </a:solidFill>
                          <a:effectLst/>
                        </a:rPr>
                        <a:t>apparel</a:t>
                      </a:r>
                      <a:r>
                        <a:rPr lang="cs-CZ" sz="700" u="sng" strike="noStrike" dirty="0">
                          <a:solidFill>
                            <a:schemeClr val="accent5"/>
                          </a:solidFill>
                          <a:effectLst/>
                        </a:rPr>
                        <a:t>, </a:t>
                      </a:r>
                      <a:r>
                        <a:rPr lang="cs-CZ" sz="700" u="sng" strike="noStrike" dirty="0" err="1">
                          <a:solidFill>
                            <a:schemeClr val="accent5"/>
                          </a:solidFill>
                          <a:effectLst/>
                        </a:rPr>
                        <a:t>knit</a:t>
                      </a:r>
                      <a:r>
                        <a:rPr lang="cs-CZ" sz="700" u="sng" strike="noStrike" dirty="0">
                          <a:solidFill>
                            <a:schemeClr val="accent5"/>
                          </a:solidFill>
                          <a:effectLst/>
                        </a:rPr>
                        <a:t> </a:t>
                      </a:r>
                      <a:r>
                        <a:rPr lang="cs-CZ" sz="700" u="sng" strike="noStrike" dirty="0" err="1">
                          <a:solidFill>
                            <a:schemeClr val="accent5"/>
                          </a:solidFill>
                          <a:effectLst/>
                        </a:rPr>
                        <a:t>or</a:t>
                      </a:r>
                      <a:r>
                        <a:rPr lang="cs-CZ" sz="700" u="sng" strike="noStrike" dirty="0">
                          <a:solidFill>
                            <a:schemeClr val="accent5"/>
                          </a:solidFill>
                          <a:effectLst/>
                        </a:rPr>
                        <a:t> </a:t>
                      </a:r>
                      <a:r>
                        <a:rPr lang="cs-CZ" sz="700" u="sng" strike="noStrike" dirty="0" err="1">
                          <a:solidFill>
                            <a:schemeClr val="accent5"/>
                          </a:solidFill>
                          <a:effectLst/>
                        </a:rPr>
                        <a:t>crocheted</a:t>
                      </a:r>
                      <a:endParaRPr lang="cs-CZ"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$2.31B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68873381"/>
                  </a:ext>
                </a:extLst>
              </a:tr>
              <a:tr h="149825">
                <a:tc>
                  <a:txBody>
                    <a:bodyPr/>
                    <a:lstStyle/>
                    <a:p>
                      <a:pPr fontAlgn="t"/>
                      <a:r>
                        <a:rPr lang="en-US" sz="700" u="sng" strike="noStrike" dirty="0">
                          <a:solidFill>
                            <a:schemeClr val="accent5"/>
                          </a:solidFill>
                          <a:effectLst/>
                        </a:rPr>
                        <a:t>Toys, games, sports requisites</a:t>
                      </a:r>
                      <a:endParaRPr lang="en-US"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$2.22B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251832085"/>
                  </a:ext>
                </a:extLst>
              </a:tr>
              <a:tr h="149825">
                <a:tc>
                  <a:txBody>
                    <a:bodyPr/>
                    <a:lstStyle/>
                    <a:p>
                      <a:pPr fontAlgn="t"/>
                      <a:r>
                        <a:rPr lang="en-US" sz="700" u="sng" strike="noStrike" dirty="0">
                          <a:solidFill>
                            <a:schemeClr val="accent5"/>
                          </a:solidFill>
                          <a:effectLst/>
                        </a:rPr>
                        <a:t>Inorganic chemicals, precious metal compound, isotope</a:t>
                      </a:r>
                      <a:endParaRPr lang="en-US"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$1.98B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659281817"/>
                  </a:ext>
                </a:extLst>
              </a:tr>
              <a:tr h="149825">
                <a:tc>
                  <a:txBody>
                    <a:bodyPr/>
                    <a:lstStyle/>
                    <a:p>
                      <a:pPr fontAlgn="t"/>
                      <a:r>
                        <a:rPr lang="en-US" sz="700" u="sng" strike="noStrike" dirty="0">
                          <a:solidFill>
                            <a:schemeClr val="accent5"/>
                          </a:solidFill>
                          <a:effectLst/>
                        </a:rPr>
                        <a:t>Copper</a:t>
                      </a:r>
                      <a:endParaRPr lang="en-US"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$1.94B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147716022"/>
                  </a:ext>
                </a:extLst>
              </a:tr>
              <a:tr h="149825">
                <a:tc>
                  <a:txBody>
                    <a:bodyPr/>
                    <a:lstStyle/>
                    <a:p>
                      <a:pPr fontAlgn="t"/>
                      <a:r>
                        <a:rPr lang="en-US" sz="700" u="sng" strike="noStrike" dirty="0">
                          <a:solidFill>
                            <a:schemeClr val="accent5"/>
                          </a:solidFill>
                          <a:effectLst/>
                        </a:rPr>
                        <a:t>Articles of apparel, not knit or crocheted</a:t>
                      </a:r>
                      <a:endParaRPr lang="en-US"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$1.89B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867325675"/>
                  </a:ext>
                </a:extLst>
              </a:tr>
              <a:tr h="149825">
                <a:tc>
                  <a:txBody>
                    <a:bodyPr/>
                    <a:lstStyle/>
                    <a:p>
                      <a:pPr fontAlgn="t"/>
                      <a:r>
                        <a:rPr lang="en-US" sz="700" u="sng" strike="noStrike" dirty="0">
                          <a:solidFill>
                            <a:schemeClr val="accent5"/>
                          </a:solidFill>
                          <a:effectLst/>
                        </a:rPr>
                        <a:t>Pearls, precious stones, metals, coins</a:t>
                      </a:r>
                      <a:endParaRPr lang="en-US"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$1.29B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74069006"/>
                  </a:ext>
                </a:extLst>
              </a:tr>
              <a:tr h="149825">
                <a:tc>
                  <a:txBody>
                    <a:bodyPr/>
                    <a:lstStyle/>
                    <a:p>
                      <a:pPr fontAlgn="t"/>
                      <a:r>
                        <a:rPr lang="cs-CZ" sz="700" u="sng" strike="noStrike" dirty="0" err="1">
                          <a:solidFill>
                            <a:schemeClr val="accent5"/>
                          </a:solidFill>
                          <a:effectLst/>
                        </a:rPr>
                        <a:t>Organic</a:t>
                      </a:r>
                      <a:r>
                        <a:rPr lang="cs-CZ" sz="700" u="sng" strike="noStrike" dirty="0">
                          <a:solidFill>
                            <a:schemeClr val="accent5"/>
                          </a:solidFill>
                          <a:effectLst/>
                        </a:rPr>
                        <a:t> </a:t>
                      </a:r>
                      <a:r>
                        <a:rPr lang="cs-CZ" sz="700" u="sng" strike="noStrike" dirty="0" err="1">
                          <a:solidFill>
                            <a:schemeClr val="accent5"/>
                          </a:solidFill>
                          <a:effectLst/>
                        </a:rPr>
                        <a:t>chemicals</a:t>
                      </a:r>
                      <a:endParaRPr lang="cs-CZ"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$1.79B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46000199"/>
                  </a:ext>
                </a:extLst>
              </a:tr>
              <a:tr h="149825">
                <a:tc>
                  <a:txBody>
                    <a:bodyPr/>
                    <a:lstStyle/>
                    <a:p>
                      <a:pPr fontAlgn="t"/>
                      <a:r>
                        <a:rPr lang="cs-CZ" sz="700" u="sng" strike="noStrike" dirty="0" err="1">
                          <a:solidFill>
                            <a:schemeClr val="accent5"/>
                          </a:solidFill>
                          <a:effectLst/>
                        </a:rPr>
                        <a:t>Wood</a:t>
                      </a:r>
                      <a:r>
                        <a:rPr lang="cs-CZ" sz="700" u="sng" strike="noStrike" dirty="0">
                          <a:solidFill>
                            <a:schemeClr val="accent5"/>
                          </a:solidFill>
                          <a:effectLst/>
                        </a:rPr>
                        <a:t> and </a:t>
                      </a:r>
                      <a:r>
                        <a:rPr lang="cs-CZ" sz="700" u="sng" strike="noStrike" dirty="0" err="1">
                          <a:solidFill>
                            <a:schemeClr val="accent5"/>
                          </a:solidFill>
                          <a:effectLst/>
                        </a:rPr>
                        <a:t>articles</a:t>
                      </a:r>
                      <a:r>
                        <a:rPr lang="cs-CZ" sz="700" u="sng" strike="noStrike" dirty="0">
                          <a:solidFill>
                            <a:schemeClr val="accent5"/>
                          </a:solidFill>
                          <a:effectLst/>
                        </a:rPr>
                        <a:t> </a:t>
                      </a:r>
                      <a:r>
                        <a:rPr lang="cs-CZ" sz="700" u="sng" strike="noStrike" dirty="0" err="1">
                          <a:solidFill>
                            <a:schemeClr val="accent5"/>
                          </a:solidFill>
                          <a:effectLst/>
                        </a:rPr>
                        <a:t>of</a:t>
                      </a:r>
                      <a:r>
                        <a:rPr lang="cs-CZ" sz="700" u="sng" strike="noStrike" dirty="0">
                          <a:solidFill>
                            <a:schemeClr val="accent5"/>
                          </a:solidFill>
                          <a:effectLst/>
                        </a:rPr>
                        <a:t> </a:t>
                      </a:r>
                      <a:r>
                        <a:rPr lang="cs-CZ" sz="700" u="sng" strike="noStrike" dirty="0" err="1">
                          <a:solidFill>
                            <a:schemeClr val="accent5"/>
                          </a:solidFill>
                          <a:effectLst/>
                        </a:rPr>
                        <a:t>wood</a:t>
                      </a:r>
                      <a:r>
                        <a:rPr lang="cs-CZ" sz="700" u="sng" strike="noStrike" dirty="0">
                          <a:solidFill>
                            <a:schemeClr val="accent5"/>
                          </a:solidFill>
                          <a:effectLst/>
                        </a:rPr>
                        <a:t>, </a:t>
                      </a:r>
                      <a:r>
                        <a:rPr lang="cs-CZ" sz="700" u="sng" strike="noStrike" dirty="0" err="1">
                          <a:solidFill>
                            <a:schemeClr val="accent5"/>
                          </a:solidFill>
                          <a:effectLst/>
                        </a:rPr>
                        <a:t>wood</a:t>
                      </a:r>
                      <a:r>
                        <a:rPr lang="cs-CZ" sz="700" u="sng" strike="noStrike" dirty="0">
                          <a:solidFill>
                            <a:schemeClr val="accent5"/>
                          </a:solidFill>
                          <a:effectLst/>
                        </a:rPr>
                        <a:t> </a:t>
                      </a:r>
                      <a:r>
                        <a:rPr lang="cs-CZ" sz="700" u="sng" strike="noStrike" dirty="0" err="1">
                          <a:solidFill>
                            <a:schemeClr val="accent5"/>
                          </a:solidFill>
                          <a:effectLst/>
                        </a:rPr>
                        <a:t>charcoal</a:t>
                      </a:r>
                      <a:endParaRPr lang="cs-CZ"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$1.58B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3785452"/>
                  </a:ext>
                </a:extLst>
              </a:tr>
              <a:tr h="190699">
                <a:tc>
                  <a:txBody>
                    <a:bodyPr/>
                    <a:lstStyle/>
                    <a:p>
                      <a:pPr fontAlgn="t"/>
                      <a:r>
                        <a:rPr lang="en-US" sz="700" u="sng" strike="noStrike" dirty="0">
                          <a:solidFill>
                            <a:schemeClr val="accent5"/>
                          </a:solidFill>
                          <a:effectLst/>
                        </a:rPr>
                        <a:t>Footwear, gaiters and the like</a:t>
                      </a:r>
                      <a:endParaRPr lang="en-US"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$1.56B</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278421313"/>
                  </a:ext>
                </a:extLst>
              </a:tr>
              <a:tr h="149825">
                <a:tc>
                  <a:txBody>
                    <a:bodyPr/>
                    <a:lstStyle/>
                    <a:p>
                      <a:pPr fontAlgn="t"/>
                      <a:r>
                        <a:rPr lang="en-US" sz="700" u="sng" strike="noStrike" dirty="0">
                          <a:solidFill>
                            <a:schemeClr val="accent5"/>
                          </a:solidFill>
                          <a:effectLst/>
                        </a:rPr>
                        <a:t>Meat and edible meat offal</a:t>
                      </a:r>
                      <a:endParaRPr lang="en-US" sz="700" u="sng" dirty="0">
                        <a:solidFill>
                          <a:schemeClr val="accent5"/>
                        </a:solidFill>
                        <a:effectLst/>
                      </a:endParaRPr>
                    </a:p>
                  </a:txBody>
                  <a:tcPr marL="14067" marR="14067" marT="14066" marB="14066">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cs-CZ" sz="700" dirty="0">
                          <a:effectLst/>
                        </a:rPr>
                        <a:t>$1.53B</a:t>
                      </a:r>
                    </a:p>
                  </a:txBody>
                  <a:tcPr marL="14067" marR="14067" marT="14066" marB="14066">
                    <a:lnL>
                      <a:noFill/>
                    </a:lnL>
                    <a:lnR>
                      <a:noFill/>
                    </a:lnR>
                    <a:lnT w="9525" cap="flat" cmpd="sng" algn="ctr">
                      <a:solidFill>
                        <a:srgbClr val="DDDDDD"/>
                      </a:solidFill>
                      <a:prstDash val="solid"/>
                      <a:round/>
                      <a:headEnd type="none" w="med" len="med"/>
                      <a:tailEnd type="none" w="med" len="med"/>
                    </a:lnT>
                    <a:lnB>
                      <a:noFill/>
                    </a:lnB>
                  </a:tcPr>
                </a:tc>
                <a:tc>
                  <a:txBody>
                    <a:bodyPr/>
                    <a:lstStyle/>
                    <a:p>
                      <a:pPr fontAlgn="t"/>
                      <a:r>
                        <a:rPr lang="cs-CZ" sz="700" dirty="0">
                          <a:effectLst/>
                        </a:rPr>
                        <a:t>2022</a:t>
                      </a:r>
                    </a:p>
                  </a:txBody>
                  <a:tcPr marL="14067" marR="14067" marT="14066" marB="14066">
                    <a:lnL>
                      <a:noFill/>
                    </a:lnL>
                    <a:lnR>
                      <a:noFill/>
                    </a:lnR>
                    <a:lnT w="9525" cap="flat" cmpd="sng" algn="ctr">
                      <a:solidFill>
                        <a:srgbClr val="DDDDDD"/>
                      </a:solidFill>
                      <a:prstDash val="solid"/>
                      <a:round/>
                      <a:headEnd type="none" w="med" len="med"/>
                      <a:tailEnd type="none" w="med" len="med"/>
                    </a:lnT>
                    <a:lnB>
                      <a:noFill/>
                    </a:lnB>
                  </a:tcPr>
                </a:tc>
                <a:extLst>
                  <a:ext uri="{0D108BD9-81ED-4DB2-BD59-A6C34878D82A}">
                    <a16:rowId xmlns:a16="http://schemas.microsoft.com/office/drawing/2014/main" val="274533737"/>
                  </a:ext>
                </a:extLst>
              </a:tr>
            </a:tbl>
          </a:graphicData>
        </a:graphic>
      </p:graphicFrame>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a:extLst>
              <a:ext uri="{FF2B5EF4-FFF2-40B4-BE49-F238E27FC236}">
                <a16:creationId xmlns:a16="http://schemas.microsoft.com/office/drawing/2014/main" id="{3EDE066F-B5D4-7E61-032A-7D6A4DE247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125538"/>
            <a:ext cx="5937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a:extLst>
              <a:ext uri="{FF2B5EF4-FFF2-40B4-BE49-F238E27FC236}">
                <a16:creationId xmlns:a16="http://schemas.microsoft.com/office/drawing/2014/main" id="{B328D3F4-59E8-556C-3E02-15C4274AC85C}"/>
              </a:ext>
            </a:extLst>
          </p:cNvPr>
          <p:cNvSpPr>
            <a:spLocks noGrp="1" noChangeArrowheads="1"/>
          </p:cNvSpPr>
          <p:nvPr>
            <p:ph type="title"/>
          </p:nvPr>
        </p:nvSpPr>
        <p:spPr>
          <a:xfrm>
            <a:off x="554038" y="644525"/>
            <a:ext cx="7886700" cy="1325563"/>
          </a:xfrm>
        </p:spPr>
        <p:txBody>
          <a:bodyPr/>
          <a:lstStyle/>
          <a:p>
            <a:pPr eaLnBrk="1" hangingPunct="1"/>
            <a:r>
              <a:rPr lang="cs-CZ" altLang="cs-CZ" sz="1800">
                <a:solidFill>
                  <a:srgbClr val="0039A6"/>
                </a:solidFill>
                <a:latin typeface="Georgia" panose="02040502050405020303" pitchFamily="18" charset="0"/>
              </a:rPr>
              <a:t>                               </a:t>
            </a:r>
            <a:r>
              <a:rPr lang="en-GB" altLang="cs-CZ" sz="1800">
                <a:solidFill>
                  <a:srgbClr val="0039A6"/>
                </a:solidFill>
                <a:latin typeface="Georgia" panose="02040502050405020303" pitchFamily="18" charset="0"/>
              </a:rPr>
              <a:t>Economy</a:t>
            </a:r>
          </a:p>
        </p:txBody>
      </p:sp>
      <p:sp>
        <p:nvSpPr>
          <p:cNvPr id="5" name="Zástupný symbol pro obsah 4">
            <a:extLst>
              <a:ext uri="{FF2B5EF4-FFF2-40B4-BE49-F238E27FC236}">
                <a16:creationId xmlns:a16="http://schemas.microsoft.com/office/drawing/2014/main" id="{0F78AE75-1F69-7F76-23A2-DAB8284F204F}"/>
              </a:ext>
            </a:extLst>
          </p:cNvPr>
          <p:cNvSpPr>
            <a:spLocks noGrp="1"/>
          </p:cNvSpPr>
          <p:nvPr>
            <p:ph idx="1"/>
          </p:nvPr>
        </p:nvSpPr>
        <p:spPr>
          <a:xfrm>
            <a:off x="628650" y="2008188"/>
            <a:ext cx="7886700" cy="3481387"/>
          </a:xfrm>
        </p:spPr>
        <p:txBody>
          <a:bodyPr rtlCol="0">
            <a:normAutofit/>
          </a:bodyPr>
          <a:lstStyle/>
          <a:p>
            <a:pPr marL="228600" indent="-228600" algn="just" eaLnBrk="1" fontAlgn="auto" hangingPunct="1">
              <a:spcAft>
                <a:spcPts val="0"/>
              </a:spcAft>
              <a:buFont typeface="Arial" panose="020B0604020202020204" pitchFamily="34" charset="0"/>
              <a:buNone/>
              <a:defRPr/>
            </a:pPr>
            <a:r>
              <a:rPr lang="cs-CZ" altLang="cs-CZ" dirty="0">
                <a:solidFill>
                  <a:srgbClr val="D52B1E"/>
                </a:solidFill>
                <a:latin typeface="Georgia" panose="02040502050405020303" pitchFamily="18" charset="0"/>
              </a:rPr>
              <a:t>FDI by </a:t>
            </a:r>
            <a:r>
              <a:rPr lang="cs-CZ" altLang="cs-CZ" dirty="0" err="1">
                <a:solidFill>
                  <a:srgbClr val="D52B1E"/>
                </a:solidFill>
                <a:latin typeface="Georgia" panose="02040502050405020303" pitchFamily="18" charset="0"/>
              </a:rPr>
              <a:t>sectors</a:t>
            </a:r>
            <a:r>
              <a:rPr lang="cs-CZ" altLang="cs-CZ" dirty="0">
                <a:solidFill>
                  <a:srgbClr val="D52B1E"/>
                </a:solidFill>
                <a:latin typeface="Georgia" panose="02040502050405020303" pitchFamily="18" charset="0"/>
              </a:rPr>
              <a:t> 1993-2021	</a:t>
            </a:r>
            <a:endParaRPr lang="en-US" altLang="cs-CZ" sz="788" dirty="0">
              <a:solidFill>
                <a:srgbClr val="D52B1E"/>
              </a:solidFill>
              <a:latin typeface="Georgia" panose="02040502050405020303" pitchFamily="18" charset="0"/>
            </a:endParaRPr>
          </a:p>
        </p:txBody>
      </p:sp>
      <p:sp>
        <p:nvSpPr>
          <p:cNvPr id="2" name="Rectangle 1">
            <a:extLst>
              <a:ext uri="{FF2B5EF4-FFF2-40B4-BE49-F238E27FC236}">
                <a16:creationId xmlns:a16="http://schemas.microsoft.com/office/drawing/2014/main" id="{3B320706-0531-C894-A0EA-B56FB4995165}"/>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288A912-BBEC-339F-3232-D2283B070395}"/>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134"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a:extLst>
              <a:ext uri="{FF2B5EF4-FFF2-40B4-BE49-F238E27FC236}">
                <a16:creationId xmlns:a16="http://schemas.microsoft.com/office/drawing/2014/main" id="{462D9ECF-6487-E5AE-A5BC-D19BA8FB6BDC}"/>
              </a:ext>
            </a:extLst>
          </p:cNvPr>
          <p:cNvSpPr>
            <a:spLocks noChangeAspect="1" noChangeArrowheads="1"/>
          </p:cNvSpPr>
          <p:nvPr/>
        </p:nvSpPr>
        <p:spPr bwMode="auto">
          <a:xfrm>
            <a:off x="4418013" y="1920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61450" name="Obdélník 14">
            <a:extLst>
              <a:ext uri="{FF2B5EF4-FFF2-40B4-BE49-F238E27FC236}">
                <a16:creationId xmlns:a16="http://schemas.microsoft.com/office/drawing/2014/main" id="{0D845A82-FB24-A865-09A7-F35315010C6E}"/>
              </a:ext>
            </a:extLst>
          </p:cNvPr>
          <p:cNvSpPr>
            <a:spLocks noChangeArrowheads="1"/>
          </p:cNvSpPr>
          <p:nvPr/>
        </p:nvSpPr>
        <p:spPr bwMode="auto">
          <a:xfrm>
            <a:off x="6024563" y="5808663"/>
            <a:ext cx="19700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pPr>
            <a:r>
              <a:rPr lang="en-GB" altLang="cs-CZ" sz="900" noProof="1">
                <a:latin typeface="Georgia" panose="02040502050405020303" pitchFamily="18" charset="0"/>
              </a:rPr>
              <a:t>Source: Czech National Bank, 2021</a:t>
            </a:r>
            <a:endParaRPr lang="cs-CZ" altLang="cs-CZ" sz="900" dirty="0">
              <a:latin typeface="Georgia" panose="02040502050405020303" pitchFamily="18" charset="0"/>
            </a:endParaRPr>
          </a:p>
        </p:txBody>
      </p:sp>
      <p:pic>
        <p:nvPicPr>
          <p:cNvPr id="8" name="Picture 7">
            <a:extLst>
              <a:ext uri="{FF2B5EF4-FFF2-40B4-BE49-F238E27FC236}">
                <a16:creationId xmlns:a16="http://schemas.microsoft.com/office/drawing/2014/main" id="{EC2B954B-F3E2-F1D8-365D-4BEABD758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629716"/>
            <a:ext cx="5893931" cy="2924049"/>
          </a:xfrm>
          <a:prstGeom prst="rect">
            <a:avLst/>
          </a:prstGeom>
        </p:spPr>
      </p:pic>
      <p:sp>
        <p:nvSpPr>
          <p:cNvPr id="48137" name="Text Box 6">
            <a:extLst>
              <a:ext uri="{FF2B5EF4-FFF2-40B4-BE49-F238E27FC236}">
                <a16:creationId xmlns:a16="http://schemas.microsoft.com/office/drawing/2014/main" id="{004D7B98-0A25-9F04-D29D-06CB84320129}"/>
              </a:ext>
            </a:extLst>
          </p:cNvPr>
          <p:cNvSpPr txBox="1">
            <a:spLocks noChangeArrowheads="1"/>
          </p:cNvSpPr>
          <p:nvPr/>
        </p:nvSpPr>
        <p:spPr bwMode="auto">
          <a:xfrm>
            <a:off x="5950743" y="2734866"/>
            <a:ext cx="205857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en-GB" altLang="cs-CZ" sz="1350" dirty="0">
                <a:latin typeface="Georgia" panose="02040502050405020303" pitchFamily="18" charset="0"/>
              </a:rPr>
              <a:t>Total </a:t>
            </a:r>
            <a:r>
              <a:rPr lang="cs-CZ" altLang="cs-CZ" sz="1350" dirty="0">
                <a:latin typeface="Georgia" panose="02040502050405020303" pitchFamily="18" charset="0"/>
              </a:rPr>
              <a:t>USD</a:t>
            </a:r>
            <a:r>
              <a:rPr lang="en-GB" altLang="cs-CZ" sz="1350" dirty="0">
                <a:latin typeface="Georgia" panose="02040502050405020303" pitchFamily="18" charset="0"/>
              </a:rPr>
              <a:t>:</a:t>
            </a:r>
            <a:r>
              <a:rPr lang="cs-CZ" altLang="cs-CZ" sz="1350" dirty="0">
                <a:latin typeface="Georgia" panose="02040502050405020303" pitchFamily="18" charset="0"/>
              </a:rPr>
              <a:t> </a:t>
            </a:r>
            <a:r>
              <a:rPr lang="cs-CZ" altLang="cs-CZ" sz="1350" dirty="0">
                <a:solidFill>
                  <a:srgbClr val="C00000"/>
                </a:solidFill>
                <a:latin typeface="Georgia" panose="02040502050405020303" pitchFamily="18" charset="0"/>
              </a:rPr>
              <a:t>200.5 </a:t>
            </a:r>
            <a:r>
              <a:rPr lang="cs-CZ" altLang="cs-CZ" sz="1350" dirty="0" err="1">
                <a:solidFill>
                  <a:srgbClr val="C00000"/>
                </a:solidFill>
                <a:latin typeface="Georgia" panose="02040502050405020303" pitchFamily="18" charset="0"/>
              </a:rPr>
              <a:t>billion</a:t>
            </a:r>
            <a:endParaRPr lang="en-GB" altLang="cs-CZ" sz="1350" dirty="0">
              <a:solidFill>
                <a:srgbClr val="C00000"/>
              </a:solidFill>
              <a:latin typeface="Georgia" panose="02040502050405020303" pitchFamily="18" charset="0"/>
            </a:endParaRPr>
          </a:p>
        </p:txBody>
      </p:sp>
      <p:sp>
        <p:nvSpPr>
          <p:cNvPr id="48136" name="Text Box 5">
            <a:extLst>
              <a:ext uri="{FF2B5EF4-FFF2-40B4-BE49-F238E27FC236}">
                <a16:creationId xmlns:a16="http://schemas.microsoft.com/office/drawing/2014/main" id="{6F750F81-640C-E8A8-FA68-027189BADE80}"/>
              </a:ext>
            </a:extLst>
          </p:cNvPr>
          <p:cNvSpPr txBox="1">
            <a:spLocks noChangeArrowheads="1"/>
          </p:cNvSpPr>
          <p:nvPr/>
        </p:nvSpPr>
        <p:spPr bwMode="auto">
          <a:xfrm>
            <a:off x="5950743" y="2490919"/>
            <a:ext cx="186781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r>
              <a:rPr lang="en-GB" altLang="cs-CZ" sz="1350" dirty="0">
                <a:latin typeface="Georgia" panose="02040502050405020303" pitchFamily="18" charset="0"/>
              </a:rPr>
              <a:t>Total EUR:</a:t>
            </a:r>
            <a:r>
              <a:rPr lang="cs-CZ" altLang="cs-CZ" sz="1350" dirty="0">
                <a:latin typeface="Georgia" panose="02040502050405020303" pitchFamily="18" charset="0"/>
              </a:rPr>
              <a:t> </a:t>
            </a:r>
            <a:r>
              <a:rPr lang="cs-CZ" altLang="cs-CZ" sz="1350" dirty="0">
                <a:solidFill>
                  <a:srgbClr val="C00000"/>
                </a:solidFill>
                <a:latin typeface="Georgia" panose="02040502050405020303" pitchFamily="18" charset="0"/>
              </a:rPr>
              <a:t>177 </a:t>
            </a:r>
            <a:r>
              <a:rPr lang="cs-CZ" altLang="cs-CZ" sz="1350" dirty="0" err="1">
                <a:solidFill>
                  <a:srgbClr val="C00000"/>
                </a:solidFill>
                <a:latin typeface="Georgia" panose="02040502050405020303" pitchFamily="18" charset="0"/>
              </a:rPr>
              <a:t>billion</a:t>
            </a:r>
            <a:endParaRPr lang="en-GB" altLang="cs-CZ" sz="1350" dirty="0">
              <a:solidFill>
                <a:srgbClr val="C00000"/>
              </a:solidFill>
              <a:latin typeface="Georgia" panose="02040502050405020303" pitchFamily="18" charset="0"/>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a:extLst>
              <a:ext uri="{FF2B5EF4-FFF2-40B4-BE49-F238E27FC236}">
                <a16:creationId xmlns:a16="http://schemas.microsoft.com/office/drawing/2014/main" id="{2E4D673B-8E26-25E2-EF83-3A1D0F8605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098550"/>
            <a:ext cx="59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a:extLst>
              <a:ext uri="{FF2B5EF4-FFF2-40B4-BE49-F238E27FC236}">
                <a16:creationId xmlns:a16="http://schemas.microsoft.com/office/drawing/2014/main" id="{9D075F3D-422F-0366-5DA6-B7AA58FF05B9}"/>
              </a:ext>
            </a:extLst>
          </p:cNvPr>
          <p:cNvSpPr>
            <a:spLocks noGrp="1" noChangeArrowheads="1"/>
          </p:cNvSpPr>
          <p:nvPr>
            <p:ph type="title"/>
          </p:nvPr>
        </p:nvSpPr>
        <p:spPr/>
        <p:txBody>
          <a:bodyPr/>
          <a:lstStyle/>
          <a:p>
            <a:pPr eaLnBrk="1" hangingPunct="1"/>
            <a:r>
              <a:rPr lang="cs-CZ" altLang="cs-CZ" sz="1800">
                <a:solidFill>
                  <a:srgbClr val="0039A6"/>
                </a:solidFill>
                <a:latin typeface="Georgia" panose="02040502050405020303" pitchFamily="18" charset="0"/>
              </a:rPr>
              <a:t> </a:t>
            </a:r>
            <a:br>
              <a:rPr lang="cs-CZ" altLang="cs-CZ" sz="1800">
                <a:solidFill>
                  <a:srgbClr val="0039A6"/>
                </a:solidFill>
                <a:latin typeface="Georgia" panose="02040502050405020303" pitchFamily="18" charset="0"/>
              </a:rPr>
            </a:br>
            <a:r>
              <a:rPr lang="cs-CZ" altLang="cs-CZ" sz="1800">
                <a:solidFill>
                  <a:srgbClr val="0039A6"/>
                </a:solidFill>
                <a:latin typeface="Georgia" panose="02040502050405020303" pitchFamily="18" charset="0"/>
              </a:rPr>
              <a:t/>
            </a:r>
            <a:br>
              <a:rPr lang="cs-CZ" altLang="cs-CZ" sz="1800">
                <a:solidFill>
                  <a:srgbClr val="0039A6"/>
                </a:solidFill>
                <a:latin typeface="Georgia" panose="02040502050405020303" pitchFamily="18" charset="0"/>
              </a:rPr>
            </a:br>
            <a:r>
              <a:rPr lang="cs-CZ" altLang="cs-CZ" sz="1800">
                <a:solidFill>
                  <a:srgbClr val="0039A6"/>
                </a:solidFill>
                <a:latin typeface="Georgia" panose="02040502050405020303" pitchFamily="18" charset="0"/>
              </a:rPr>
              <a:t>		</a:t>
            </a:r>
            <a:r>
              <a:rPr lang="en-GB" altLang="cs-CZ" sz="1800">
                <a:solidFill>
                  <a:srgbClr val="0039A6"/>
                </a:solidFill>
                <a:latin typeface="Georgia" panose="02040502050405020303" pitchFamily="18" charset="0"/>
              </a:rPr>
              <a:t>Economy</a:t>
            </a:r>
          </a:p>
        </p:txBody>
      </p:sp>
      <p:sp>
        <p:nvSpPr>
          <p:cNvPr id="62468" name="Zástupný symbol pro obsah 7">
            <a:extLst>
              <a:ext uri="{FF2B5EF4-FFF2-40B4-BE49-F238E27FC236}">
                <a16:creationId xmlns:a16="http://schemas.microsoft.com/office/drawing/2014/main" id="{9AF60E13-A363-FB65-E253-1E402026A617}"/>
              </a:ext>
            </a:extLst>
          </p:cNvPr>
          <p:cNvSpPr>
            <a:spLocks noGrp="1"/>
          </p:cNvSpPr>
          <p:nvPr>
            <p:ph idx="1"/>
          </p:nvPr>
        </p:nvSpPr>
        <p:spPr/>
        <p:txBody>
          <a:bodyPr/>
          <a:lstStyle/>
          <a:p>
            <a:pPr marL="0" indent="0" eaLnBrk="1" hangingPunct="1">
              <a:buFont typeface="Arial" panose="020B0604020202020204" pitchFamily="34" charset="0"/>
              <a:buNone/>
            </a:pPr>
            <a:r>
              <a:rPr lang="cs-CZ" altLang="cs-CZ" dirty="0">
                <a:solidFill>
                  <a:srgbClr val="D52B1E"/>
                </a:solidFill>
                <a:latin typeface="Georgia" panose="02040502050405020303" pitchFamily="18" charset="0"/>
              </a:rPr>
              <a:t>	   FDI by </a:t>
            </a:r>
            <a:r>
              <a:rPr lang="cs-CZ" altLang="cs-CZ" dirty="0" err="1">
                <a:solidFill>
                  <a:srgbClr val="D52B1E"/>
                </a:solidFill>
                <a:latin typeface="Georgia" panose="02040502050405020303" pitchFamily="18" charset="0"/>
              </a:rPr>
              <a:t>states</a:t>
            </a:r>
            <a:r>
              <a:rPr lang="cs-CZ" altLang="cs-CZ" dirty="0">
                <a:solidFill>
                  <a:srgbClr val="D52B1E"/>
                </a:solidFill>
                <a:latin typeface="Georgia" panose="02040502050405020303" pitchFamily="18" charset="0"/>
              </a:rPr>
              <a:t> 1993-2021</a:t>
            </a:r>
          </a:p>
        </p:txBody>
      </p:sp>
      <p:sp>
        <p:nvSpPr>
          <p:cNvPr id="2" name="Rectangle 1">
            <a:extLst>
              <a:ext uri="{FF2B5EF4-FFF2-40B4-BE49-F238E27FC236}">
                <a16:creationId xmlns:a16="http://schemas.microsoft.com/office/drawing/2014/main" id="{ADFF6F07-926C-D494-D7E0-420E5C359495}"/>
              </a:ext>
            </a:extLst>
          </p:cNvPr>
          <p:cNvSpPr/>
          <p:nvPr/>
        </p:nvSpPr>
        <p:spPr>
          <a:xfrm>
            <a:off x="1997075" y="1109663"/>
            <a:ext cx="22225" cy="539750"/>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BFA928F-C1DF-FEAC-0550-C319D197FF91}"/>
              </a:ext>
            </a:extLst>
          </p:cNvPr>
          <p:cNvSpPr/>
          <p:nvPr/>
        </p:nvSpPr>
        <p:spPr>
          <a:xfrm>
            <a:off x="7650163" y="1109663"/>
            <a:ext cx="20637" cy="539750"/>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158"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a:extLst>
              <a:ext uri="{FF2B5EF4-FFF2-40B4-BE49-F238E27FC236}">
                <a16:creationId xmlns:a16="http://schemas.microsoft.com/office/drawing/2014/main" id="{FE878EDE-ADC4-275D-DD69-9B45041CE4CF}"/>
              </a:ext>
            </a:extLst>
          </p:cNvPr>
          <p:cNvSpPr>
            <a:spLocks noChangeAspect="1" noChangeArrowheads="1"/>
          </p:cNvSpPr>
          <p:nvPr/>
        </p:nvSpPr>
        <p:spPr bwMode="auto">
          <a:xfrm>
            <a:off x="4418013" y="1920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endParaRPr lang="cs-CZ" altLang="cs-CZ" sz="1350"/>
          </a:p>
        </p:txBody>
      </p:sp>
      <p:sp>
        <p:nvSpPr>
          <p:cNvPr id="49160" name="Text Box 5">
            <a:extLst>
              <a:ext uri="{FF2B5EF4-FFF2-40B4-BE49-F238E27FC236}">
                <a16:creationId xmlns:a16="http://schemas.microsoft.com/office/drawing/2014/main" id="{717D13D7-69E2-8C2B-483A-5D2C44893CD6}"/>
              </a:ext>
            </a:extLst>
          </p:cNvPr>
          <p:cNvSpPr txBox="1">
            <a:spLocks noChangeArrowheads="1"/>
          </p:cNvSpPr>
          <p:nvPr/>
        </p:nvSpPr>
        <p:spPr bwMode="auto">
          <a:xfrm>
            <a:off x="6024563" y="2493080"/>
            <a:ext cx="186781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Tx/>
              <a:buNone/>
              <a:defRPr/>
            </a:pPr>
            <a:r>
              <a:rPr lang="en-GB" altLang="cs-CZ" sz="1350" dirty="0">
                <a:latin typeface="Georgia" panose="02040502050405020303" pitchFamily="18" charset="0"/>
              </a:rPr>
              <a:t>Total EUR:</a:t>
            </a:r>
            <a:r>
              <a:rPr lang="cs-CZ" altLang="cs-CZ" sz="1350" dirty="0">
                <a:latin typeface="Georgia" panose="02040502050405020303" pitchFamily="18" charset="0"/>
              </a:rPr>
              <a:t> </a:t>
            </a:r>
            <a:r>
              <a:rPr lang="cs-CZ" altLang="cs-CZ" sz="1350" dirty="0">
                <a:solidFill>
                  <a:srgbClr val="C00000"/>
                </a:solidFill>
                <a:latin typeface="Georgia" panose="02040502050405020303" pitchFamily="18" charset="0"/>
              </a:rPr>
              <a:t>177 </a:t>
            </a:r>
            <a:r>
              <a:rPr lang="cs-CZ" altLang="cs-CZ" sz="1350" dirty="0" err="1">
                <a:solidFill>
                  <a:srgbClr val="C00000"/>
                </a:solidFill>
                <a:latin typeface="Georgia" panose="02040502050405020303" pitchFamily="18" charset="0"/>
              </a:rPr>
              <a:t>billion</a:t>
            </a:r>
            <a:endParaRPr lang="en-GB" altLang="cs-CZ" sz="1350" dirty="0">
              <a:solidFill>
                <a:srgbClr val="C00000"/>
              </a:solidFill>
              <a:latin typeface="Georgia" panose="02040502050405020303" pitchFamily="18" charset="0"/>
            </a:endParaRPr>
          </a:p>
        </p:txBody>
      </p:sp>
      <p:sp>
        <p:nvSpPr>
          <p:cNvPr id="49161" name="Text Box 6">
            <a:extLst>
              <a:ext uri="{FF2B5EF4-FFF2-40B4-BE49-F238E27FC236}">
                <a16:creationId xmlns:a16="http://schemas.microsoft.com/office/drawing/2014/main" id="{0C1C14A5-7A53-84D3-7C73-6C36279127DB}"/>
              </a:ext>
            </a:extLst>
          </p:cNvPr>
          <p:cNvSpPr txBox="1">
            <a:spLocks noChangeArrowheads="1"/>
          </p:cNvSpPr>
          <p:nvPr/>
        </p:nvSpPr>
        <p:spPr bwMode="auto">
          <a:xfrm>
            <a:off x="6024563" y="2749550"/>
            <a:ext cx="205857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en-GB" altLang="cs-CZ" sz="1350" dirty="0">
                <a:latin typeface="Georgia" panose="02040502050405020303" pitchFamily="18" charset="0"/>
              </a:rPr>
              <a:t>Total USD: </a:t>
            </a:r>
            <a:r>
              <a:rPr lang="cs-CZ" altLang="cs-CZ" sz="1350" dirty="0">
                <a:solidFill>
                  <a:srgbClr val="C00000"/>
                </a:solidFill>
                <a:latin typeface="Georgia" panose="02040502050405020303" pitchFamily="18" charset="0"/>
              </a:rPr>
              <a:t>200.5 </a:t>
            </a:r>
            <a:r>
              <a:rPr lang="cs-CZ" altLang="cs-CZ" sz="1350" dirty="0" err="1">
                <a:solidFill>
                  <a:srgbClr val="C00000"/>
                </a:solidFill>
                <a:latin typeface="Georgia" panose="02040502050405020303" pitchFamily="18" charset="0"/>
              </a:rPr>
              <a:t>billion</a:t>
            </a:r>
            <a:endParaRPr lang="en-GB" altLang="cs-CZ" sz="1350" dirty="0">
              <a:solidFill>
                <a:srgbClr val="C00000"/>
              </a:solidFill>
              <a:latin typeface="Georgia" panose="02040502050405020303" pitchFamily="18" charset="0"/>
            </a:endParaRPr>
          </a:p>
        </p:txBody>
      </p:sp>
      <p:sp>
        <p:nvSpPr>
          <p:cNvPr id="62474" name="Obdélník 2">
            <a:extLst>
              <a:ext uri="{FF2B5EF4-FFF2-40B4-BE49-F238E27FC236}">
                <a16:creationId xmlns:a16="http://schemas.microsoft.com/office/drawing/2014/main" id="{167659B9-E6B9-76B0-CD24-E360324C2149}"/>
              </a:ext>
            </a:extLst>
          </p:cNvPr>
          <p:cNvSpPr>
            <a:spLocks noChangeArrowheads="1"/>
          </p:cNvSpPr>
          <p:nvPr/>
        </p:nvSpPr>
        <p:spPr bwMode="auto">
          <a:xfrm>
            <a:off x="6024563" y="5808663"/>
            <a:ext cx="19700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4800" indent="-304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pPr>
            <a:r>
              <a:rPr lang="en-GB" altLang="cs-CZ" sz="900" noProof="1">
                <a:latin typeface="Georgia" panose="02040502050405020303" pitchFamily="18" charset="0"/>
              </a:rPr>
              <a:t>Source: Czech National Bank, 2021</a:t>
            </a:r>
            <a:endParaRPr lang="cs-CZ" altLang="cs-CZ" sz="900" dirty="0">
              <a:latin typeface="Georgia" panose="02040502050405020303" pitchFamily="18" charset="0"/>
            </a:endParaRPr>
          </a:p>
        </p:txBody>
      </p:sp>
      <p:pic>
        <p:nvPicPr>
          <p:cNvPr id="4" name="Picture 3">
            <a:extLst>
              <a:ext uri="{FF2B5EF4-FFF2-40B4-BE49-F238E27FC236}">
                <a16:creationId xmlns:a16="http://schemas.microsoft.com/office/drawing/2014/main" id="{F0255436-ADD3-F246-09C6-80C58AF47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87" y="2479675"/>
            <a:ext cx="5520326" cy="3356804"/>
          </a:xfrm>
          <a:prstGeom prst="rect">
            <a:avLst/>
          </a:prstGeom>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Obrázek 1" descr="Zdroj: CzechInvest, 2019">
            <a:extLst>
              <a:ext uri="{FF2B5EF4-FFF2-40B4-BE49-F238E27FC236}">
                <a16:creationId xmlns:a16="http://schemas.microsoft.com/office/drawing/2014/main" id="{267AD8E1-13D4-E06C-473D-3AA3F03AE0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188" y="1935163"/>
            <a:ext cx="4873625"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Nadpis 2">
            <a:extLst>
              <a:ext uri="{FF2B5EF4-FFF2-40B4-BE49-F238E27FC236}">
                <a16:creationId xmlns:a16="http://schemas.microsoft.com/office/drawing/2014/main" id="{EC6151AC-2445-D638-5170-90B9B5FD7955}"/>
              </a:ext>
            </a:extLst>
          </p:cNvPr>
          <p:cNvSpPr>
            <a:spLocks noGrp="1"/>
          </p:cNvSpPr>
          <p:nvPr>
            <p:ph type="title"/>
          </p:nvPr>
        </p:nvSpPr>
        <p:spPr>
          <a:xfrm>
            <a:off x="639763" y="409575"/>
            <a:ext cx="7886700" cy="1325563"/>
          </a:xfrm>
        </p:spPr>
        <p:txBody>
          <a:bodyPr/>
          <a:lstStyle/>
          <a:p>
            <a:pPr eaLnBrk="1" hangingPunct="1"/>
            <a:r>
              <a:rPr lang="cs-CZ" altLang="cs-CZ">
                <a:solidFill>
                  <a:srgbClr val="0039A6"/>
                </a:solidFill>
                <a:latin typeface="Georgia" panose="02040502050405020303" pitchFamily="18" charset="0"/>
              </a:rPr>
              <a:t>       </a:t>
            </a:r>
            <a:r>
              <a:rPr lang="en-US" altLang="cs-CZ" sz="1800">
                <a:solidFill>
                  <a:srgbClr val="0039A6"/>
                </a:solidFill>
                <a:latin typeface="Georgia" panose="02040502050405020303" pitchFamily="18" charset="0"/>
              </a:rPr>
              <a:t>Economy</a:t>
            </a:r>
            <a:endParaRPr lang="cs-CZ" altLang="cs-CZ" sz="1800">
              <a:solidFill>
                <a:srgbClr val="0039A6"/>
              </a:solidFill>
              <a:latin typeface="Georgia" panose="02040502050405020303" pitchFamily="18" charset="0"/>
            </a:endParaRPr>
          </a:p>
        </p:txBody>
      </p:sp>
      <p:sp>
        <p:nvSpPr>
          <p:cNvPr id="63492" name="Zástupný symbol pro obsah 3">
            <a:extLst>
              <a:ext uri="{FF2B5EF4-FFF2-40B4-BE49-F238E27FC236}">
                <a16:creationId xmlns:a16="http://schemas.microsoft.com/office/drawing/2014/main" id="{D1A55EB4-AEC8-E110-0E8D-E9E524BA28B1}"/>
              </a:ext>
            </a:extLst>
          </p:cNvPr>
          <p:cNvSpPr>
            <a:spLocks noGrp="1"/>
          </p:cNvSpPr>
          <p:nvPr>
            <p:ph idx="1"/>
          </p:nvPr>
        </p:nvSpPr>
        <p:spPr/>
        <p:txBody>
          <a:bodyPr/>
          <a:lstStyle/>
          <a:p>
            <a:pPr marL="228600" indent="-228600" algn="just" eaLnBrk="1" hangingPunct="1">
              <a:buFont typeface="Arial" panose="020B0604020202020204" pitchFamily="34" charset="0"/>
              <a:buNone/>
            </a:pPr>
            <a:r>
              <a:rPr lang="cs-CZ" altLang="cs-CZ" sz="1800" dirty="0" err="1">
                <a:solidFill>
                  <a:srgbClr val="D52B1E"/>
                </a:solidFill>
                <a:latin typeface="Georgia" panose="02040502050405020303" pitchFamily="18" charset="0"/>
              </a:rPr>
              <a:t>Automotive</a:t>
            </a:r>
            <a:r>
              <a:rPr lang="cs-CZ" altLang="cs-CZ" sz="1800" dirty="0">
                <a:solidFill>
                  <a:srgbClr val="D52B1E"/>
                </a:solidFill>
                <a:latin typeface="Georgia" panose="02040502050405020303" pitchFamily="18" charset="0"/>
              </a:rPr>
              <a:t> </a:t>
            </a:r>
            <a:r>
              <a:rPr lang="cs-CZ" altLang="cs-CZ" sz="1800" dirty="0" err="1">
                <a:solidFill>
                  <a:srgbClr val="D52B1E"/>
                </a:solidFill>
                <a:latin typeface="Georgia" panose="02040502050405020303" pitchFamily="18" charset="0"/>
              </a:rPr>
              <a:t>industry</a:t>
            </a:r>
            <a:endParaRPr lang="cs-CZ" altLang="cs-CZ" sz="1800" dirty="0">
              <a:solidFill>
                <a:srgbClr val="D52B1E"/>
              </a:solidFill>
              <a:latin typeface="Georgia" panose="02040502050405020303" pitchFamily="18" charset="0"/>
            </a:endParaRPr>
          </a:p>
          <a:p>
            <a:pPr marL="228600" indent="-228600" algn="just" eaLnBrk="1" hangingPunct="1">
              <a:buFont typeface="Arial" panose="020B0604020202020204" pitchFamily="34" charset="0"/>
              <a:buNone/>
            </a:pPr>
            <a:r>
              <a:rPr lang="cs-CZ" altLang="cs-CZ" sz="1800" dirty="0">
                <a:solidFill>
                  <a:srgbClr val="D52B1E"/>
                </a:solidFill>
                <a:latin typeface="Georgia" panose="02040502050405020303" pitchFamily="18" charset="0"/>
              </a:rPr>
              <a:t>in </a:t>
            </a:r>
            <a:r>
              <a:rPr lang="cs-CZ" altLang="cs-CZ" sz="1800" dirty="0" err="1" smtClean="0">
                <a:solidFill>
                  <a:srgbClr val="D52B1E"/>
                </a:solidFill>
                <a:latin typeface="Georgia" panose="02040502050405020303" pitchFamily="18" charset="0"/>
              </a:rPr>
              <a:t>Czechia</a:t>
            </a:r>
            <a:r>
              <a:rPr lang="cs-CZ" altLang="cs-CZ" sz="1800" dirty="0" smtClean="0">
                <a:solidFill>
                  <a:srgbClr val="D52B1E"/>
                </a:solidFill>
                <a:latin typeface="Georgia" panose="02040502050405020303" pitchFamily="18" charset="0"/>
              </a:rPr>
              <a:t> </a:t>
            </a:r>
            <a:endParaRPr lang="cs-CZ" altLang="cs-CZ" sz="1800" dirty="0">
              <a:solidFill>
                <a:srgbClr val="D52B1E"/>
              </a:solidFill>
              <a:latin typeface="Georgia" panose="02040502050405020303" pitchFamily="18" charset="0"/>
            </a:endParaRPr>
          </a:p>
          <a:p>
            <a:pPr marL="228600" indent="-228600" algn="just" eaLnBrk="1" hangingPunct="1">
              <a:buFont typeface="Arial" panose="020B0604020202020204" pitchFamily="34" charset="0"/>
              <a:buNone/>
            </a:pPr>
            <a:r>
              <a:rPr lang="cs-CZ" altLang="cs-CZ" sz="1800" dirty="0" err="1">
                <a:solidFill>
                  <a:srgbClr val="D52B1E"/>
                </a:solidFill>
                <a:latin typeface="Georgia" panose="02040502050405020303" pitchFamily="18" charset="0"/>
              </a:rPr>
              <a:t>key</a:t>
            </a:r>
            <a:r>
              <a:rPr lang="cs-CZ" altLang="cs-CZ" sz="1800" dirty="0">
                <a:solidFill>
                  <a:srgbClr val="D52B1E"/>
                </a:solidFill>
                <a:latin typeface="Georgia" panose="02040502050405020303" pitchFamily="18" charset="0"/>
              </a:rPr>
              <a:t> </a:t>
            </a:r>
            <a:r>
              <a:rPr lang="cs-CZ" altLang="cs-CZ" sz="1800" dirty="0" err="1">
                <a:solidFill>
                  <a:srgbClr val="D52B1E"/>
                </a:solidFill>
                <a:latin typeface="Georgia" panose="02040502050405020303" pitchFamily="18" charset="0"/>
              </a:rPr>
              <a:t>players</a:t>
            </a:r>
            <a:endParaRPr lang="cs-CZ" altLang="cs-CZ" sz="1800" dirty="0">
              <a:solidFill>
                <a:srgbClr val="D52B1E"/>
              </a:solidFill>
              <a:latin typeface="Georgia" panose="02040502050405020303" pitchFamily="18" charset="0"/>
            </a:endParaRPr>
          </a:p>
        </p:txBody>
      </p:sp>
      <p:pic>
        <p:nvPicPr>
          <p:cNvPr id="63493" name="Picture 3">
            <a:extLst>
              <a:ext uri="{FF2B5EF4-FFF2-40B4-BE49-F238E27FC236}">
                <a16:creationId xmlns:a16="http://schemas.microsoft.com/office/drawing/2014/main" id="{91566FBB-1AE8-FCC0-ABB3-DB3F409A3F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782638"/>
            <a:ext cx="6921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09EAC248-3EA0-1D78-1E30-B3505B2D7428}"/>
              </a:ext>
            </a:extLst>
          </p:cNvPr>
          <p:cNvSpPr/>
          <p:nvPr/>
        </p:nvSpPr>
        <p:spPr>
          <a:xfrm>
            <a:off x="1303338" y="782638"/>
            <a:ext cx="46037" cy="534987"/>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74C28A5F-9729-80DB-D991-01C34462CBB5}"/>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a:extLst>
              <a:ext uri="{FF2B5EF4-FFF2-40B4-BE49-F238E27FC236}">
                <a16:creationId xmlns:a16="http://schemas.microsoft.com/office/drawing/2014/main" id="{BD53656B-C0EE-163D-B6A1-40AE9D38E4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2">
            <a:extLst>
              <a:ext uri="{FF2B5EF4-FFF2-40B4-BE49-F238E27FC236}">
                <a16:creationId xmlns:a16="http://schemas.microsoft.com/office/drawing/2014/main" id="{57E5EB59-4134-3B9B-447A-F8E92A5CE71E}"/>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Economy</a:t>
            </a:r>
          </a:p>
        </p:txBody>
      </p:sp>
      <p:sp>
        <p:nvSpPr>
          <p:cNvPr id="52229" name="Rectangle 3">
            <a:extLst>
              <a:ext uri="{FF2B5EF4-FFF2-40B4-BE49-F238E27FC236}">
                <a16:creationId xmlns:a16="http://schemas.microsoft.com/office/drawing/2014/main" id="{3BA8B8E5-67C0-5E03-931B-D207586D6124}"/>
              </a:ext>
            </a:extLst>
          </p:cNvPr>
          <p:cNvSpPr>
            <a:spLocks noGrp="1" noChangeArrowheads="1"/>
          </p:cNvSpPr>
          <p:nvPr>
            <p:ph type="subTitle" idx="4294967295"/>
          </p:nvPr>
        </p:nvSpPr>
        <p:spPr>
          <a:xfrm>
            <a:off x="1482725" y="1425575"/>
            <a:ext cx="7661275" cy="5091113"/>
          </a:xfrm>
        </p:spPr>
        <p:txBody>
          <a:bodyPr rtlCol="0">
            <a:normAutofit lnSpcReduction="10000"/>
          </a:bodyPr>
          <a:lstStyle/>
          <a:p>
            <a:pPr marL="304800" indent="-304800" algn="just" eaLnBrk="1" fontAlgn="auto" hangingPunct="1">
              <a:spcAft>
                <a:spcPts val="0"/>
              </a:spcAft>
              <a:buFontTx/>
              <a:buNone/>
              <a:defRPr/>
            </a:pPr>
            <a:r>
              <a:rPr lang="cs-CZ" altLang="cs-CZ" sz="2800" dirty="0">
                <a:latin typeface="Georgia" panose="02040502050405020303" pitchFamily="18" charset="0"/>
              </a:rPr>
              <a:t>	</a:t>
            </a:r>
            <a:r>
              <a:rPr lang="en-GB" altLang="cs-CZ" sz="2800" dirty="0">
                <a:solidFill>
                  <a:srgbClr val="D52B1E"/>
                </a:solidFill>
                <a:latin typeface="Georgia" panose="02040502050405020303" pitchFamily="18" charset="0"/>
              </a:rPr>
              <a:t>SUMMARY – INVESTMENT BENEFITS</a:t>
            </a:r>
          </a:p>
          <a:p>
            <a:pPr marL="304800" indent="-304800" algn="just" eaLnBrk="1" fontAlgn="auto" hangingPunct="1">
              <a:spcAft>
                <a:spcPts val="0"/>
              </a:spcAft>
              <a:buFontTx/>
              <a:buNone/>
              <a:defRPr/>
            </a:pPr>
            <a:endParaRPr lang="en-GB" altLang="cs-CZ" sz="500" dirty="0">
              <a:latin typeface="Georgia" panose="02040502050405020303" pitchFamily="18" charset="0"/>
            </a:endParaRPr>
          </a:p>
          <a:p>
            <a:pPr marL="304800" indent="-304800" eaLnBrk="1" fontAlgn="auto" hangingPunct="1">
              <a:lnSpc>
                <a:spcPct val="130000"/>
              </a:lnSpc>
              <a:spcAft>
                <a:spcPts val="0"/>
              </a:spcAft>
              <a:defRPr/>
            </a:pPr>
            <a:r>
              <a:rPr lang="en-GB" altLang="cs-CZ" sz="2000" dirty="0">
                <a:latin typeface="Georgia" panose="02040502050405020303" pitchFamily="18" charset="0"/>
              </a:rPr>
              <a:t>Outstanding geographical location</a:t>
            </a:r>
          </a:p>
          <a:p>
            <a:pPr marL="304800" indent="-304800" eaLnBrk="1" fontAlgn="auto" hangingPunct="1">
              <a:lnSpc>
                <a:spcPct val="130000"/>
              </a:lnSpc>
              <a:spcAft>
                <a:spcPts val="0"/>
              </a:spcAft>
              <a:defRPr/>
            </a:pPr>
            <a:r>
              <a:rPr lang="en-GB" altLang="cs-CZ" sz="2000" dirty="0">
                <a:latin typeface="Georgia" panose="02040502050405020303" pitchFamily="18" charset="0"/>
              </a:rPr>
              <a:t>Advanced transport infrastructure</a:t>
            </a:r>
          </a:p>
          <a:p>
            <a:pPr marL="304800" indent="-304800" eaLnBrk="1" fontAlgn="auto" hangingPunct="1">
              <a:lnSpc>
                <a:spcPct val="130000"/>
              </a:lnSpc>
              <a:spcAft>
                <a:spcPts val="0"/>
              </a:spcAft>
              <a:defRPr/>
            </a:pPr>
            <a:r>
              <a:rPr lang="en-GB" altLang="cs-CZ" sz="2000" dirty="0">
                <a:latin typeface="Georgia" panose="02040502050405020303" pitchFamily="18" charset="0"/>
              </a:rPr>
              <a:t>Transparent investment incentives</a:t>
            </a:r>
          </a:p>
          <a:p>
            <a:pPr marL="304800" indent="-304800" eaLnBrk="1" fontAlgn="auto" hangingPunct="1">
              <a:lnSpc>
                <a:spcPct val="130000"/>
              </a:lnSpc>
              <a:spcAft>
                <a:spcPts val="0"/>
              </a:spcAft>
              <a:defRPr/>
            </a:pPr>
            <a:r>
              <a:rPr lang="en-GB" altLang="cs-CZ" sz="2000" dirty="0">
                <a:latin typeface="Georgia" panose="02040502050405020303" pitchFamily="18" charset="0"/>
              </a:rPr>
              <a:t>Highly skilled and educated labour force</a:t>
            </a:r>
          </a:p>
          <a:p>
            <a:pPr marL="304800" indent="-304800" eaLnBrk="1" fontAlgn="auto" hangingPunct="1">
              <a:lnSpc>
                <a:spcPct val="130000"/>
              </a:lnSpc>
              <a:spcAft>
                <a:spcPts val="0"/>
              </a:spcAft>
              <a:defRPr/>
            </a:pPr>
            <a:r>
              <a:rPr lang="en-GB" altLang="cs-CZ" sz="2000" dirty="0">
                <a:latin typeface="Georgia" panose="02040502050405020303" pitchFamily="18" charset="0"/>
              </a:rPr>
              <a:t>Good level of language skills</a:t>
            </a:r>
          </a:p>
          <a:p>
            <a:pPr marL="304800" indent="-304800" eaLnBrk="1" fontAlgn="auto" hangingPunct="1">
              <a:lnSpc>
                <a:spcPct val="130000"/>
              </a:lnSpc>
              <a:spcAft>
                <a:spcPts val="0"/>
              </a:spcAft>
              <a:defRPr/>
            </a:pPr>
            <a:r>
              <a:rPr lang="en-GB" altLang="cs-CZ" sz="2000" dirty="0">
                <a:latin typeface="Georgia" panose="02040502050405020303" pitchFamily="18" charset="0"/>
              </a:rPr>
              <a:t>Well-developed supplier base</a:t>
            </a:r>
          </a:p>
          <a:p>
            <a:pPr marL="304800" indent="-304800" eaLnBrk="1" fontAlgn="auto" hangingPunct="1">
              <a:lnSpc>
                <a:spcPct val="130000"/>
              </a:lnSpc>
              <a:spcAft>
                <a:spcPts val="0"/>
              </a:spcAft>
              <a:defRPr/>
            </a:pPr>
            <a:r>
              <a:rPr lang="en-GB" altLang="cs-CZ" sz="2000" dirty="0">
                <a:latin typeface="Georgia" panose="02040502050405020303" pitchFamily="18" charset="0"/>
              </a:rPr>
              <a:t>Attractive living environment</a:t>
            </a:r>
          </a:p>
          <a:p>
            <a:pPr marL="304800" indent="-304800" eaLnBrk="1" fontAlgn="auto" hangingPunct="1">
              <a:spcAft>
                <a:spcPts val="0"/>
              </a:spcAft>
              <a:buClr>
                <a:srgbClr val="000000"/>
              </a:buClr>
              <a:buFont typeface="Times New Roman" panose="02020603050405020304" pitchFamily="18" charset="0"/>
              <a:buNone/>
              <a:defRPr/>
            </a:pPr>
            <a:r>
              <a:rPr lang="cs-CZ" altLang="cs-CZ" sz="1200" b="1" dirty="0">
                <a:solidFill>
                  <a:srgbClr val="072B51"/>
                </a:solidFill>
                <a:latin typeface="Georgia" panose="02040502050405020303" pitchFamily="18" charset="0"/>
              </a:rPr>
              <a:t>	</a:t>
            </a:r>
          </a:p>
          <a:p>
            <a:pPr marL="304800" indent="-304800" eaLnBrk="1" fontAlgn="auto" hangingPunct="1">
              <a:spcAft>
                <a:spcPts val="0"/>
              </a:spcAft>
              <a:buClr>
                <a:srgbClr val="000000"/>
              </a:buClr>
              <a:buFont typeface="Times New Roman" panose="02020603050405020304" pitchFamily="18" charset="0"/>
              <a:buNone/>
              <a:defRPr/>
            </a:pPr>
            <a:endParaRPr lang="cs-CZ" altLang="cs-CZ" sz="1200" b="1" dirty="0">
              <a:solidFill>
                <a:srgbClr val="072B51"/>
              </a:solidFill>
              <a:latin typeface="Georgia" panose="02040502050405020303" pitchFamily="18" charset="0"/>
            </a:endParaRPr>
          </a:p>
          <a:p>
            <a:pPr marL="304800" indent="-304800" eaLnBrk="1" fontAlgn="auto" hangingPunct="1">
              <a:spcAft>
                <a:spcPts val="0"/>
              </a:spcAft>
              <a:buClr>
                <a:srgbClr val="000000"/>
              </a:buClr>
              <a:buFont typeface="Times New Roman" panose="02020603050405020304" pitchFamily="18" charset="0"/>
              <a:buNone/>
              <a:defRPr/>
            </a:pPr>
            <a:endParaRPr lang="cs-CZ" altLang="cs-CZ" sz="1200" b="1" dirty="0">
              <a:solidFill>
                <a:srgbClr val="072B51"/>
              </a:solidFill>
              <a:latin typeface="Georgia" panose="02040502050405020303" pitchFamily="18" charset="0"/>
            </a:endParaRPr>
          </a:p>
          <a:p>
            <a:pPr marL="304800" indent="-304800" eaLnBrk="1" fontAlgn="auto" hangingPunct="1">
              <a:spcAft>
                <a:spcPts val="0"/>
              </a:spcAft>
              <a:buClr>
                <a:srgbClr val="000000"/>
              </a:buClr>
              <a:buFont typeface="Times New Roman" panose="02020603050405020304" pitchFamily="18" charset="0"/>
              <a:buNone/>
              <a:defRPr/>
            </a:pPr>
            <a:r>
              <a:rPr lang="cs-CZ" altLang="cs-CZ" sz="1200" b="1" dirty="0">
                <a:solidFill>
                  <a:srgbClr val="072B51"/>
                </a:solidFill>
                <a:latin typeface="Georgia" panose="02040502050405020303" pitchFamily="18" charset="0"/>
              </a:rPr>
              <a:t>	</a:t>
            </a:r>
            <a:endParaRPr lang="cs-CZ" altLang="cs-CZ" sz="1200" dirty="0">
              <a:latin typeface="Georgia" panose="02040502050405020303" pitchFamily="18" charset="0"/>
            </a:endParaRPr>
          </a:p>
        </p:txBody>
      </p:sp>
      <p:sp>
        <p:nvSpPr>
          <p:cNvPr id="2" name="Rectangle 1">
            <a:extLst>
              <a:ext uri="{FF2B5EF4-FFF2-40B4-BE49-F238E27FC236}">
                <a16:creationId xmlns:a16="http://schemas.microsoft.com/office/drawing/2014/main" id="{15958AE4-CFB8-682F-4F81-0173A6EAAEE7}"/>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9E837E11-2DD4-AF79-9F2F-DAA31239CD84}"/>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520"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a:extLst>
              <a:ext uri="{FF2B5EF4-FFF2-40B4-BE49-F238E27FC236}">
                <a16:creationId xmlns:a16="http://schemas.microsoft.com/office/drawing/2014/main" id="{75E86959-EA21-D3EF-35EB-FCA7F217ECDC}"/>
              </a:ext>
            </a:extLst>
          </p:cNvPr>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64521" name="Picture 60" descr="http://info-koktejl.cz/gallery/1236464465.jpg">
            <a:extLst>
              <a:ext uri="{FF2B5EF4-FFF2-40B4-BE49-F238E27FC236}">
                <a16:creationId xmlns:a16="http://schemas.microsoft.com/office/drawing/2014/main" id="{F85A97DB-13BD-0DC7-9D33-50E075DD5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72" t="4207" r="2872" b="4207"/>
          <a:stretch>
            <a:fillRect/>
          </a:stretch>
        </p:blipFill>
        <p:spPr bwMode="auto">
          <a:xfrm>
            <a:off x="6230938" y="1969349"/>
            <a:ext cx="23876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58" descr="http://www.apela.cz/images/partneri/karlstejn-golf-resort.jpg">
            <a:extLst>
              <a:ext uri="{FF2B5EF4-FFF2-40B4-BE49-F238E27FC236}">
                <a16:creationId xmlns:a16="http://schemas.microsoft.com/office/drawing/2014/main" id="{AACFAC2C-7B79-FD63-725C-5090E7BF58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59" b="6810"/>
          <a:stretch>
            <a:fillRect/>
          </a:stretch>
        </p:blipFill>
        <p:spPr bwMode="auto">
          <a:xfrm>
            <a:off x="6230938" y="3957638"/>
            <a:ext cx="238760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a:extLst>
              <a:ext uri="{FF2B5EF4-FFF2-40B4-BE49-F238E27FC236}">
                <a16:creationId xmlns:a16="http://schemas.microsoft.com/office/drawing/2014/main" id="{D432286F-C690-4FED-F16A-8E73048CDD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a:extLst>
              <a:ext uri="{FF2B5EF4-FFF2-40B4-BE49-F238E27FC236}">
                <a16:creationId xmlns:a16="http://schemas.microsoft.com/office/drawing/2014/main" id="{D43E428E-9A45-4A78-C213-E26BAAD25728}"/>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dirty="0">
                <a:solidFill>
                  <a:srgbClr val="0039A6"/>
                </a:solidFill>
                <a:latin typeface="Georgia" panose="02040502050405020303" pitchFamily="18" charset="0"/>
              </a:rPr>
              <a:t>Economy</a:t>
            </a:r>
          </a:p>
        </p:txBody>
      </p:sp>
      <p:sp>
        <p:nvSpPr>
          <p:cNvPr id="71684" name="Rectangle 3">
            <a:extLst>
              <a:ext uri="{FF2B5EF4-FFF2-40B4-BE49-F238E27FC236}">
                <a16:creationId xmlns:a16="http://schemas.microsoft.com/office/drawing/2014/main" id="{BB0FA277-E161-CC9A-9270-CD8DCF72967D}"/>
              </a:ext>
            </a:extLst>
          </p:cNvPr>
          <p:cNvSpPr>
            <a:spLocks noGrp="1" noChangeArrowheads="1"/>
          </p:cNvSpPr>
          <p:nvPr>
            <p:ph type="subTitle" idx="4294967295"/>
          </p:nvPr>
        </p:nvSpPr>
        <p:spPr>
          <a:xfrm>
            <a:off x="1138238" y="1244645"/>
            <a:ext cx="7661275" cy="5381625"/>
          </a:xfrm>
        </p:spPr>
        <p:txBody>
          <a:bodyPr rtlCol="0">
            <a:normAutofit fontScale="25000" lnSpcReduction="20000"/>
          </a:bodyPr>
          <a:lstStyle/>
          <a:p>
            <a:pPr marL="304800" indent="-304800" eaLnBrk="1" fontAlgn="auto" hangingPunct="1">
              <a:spcAft>
                <a:spcPts val="0"/>
              </a:spcAft>
              <a:buFontTx/>
              <a:buNone/>
              <a:defRPr/>
            </a:pPr>
            <a:r>
              <a:rPr lang="cs-CZ" altLang="ja-JP" sz="2400" dirty="0">
                <a:solidFill>
                  <a:srgbClr val="D52B1E"/>
                </a:solidFill>
                <a:latin typeface="Georgia" panose="02040502050405020303" pitchFamily="18" charset="0"/>
              </a:rPr>
              <a:t>	</a:t>
            </a:r>
            <a:r>
              <a:rPr lang="en-GB" altLang="ja-JP" sz="6000" dirty="0">
                <a:solidFill>
                  <a:srgbClr val="D52B1E"/>
                </a:solidFill>
                <a:latin typeface="Georgia" panose="02040502050405020303" pitchFamily="18" charset="0"/>
                <a:ea typeface="ＭＳ Ｐゴシック" panose="020B0600070205080204" pitchFamily="34" charset="-128"/>
              </a:rPr>
              <a:t>MAJOR INVESTORS – Manufacturing</a:t>
            </a:r>
          </a:p>
          <a:p>
            <a:pPr marL="304800" indent="-304800" eaLnBrk="1" fontAlgn="auto" hangingPunct="1">
              <a:spcAft>
                <a:spcPts val="0"/>
              </a:spcAft>
              <a:buFontTx/>
              <a:buNone/>
              <a:defRPr/>
            </a:pPr>
            <a:endParaRPr lang="cs-CZ" altLang="ja-JP" sz="800" dirty="0">
              <a:solidFill>
                <a:srgbClr val="D52B1E"/>
              </a:solidFill>
              <a:latin typeface="Georgia" panose="02040502050405020303" pitchFamily="18" charset="0"/>
            </a:endParaRPr>
          </a:p>
          <a:p>
            <a:pPr marL="304800" lvl="3" indent="-304800" eaLnBrk="1" fontAlgn="auto" hangingPunct="1">
              <a:lnSpc>
                <a:spcPct val="220000"/>
              </a:lnSpc>
              <a:spcAft>
                <a:spcPts val="0"/>
              </a:spcAft>
              <a:buFontTx/>
              <a:buNone/>
              <a:defRPr/>
            </a:pPr>
            <a:r>
              <a:rPr lang="cs-CZ" altLang="cs-CZ" sz="1400" dirty="0">
                <a:latin typeface="Georgia" panose="02040502050405020303" pitchFamily="18" charset="0"/>
              </a:rPr>
              <a:t>	</a:t>
            </a:r>
            <a:r>
              <a:rPr lang="cs-CZ" altLang="cs-CZ" sz="4800" dirty="0">
                <a:latin typeface="Georgia" panose="02040502050405020303" pitchFamily="18" charset="0"/>
              </a:rPr>
              <a:t>ABB (</a:t>
            </a:r>
            <a:r>
              <a:rPr lang="cs-CZ" altLang="cs-CZ" sz="4800" dirty="0" err="1">
                <a:latin typeface="Georgia" panose="02040502050405020303" pitchFamily="18" charset="0"/>
              </a:rPr>
              <a:t>eng</a:t>
            </a:r>
            <a:r>
              <a:rPr lang="cs-CZ" altLang="cs-CZ" sz="4800" dirty="0">
                <a:latin typeface="Georgia" panose="02040502050405020303" pitchFamily="18" charset="0"/>
              </a:rPr>
              <a:t>.+el.) 			</a:t>
            </a:r>
            <a:r>
              <a:rPr lang="cs-CZ" altLang="ja-JP" sz="4800" dirty="0">
                <a:latin typeface="Georgia" panose="02040502050405020303" pitchFamily="18" charset="0"/>
              </a:rPr>
              <a:t>NEMAK (aut.)</a:t>
            </a:r>
            <a:r>
              <a:rPr lang="cs-CZ" altLang="cs-CZ" sz="4800" dirty="0">
                <a:latin typeface="Georgia" panose="02040502050405020303" pitchFamily="18" charset="0"/>
              </a:rPr>
              <a:t>	</a:t>
            </a:r>
          </a:p>
          <a:p>
            <a:pPr marL="304800" lvl="3" indent="-304800" eaLnBrk="1" fontAlgn="auto" hangingPunct="1">
              <a:lnSpc>
                <a:spcPct val="220000"/>
              </a:lnSpc>
              <a:spcAft>
                <a:spcPts val="0"/>
              </a:spcAft>
              <a:buFontTx/>
              <a:buNone/>
              <a:defRPr/>
            </a:pPr>
            <a:r>
              <a:rPr lang="cs-CZ" altLang="cs-CZ" sz="4800" dirty="0">
                <a:latin typeface="Georgia" panose="02040502050405020303" pitchFamily="18" charset="0"/>
              </a:rPr>
              <a:t>	BOSCH (</a:t>
            </a:r>
            <a:r>
              <a:rPr lang="en-US" altLang="cs-CZ" sz="4800" dirty="0" err="1">
                <a:latin typeface="Georgia" panose="02040502050405020303" pitchFamily="18" charset="0"/>
              </a:rPr>
              <a:t>aut</a:t>
            </a:r>
            <a:r>
              <a:rPr lang="en-US" altLang="cs-CZ" sz="4800" dirty="0">
                <a:latin typeface="Georgia" panose="02040502050405020303" pitchFamily="18" charset="0"/>
              </a:rPr>
              <a:t>.</a:t>
            </a:r>
            <a:r>
              <a:rPr lang="cs-CZ" altLang="cs-CZ" sz="4800" dirty="0">
                <a:latin typeface="Georgia" panose="02040502050405020303" pitchFamily="18" charset="0"/>
              </a:rPr>
              <a:t>) 			</a:t>
            </a:r>
            <a:r>
              <a:rPr lang="en-US" altLang="cs-CZ" sz="4800" dirty="0">
                <a:latin typeface="Georgia" panose="02040502050405020303" pitchFamily="18" charset="0"/>
              </a:rPr>
              <a:t>PANASONIC </a:t>
            </a:r>
            <a:r>
              <a:rPr lang="cs-CZ" altLang="cs-CZ" sz="4800" dirty="0">
                <a:latin typeface="Georgia" panose="02040502050405020303" pitchFamily="18" charset="0"/>
              </a:rPr>
              <a:t>(el</a:t>
            </a:r>
            <a:r>
              <a:rPr lang="cs-CZ" altLang="cs-CZ" sz="4800" dirty="0" smtClean="0">
                <a:latin typeface="Georgia" panose="02040502050405020303" pitchFamily="18" charset="0"/>
              </a:rPr>
              <a:t>.)</a:t>
            </a:r>
          </a:p>
          <a:p>
            <a:pPr marL="304800" lvl="3" indent="-304800" eaLnBrk="1" fontAlgn="auto" hangingPunct="1">
              <a:lnSpc>
                <a:spcPct val="220000"/>
              </a:lnSpc>
              <a:spcAft>
                <a:spcPts val="0"/>
              </a:spcAft>
              <a:buFontTx/>
              <a:buNone/>
              <a:defRPr/>
            </a:pPr>
            <a:r>
              <a:rPr lang="cs-CZ" altLang="cs-CZ" sz="4800" dirty="0">
                <a:latin typeface="Georgia" panose="02040502050405020303" pitchFamily="18" charset="0"/>
              </a:rPr>
              <a:t>	CATERPILLAR (</a:t>
            </a:r>
            <a:r>
              <a:rPr lang="cs-CZ" altLang="cs-CZ" sz="4800" dirty="0" err="1">
                <a:latin typeface="Georgia" panose="02040502050405020303" pitchFamily="18" charset="0"/>
              </a:rPr>
              <a:t>eng</a:t>
            </a:r>
            <a:r>
              <a:rPr lang="cs-CZ" altLang="cs-CZ" sz="4800" dirty="0">
                <a:latin typeface="Georgia" panose="02040502050405020303" pitchFamily="18" charset="0"/>
              </a:rPr>
              <a:t>.)</a:t>
            </a:r>
            <a:r>
              <a:rPr lang="en-US" altLang="cs-CZ" sz="4800" dirty="0">
                <a:latin typeface="Georgia" panose="02040502050405020303" pitchFamily="18" charset="0"/>
              </a:rPr>
              <a:t> </a:t>
            </a:r>
            <a:r>
              <a:rPr lang="cs-CZ" altLang="cs-CZ" sz="4800" dirty="0">
                <a:latin typeface="Georgia" panose="02040502050405020303" pitchFamily="18" charset="0"/>
              </a:rPr>
              <a:t>		</a:t>
            </a:r>
            <a:r>
              <a:rPr lang="cs-CZ" altLang="cs-CZ" sz="4800" dirty="0" smtClean="0">
                <a:latin typeface="Georgia" panose="02040502050405020303" pitchFamily="18" charset="0"/>
              </a:rPr>
              <a:t>SAINT </a:t>
            </a:r>
            <a:r>
              <a:rPr lang="cs-CZ" altLang="cs-CZ" sz="4800" dirty="0">
                <a:latin typeface="Georgia" panose="02040502050405020303" pitchFamily="18" charset="0"/>
              </a:rPr>
              <a:t>GOBAIN (</a:t>
            </a:r>
            <a:r>
              <a:rPr lang="cs-CZ" altLang="cs-CZ" sz="4800" dirty="0" err="1">
                <a:latin typeface="Georgia" panose="02040502050405020303" pitchFamily="18" charset="0"/>
              </a:rPr>
              <a:t>build</a:t>
            </a:r>
            <a:r>
              <a:rPr lang="cs-CZ" altLang="cs-CZ" sz="4800" dirty="0">
                <a:latin typeface="Georgia" panose="02040502050405020303" pitchFamily="18" charset="0"/>
              </a:rPr>
              <a:t>.)</a:t>
            </a:r>
          </a:p>
          <a:p>
            <a:pPr marL="647700" lvl="4" indent="-304800" eaLnBrk="1" fontAlgn="auto" hangingPunct="1">
              <a:lnSpc>
                <a:spcPct val="220000"/>
              </a:lnSpc>
              <a:spcAft>
                <a:spcPts val="0"/>
              </a:spcAft>
              <a:buFontTx/>
              <a:buNone/>
              <a:defRPr/>
            </a:pPr>
            <a:r>
              <a:rPr lang="cs-CZ" altLang="cs-CZ" sz="4800" dirty="0" smtClean="0">
                <a:latin typeface="Georgia" panose="02040502050405020303" pitchFamily="18" charset="0"/>
              </a:rPr>
              <a:t>CONTINE</a:t>
            </a:r>
            <a:r>
              <a:rPr lang="en-US" altLang="cs-CZ" sz="4800" dirty="0">
                <a:latin typeface="Georgia" panose="02040502050405020303" pitchFamily="18" charset="0"/>
              </a:rPr>
              <a:t>N</a:t>
            </a:r>
            <a:r>
              <a:rPr lang="cs-CZ" altLang="cs-CZ" sz="4800" dirty="0">
                <a:latin typeface="Georgia" panose="02040502050405020303" pitchFamily="18" charset="0"/>
              </a:rPr>
              <a:t>TAL (</a:t>
            </a:r>
            <a:r>
              <a:rPr lang="en-US" altLang="cs-CZ" sz="4800" dirty="0" err="1">
                <a:latin typeface="Georgia" panose="02040502050405020303" pitchFamily="18" charset="0"/>
              </a:rPr>
              <a:t>aut</a:t>
            </a:r>
            <a:r>
              <a:rPr lang="en-US" altLang="cs-CZ" sz="4800" dirty="0">
                <a:latin typeface="Georgia" panose="02040502050405020303" pitchFamily="18" charset="0"/>
              </a:rPr>
              <a:t>.</a:t>
            </a:r>
            <a:r>
              <a:rPr lang="cs-CZ" altLang="cs-CZ" sz="4800" dirty="0">
                <a:latin typeface="Georgia" panose="02040502050405020303" pitchFamily="18" charset="0"/>
              </a:rPr>
              <a:t>) 		</a:t>
            </a:r>
            <a:r>
              <a:rPr lang="en-US" altLang="cs-CZ" sz="4800" dirty="0" smtClean="0">
                <a:latin typeface="Georgia" panose="02040502050405020303" pitchFamily="18" charset="0"/>
              </a:rPr>
              <a:t>S</a:t>
            </a:r>
            <a:r>
              <a:rPr lang="cs-CZ" altLang="cs-CZ" sz="4800" dirty="0">
                <a:latin typeface="Georgia" panose="02040502050405020303" pitchFamily="18" charset="0"/>
              </a:rPr>
              <a:t>HIMANO (</a:t>
            </a:r>
            <a:r>
              <a:rPr lang="cs-CZ" altLang="cs-CZ" sz="4800" dirty="0" err="1">
                <a:latin typeface="Georgia" panose="02040502050405020303" pitchFamily="18" charset="0"/>
              </a:rPr>
              <a:t>eng</a:t>
            </a:r>
            <a:r>
              <a:rPr lang="cs-CZ" altLang="cs-CZ" sz="4800" dirty="0">
                <a:latin typeface="Georgia" panose="02040502050405020303" pitchFamily="18" charset="0"/>
              </a:rPr>
              <a:t>.)	</a:t>
            </a:r>
          </a:p>
          <a:p>
            <a:pPr marL="304800" lvl="3" indent="-304800" eaLnBrk="1" fontAlgn="auto" hangingPunct="1">
              <a:lnSpc>
                <a:spcPct val="220000"/>
              </a:lnSpc>
              <a:spcAft>
                <a:spcPts val="0"/>
              </a:spcAft>
              <a:buFontTx/>
              <a:buNone/>
              <a:defRPr/>
            </a:pPr>
            <a:r>
              <a:rPr lang="cs-CZ" altLang="cs-CZ" sz="4800" dirty="0">
                <a:latin typeface="Georgia" panose="02040502050405020303" pitchFamily="18" charset="0"/>
              </a:rPr>
              <a:t>	DAIKIN (</a:t>
            </a:r>
            <a:r>
              <a:rPr lang="cs-CZ" altLang="cs-CZ" sz="4800" dirty="0" err="1">
                <a:latin typeface="Georgia" panose="02040502050405020303" pitchFamily="18" charset="0"/>
              </a:rPr>
              <a:t>eng</a:t>
            </a:r>
            <a:r>
              <a:rPr lang="cs-CZ" altLang="cs-CZ" sz="4800" dirty="0">
                <a:latin typeface="Georgia" panose="02040502050405020303" pitchFamily="18" charset="0"/>
              </a:rPr>
              <a:t>.+el.) 		</a:t>
            </a:r>
            <a:r>
              <a:rPr lang="cs-CZ" altLang="cs-CZ" sz="4800" dirty="0" smtClean="0">
                <a:latin typeface="Georgia" panose="02040502050405020303" pitchFamily="18" charset="0"/>
              </a:rPr>
              <a:t>SIEMENS </a:t>
            </a:r>
            <a:r>
              <a:rPr lang="cs-CZ" altLang="cs-CZ" sz="4800" dirty="0">
                <a:latin typeface="Georgia" panose="02040502050405020303" pitchFamily="18" charset="0"/>
              </a:rPr>
              <a:t>(</a:t>
            </a:r>
            <a:r>
              <a:rPr lang="cs-CZ" altLang="cs-CZ" sz="4800" dirty="0" err="1">
                <a:latin typeface="Georgia" panose="02040502050405020303" pitchFamily="18" charset="0"/>
              </a:rPr>
              <a:t>el.+aut</a:t>
            </a:r>
            <a:r>
              <a:rPr lang="cs-CZ" altLang="cs-CZ" sz="4800" dirty="0">
                <a:latin typeface="Georgia" panose="02040502050405020303" pitchFamily="18" charset="0"/>
              </a:rPr>
              <a:t>.)</a:t>
            </a:r>
          </a:p>
          <a:p>
            <a:pPr marL="304800" lvl="3" indent="-304800" eaLnBrk="1" fontAlgn="auto" hangingPunct="1">
              <a:lnSpc>
                <a:spcPct val="220000"/>
              </a:lnSpc>
              <a:spcAft>
                <a:spcPts val="0"/>
              </a:spcAft>
              <a:buFontTx/>
              <a:buNone/>
              <a:defRPr/>
            </a:pPr>
            <a:r>
              <a:rPr lang="cs-CZ" altLang="cs-CZ" sz="4800" dirty="0">
                <a:latin typeface="Georgia" panose="02040502050405020303" pitchFamily="18" charset="0"/>
              </a:rPr>
              <a:t>	DENSO (</a:t>
            </a:r>
            <a:r>
              <a:rPr lang="en-US" altLang="cs-CZ" sz="4800" dirty="0" err="1">
                <a:latin typeface="Georgia" panose="02040502050405020303" pitchFamily="18" charset="0"/>
              </a:rPr>
              <a:t>aut</a:t>
            </a:r>
            <a:r>
              <a:rPr lang="en-US" altLang="cs-CZ" sz="4800" dirty="0">
                <a:latin typeface="Georgia" panose="02040502050405020303" pitchFamily="18" charset="0"/>
              </a:rPr>
              <a:t>.</a:t>
            </a:r>
            <a:r>
              <a:rPr lang="cs-CZ" altLang="cs-CZ" sz="4800" dirty="0">
                <a:latin typeface="Georgia" panose="02040502050405020303" pitchFamily="18" charset="0"/>
              </a:rPr>
              <a:t>) 			SYNTHOS (</a:t>
            </a:r>
            <a:r>
              <a:rPr lang="cs-CZ" altLang="cs-CZ" sz="4800" dirty="0" err="1">
                <a:latin typeface="Georgia" panose="02040502050405020303" pitchFamily="18" charset="0"/>
              </a:rPr>
              <a:t>chem</a:t>
            </a:r>
            <a:r>
              <a:rPr lang="cs-CZ" altLang="cs-CZ" sz="4800" dirty="0">
                <a:latin typeface="Georgia" panose="02040502050405020303" pitchFamily="18" charset="0"/>
              </a:rPr>
              <a:t>.)</a:t>
            </a:r>
          </a:p>
          <a:p>
            <a:pPr marL="304800" lvl="3" indent="-304800" eaLnBrk="1" fontAlgn="auto" hangingPunct="1">
              <a:lnSpc>
                <a:spcPct val="220000"/>
              </a:lnSpc>
              <a:spcAft>
                <a:spcPts val="0"/>
              </a:spcAft>
              <a:buFontTx/>
              <a:buNone/>
              <a:defRPr/>
            </a:pPr>
            <a:r>
              <a:rPr lang="cs-CZ" altLang="cs-CZ" sz="4800" dirty="0">
                <a:latin typeface="Georgia" panose="02040502050405020303" pitchFamily="18" charset="0"/>
              </a:rPr>
              <a:t>	FOXCONN (el.) 		</a:t>
            </a:r>
            <a:r>
              <a:rPr lang="cs-CZ" altLang="cs-CZ" sz="4800" dirty="0" smtClean="0">
                <a:latin typeface="Georgia" panose="02040502050405020303" pitchFamily="18" charset="0"/>
              </a:rPr>
              <a:t>TEVA </a:t>
            </a:r>
            <a:r>
              <a:rPr lang="cs-CZ" altLang="cs-CZ" sz="4800" dirty="0">
                <a:latin typeface="Georgia" panose="02040502050405020303" pitchFamily="18" charset="0"/>
              </a:rPr>
              <a:t>(</a:t>
            </a:r>
            <a:r>
              <a:rPr lang="cs-CZ" altLang="cs-CZ" sz="4800" dirty="0" err="1">
                <a:latin typeface="Georgia" panose="02040502050405020303" pitchFamily="18" charset="0"/>
              </a:rPr>
              <a:t>phar</a:t>
            </a:r>
            <a:r>
              <a:rPr lang="cs-CZ" altLang="cs-CZ" sz="4800" dirty="0">
                <a:latin typeface="Georgia" panose="02040502050405020303" pitchFamily="18" charset="0"/>
              </a:rPr>
              <a:t>.)</a:t>
            </a:r>
          </a:p>
          <a:p>
            <a:pPr marL="304800" lvl="3" indent="-304800" eaLnBrk="1" fontAlgn="auto" hangingPunct="1">
              <a:lnSpc>
                <a:spcPct val="220000"/>
              </a:lnSpc>
              <a:spcAft>
                <a:spcPts val="0"/>
              </a:spcAft>
              <a:buFontTx/>
              <a:buNone/>
              <a:defRPr/>
            </a:pPr>
            <a:r>
              <a:rPr lang="cs-CZ" altLang="cs-CZ" sz="4800" dirty="0">
                <a:latin typeface="Georgia" panose="02040502050405020303" pitchFamily="18" charset="0"/>
              </a:rPr>
              <a:t>	</a:t>
            </a:r>
            <a:r>
              <a:rPr lang="en-US" altLang="cs-CZ" sz="4800" dirty="0">
                <a:latin typeface="Georgia" panose="02040502050405020303" pitchFamily="18" charset="0"/>
              </a:rPr>
              <a:t>HONEYWELL</a:t>
            </a:r>
            <a:r>
              <a:rPr lang="cs-CZ" altLang="cs-CZ" sz="4800" dirty="0">
                <a:latin typeface="Georgia" panose="02040502050405020303" pitchFamily="18" charset="0"/>
              </a:rPr>
              <a:t> (</a:t>
            </a:r>
            <a:r>
              <a:rPr lang="cs-CZ" altLang="cs-CZ" sz="4800" dirty="0" err="1">
                <a:latin typeface="Georgia" panose="02040502050405020303" pitchFamily="18" charset="0"/>
              </a:rPr>
              <a:t>eng</a:t>
            </a:r>
            <a:r>
              <a:rPr lang="cs-CZ" altLang="cs-CZ" sz="4800" dirty="0">
                <a:latin typeface="Georgia" panose="02040502050405020303" pitchFamily="18" charset="0"/>
              </a:rPr>
              <a:t>.)</a:t>
            </a:r>
            <a:r>
              <a:rPr lang="en-US" altLang="cs-CZ" sz="4800" dirty="0">
                <a:latin typeface="Georgia" panose="02040502050405020303" pitchFamily="18" charset="0"/>
              </a:rPr>
              <a:t> </a:t>
            </a:r>
            <a:r>
              <a:rPr lang="cs-CZ" altLang="cs-CZ" sz="4800" dirty="0">
                <a:latin typeface="Georgia" panose="02040502050405020303" pitchFamily="18" charset="0"/>
              </a:rPr>
              <a:t>		</a:t>
            </a:r>
            <a:r>
              <a:rPr lang="cs-CZ" altLang="cs-CZ" sz="4800" dirty="0" smtClean="0">
                <a:latin typeface="Georgia" panose="02040502050405020303" pitchFamily="18" charset="0"/>
              </a:rPr>
              <a:t>T</a:t>
            </a:r>
            <a:r>
              <a:rPr lang="en-US" altLang="cs-CZ" sz="4800" dirty="0">
                <a:latin typeface="Georgia" panose="02040502050405020303" pitchFamily="18" charset="0"/>
              </a:rPr>
              <a:t>ORAY</a:t>
            </a:r>
            <a:r>
              <a:rPr lang="cs-CZ" altLang="cs-CZ" sz="4800" dirty="0">
                <a:latin typeface="Georgia" panose="02040502050405020303" pitchFamily="18" charset="0"/>
              </a:rPr>
              <a:t> (tex.)</a:t>
            </a:r>
          </a:p>
          <a:p>
            <a:pPr marL="304800" lvl="3" indent="-304800" eaLnBrk="1" fontAlgn="auto" hangingPunct="1">
              <a:lnSpc>
                <a:spcPct val="220000"/>
              </a:lnSpc>
              <a:spcAft>
                <a:spcPts val="0"/>
              </a:spcAft>
              <a:buFontTx/>
              <a:buNone/>
              <a:defRPr/>
            </a:pPr>
            <a:r>
              <a:rPr lang="cs-CZ" altLang="cs-CZ" sz="4800" dirty="0">
                <a:latin typeface="Georgia" panose="02040502050405020303" pitchFamily="18" charset="0"/>
              </a:rPr>
              <a:t>	HYUNDAI (</a:t>
            </a:r>
            <a:r>
              <a:rPr lang="en-US" altLang="cs-CZ" sz="4800" dirty="0" err="1">
                <a:latin typeface="Georgia" panose="02040502050405020303" pitchFamily="18" charset="0"/>
              </a:rPr>
              <a:t>aut</a:t>
            </a:r>
            <a:r>
              <a:rPr lang="en-US" altLang="cs-CZ" sz="4800" dirty="0">
                <a:latin typeface="Georgia" panose="02040502050405020303" pitchFamily="18" charset="0"/>
              </a:rPr>
              <a:t>.</a:t>
            </a:r>
            <a:r>
              <a:rPr lang="cs-CZ" altLang="cs-CZ" sz="4800" dirty="0">
                <a:latin typeface="Georgia" panose="02040502050405020303" pitchFamily="18" charset="0"/>
              </a:rPr>
              <a:t>)</a:t>
            </a:r>
            <a:r>
              <a:rPr lang="en-US" altLang="cs-CZ" sz="4800" dirty="0">
                <a:latin typeface="Georgia" panose="02040502050405020303" pitchFamily="18" charset="0"/>
              </a:rPr>
              <a:t> </a:t>
            </a:r>
            <a:r>
              <a:rPr lang="cs-CZ" altLang="cs-CZ" sz="4800" dirty="0">
                <a:latin typeface="Georgia" panose="02040502050405020303" pitchFamily="18" charset="0"/>
              </a:rPr>
              <a:t>		</a:t>
            </a:r>
            <a:r>
              <a:rPr lang="en-US" altLang="cs-CZ" sz="4800" dirty="0" smtClean="0">
                <a:latin typeface="Georgia" panose="02040502050405020303" pitchFamily="18" charset="0"/>
              </a:rPr>
              <a:t>TOYOTA+PEUGEOT+CITRO</a:t>
            </a:r>
            <a:r>
              <a:rPr lang="cs-CZ" altLang="cs-CZ" sz="4800" dirty="0">
                <a:latin typeface="Georgia" panose="02040502050405020303" pitchFamily="18" charset="0"/>
              </a:rPr>
              <a:t>Ë</a:t>
            </a:r>
            <a:r>
              <a:rPr lang="en-US" altLang="cs-CZ" sz="4800" dirty="0">
                <a:latin typeface="Georgia" panose="02040502050405020303" pitchFamily="18" charset="0"/>
              </a:rPr>
              <a:t>N</a:t>
            </a:r>
            <a:endParaRPr lang="cs-CZ" altLang="cs-CZ" sz="4800" dirty="0">
              <a:latin typeface="Georgia" panose="02040502050405020303" pitchFamily="18" charset="0"/>
            </a:endParaRPr>
          </a:p>
          <a:p>
            <a:pPr marL="304800" lvl="3" indent="-304800" eaLnBrk="1" fontAlgn="auto" hangingPunct="1">
              <a:lnSpc>
                <a:spcPct val="220000"/>
              </a:lnSpc>
              <a:spcAft>
                <a:spcPts val="0"/>
              </a:spcAft>
              <a:buFontTx/>
              <a:buNone/>
              <a:defRPr/>
            </a:pPr>
            <a:r>
              <a:rPr lang="cs-CZ" altLang="cs-CZ" sz="4800" dirty="0">
                <a:latin typeface="Georgia" panose="02040502050405020303" pitchFamily="18" charset="0"/>
              </a:rPr>
              <a:t>	JOHNSON CONTROLS (aut.)	</a:t>
            </a:r>
            <a:r>
              <a:rPr lang="cs-CZ" altLang="cs-CZ" sz="4800" dirty="0" smtClean="0">
                <a:latin typeface="Georgia" panose="02040502050405020303" pitchFamily="18" charset="0"/>
              </a:rPr>
              <a:t>	</a:t>
            </a:r>
            <a:r>
              <a:rPr lang="en-US" altLang="ja-JP" sz="4800" dirty="0" smtClean="0">
                <a:latin typeface="Georgia" panose="02040502050405020303" pitchFamily="18" charset="0"/>
                <a:ea typeface="ＭＳ Ｐゴシック" panose="020B0600070205080204" pitchFamily="34" charset="-128"/>
              </a:rPr>
              <a:t>TRW</a:t>
            </a:r>
            <a:r>
              <a:rPr lang="cs-CZ" altLang="ja-JP" sz="4800" dirty="0" smtClean="0">
                <a:latin typeface="Georgia" panose="02040502050405020303" pitchFamily="18" charset="0"/>
              </a:rPr>
              <a:t> </a:t>
            </a:r>
            <a:r>
              <a:rPr lang="cs-CZ" altLang="cs-CZ" sz="4800" dirty="0">
                <a:latin typeface="Georgia" panose="02040502050405020303" pitchFamily="18" charset="0"/>
              </a:rPr>
              <a:t>(</a:t>
            </a:r>
            <a:r>
              <a:rPr lang="en-US" altLang="cs-CZ" sz="4800" dirty="0" err="1">
                <a:latin typeface="Georgia" panose="02040502050405020303" pitchFamily="18" charset="0"/>
              </a:rPr>
              <a:t>aut</a:t>
            </a:r>
            <a:r>
              <a:rPr lang="en-US" altLang="cs-CZ" sz="4800" dirty="0">
                <a:latin typeface="Georgia" panose="02040502050405020303" pitchFamily="18" charset="0"/>
              </a:rPr>
              <a:t>.</a:t>
            </a:r>
            <a:r>
              <a:rPr lang="cs-CZ" altLang="cs-CZ" sz="4800" dirty="0">
                <a:latin typeface="Georgia" panose="02040502050405020303" pitchFamily="18" charset="0"/>
              </a:rPr>
              <a:t>)</a:t>
            </a:r>
            <a:endParaRPr lang="cs-CZ" altLang="cs-CZ" sz="4800" dirty="0">
              <a:latin typeface="Georgia" panose="02040502050405020303" pitchFamily="18" charset="0"/>
              <a:ea typeface="ＭＳ Ｐゴシック" panose="020B0600070205080204" pitchFamily="34" charset="-128"/>
            </a:endParaRPr>
          </a:p>
          <a:p>
            <a:pPr marL="304800" lvl="3" indent="-304800" eaLnBrk="1" fontAlgn="auto" hangingPunct="1">
              <a:lnSpc>
                <a:spcPct val="220000"/>
              </a:lnSpc>
              <a:spcAft>
                <a:spcPts val="0"/>
              </a:spcAft>
              <a:buFontTx/>
              <a:buNone/>
              <a:defRPr/>
            </a:pPr>
            <a:r>
              <a:rPr lang="cs-CZ" altLang="cs-CZ" sz="4800" dirty="0">
                <a:latin typeface="Georgia" panose="02040502050405020303" pitchFamily="18" charset="0"/>
              </a:rPr>
              <a:t>	KIMBERLY CLARK (med.)</a:t>
            </a:r>
            <a:r>
              <a:rPr lang="en-US" altLang="ja-JP" sz="4800" dirty="0">
                <a:latin typeface="Georgia" panose="02040502050405020303" pitchFamily="18" charset="0"/>
                <a:ea typeface="ＭＳ Ｐゴシック" panose="020B0600070205080204" pitchFamily="34" charset="-128"/>
              </a:rPr>
              <a:t> </a:t>
            </a:r>
            <a:r>
              <a:rPr lang="cs-CZ" altLang="ja-JP" sz="4800" dirty="0">
                <a:latin typeface="Georgia" panose="02040502050405020303" pitchFamily="18" charset="0"/>
                <a:ea typeface="ＭＳ Ｐゴシック" panose="020B0600070205080204" pitchFamily="34" charset="-128"/>
              </a:rPr>
              <a:t>		</a:t>
            </a:r>
            <a:r>
              <a:rPr lang="en-US" altLang="ja-JP" sz="4800" dirty="0">
                <a:latin typeface="Georgia" panose="02040502050405020303" pitchFamily="18" charset="0"/>
                <a:ea typeface="ＭＳ Ｐゴシック" panose="020B0600070205080204" pitchFamily="34" charset="-128"/>
              </a:rPr>
              <a:t>VOLKSWAGEN</a:t>
            </a:r>
            <a:r>
              <a:rPr lang="cs-CZ" altLang="ja-JP" sz="4800" dirty="0">
                <a:latin typeface="Georgia" panose="02040502050405020303" pitchFamily="18" charset="0"/>
              </a:rPr>
              <a:t> </a:t>
            </a:r>
            <a:r>
              <a:rPr lang="cs-CZ" altLang="cs-CZ" sz="4800" dirty="0">
                <a:latin typeface="Georgia" panose="02040502050405020303" pitchFamily="18" charset="0"/>
              </a:rPr>
              <a:t>(</a:t>
            </a:r>
            <a:r>
              <a:rPr lang="en-US" altLang="cs-CZ" sz="4800" dirty="0" err="1">
                <a:latin typeface="Georgia" panose="02040502050405020303" pitchFamily="18" charset="0"/>
              </a:rPr>
              <a:t>aut</a:t>
            </a:r>
            <a:r>
              <a:rPr lang="en-US" altLang="cs-CZ" sz="4800" dirty="0">
                <a:latin typeface="Georgia" panose="02040502050405020303" pitchFamily="18" charset="0"/>
              </a:rPr>
              <a:t>.</a:t>
            </a:r>
            <a:r>
              <a:rPr lang="cs-CZ" altLang="cs-CZ" sz="4800" dirty="0">
                <a:latin typeface="Georgia" panose="02040502050405020303" pitchFamily="18" charset="0"/>
              </a:rPr>
              <a:t>)</a:t>
            </a:r>
            <a:endParaRPr lang="cs-CZ" altLang="ja-JP" sz="4800" dirty="0">
              <a:latin typeface="Georgia" panose="02040502050405020303" pitchFamily="18" charset="0"/>
              <a:ea typeface="ＭＳ Ｐゴシック" panose="020B0600070205080204" pitchFamily="34" charset="-128"/>
            </a:endParaRPr>
          </a:p>
          <a:p>
            <a:pPr marL="304800" lvl="3" indent="-304800" eaLnBrk="1" fontAlgn="auto" hangingPunct="1">
              <a:lnSpc>
                <a:spcPct val="220000"/>
              </a:lnSpc>
              <a:spcAft>
                <a:spcPts val="0"/>
              </a:spcAft>
              <a:buFontTx/>
              <a:buNone/>
              <a:defRPr/>
            </a:pPr>
            <a:r>
              <a:rPr lang="cs-CZ" altLang="ja-JP" sz="4800" dirty="0">
                <a:latin typeface="Georgia" panose="02040502050405020303" pitchFamily="18" charset="0"/>
                <a:ea typeface="ＭＳ Ｐゴシック" panose="020B0600070205080204" pitchFamily="34" charset="-128"/>
              </a:rPr>
              <a:t>	</a:t>
            </a:r>
            <a:r>
              <a:rPr lang="en-US" altLang="ja-JP" sz="4800" dirty="0">
                <a:latin typeface="Georgia" panose="02040502050405020303" pitchFamily="18" charset="0"/>
                <a:ea typeface="ＭＳ Ｐゴシック" panose="020B0600070205080204" pitchFamily="34" charset="-128"/>
              </a:rPr>
              <a:t>MAGNA</a:t>
            </a:r>
            <a:r>
              <a:rPr lang="cs-CZ" altLang="ja-JP" sz="4800" dirty="0">
                <a:latin typeface="Georgia" panose="02040502050405020303" pitchFamily="18" charset="0"/>
              </a:rPr>
              <a:t> </a:t>
            </a:r>
            <a:r>
              <a:rPr lang="cs-CZ" altLang="cs-CZ" sz="4800" dirty="0">
                <a:latin typeface="Georgia" panose="02040502050405020303" pitchFamily="18" charset="0"/>
              </a:rPr>
              <a:t>(</a:t>
            </a:r>
            <a:r>
              <a:rPr lang="en-US" altLang="cs-CZ" sz="4800" dirty="0" err="1">
                <a:latin typeface="Georgia" panose="02040502050405020303" pitchFamily="18" charset="0"/>
              </a:rPr>
              <a:t>aut</a:t>
            </a:r>
            <a:r>
              <a:rPr lang="en-US" altLang="cs-CZ" sz="4800" dirty="0">
                <a:latin typeface="Georgia" panose="02040502050405020303" pitchFamily="18" charset="0"/>
              </a:rPr>
              <a:t>.</a:t>
            </a:r>
            <a:r>
              <a:rPr lang="cs-CZ" altLang="cs-CZ" sz="4800" dirty="0">
                <a:latin typeface="Georgia" panose="02040502050405020303" pitchFamily="18" charset="0"/>
              </a:rPr>
              <a:t>)</a:t>
            </a:r>
            <a:r>
              <a:rPr lang="en-US" altLang="cs-CZ" sz="4800" dirty="0">
                <a:latin typeface="Georgia" panose="02040502050405020303" pitchFamily="18" charset="0"/>
              </a:rPr>
              <a:t> </a:t>
            </a:r>
            <a:r>
              <a:rPr lang="cs-CZ" altLang="cs-CZ" sz="5600" dirty="0">
                <a:latin typeface="Georgia" panose="02040502050405020303" pitchFamily="18" charset="0"/>
              </a:rPr>
              <a:t>					</a:t>
            </a:r>
            <a:endParaRPr lang="cs-CZ" altLang="cs-CZ" sz="5600" dirty="0" smtClean="0">
              <a:latin typeface="Georgia" panose="02040502050405020303" pitchFamily="18" charset="0"/>
            </a:endParaRPr>
          </a:p>
          <a:p>
            <a:pPr marL="304800" lvl="3" indent="-304800" eaLnBrk="1" fontAlgn="auto" hangingPunct="1">
              <a:lnSpc>
                <a:spcPct val="150000"/>
              </a:lnSpc>
              <a:spcAft>
                <a:spcPts val="0"/>
              </a:spcAft>
              <a:buFontTx/>
              <a:buNone/>
              <a:defRPr/>
            </a:pPr>
            <a:endParaRPr lang="cs-CZ" altLang="cs-CZ" sz="5600" dirty="0">
              <a:latin typeface="Georgia" panose="02040502050405020303" pitchFamily="18" charset="0"/>
            </a:endParaRPr>
          </a:p>
          <a:p>
            <a:pPr marL="304800" lvl="3" indent="-304800" eaLnBrk="1" fontAlgn="auto" hangingPunct="1">
              <a:lnSpc>
                <a:spcPct val="150000"/>
              </a:lnSpc>
              <a:spcAft>
                <a:spcPts val="0"/>
              </a:spcAft>
              <a:buFontTx/>
              <a:buNone/>
              <a:defRPr/>
            </a:pPr>
            <a:r>
              <a:rPr lang="cs-CZ" altLang="cs-CZ" sz="5600" dirty="0">
                <a:latin typeface="Georgia" panose="02040502050405020303" pitchFamily="18" charset="0"/>
              </a:rPr>
              <a:t>			</a:t>
            </a:r>
            <a:r>
              <a:rPr lang="cs-CZ" altLang="ja-JP" sz="5600" dirty="0">
                <a:latin typeface="Georgia" panose="02040502050405020303" pitchFamily="18" charset="0"/>
              </a:rPr>
              <a:t>		</a:t>
            </a:r>
            <a:r>
              <a:rPr lang="cs-CZ" altLang="ja-JP" sz="1400" dirty="0">
                <a:latin typeface="Georgia" panose="02040502050405020303" pitchFamily="18" charset="0"/>
              </a:rPr>
              <a:t>		</a:t>
            </a:r>
            <a:r>
              <a:rPr lang="cs-CZ" altLang="cs-CZ" sz="1400" dirty="0">
                <a:latin typeface="Georgia" panose="02040502050405020303" pitchFamily="18" charset="0"/>
              </a:rPr>
              <a:t>	</a:t>
            </a:r>
            <a:endParaRPr lang="cs-CZ" altLang="cs-CZ" sz="3600" dirty="0">
              <a:solidFill>
                <a:srgbClr val="D52B1E"/>
              </a:solidFill>
              <a:latin typeface="Georgia" panose="02040502050405020303" pitchFamily="18" charset="0"/>
            </a:endParaRPr>
          </a:p>
          <a:p>
            <a:pPr marL="304800" indent="-304800" algn="just" eaLnBrk="1" fontAlgn="auto" hangingPunct="1">
              <a:spcAft>
                <a:spcPts val="0"/>
              </a:spcAft>
              <a:buFontTx/>
              <a:buNone/>
              <a:defRPr/>
            </a:pPr>
            <a:endParaRPr lang="cs-CZ" altLang="cs-CZ" sz="3600" dirty="0">
              <a:solidFill>
                <a:srgbClr val="D52B1E"/>
              </a:solidFill>
              <a:latin typeface="Georgia" panose="02040502050405020303" pitchFamily="18" charset="0"/>
            </a:endParaRPr>
          </a:p>
          <a:p>
            <a:pPr marL="304800" indent="-304800" algn="just" eaLnBrk="1" fontAlgn="auto" hangingPunct="1">
              <a:spcAft>
                <a:spcPts val="0"/>
              </a:spcAft>
              <a:buFontTx/>
              <a:buNone/>
              <a:defRPr/>
            </a:pPr>
            <a:endParaRPr lang="cs-CZ" altLang="cs-CZ" sz="3600" dirty="0">
              <a:solidFill>
                <a:srgbClr val="D52B1E"/>
              </a:solidFill>
              <a:latin typeface="Georgia" panose="02040502050405020303" pitchFamily="18" charset="0"/>
            </a:endParaRPr>
          </a:p>
          <a:p>
            <a:pPr marL="304800" indent="-304800" algn="just" eaLnBrk="1" fontAlgn="auto" hangingPunct="1">
              <a:spcAft>
                <a:spcPts val="0"/>
              </a:spcAft>
              <a:buFontTx/>
              <a:buNone/>
              <a:defRPr/>
            </a:pPr>
            <a:endParaRPr lang="cs-CZ" altLang="cs-CZ" sz="3600" dirty="0">
              <a:solidFill>
                <a:srgbClr val="D52B1E"/>
              </a:solidFill>
              <a:latin typeface="Georgia" panose="02040502050405020303" pitchFamily="18" charset="0"/>
            </a:endParaRPr>
          </a:p>
          <a:p>
            <a:pPr marL="304800" indent="-304800" eaLnBrk="1" fontAlgn="auto" hangingPunct="1">
              <a:spcBef>
                <a:spcPct val="0"/>
              </a:spcBef>
              <a:spcAft>
                <a:spcPts val="0"/>
              </a:spcAft>
              <a:buFontTx/>
              <a:buNone/>
              <a:defRPr/>
            </a:pPr>
            <a:endParaRPr lang="cs-CZ" altLang="cs-CZ" sz="1600" dirty="0">
              <a:solidFill>
                <a:srgbClr val="072B51"/>
              </a:solidFill>
              <a:latin typeface="Georgia" panose="02040502050405020303" pitchFamily="18" charset="0"/>
            </a:endParaRPr>
          </a:p>
          <a:p>
            <a:pPr marL="304800" indent="-304800" eaLnBrk="1" fontAlgn="auto" hangingPunct="1">
              <a:spcBef>
                <a:spcPct val="0"/>
              </a:spcBef>
              <a:spcAft>
                <a:spcPts val="0"/>
              </a:spcAft>
              <a:buFontTx/>
              <a:buNone/>
              <a:defRPr/>
            </a:pPr>
            <a:r>
              <a:rPr lang="cs-CZ" altLang="cs-CZ" sz="1400" noProof="1">
                <a:solidFill>
                  <a:srgbClr val="072B51"/>
                </a:solidFill>
                <a:latin typeface="Georgia" panose="02040502050405020303" pitchFamily="18" charset="0"/>
              </a:rPr>
              <a:t>	</a:t>
            </a:r>
          </a:p>
          <a:p>
            <a:pPr marL="304800" indent="-304800" eaLnBrk="1" fontAlgn="auto" hangingPunct="1">
              <a:spcBef>
                <a:spcPct val="0"/>
              </a:spcBef>
              <a:spcAft>
                <a:spcPts val="0"/>
              </a:spcAft>
              <a:buFontTx/>
              <a:buNone/>
              <a:defRPr/>
            </a:pPr>
            <a:endParaRPr lang="cs-CZ" altLang="cs-CZ" sz="1400" noProof="1">
              <a:solidFill>
                <a:srgbClr val="072B51"/>
              </a:solidFill>
              <a:latin typeface="Georgia" panose="02040502050405020303" pitchFamily="18" charset="0"/>
            </a:endParaRPr>
          </a:p>
          <a:p>
            <a:pPr marL="304800" indent="-304800" eaLnBrk="1" fontAlgn="auto" hangingPunct="1">
              <a:spcBef>
                <a:spcPct val="0"/>
              </a:spcBef>
              <a:spcAft>
                <a:spcPts val="0"/>
              </a:spcAft>
              <a:buFontTx/>
              <a:buNone/>
              <a:defRPr/>
            </a:pPr>
            <a:endParaRPr lang="cs-CZ" altLang="cs-CZ" sz="1400" noProof="1">
              <a:solidFill>
                <a:srgbClr val="072B51"/>
              </a:solidFill>
              <a:latin typeface="Georgia" panose="02040502050405020303" pitchFamily="18" charset="0"/>
            </a:endParaRPr>
          </a:p>
          <a:p>
            <a:pPr marL="304800" indent="-304800" eaLnBrk="1" fontAlgn="auto" hangingPunct="1">
              <a:spcBef>
                <a:spcPct val="0"/>
              </a:spcBef>
              <a:spcAft>
                <a:spcPts val="0"/>
              </a:spcAft>
              <a:buFontTx/>
              <a:buNone/>
              <a:defRPr/>
            </a:pPr>
            <a:endParaRPr lang="cs-CZ" altLang="cs-CZ" sz="1400" noProof="1">
              <a:solidFill>
                <a:srgbClr val="072B51"/>
              </a:solidFill>
              <a:latin typeface="Georgia" panose="02040502050405020303" pitchFamily="18" charset="0"/>
            </a:endParaRPr>
          </a:p>
          <a:p>
            <a:pPr marL="304800" indent="-304800" eaLnBrk="1" fontAlgn="auto" hangingPunct="1">
              <a:spcBef>
                <a:spcPct val="0"/>
              </a:spcBef>
              <a:spcAft>
                <a:spcPts val="0"/>
              </a:spcAft>
              <a:buFontTx/>
              <a:buNone/>
              <a:defRPr/>
            </a:pPr>
            <a:r>
              <a:rPr lang="cs-CZ" altLang="cs-CZ" sz="1400" noProof="1">
                <a:latin typeface="Georgia" panose="02040502050405020303" pitchFamily="18" charset="0"/>
              </a:rPr>
              <a:t>	</a:t>
            </a:r>
            <a:endParaRPr lang="cs-CZ" altLang="cs-CZ" sz="1400" dirty="0">
              <a:latin typeface="Georgia" panose="02040502050405020303" pitchFamily="18" charset="0"/>
            </a:endParaRPr>
          </a:p>
        </p:txBody>
      </p:sp>
      <p:sp>
        <p:nvSpPr>
          <p:cNvPr id="2" name="Rectangle 1">
            <a:extLst>
              <a:ext uri="{FF2B5EF4-FFF2-40B4-BE49-F238E27FC236}">
                <a16:creationId xmlns:a16="http://schemas.microsoft.com/office/drawing/2014/main" id="{2068FCF0-79C6-ED95-A3B7-78AA1598440D}"/>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55928FA-6D73-62F0-49BC-A1B19B112B89}"/>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5543"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a:extLst>
              <a:ext uri="{FF2B5EF4-FFF2-40B4-BE49-F238E27FC236}">
                <a16:creationId xmlns:a16="http://schemas.microsoft.com/office/drawing/2014/main" id="{85D4A667-FD02-BE05-489E-01205BDC59F8}"/>
              </a:ext>
            </a:extLst>
          </p:cNvPr>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65544" name="Picture 2069" descr="switzerland">
            <a:hlinkClick r:id="rId3"/>
            <a:extLst>
              <a:ext uri="{FF2B5EF4-FFF2-40B4-BE49-F238E27FC236}">
                <a16:creationId xmlns:a16="http://schemas.microsoft.com/office/drawing/2014/main" id="{556DA25E-45BD-22EE-4D01-CC92A4690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527" y="1677572"/>
            <a:ext cx="4413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2060" descr="germany">
            <a:hlinkClick r:id="rId5"/>
            <a:extLst>
              <a:ext uri="{FF2B5EF4-FFF2-40B4-BE49-F238E27FC236}">
                <a16:creationId xmlns:a16="http://schemas.microsoft.com/office/drawing/2014/main" id="{209E49B4-3324-6A9A-BE22-EA498F34E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5918" y="2119529"/>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2060" descr="germany">
            <a:hlinkClick r:id="rId5"/>
            <a:extLst>
              <a:ext uri="{FF2B5EF4-FFF2-40B4-BE49-F238E27FC236}">
                <a16:creationId xmlns:a16="http://schemas.microsoft.com/office/drawing/2014/main" id="{3742AEA8-7E11-FBBE-F03C-48DFE69818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7998" y="2983282"/>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2076">
            <a:extLst>
              <a:ext uri="{FF2B5EF4-FFF2-40B4-BE49-F238E27FC236}">
                <a16:creationId xmlns:a16="http://schemas.microsoft.com/office/drawing/2014/main" id="{EEC9A1B9-9F3F-4517-B6B5-A2FB03183CC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921138" y="3810012"/>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2076">
            <a:extLst>
              <a:ext uri="{FF2B5EF4-FFF2-40B4-BE49-F238E27FC236}">
                <a16:creationId xmlns:a16="http://schemas.microsoft.com/office/drawing/2014/main" id="{E4E7542B-26EE-F931-57E0-B138A5A8E39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921138" y="5109666"/>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2080">
            <a:extLst>
              <a:ext uri="{FF2B5EF4-FFF2-40B4-BE49-F238E27FC236}">
                <a16:creationId xmlns:a16="http://schemas.microsoft.com/office/drawing/2014/main" id="{098BD40C-289F-EA3B-2F60-E573FB21E40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210851" y="2536356"/>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Picture 2074" descr="TAIW0001">
            <a:extLst>
              <a:ext uri="{FF2B5EF4-FFF2-40B4-BE49-F238E27FC236}">
                <a16:creationId xmlns:a16="http://schemas.microsoft.com/office/drawing/2014/main" id="{DD9560FC-8433-1574-2BB8-82376DBC822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925894" y="3393184"/>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Picture 2080">
            <a:extLst>
              <a:ext uri="{FF2B5EF4-FFF2-40B4-BE49-F238E27FC236}">
                <a16:creationId xmlns:a16="http://schemas.microsoft.com/office/drawing/2014/main" id="{FE027928-D650-9759-62A7-DC439FB6606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925894" y="4191059"/>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Picture 2057" descr="SKOR0001">
            <a:extLst>
              <a:ext uri="{FF2B5EF4-FFF2-40B4-BE49-F238E27FC236}">
                <a16:creationId xmlns:a16="http://schemas.microsoft.com/office/drawing/2014/main" id="{0760DA74-7119-3669-37F6-A091E8ED0A8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922726" y="4637985"/>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Picture 2080">
            <a:extLst>
              <a:ext uri="{FF2B5EF4-FFF2-40B4-BE49-F238E27FC236}">
                <a16:creationId xmlns:a16="http://schemas.microsoft.com/office/drawing/2014/main" id="{DD2E02A9-50AD-6204-6D37-3E8A6ECB95E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45865" y="5868607"/>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4" name="Picture 2086">
            <a:extLst>
              <a:ext uri="{FF2B5EF4-FFF2-40B4-BE49-F238E27FC236}">
                <a16:creationId xmlns:a16="http://schemas.microsoft.com/office/drawing/2014/main" id="{89ACA4BE-382F-CE32-91D9-10E69587E61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45865" y="5421681"/>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5" name="Picture 2089" descr="CANA0001">
            <a:extLst>
              <a:ext uri="{FF2B5EF4-FFF2-40B4-BE49-F238E27FC236}">
                <a16:creationId xmlns:a16="http://schemas.microsoft.com/office/drawing/2014/main" id="{36378FC8-77B6-A4AD-42A0-6E8BD7A383A9}"/>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915606" y="6242119"/>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6" name="Picture 2068" descr="MEXC0001">
            <a:extLst>
              <a:ext uri="{FF2B5EF4-FFF2-40B4-BE49-F238E27FC236}">
                <a16:creationId xmlns:a16="http://schemas.microsoft.com/office/drawing/2014/main" id="{4AB0158A-0B07-DEA8-1121-EF3E21EC4BAB}"/>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5782930" y="1657164"/>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Picture 2063">
            <a:extLst>
              <a:ext uri="{FF2B5EF4-FFF2-40B4-BE49-F238E27FC236}">
                <a16:creationId xmlns:a16="http://schemas.microsoft.com/office/drawing/2014/main" id="{53F0A9FF-3B26-21B9-18E3-64C1E2092FD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783818" y="2112147"/>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8" name="Picture 2082" descr="france">
            <a:hlinkClick r:id="rId13"/>
            <a:extLst>
              <a:ext uri="{FF2B5EF4-FFF2-40B4-BE49-F238E27FC236}">
                <a16:creationId xmlns:a16="http://schemas.microsoft.com/office/drawing/2014/main" id="{6ABD61A8-2CB1-EEC1-1CBC-7A5BFB439E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83723" y="2558279"/>
            <a:ext cx="5032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Picture 2081">
            <a:extLst>
              <a:ext uri="{FF2B5EF4-FFF2-40B4-BE49-F238E27FC236}">
                <a16:creationId xmlns:a16="http://schemas.microsoft.com/office/drawing/2014/main" id="{A84E3ED7-7BD6-0237-3FFD-6C626091538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782928" y="2983282"/>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0" name="Picture 2059" descr="germany">
            <a:hlinkClick r:id="rId5"/>
            <a:extLst>
              <a:ext uri="{FF2B5EF4-FFF2-40B4-BE49-F238E27FC236}">
                <a16:creationId xmlns:a16="http://schemas.microsoft.com/office/drawing/2014/main" id="{D5719FD2-5438-C348-6D1F-2857AA7BB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2135" y="337810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1" name="Picture 2079" descr="POLA0001">
            <a:extLst>
              <a:ext uri="{FF2B5EF4-FFF2-40B4-BE49-F238E27FC236}">
                <a16:creationId xmlns:a16="http://schemas.microsoft.com/office/drawing/2014/main" id="{6F1680D5-78C1-9A0B-D4C1-ABDAF8C3CF3A}"/>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782135" y="3820392"/>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2" name="Picture 2085" descr="ISRA0001">
            <a:extLst>
              <a:ext uri="{FF2B5EF4-FFF2-40B4-BE49-F238E27FC236}">
                <a16:creationId xmlns:a16="http://schemas.microsoft.com/office/drawing/2014/main" id="{228047DF-38C3-04DE-D972-694A281BF477}"/>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5782135" y="427921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3" name="Picture 2088">
            <a:extLst>
              <a:ext uri="{FF2B5EF4-FFF2-40B4-BE49-F238E27FC236}">
                <a16:creationId xmlns:a16="http://schemas.microsoft.com/office/drawing/2014/main" id="{5D4A26B4-1DFE-AF42-72D3-C8CD4999BC5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782134" y="4637984"/>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4" name="Picture 2055" descr="france">
            <a:hlinkClick r:id="rId13"/>
            <a:extLst>
              <a:ext uri="{FF2B5EF4-FFF2-40B4-BE49-F238E27FC236}">
                <a16:creationId xmlns:a16="http://schemas.microsoft.com/office/drawing/2014/main" id="{160E0DC9-93BC-082B-3D10-1D8C832A3A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2506" y="5029790"/>
            <a:ext cx="5032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6" name="Picture 2080">
            <a:extLst>
              <a:ext uri="{FF2B5EF4-FFF2-40B4-BE49-F238E27FC236}">
                <a16:creationId xmlns:a16="http://schemas.microsoft.com/office/drawing/2014/main" id="{C30A5495-4475-FE8C-28FB-2DA4AC94AFC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400919" y="547751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7" name="Picture 2058" descr="germany">
            <a:hlinkClick r:id="rId5"/>
            <a:extLst>
              <a:ext uri="{FF2B5EF4-FFF2-40B4-BE49-F238E27FC236}">
                <a16:creationId xmlns:a16="http://schemas.microsoft.com/office/drawing/2014/main" id="{1BAC0761-5952-3893-3C63-35423401E9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919" y="5873110"/>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a:extLst>
              <a:ext uri="{FF2B5EF4-FFF2-40B4-BE49-F238E27FC236}">
                <a16:creationId xmlns:a16="http://schemas.microsoft.com/office/drawing/2014/main" id="{C4F550E5-676F-DEC2-69EB-362883E047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2">
            <a:extLst>
              <a:ext uri="{FF2B5EF4-FFF2-40B4-BE49-F238E27FC236}">
                <a16:creationId xmlns:a16="http://schemas.microsoft.com/office/drawing/2014/main" id="{7EC790BC-864C-00A4-B596-5D971B5A82A6}"/>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Economy</a:t>
            </a:r>
          </a:p>
        </p:txBody>
      </p:sp>
      <p:sp>
        <p:nvSpPr>
          <p:cNvPr id="66564" name="Rectangle 3">
            <a:extLst>
              <a:ext uri="{FF2B5EF4-FFF2-40B4-BE49-F238E27FC236}">
                <a16:creationId xmlns:a16="http://schemas.microsoft.com/office/drawing/2014/main" id="{B40C3850-3C50-9667-26D6-78D59410B670}"/>
              </a:ext>
            </a:extLst>
          </p:cNvPr>
          <p:cNvSpPr>
            <a:spLocks noGrp="1" noChangeArrowheads="1"/>
          </p:cNvSpPr>
          <p:nvPr>
            <p:ph type="subTitle" idx="4294967295"/>
          </p:nvPr>
        </p:nvSpPr>
        <p:spPr>
          <a:xfrm>
            <a:off x="1482725" y="1247775"/>
            <a:ext cx="7661275" cy="5381625"/>
          </a:xfrm>
        </p:spPr>
        <p:txBody>
          <a:bodyPr/>
          <a:lstStyle/>
          <a:p>
            <a:pPr marL="304800" indent="-304800" eaLnBrk="1" hangingPunct="1">
              <a:buFontTx/>
              <a:buNone/>
            </a:pPr>
            <a:r>
              <a:rPr lang="cs-CZ" altLang="ja-JP" sz="2400">
                <a:solidFill>
                  <a:srgbClr val="D52B1E"/>
                </a:solidFill>
                <a:latin typeface="Georgia" panose="02040502050405020303" pitchFamily="18" charset="0"/>
              </a:rPr>
              <a:t>	</a:t>
            </a:r>
            <a:r>
              <a:rPr lang="en-GB" altLang="ja-JP" sz="2400">
                <a:solidFill>
                  <a:srgbClr val="D52B1E"/>
                </a:solidFill>
                <a:latin typeface="Georgia" panose="02040502050405020303" pitchFamily="18" charset="0"/>
                <a:ea typeface="ＭＳ Ｐゴシック" panose="020B0600070205080204" pitchFamily="34" charset="-128"/>
              </a:rPr>
              <a:t>MAJOR INVESTORS – IT &amp; Software Development</a:t>
            </a:r>
          </a:p>
          <a:p>
            <a:pPr marL="304800" indent="-304800" eaLnBrk="1" hangingPunct="1">
              <a:buFontTx/>
              <a:buNone/>
            </a:pPr>
            <a:endParaRPr lang="cs-CZ" altLang="cs-CZ" sz="800">
              <a:solidFill>
                <a:srgbClr val="D52B1E"/>
              </a:solidFill>
              <a:latin typeface="Georgia" panose="02040502050405020303" pitchFamily="18" charset="0"/>
            </a:endParaRPr>
          </a:p>
          <a:p>
            <a:pPr marL="304800" indent="-304800" eaLnBrk="1" hangingPunct="1">
              <a:lnSpc>
                <a:spcPct val="150000"/>
              </a:lnSpc>
              <a:buFontTx/>
              <a:buNone/>
            </a:pPr>
            <a:r>
              <a:rPr lang="cs-CZ" altLang="cs-CZ" sz="1400">
                <a:latin typeface="Georgia" panose="02040502050405020303" pitchFamily="18" charset="0"/>
              </a:rPr>
              <a:t>	</a:t>
            </a:r>
            <a:r>
              <a:rPr lang="en-US" altLang="cs-CZ" sz="1400">
                <a:latin typeface="Georgia" panose="02040502050405020303" pitchFamily="18" charset="0"/>
              </a:rPr>
              <a:t>ACISION</a:t>
            </a:r>
            <a:r>
              <a:rPr lang="cs-CZ" altLang="cs-CZ" sz="1400">
                <a:latin typeface="Georgia" panose="02040502050405020303" pitchFamily="18" charset="0"/>
              </a:rPr>
              <a:t>			O	RACLE</a:t>
            </a:r>
          </a:p>
          <a:p>
            <a:pPr marL="304800" lvl="3" indent="-304800" eaLnBrk="1" hangingPunct="1">
              <a:lnSpc>
                <a:spcPct val="150000"/>
              </a:lnSpc>
              <a:buFontTx/>
              <a:buNone/>
            </a:pPr>
            <a:r>
              <a:rPr lang="cs-CZ" altLang="cs-CZ" sz="1400">
                <a:latin typeface="Georgia" panose="02040502050405020303" pitchFamily="18" charset="0"/>
              </a:rPr>
              <a:t>	ADOBE				PIXMANIA</a:t>
            </a:r>
          </a:p>
          <a:p>
            <a:pPr marL="304800" lvl="3" indent="-304800" eaLnBrk="1" hangingPunct="1">
              <a:lnSpc>
                <a:spcPct val="150000"/>
              </a:lnSpc>
              <a:buFontTx/>
              <a:buNone/>
            </a:pPr>
            <a:r>
              <a:rPr lang="cs-CZ" altLang="cs-CZ" sz="1400">
                <a:latin typeface="Georgia" panose="02040502050405020303" pitchFamily="18" charset="0"/>
              </a:rPr>
              <a:t>	AVG TECHNOLOGIES 		RED HAT</a:t>
            </a:r>
          </a:p>
          <a:p>
            <a:pPr marL="304800" lvl="3" indent="-304800" eaLnBrk="1" hangingPunct="1">
              <a:lnSpc>
                <a:spcPct val="150000"/>
              </a:lnSpc>
              <a:buFontTx/>
              <a:buNone/>
            </a:pPr>
            <a:r>
              <a:rPr lang="cs-CZ" altLang="cs-CZ" sz="1400">
                <a:latin typeface="Georgia" panose="02040502050405020303" pitchFamily="18" charset="0"/>
              </a:rPr>
              <a:t>	BOHEMIA INTERACTIVE		</a:t>
            </a:r>
            <a:r>
              <a:rPr lang="cs-CZ" altLang="ja-JP" sz="1400">
                <a:latin typeface="Georgia" panose="02040502050405020303" pitchFamily="18" charset="0"/>
              </a:rPr>
              <a:t>SKYPE</a:t>
            </a:r>
          </a:p>
          <a:p>
            <a:pPr marL="304800" lvl="3" indent="-304800" eaLnBrk="1" hangingPunct="1">
              <a:lnSpc>
                <a:spcPct val="150000"/>
              </a:lnSpc>
              <a:buFontTx/>
              <a:buNone/>
            </a:pPr>
            <a:r>
              <a:rPr lang="cs-CZ" altLang="cs-CZ" sz="1400">
                <a:latin typeface="Georgia" panose="02040502050405020303" pitchFamily="18" charset="0"/>
              </a:rPr>
              <a:t>	COMPUTER ASSOCIATES		</a:t>
            </a:r>
            <a:r>
              <a:rPr lang="cs-CZ" altLang="ja-JP" sz="1400">
                <a:latin typeface="Georgia" panose="02040502050405020303" pitchFamily="18" charset="0"/>
              </a:rPr>
              <a:t>SOLARWINDS</a:t>
            </a:r>
          </a:p>
          <a:p>
            <a:pPr marL="304800" lvl="3" indent="-304800" eaLnBrk="1" hangingPunct="1">
              <a:lnSpc>
                <a:spcPct val="150000"/>
              </a:lnSpc>
              <a:buFontTx/>
              <a:buNone/>
            </a:pPr>
            <a:r>
              <a:rPr lang="cs-CZ" altLang="cs-CZ" sz="1400">
                <a:latin typeface="Georgia" panose="02040502050405020303" pitchFamily="18" charset="0"/>
              </a:rPr>
              <a:t>	DEUTSCHE BÖRSE			</a:t>
            </a:r>
            <a:r>
              <a:rPr lang="en-US" altLang="ja-JP" sz="1400">
                <a:latin typeface="Georgia" panose="02040502050405020303" pitchFamily="18" charset="0"/>
                <a:ea typeface="ＭＳ Ｐゴシック" panose="020B0600070205080204" pitchFamily="34" charset="-128"/>
              </a:rPr>
              <a:t>STORA ENSO</a:t>
            </a:r>
            <a:endParaRPr lang="cs-CZ" altLang="ja-JP" sz="1400">
              <a:latin typeface="Georgia" panose="02040502050405020303" pitchFamily="18" charset="0"/>
              <a:ea typeface="ＭＳ Ｐゴシック" panose="020B0600070205080204" pitchFamily="34" charset="-128"/>
            </a:endParaRPr>
          </a:p>
          <a:p>
            <a:pPr marL="304800" lvl="3" indent="-304800" eaLnBrk="1" hangingPunct="1">
              <a:lnSpc>
                <a:spcPct val="150000"/>
              </a:lnSpc>
              <a:buFontTx/>
              <a:buNone/>
            </a:pPr>
            <a:r>
              <a:rPr lang="cs-CZ" altLang="ja-JP" sz="1400">
                <a:latin typeface="Georgia" panose="02040502050405020303" pitchFamily="18" charset="0"/>
                <a:ea typeface="ＭＳ Ｐゴシック" panose="020B0600070205080204" pitchFamily="34" charset="-128"/>
              </a:rPr>
              <a:t>	</a:t>
            </a:r>
            <a:r>
              <a:rPr lang="cs-CZ" altLang="cs-CZ" sz="1400">
                <a:latin typeface="Georgia" panose="02040502050405020303" pitchFamily="18" charset="0"/>
              </a:rPr>
              <a:t>DHL				</a:t>
            </a:r>
            <a:r>
              <a:rPr lang="cs-CZ" altLang="ja-JP" sz="1400">
                <a:latin typeface="Georgia" panose="02040502050405020303" pitchFamily="18" charset="0"/>
              </a:rPr>
              <a:t>SUSE LINUX</a:t>
            </a:r>
            <a:endParaRPr lang="en-US" altLang="ja-JP" sz="1400">
              <a:latin typeface="Georgia" panose="02040502050405020303" pitchFamily="18" charset="0"/>
              <a:ea typeface="ＭＳ Ｐゴシック" panose="020B0600070205080204" pitchFamily="34" charset="-128"/>
            </a:endParaRPr>
          </a:p>
          <a:p>
            <a:pPr marL="304800" lvl="3" indent="-304800" eaLnBrk="1" hangingPunct="1">
              <a:lnSpc>
                <a:spcPct val="150000"/>
              </a:lnSpc>
              <a:buFontTx/>
              <a:buNone/>
            </a:pPr>
            <a:r>
              <a:rPr lang="cs-CZ" altLang="cs-CZ" sz="1400">
                <a:latin typeface="Georgia" panose="02040502050405020303" pitchFamily="18" charset="0"/>
              </a:rPr>
              <a:t>	</a:t>
            </a:r>
            <a:r>
              <a:rPr lang="en-US" altLang="cs-CZ" sz="1400">
                <a:latin typeface="Georgia" panose="02040502050405020303" pitchFamily="18" charset="0"/>
              </a:rPr>
              <a:t>H</a:t>
            </a:r>
            <a:r>
              <a:rPr lang="cs-CZ" altLang="cs-CZ" sz="1400">
                <a:latin typeface="Georgia" panose="02040502050405020303" pitchFamily="18" charset="0"/>
              </a:rPr>
              <a:t>EWLETT PACKARD		</a:t>
            </a:r>
            <a:r>
              <a:rPr lang="cs-CZ" altLang="ja-JP" sz="1400">
                <a:latin typeface="Georgia" panose="02040502050405020303" pitchFamily="18" charset="0"/>
              </a:rPr>
              <a:t>IBM										TELOGIC</a:t>
            </a:r>
          </a:p>
          <a:p>
            <a:pPr marL="304800" lvl="3" indent="-304800" eaLnBrk="1" hangingPunct="1">
              <a:lnSpc>
                <a:spcPct val="150000"/>
              </a:lnSpc>
              <a:buFontTx/>
              <a:buNone/>
            </a:pPr>
            <a:r>
              <a:rPr lang="cs-CZ" altLang="cs-CZ" sz="1400">
                <a:latin typeface="Georgia" panose="02040502050405020303" pitchFamily="18" charset="0"/>
              </a:rPr>
              <a:t>	INFOSYS				</a:t>
            </a:r>
            <a:r>
              <a:rPr lang="cs-CZ" altLang="ja-JP" sz="1400">
                <a:latin typeface="Georgia" panose="02040502050405020303" pitchFamily="18" charset="0"/>
              </a:rPr>
              <a:t>TERADATA</a:t>
            </a:r>
          </a:p>
          <a:p>
            <a:pPr marL="304800" lvl="3" indent="-304800" eaLnBrk="1" hangingPunct="1">
              <a:lnSpc>
                <a:spcPct val="150000"/>
              </a:lnSpc>
              <a:buFontTx/>
              <a:buNone/>
            </a:pPr>
            <a:r>
              <a:rPr lang="cs-CZ" altLang="cs-CZ" sz="1400">
                <a:latin typeface="Georgia" panose="02040502050405020303" pitchFamily="18" charset="0"/>
              </a:rPr>
              <a:t>	MICROSOFT				</a:t>
            </a:r>
            <a:r>
              <a:rPr lang="cs-CZ" altLang="ja-JP" sz="1400">
                <a:latin typeface="Georgia" panose="02040502050405020303" pitchFamily="18" charset="0"/>
              </a:rPr>
              <a:t>TIETO</a:t>
            </a:r>
            <a:endParaRPr lang="cs-CZ" altLang="cs-CZ" sz="1400">
              <a:latin typeface="Georgia" panose="02040502050405020303" pitchFamily="18" charset="0"/>
            </a:endParaRPr>
          </a:p>
          <a:p>
            <a:pPr marL="304800" lvl="3" indent="-304800" eaLnBrk="1" hangingPunct="1">
              <a:lnSpc>
                <a:spcPct val="150000"/>
              </a:lnSpc>
              <a:buFontTx/>
              <a:buNone/>
            </a:pPr>
            <a:r>
              <a:rPr lang="cs-CZ" altLang="cs-CZ" sz="1400">
                <a:latin typeface="Georgia" panose="02040502050405020303" pitchFamily="18" charset="0"/>
              </a:rPr>
              <a:t>	NESS TECHNOLOGIES		</a:t>
            </a:r>
            <a:r>
              <a:rPr lang="cs-CZ" altLang="cs-CZ" sz="1200">
                <a:latin typeface="Georgia" panose="02040502050405020303" pitchFamily="18" charset="0"/>
              </a:rPr>
              <a:t>	</a:t>
            </a:r>
            <a:r>
              <a:rPr lang="en-US" altLang="cs-CZ" sz="1200">
                <a:latin typeface="Georgia" panose="02040502050405020303" pitchFamily="18" charset="0"/>
              </a:rPr>
              <a:t>Source</a:t>
            </a:r>
            <a:r>
              <a:rPr lang="en-GB" altLang="cs-CZ" sz="1200">
                <a:latin typeface="Georgia" panose="02040502050405020303" pitchFamily="18" charset="0"/>
              </a:rPr>
              <a:t>: CzechInvest</a:t>
            </a:r>
            <a:endParaRPr lang="cs-CZ" altLang="cs-CZ" sz="1900">
              <a:latin typeface="Georgia" panose="02040502050405020303" pitchFamily="18" charset="0"/>
            </a:endParaRPr>
          </a:p>
        </p:txBody>
      </p:sp>
      <p:sp>
        <p:nvSpPr>
          <p:cNvPr id="2" name="Rectangle 1">
            <a:extLst>
              <a:ext uri="{FF2B5EF4-FFF2-40B4-BE49-F238E27FC236}">
                <a16:creationId xmlns:a16="http://schemas.microsoft.com/office/drawing/2014/main" id="{829B02DD-F511-40A1-DF30-41C32AE5844D}"/>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0B941F6-B305-AED7-227A-EF6562667A34}"/>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567"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a:extLst>
              <a:ext uri="{FF2B5EF4-FFF2-40B4-BE49-F238E27FC236}">
                <a16:creationId xmlns:a16="http://schemas.microsoft.com/office/drawing/2014/main" id="{304F3B6F-CF96-5BC6-EB0A-70F550C5C1F4}"/>
              </a:ext>
            </a:extLst>
          </p:cNvPr>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66568" name="Picture 2080">
            <a:extLst>
              <a:ext uri="{FF2B5EF4-FFF2-40B4-BE49-F238E27FC236}">
                <a16:creationId xmlns:a16="http://schemas.microsoft.com/office/drawing/2014/main" id="{B80A5CB7-EDB4-C848-AC1E-6A8585E7090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02074" y="2306638"/>
            <a:ext cx="55086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6" descr="UNKG0001">
            <a:extLst>
              <a:ext uri="{FF2B5EF4-FFF2-40B4-BE49-F238E27FC236}">
                <a16:creationId xmlns:a16="http://schemas.microsoft.com/office/drawing/2014/main" id="{C1E448B1-20D3-856A-0B38-F904B00BF09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902074" y="1939262"/>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31" descr="ASTL0001">
            <a:extLst>
              <a:ext uri="{FF2B5EF4-FFF2-40B4-BE49-F238E27FC236}">
                <a16:creationId xmlns:a16="http://schemas.microsoft.com/office/drawing/2014/main" id="{510C99C6-06AA-A73E-E2AC-0FCA1BDE6D4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68762" y="3047207"/>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20">
            <a:extLst>
              <a:ext uri="{FF2B5EF4-FFF2-40B4-BE49-F238E27FC236}">
                <a16:creationId xmlns:a16="http://schemas.microsoft.com/office/drawing/2014/main" id="{F6FB6033-1685-5640-2769-354BE071910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68763" y="3413659"/>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24" descr="germany">
            <a:hlinkClick r:id="rId6"/>
            <a:extLst>
              <a:ext uri="{FF2B5EF4-FFF2-40B4-BE49-F238E27FC236}">
                <a16:creationId xmlns:a16="http://schemas.microsoft.com/office/drawing/2014/main" id="{D7F4EC08-D22F-88DB-15D1-26469590DE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56" y="3788572"/>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2">
            <a:extLst>
              <a:ext uri="{FF2B5EF4-FFF2-40B4-BE49-F238E27FC236}">
                <a16:creationId xmlns:a16="http://schemas.microsoft.com/office/drawing/2014/main" id="{F1603B71-609C-FFD4-96ED-7EE11B9D631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25887" y="4543955"/>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21" descr="INDA0001">
            <a:extLst>
              <a:ext uri="{FF2B5EF4-FFF2-40B4-BE49-F238E27FC236}">
                <a16:creationId xmlns:a16="http://schemas.microsoft.com/office/drawing/2014/main" id="{E414B319-F26F-40B8-BD78-F55F5FB7820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948113" y="5211232"/>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19">
            <a:extLst>
              <a:ext uri="{FF2B5EF4-FFF2-40B4-BE49-F238E27FC236}">
                <a16:creationId xmlns:a16="http://schemas.microsoft.com/office/drawing/2014/main" id="{71DCCFD1-6F72-6EE6-820F-B107F39951A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45731" y="5559425"/>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28" descr="ISRA0001">
            <a:extLst>
              <a:ext uri="{FF2B5EF4-FFF2-40B4-BE49-F238E27FC236}">
                <a16:creationId xmlns:a16="http://schemas.microsoft.com/office/drawing/2014/main" id="{2E707780-AC91-EAFD-E702-917EEF85E545}"/>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944937" y="5932487"/>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29">
            <a:extLst>
              <a:ext uri="{FF2B5EF4-FFF2-40B4-BE49-F238E27FC236}">
                <a16:creationId xmlns:a16="http://schemas.microsoft.com/office/drawing/2014/main" id="{B70D6C30-A1F0-66C0-E483-D6D69E54902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97750" y="1895475"/>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15">
            <a:extLst>
              <a:ext uri="{FF2B5EF4-FFF2-40B4-BE49-F238E27FC236}">
                <a16:creationId xmlns:a16="http://schemas.microsoft.com/office/drawing/2014/main" id="{627F6EB3-864F-61C4-9EF5-0B5F5F733A8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99338" y="2606675"/>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Picture 17">
            <a:extLst>
              <a:ext uri="{FF2B5EF4-FFF2-40B4-BE49-F238E27FC236}">
                <a16:creationId xmlns:a16="http://schemas.microsoft.com/office/drawing/2014/main" id="{5AB353A0-13D3-FC61-3C50-CDC2AAD9361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00925" y="3332163"/>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16">
            <a:extLst>
              <a:ext uri="{FF2B5EF4-FFF2-40B4-BE49-F238E27FC236}">
                <a16:creationId xmlns:a16="http://schemas.microsoft.com/office/drawing/2014/main" id="{9030A054-56A7-5BBE-3B1B-9A384A26DE6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97750" y="4035425"/>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1" name="Picture 23" descr="germany">
            <a:hlinkClick r:id="rId6"/>
            <a:extLst>
              <a:ext uri="{FF2B5EF4-FFF2-40B4-BE49-F238E27FC236}">
                <a16:creationId xmlns:a16="http://schemas.microsoft.com/office/drawing/2014/main" id="{C621AAC3-95B8-2D10-1D7B-8BC8194087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0925" y="482917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Picture 10">
            <a:extLst>
              <a:ext uri="{FF2B5EF4-FFF2-40B4-BE49-F238E27FC236}">
                <a16:creationId xmlns:a16="http://schemas.microsoft.com/office/drawing/2014/main" id="{5B4AB3A1-4338-CBE6-D6B2-C524BBCD7B8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97750" y="5180013"/>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3" name="Picture 33" descr="FINL0001">
            <a:extLst>
              <a:ext uri="{FF2B5EF4-FFF2-40B4-BE49-F238E27FC236}">
                <a16:creationId xmlns:a16="http://schemas.microsoft.com/office/drawing/2014/main" id="{FE3E1486-5C46-892F-DA8E-734D148E75D2}"/>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402513" y="5526088"/>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4" name="Picture 23" descr="france">
            <a:hlinkClick r:id="rId11"/>
            <a:extLst>
              <a:ext uri="{FF2B5EF4-FFF2-40B4-BE49-F238E27FC236}">
                <a16:creationId xmlns:a16="http://schemas.microsoft.com/office/drawing/2014/main" id="{4E5FAC72-C0EE-83FC-CEF6-9A3E5C4294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7750" y="2255838"/>
            <a:ext cx="5032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5" name="Picture 6" descr="UNKG0001">
            <a:extLst>
              <a:ext uri="{FF2B5EF4-FFF2-40B4-BE49-F238E27FC236}">
                <a16:creationId xmlns:a16="http://schemas.microsoft.com/office/drawing/2014/main" id="{B0D2A356-13C5-E8FC-D147-E1A14F65DF2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925887" y="416401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6" name="Picture 17">
            <a:extLst>
              <a:ext uri="{FF2B5EF4-FFF2-40B4-BE49-F238E27FC236}">
                <a16:creationId xmlns:a16="http://schemas.microsoft.com/office/drawing/2014/main" id="{6CDBE069-C0F0-BC34-752F-C39EE1121DB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97750" y="2971800"/>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7" name="Picture 33" descr="FINL0001">
            <a:extLst>
              <a:ext uri="{FF2B5EF4-FFF2-40B4-BE49-F238E27FC236}">
                <a16:creationId xmlns:a16="http://schemas.microsoft.com/office/drawing/2014/main" id="{3FD8F270-8107-0AF7-CC23-06BCE404991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397750" y="3686175"/>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8" name="Picture 32">
            <a:extLst>
              <a:ext uri="{FF2B5EF4-FFF2-40B4-BE49-F238E27FC236}">
                <a16:creationId xmlns:a16="http://schemas.microsoft.com/office/drawing/2014/main" id="{807D434C-30D4-6C24-3D1D-F8AE36DD2D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2074" y="2677848"/>
            <a:ext cx="487362" cy="3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89" name="Picture 18">
            <a:extLst>
              <a:ext uri="{FF2B5EF4-FFF2-40B4-BE49-F238E27FC236}">
                <a16:creationId xmlns:a16="http://schemas.microsoft.com/office/drawing/2014/main" id="{B3D83F0A-700F-44FE-8DA0-F132EE94A2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88225" y="444341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a:extLst>
              <a:ext uri="{FF2B5EF4-FFF2-40B4-BE49-F238E27FC236}">
                <a16:creationId xmlns:a16="http://schemas.microsoft.com/office/drawing/2014/main" id="{255E0178-2CCB-32A7-B978-D3B20D15A2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27622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2">
            <a:extLst>
              <a:ext uri="{FF2B5EF4-FFF2-40B4-BE49-F238E27FC236}">
                <a16:creationId xmlns:a16="http://schemas.microsoft.com/office/drawing/2014/main" id="{9FD8F8A1-3F98-787F-D8DA-C6A9BC2E04E3}"/>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Economy</a:t>
            </a:r>
          </a:p>
        </p:txBody>
      </p:sp>
      <p:sp>
        <p:nvSpPr>
          <p:cNvPr id="72708" name="Rectangle 3">
            <a:extLst>
              <a:ext uri="{FF2B5EF4-FFF2-40B4-BE49-F238E27FC236}">
                <a16:creationId xmlns:a16="http://schemas.microsoft.com/office/drawing/2014/main" id="{5CF0491D-77ED-C6EB-4B2D-45153A161A40}"/>
              </a:ext>
            </a:extLst>
          </p:cNvPr>
          <p:cNvSpPr>
            <a:spLocks noGrp="1" noChangeArrowheads="1"/>
          </p:cNvSpPr>
          <p:nvPr>
            <p:ph type="subTitle" idx="4294967295"/>
          </p:nvPr>
        </p:nvSpPr>
        <p:spPr>
          <a:xfrm>
            <a:off x="1482725" y="1247775"/>
            <a:ext cx="7661275" cy="5381625"/>
          </a:xfrm>
        </p:spPr>
        <p:txBody>
          <a:bodyPr rtlCol="0">
            <a:normAutofit lnSpcReduction="10000"/>
          </a:bodyPr>
          <a:lstStyle/>
          <a:p>
            <a:pPr marL="304800" indent="-304800" eaLnBrk="1" fontAlgn="auto" hangingPunct="1">
              <a:spcAft>
                <a:spcPts val="0"/>
              </a:spcAft>
              <a:buFontTx/>
              <a:buNone/>
              <a:defRPr/>
            </a:pPr>
            <a:r>
              <a:rPr lang="cs-CZ" altLang="ja-JP" sz="2400" dirty="0">
                <a:solidFill>
                  <a:srgbClr val="D52B1E"/>
                </a:solidFill>
                <a:latin typeface="Georgia" panose="02040502050405020303" pitchFamily="18" charset="0"/>
              </a:rPr>
              <a:t>	</a:t>
            </a:r>
            <a:r>
              <a:rPr lang="en-GB" altLang="ja-JP" sz="2400" dirty="0">
                <a:solidFill>
                  <a:srgbClr val="D52B1E"/>
                </a:solidFill>
                <a:latin typeface="Georgia" panose="02040502050405020303" pitchFamily="18" charset="0"/>
                <a:ea typeface="ＭＳ Ｐゴシック" panose="020B0600070205080204" pitchFamily="34" charset="-128"/>
              </a:rPr>
              <a:t>MAJOR INVESTORS – Business Support Services</a:t>
            </a:r>
          </a:p>
          <a:p>
            <a:pPr marL="304800" indent="-304800" eaLnBrk="1" fontAlgn="auto" hangingPunct="1">
              <a:spcAft>
                <a:spcPts val="0"/>
              </a:spcAft>
              <a:buFontTx/>
              <a:buNone/>
              <a:defRPr/>
            </a:pPr>
            <a:endParaRPr lang="en-GB" altLang="ja-JP" sz="800" dirty="0">
              <a:solidFill>
                <a:srgbClr val="D52B1E"/>
              </a:solidFill>
              <a:latin typeface="Georgia" panose="02040502050405020303" pitchFamily="18" charset="0"/>
              <a:ea typeface="ＭＳ Ｐゴシック" panose="020B0600070205080204" pitchFamily="34" charset="-128"/>
            </a:endParaRPr>
          </a:p>
          <a:p>
            <a:pPr marL="304800" lvl="3" indent="-304800" eaLnBrk="1" fontAlgn="auto" hangingPunct="1">
              <a:lnSpc>
                <a:spcPct val="150000"/>
              </a:lnSpc>
              <a:spcAft>
                <a:spcPts val="0"/>
              </a:spcAft>
              <a:buFontTx/>
              <a:buNone/>
              <a:defRPr/>
            </a:pPr>
            <a:r>
              <a:rPr lang="cs-CZ" altLang="ja-JP" sz="1400" dirty="0">
                <a:latin typeface="Georgia" panose="02040502050405020303" pitchFamily="18" charset="0"/>
                <a:ea typeface="ＭＳ Ｐゴシック" panose="020B0600070205080204" pitchFamily="34" charset="-128"/>
              </a:rPr>
              <a:t>	</a:t>
            </a:r>
            <a:r>
              <a:rPr lang="cs-CZ" altLang="cs-CZ" sz="1400" dirty="0">
                <a:latin typeface="Georgia" panose="02040502050405020303" pitchFamily="18" charset="0"/>
              </a:rPr>
              <a:t>ACCENTURE (</a:t>
            </a:r>
            <a:r>
              <a:rPr lang="cs-CZ" altLang="cs-CZ" sz="1400" dirty="0" err="1">
                <a:latin typeface="Georgia" panose="02040502050405020303" pitchFamily="18" charset="0"/>
              </a:rPr>
              <a:t>ss</a:t>
            </a:r>
            <a:r>
              <a:rPr lang="cs-CZ" altLang="cs-CZ" sz="1400" dirty="0">
                <a:latin typeface="Georgia" panose="02040502050405020303" pitchFamily="18" charset="0"/>
              </a:rPr>
              <a:t>)			INBEV (</a:t>
            </a:r>
            <a:r>
              <a:rPr lang="cs-CZ" altLang="cs-CZ" sz="1400" dirty="0" err="1">
                <a:latin typeface="Georgia" panose="02040502050405020303" pitchFamily="18" charset="0"/>
              </a:rPr>
              <a:t>ss</a:t>
            </a:r>
            <a:r>
              <a:rPr lang="cs-CZ" altLang="cs-CZ" sz="1400" dirty="0">
                <a:latin typeface="Georgia" panose="02040502050405020303" pitchFamily="18" charset="0"/>
              </a:rPr>
              <a:t>)</a:t>
            </a:r>
          </a:p>
          <a:p>
            <a:pPr marL="304800" lvl="3" indent="-304800" eaLnBrk="1" fontAlgn="auto" hangingPunct="1">
              <a:lnSpc>
                <a:spcPct val="150000"/>
              </a:lnSpc>
              <a:spcAft>
                <a:spcPts val="0"/>
              </a:spcAft>
              <a:buFontTx/>
              <a:buNone/>
              <a:defRPr/>
            </a:pPr>
            <a:r>
              <a:rPr lang="cs-CZ" altLang="cs-CZ" sz="1400" dirty="0">
                <a:latin typeface="Georgia" panose="02040502050405020303" pitchFamily="18" charset="0"/>
              </a:rPr>
              <a:t>	ADP (</a:t>
            </a:r>
            <a:r>
              <a:rPr lang="cs-CZ" altLang="cs-CZ" sz="1400" dirty="0" err="1">
                <a:latin typeface="Georgia" panose="02040502050405020303" pitchFamily="18" charset="0"/>
              </a:rPr>
              <a:t>bpo</a:t>
            </a:r>
            <a:r>
              <a:rPr lang="cs-CZ" altLang="cs-CZ" sz="1400" dirty="0">
                <a:latin typeface="Georgia" panose="02040502050405020303" pitchFamily="18" charset="0"/>
              </a:rPr>
              <a:t>)				JOHNSON&amp;JOHNSON (</a:t>
            </a:r>
            <a:r>
              <a:rPr lang="cs-CZ" altLang="cs-CZ" sz="1400" dirty="0" err="1">
                <a:latin typeface="Georgia" panose="02040502050405020303" pitchFamily="18" charset="0"/>
              </a:rPr>
              <a:t>ss+cc</a:t>
            </a:r>
            <a:r>
              <a:rPr lang="cs-CZ" altLang="cs-CZ" sz="1400" dirty="0">
                <a:latin typeface="Georgia" panose="02040502050405020303" pitchFamily="18" charset="0"/>
              </a:rPr>
              <a:t>)</a:t>
            </a:r>
            <a:endParaRPr lang="en-US" altLang="cs-CZ" sz="1400" dirty="0">
              <a:latin typeface="Georgia" panose="02040502050405020303" pitchFamily="18" charset="0"/>
            </a:endParaRPr>
          </a:p>
          <a:p>
            <a:pPr marL="304800" lvl="3" indent="-304800" eaLnBrk="1" fontAlgn="auto" hangingPunct="1">
              <a:lnSpc>
                <a:spcPct val="150000"/>
              </a:lnSpc>
              <a:spcAft>
                <a:spcPts val="0"/>
              </a:spcAft>
              <a:buFontTx/>
              <a:buNone/>
              <a:defRPr/>
            </a:pPr>
            <a:r>
              <a:rPr lang="cs-CZ" altLang="cs-CZ" sz="1400" dirty="0">
                <a:latin typeface="Georgia" panose="02040502050405020303" pitchFamily="18" charset="0"/>
              </a:rPr>
              <a:t>	BANK AUSTRIA CREDIT. (</a:t>
            </a:r>
            <a:r>
              <a:rPr lang="cs-CZ" altLang="cs-CZ" sz="1400" dirty="0" err="1">
                <a:latin typeface="Georgia" panose="02040502050405020303" pitchFamily="18" charset="0"/>
              </a:rPr>
              <a:t>ss</a:t>
            </a:r>
            <a:r>
              <a:rPr lang="cs-CZ" altLang="cs-CZ" sz="1400" dirty="0">
                <a:latin typeface="Georgia" panose="02040502050405020303" pitchFamily="18" charset="0"/>
              </a:rPr>
              <a:t>)		LUFTHANSA (</a:t>
            </a:r>
            <a:r>
              <a:rPr lang="cs-CZ" altLang="cs-CZ" sz="1400" dirty="0" err="1">
                <a:latin typeface="Georgia" panose="02040502050405020303" pitchFamily="18" charset="0"/>
              </a:rPr>
              <a:t>cc</a:t>
            </a:r>
            <a:r>
              <a:rPr lang="cs-CZ" altLang="cs-CZ" sz="1400" dirty="0">
                <a:latin typeface="Georgia" panose="02040502050405020303" pitchFamily="18" charset="0"/>
              </a:rPr>
              <a:t>)</a:t>
            </a:r>
          </a:p>
          <a:p>
            <a:pPr marL="304800" lvl="3" indent="-304800" eaLnBrk="1" fontAlgn="auto" hangingPunct="1">
              <a:lnSpc>
                <a:spcPct val="150000"/>
              </a:lnSpc>
              <a:spcAft>
                <a:spcPts val="0"/>
              </a:spcAft>
              <a:buFontTx/>
              <a:buNone/>
              <a:defRPr/>
            </a:pPr>
            <a:r>
              <a:rPr lang="cs-CZ" altLang="cs-CZ" sz="1400" dirty="0">
                <a:latin typeface="Georgia" panose="02040502050405020303" pitchFamily="18" charset="0"/>
              </a:rPr>
              <a:t>	COVIDIEN (</a:t>
            </a:r>
            <a:r>
              <a:rPr lang="cs-CZ" altLang="cs-CZ" sz="1400" dirty="0" err="1">
                <a:latin typeface="Georgia" panose="02040502050405020303" pitchFamily="18" charset="0"/>
              </a:rPr>
              <a:t>ss</a:t>
            </a:r>
            <a:r>
              <a:rPr lang="cs-CZ" altLang="cs-CZ" sz="1400" dirty="0">
                <a:latin typeface="Georgia" panose="02040502050405020303" pitchFamily="18" charset="0"/>
              </a:rPr>
              <a:t>)			MONSTER (</a:t>
            </a:r>
            <a:r>
              <a:rPr lang="cs-CZ" altLang="cs-CZ" sz="1400" dirty="0" err="1">
                <a:latin typeface="Georgia" panose="02040502050405020303" pitchFamily="18" charset="0"/>
              </a:rPr>
              <a:t>ss+cc</a:t>
            </a:r>
            <a:r>
              <a:rPr lang="cs-CZ" altLang="cs-CZ" sz="1400" dirty="0">
                <a:latin typeface="Georgia" panose="02040502050405020303" pitchFamily="18" charset="0"/>
              </a:rPr>
              <a:t>)</a:t>
            </a:r>
          </a:p>
          <a:p>
            <a:pPr marL="304800" lvl="3" indent="-304800" eaLnBrk="1" fontAlgn="auto" hangingPunct="1">
              <a:lnSpc>
                <a:spcPct val="150000"/>
              </a:lnSpc>
              <a:spcAft>
                <a:spcPts val="0"/>
              </a:spcAft>
              <a:buFontTx/>
              <a:buNone/>
              <a:defRPr/>
            </a:pPr>
            <a:r>
              <a:rPr lang="cs-CZ" altLang="cs-CZ" sz="1400" dirty="0">
                <a:latin typeface="Georgia" panose="02040502050405020303" pitchFamily="18" charset="0"/>
              </a:rPr>
              <a:t>	DSG INTERNATIONAL (</a:t>
            </a:r>
            <a:r>
              <a:rPr lang="cs-CZ" altLang="cs-CZ" sz="1400" dirty="0" err="1">
                <a:latin typeface="Georgia" panose="02040502050405020303" pitchFamily="18" charset="0"/>
              </a:rPr>
              <a:t>ss+cc</a:t>
            </a:r>
            <a:r>
              <a:rPr lang="cs-CZ" altLang="cs-CZ" sz="1400" dirty="0">
                <a:latin typeface="Georgia" panose="02040502050405020303" pitchFamily="18" charset="0"/>
              </a:rPr>
              <a:t>)	</a:t>
            </a:r>
            <a:r>
              <a:rPr lang="en-US" altLang="cs-CZ" sz="1400" dirty="0">
                <a:latin typeface="Georgia" panose="02040502050405020303" pitchFamily="18" charset="0"/>
              </a:rPr>
              <a:t>MOTOROLA </a:t>
            </a:r>
            <a:r>
              <a:rPr lang="cs-CZ" altLang="cs-CZ" sz="1400" dirty="0">
                <a:latin typeface="Georgia" panose="02040502050405020303" pitchFamily="18" charset="0"/>
              </a:rPr>
              <a:t>(</a:t>
            </a:r>
            <a:r>
              <a:rPr lang="en-US" altLang="cs-CZ" sz="1400" dirty="0" err="1">
                <a:latin typeface="Georgia" panose="02040502050405020303" pitchFamily="18" charset="0"/>
              </a:rPr>
              <a:t>ss</a:t>
            </a:r>
            <a:r>
              <a:rPr lang="cs-CZ" altLang="cs-CZ" sz="1400" dirty="0">
                <a:latin typeface="Georgia" panose="02040502050405020303" pitchFamily="18" charset="0"/>
              </a:rPr>
              <a:t>)</a:t>
            </a:r>
            <a:endParaRPr lang="en-US" altLang="cs-CZ" sz="1400" dirty="0">
              <a:latin typeface="Georgia" panose="02040502050405020303" pitchFamily="18" charset="0"/>
            </a:endParaRPr>
          </a:p>
          <a:p>
            <a:pPr marL="304800" lvl="3" indent="-304800" eaLnBrk="1" fontAlgn="auto" hangingPunct="1">
              <a:lnSpc>
                <a:spcPct val="150000"/>
              </a:lnSpc>
              <a:spcAft>
                <a:spcPts val="0"/>
              </a:spcAft>
              <a:buFontTx/>
              <a:buNone/>
              <a:defRPr/>
            </a:pPr>
            <a:r>
              <a:rPr lang="cs-CZ" altLang="cs-CZ" sz="1400" dirty="0">
                <a:latin typeface="Georgia" panose="02040502050405020303" pitchFamily="18" charset="0"/>
              </a:rPr>
              <a:t>	EBAY (</a:t>
            </a:r>
            <a:r>
              <a:rPr lang="cs-CZ" altLang="cs-CZ" sz="1400" dirty="0" err="1">
                <a:latin typeface="Georgia" panose="02040502050405020303" pitchFamily="18" charset="0"/>
              </a:rPr>
              <a:t>ss</a:t>
            </a:r>
            <a:r>
              <a:rPr lang="cs-CZ" altLang="cs-CZ" sz="1400" dirty="0">
                <a:latin typeface="Georgia" panose="02040502050405020303" pitchFamily="18" charset="0"/>
              </a:rPr>
              <a:t>)				REGUS (</a:t>
            </a:r>
            <a:r>
              <a:rPr lang="cs-CZ" altLang="cs-CZ" sz="1400" dirty="0" err="1">
                <a:latin typeface="Georgia" panose="02040502050405020303" pitchFamily="18" charset="0"/>
              </a:rPr>
              <a:t>ss</a:t>
            </a:r>
            <a:r>
              <a:rPr lang="cs-CZ" altLang="cs-CZ" sz="1400" dirty="0">
                <a:latin typeface="Georgia" panose="02040502050405020303" pitchFamily="18" charset="0"/>
              </a:rPr>
              <a:t>)</a:t>
            </a:r>
          </a:p>
          <a:p>
            <a:pPr marL="304800" lvl="3" indent="-304800" eaLnBrk="1" fontAlgn="auto" hangingPunct="1">
              <a:lnSpc>
                <a:spcPct val="150000"/>
              </a:lnSpc>
              <a:spcAft>
                <a:spcPts val="0"/>
              </a:spcAft>
              <a:buFontTx/>
              <a:buNone/>
              <a:defRPr/>
            </a:pPr>
            <a:r>
              <a:rPr lang="cs-CZ" altLang="cs-CZ" sz="1400" dirty="0">
                <a:latin typeface="Georgia" panose="02040502050405020303" pitchFamily="18" charset="0"/>
              </a:rPr>
              <a:t>	</a:t>
            </a:r>
            <a:r>
              <a:rPr lang="cs-CZ" altLang="ja-JP" sz="1400" dirty="0">
                <a:latin typeface="Georgia" panose="02040502050405020303" pitchFamily="18" charset="0"/>
              </a:rPr>
              <a:t>EXL SERVICE (</a:t>
            </a:r>
            <a:r>
              <a:rPr lang="cs-CZ" altLang="ja-JP" sz="1400" dirty="0" err="1">
                <a:latin typeface="Georgia" panose="02040502050405020303" pitchFamily="18" charset="0"/>
              </a:rPr>
              <a:t>ss</a:t>
            </a:r>
            <a:r>
              <a:rPr lang="cs-CZ" altLang="ja-JP" sz="1400" dirty="0">
                <a:latin typeface="Georgia" panose="02040502050405020303" pitchFamily="18" charset="0"/>
              </a:rPr>
              <a:t>)			</a:t>
            </a:r>
            <a:r>
              <a:rPr lang="cs-CZ" altLang="cs-CZ" sz="1400" dirty="0">
                <a:latin typeface="Georgia" panose="02040502050405020303" pitchFamily="18" charset="0"/>
              </a:rPr>
              <a:t>SAP (</a:t>
            </a:r>
            <a:r>
              <a:rPr lang="cs-CZ" altLang="cs-CZ" sz="1400" dirty="0" err="1">
                <a:latin typeface="Georgia" panose="02040502050405020303" pitchFamily="18" charset="0"/>
              </a:rPr>
              <a:t>ss</a:t>
            </a:r>
            <a:r>
              <a:rPr lang="cs-CZ" altLang="cs-CZ" sz="1400" dirty="0">
                <a:latin typeface="Georgia" panose="02040502050405020303" pitchFamily="18" charset="0"/>
              </a:rPr>
              <a:t>)</a:t>
            </a:r>
            <a:endParaRPr lang="en-US" altLang="ja-JP" sz="1400" dirty="0">
              <a:latin typeface="Georgia" panose="02040502050405020303" pitchFamily="18" charset="0"/>
              <a:ea typeface="ＭＳ Ｐゴシック" panose="020B0600070205080204" pitchFamily="34" charset="-128"/>
            </a:endParaRPr>
          </a:p>
          <a:p>
            <a:pPr marL="304800" lvl="3" indent="-304800" eaLnBrk="1" fontAlgn="auto" hangingPunct="1">
              <a:lnSpc>
                <a:spcPct val="150000"/>
              </a:lnSpc>
              <a:spcAft>
                <a:spcPts val="0"/>
              </a:spcAft>
              <a:buFontTx/>
              <a:buNone/>
              <a:defRPr/>
            </a:pPr>
            <a:r>
              <a:rPr lang="cs-CZ" altLang="cs-CZ" sz="1400" dirty="0">
                <a:latin typeface="Georgia" panose="02040502050405020303" pitchFamily="18" charset="0"/>
              </a:rPr>
              <a:t>	EXXONMOBIL (</a:t>
            </a:r>
            <a:r>
              <a:rPr lang="cs-CZ" altLang="cs-CZ" sz="1400" dirty="0" err="1">
                <a:latin typeface="Georgia" panose="02040502050405020303" pitchFamily="18" charset="0"/>
              </a:rPr>
              <a:t>ss</a:t>
            </a:r>
            <a:r>
              <a:rPr lang="cs-CZ" altLang="cs-CZ" sz="1400" dirty="0">
                <a:latin typeface="Georgia" panose="02040502050405020303" pitchFamily="18" charset="0"/>
              </a:rPr>
              <a:t>)			</a:t>
            </a:r>
            <a:r>
              <a:rPr lang="cs-CZ" altLang="ja-JP" sz="1400" dirty="0">
                <a:latin typeface="Georgia" panose="02040502050405020303" pitchFamily="18" charset="0"/>
              </a:rPr>
              <a:t>SIEMENS (</a:t>
            </a:r>
            <a:r>
              <a:rPr lang="cs-CZ" altLang="ja-JP" sz="1400" dirty="0" err="1">
                <a:latin typeface="Georgia" panose="02040502050405020303" pitchFamily="18" charset="0"/>
              </a:rPr>
              <a:t>ss</a:t>
            </a:r>
            <a:r>
              <a:rPr lang="cs-CZ" altLang="ja-JP" sz="1400" dirty="0">
                <a:latin typeface="Georgia" panose="02040502050405020303" pitchFamily="18" charset="0"/>
              </a:rPr>
              <a:t>)</a:t>
            </a:r>
          </a:p>
          <a:p>
            <a:pPr marL="304800" lvl="3" indent="-304800" eaLnBrk="1" fontAlgn="auto" hangingPunct="1">
              <a:lnSpc>
                <a:spcPct val="150000"/>
              </a:lnSpc>
              <a:spcAft>
                <a:spcPts val="0"/>
              </a:spcAft>
              <a:buFontTx/>
              <a:buNone/>
              <a:defRPr/>
            </a:pPr>
            <a:r>
              <a:rPr lang="cs-CZ" altLang="cs-CZ" sz="1400" dirty="0">
                <a:latin typeface="Georgia" panose="02040502050405020303" pitchFamily="18" charset="0"/>
              </a:rPr>
              <a:t>	GARDNER DENVER			S</a:t>
            </a:r>
            <a:r>
              <a:rPr lang="cs-CZ" altLang="ja-JP" sz="1400" dirty="0">
                <a:latin typeface="Georgia" panose="02040502050405020303" pitchFamily="18" charset="0"/>
              </a:rPr>
              <a:t>ITA (</a:t>
            </a:r>
            <a:r>
              <a:rPr lang="cs-CZ" altLang="ja-JP" sz="1400" dirty="0" err="1">
                <a:latin typeface="Georgia" panose="02040502050405020303" pitchFamily="18" charset="0"/>
              </a:rPr>
              <a:t>ss</a:t>
            </a:r>
            <a:r>
              <a:rPr lang="cs-CZ" altLang="ja-JP" sz="1400" dirty="0">
                <a:latin typeface="Georgia" panose="02040502050405020303" pitchFamily="18" charset="0"/>
              </a:rPr>
              <a:t>)</a:t>
            </a:r>
          </a:p>
          <a:p>
            <a:pPr marL="304800" lvl="3" indent="-304800" eaLnBrk="1" fontAlgn="auto" hangingPunct="1">
              <a:lnSpc>
                <a:spcPct val="150000"/>
              </a:lnSpc>
              <a:spcAft>
                <a:spcPts val="0"/>
              </a:spcAft>
              <a:buFontTx/>
              <a:buNone/>
              <a:defRPr/>
            </a:pPr>
            <a:r>
              <a:rPr lang="cs-CZ" altLang="cs-CZ" sz="1400" dirty="0">
                <a:latin typeface="Georgia" panose="02040502050405020303" pitchFamily="18" charset="0"/>
              </a:rPr>
              <a:t>	GE MONEY BANK (</a:t>
            </a:r>
            <a:r>
              <a:rPr lang="cs-CZ" altLang="cs-CZ" sz="1400" dirty="0" err="1">
                <a:latin typeface="Georgia" panose="02040502050405020303" pitchFamily="18" charset="0"/>
              </a:rPr>
              <a:t>cc</a:t>
            </a:r>
            <a:r>
              <a:rPr lang="cs-CZ" altLang="cs-CZ" sz="1400" dirty="0">
                <a:latin typeface="Georgia" panose="02040502050405020303" pitchFamily="18" charset="0"/>
              </a:rPr>
              <a:t>)</a:t>
            </a:r>
            <a:r>
              <a:rPr lang="cs-CZ" altLang="cs-CZ" sz="1400" dirty="0">
                <a:solidFill>
                  <a:srgbClr val="C00000"/>
                </a:solidFill>
                <a:latin typeface="Georgia" panose="02040502050405020303" pitchFamily="18" charset="0"/>
              </a:rPr>
              <a:t>	 </a:t>
            </a:r>
            <a:r>
              <a:rPr lang="cs-CZ" altLang="cs-CZ" sz="1400" dirty="0">
                <a:latin typeface="Georgia" panose="02040502050405020303" pitchFamily="18" charset="0"/>
              </a:rPr>
              <a:t>	ORACLE</a:t>
            </a:r>
            <a:r>
              <a:rPr lang="cs-CZ" altLang="ja-JP" sz="1400" dirty="0">
                <a:latin typeface="Georgia" panose="02040502050405020303" pitchFamily="18" charset="0"/>
              </a:rPr>
              <a:t> (</a:t>
            </a:r>
            <a:r>
              <a:rPr lang="cs-CZ" altLang="ja-JP" sz="1400" dirty="0" err="1">
                <a:latin typeface="Georgia" panose="02040502050405020303" pitchFamily="18" charset="0"/>
              </a:rPr>
              <a:t>ss</a:t>
            </a:r>
            <a:r>
              <a:rPr lang="cs-CZ" altLang="ja-JP" sz="1400" dirty="0">
                <a:latin typeface="Georgia" panose="02040502050405020303" pitchFamily="18" charset="0"/>
              </a:rPr>
              <a:t>)</a:t>
            </a:r>
          </a:p>
          <a:p>
            <a:pPr marL="304800" lvl="3" indent="-304800" eaLnBrk="1" fontAlgn="auto" hangingPunct="1">
              <a:lnSpc>
                <a:spcPct val="150000"/>
              </a:lnSpc>
              <a:spcAft>
                <a:spcPts val="0"/>
              </a:spcAft>
              <a:buFontTx/>
              <a:buNone/>
              <a:defRPr/>
            </a:pPr>
            <a:r>
              <a:rPr lang="cs-CZ" altLang="cs-CZ" sz="1400" dirty="0">
                <a:latin typeface="Georgia" panose="02040502050405020303" pitchFamily="18" charset="0"/>
              </a:rPr>
              <a:t>	GRUPO ATENTO (</a:t>
            </a:r>
            <a:r>
              <a:rPr lang="cs-CZ" altLang="cs-CZ" sz="1400" dirty="0" err="1">
                <a:latin typeface="Georgia" panose="02040502050405020303" pitchFamily="18" charset="0"/>
              </a:rPr>
              <a:t>cc</a:t>
            </a:r>
            <a:r>
              <a:rPr lang="cs-CZ" altLang="cs-CZ" sz="1400" dirty="0">
                <a:latin typeface="Georgia" panose="02040502050405020303" pitchFamily="18" charset="0"/>
              </a:rPr>
              <a:t>) </a:t>
            </a:r>
            <a:r>
              <a:rPr lang="cs-CZ" altLang="cs-CZ" sz="1400" dirty="0">
                <a:solidFill>
                  <a:srgbClr val="C00000"/>
                </a:solidFill>
                <a:latin typeface="Georgia" panose="02040502050405020303" pitchFamily="18" charset="0"/>
              </a:rPr>
              <a:t>	</a:t>
            </a:r>
            <a:r>
              <a:rPr lang="cs-CZ" altLang="cs-CZ" sz="1400" dirty="0">
                <a:latin typeface="Georgia" panose="02040502050405020303" pitchFamily="18" charset="0"/>
              </a:rPr>
              <a:t>	</a:t>
            </a:r>
            <a:r>
              <a:rPr lang="cs-CZ" altLang="ja-JP" sz="1400" dirty="0">
                <a:latin typeface="Georgia" panose="02040502050405020303" pitchFamily="18" charset="0"/>
              </a:rPr>
              <a:t>TESCO STORES (</a:t>
            </a:r>
            <a:r>
              <a:rPr lang="cs-CZ" altLang="ja-JP" sz="1400" dirty="0" err="1">
                <a:latin typeface="Georgia" panose="02040502050405020303" pitchFamily="18" charset="0"/>
              </a:rPr>
              <a:t>ss</a:t>
            </a:r>
            <a:r>
              <a:rPr lang="cs-CZ" altLang="ja-JP" sz="1400" dirty="0">
                <a:latin typeface="Georgia" panose="02040502050405020303" pitchFamily="18" charset="0"/>
              </a:rPr>
              <a:t>)</a:t>
            </a:r>
          </a:p>
          <a:p>
            <a:pPr marL="304800" lvl="3" indent="-304800" eaLnBrk="1" fontAlgn="auto" hangingPunct="1">
              <a:lnSpc>
                <a:spcPct val="150000"/>
              </a:lnSpc>
              <a:spcAft>
                <a:spcPts val="0"/>
              </a:spcAft>
              <a:buFontTx/>
              <a:buNone/>
              <a:defRPr/>
            </a:pPr>
            <a:r>
              <a:rPr lang="cs-CZ" altLang="ja-JP" sz="1400" dirty="0">
                <a:latin typeface="Georgia" panose="02040502050405020303" pitchFamily="18" charset="0"/>
              </a:rPr>
              <a:t>	IBM (</a:t>
            </a:r>
            <a:r>
              <a:rPr lang="cs-CZ" altLang="ja-JP" sz="1400" dirty="0" err="1">
                <a:latin typeface="Georgia" panose="02040502050405020303" pitchFamily="18" charset="0"/>
              </a:rPr>
              <a:t>bpo</a:t>
            </a:r>
            <a:r>
              <a:rPr lang="cs-CZ" altLang="ja-JP" sz="1400" dirty="0">
                <a:latin typeface="Georgia" panose="02040502050405020303" pitchFamily="18" charset="0"/>
              </a:rPr>
              <a:t>)			</a:t>
            </a:r>
            <a:r>
              <a:rPr lang="cs-CZ" altLang="ja-JP" sz="1600" dirty="0">
                <a:latin typeface="Georgia" panose="02040502050405020303" pitchFamily="18" charset="0"/>
              </a:rPr>
              <a:t>	</a:t>
            </a:r>
            <a:r>
              <a:rPr lang="en-US" altLang="cs-CZ" sz="1200" dirty="0">
                <a:latin typeface="Georgia" panose="02040502050405020303" pitchFamily="18" charset="0"/>
              </a:rPr>
              <a:t>Source</a:t>
            </a:r>
            <a:r>
              <a:rPr lang="en-GB" altLang="cs-CZ" sz="1200">
                <a:latin typeface="Georgia" panose="02040502050405020303" pitchFamily="18" charset="0"/>
              </a:rPr>
              <a:t>: CzechInvest,</a:t>
            </a:r>
            <a:r>
              <a:rPr lang="cs-CZ" altLang="cs-CZ" sz="1200">
                <a:latin typeface="Georgia" panose="02040502050405020303" pitchFamily="18" charset="0"/>
              </a:rPr>
              <a:t> 2014</a:t>
            </a:r>
            <a:endParaRPr lang="cs-CZ" altLang="ja-JP" sz="1200" dirty="0">
              <a:latin typeface="Georgia" panose="02040502050405020303" pitchFamily="18" charset="0"/>
            </a:endParaRPr>
          </a:p>
          <a:p>
            <a:pPr marL="304800" lvl="3" indent="-304800" eaLnBrk="1" fontAlgn="auto" hangingPunct="1">
              <a:lnSpc>
                <a:spcPct val="150000"/>
              </a:lnSpc>
              <a:spcAft>
                <a:spcPts val="0"/>
              </a:spcAft>
              <a:buFontTx/>
              <a:buNone/>
              <a:defRPr/>
            </a:pPr>
            <a:r>
              <a:rPr lang="cs-CZ" altLang="cs-CZ" sz="1400" b="1" dirty="0">
                <a:solidFill>
                  <a:srgbClr val="000066"/>
                </a:solidFill>
              </a:rPr>
              <a:t>	</a:t>
            </a:r>
            <a:r>
              <a:rPr lang="en-GB" altLang="cs-CZ" sz="1400" dirty="0" err="1">
                <a:solidFill>
                  <a:srgbClr val="D52B1E"/>
                </a:solidFill>
                <a:latin typeface="Georgia" panose="02040502050405020303" pitchFamily="18" charset="0"/>
              </a:rPr>
              <a:t>bpo</a:t>
            </a:r>
            <a:r>
              <a:rPr lang="en-GB" altLang="cs-CZ" sz="1400" dirty="0">
                <a:solidFill>
                  <a:srgbClr val="D52B1E"/>
                </a:solidFill>
                <a:latin typeface="Georgia" panose="02040502050405020303" pitchFamily="18" charset="0"/>
              </a:rPr>
              <a:t> = business process outsourcing cc = call centres, </a:t>
            </a:r>
            <a:r>
              <a:rPr lang="en-GB" altLang="cs-CZ" sz="1400" dirty="0" err="1">
                <a:solidFill>
                  <a:srgbClr val="D52B1E"/>
                </a:solidFill>
                <a:latin typeface="Georgia" panose="02040502050405020303" pitchFamily="18" charset="0"/>
              </a:rPr>
              <a:t>ss</a:t>
            </a:r>
            <a:r>
              <a:rPr lang="en-GB" altLang="cs-CZ" sz="1400" dirty="0">
                <a:solidFill>
                  <a:srgbClr val="D52B1E"/>
                </a:solidFill>
                <a:latin typeface="Georgia" panose="02040502050405020303" pitchFamily="18" charset="0"/>
              </a:rPr>
              <a:t> = shared services</a:t>
            </a:r>
          </a:p>
          <a:p>
            <a:pPr marL="304800" lvl="3" indent="-304800" eaLnBrk="1" fontAlgn="auto" hangingPunct="1">
              <a:lnSpc>
                <a:spcPct val="150000"/>
              </a:lnSpc>
              <a:spcAft>
                <a:spcPts val="0"/>
              </a:spcAft>
              <a:buFontTx/>
              <a:buNone/>
              <a:defRPr/>
            </a:pPr>
            <a:endParaRPr lang="en-GB" altLang="cs-CZ" sz="1400" dirty="0">
              <a:latin typeface="Georgia" panose="02040502050405020303" pitchFamily="18" charset="0"/>
            </a:endParaRPr>
          </a:p>
        </p:txBody>
      </p:sp>
      <p:sp>
        <p:nvSpPr>
          <p:cNvPr id="2" name="Rectangle 1">
            <a:extLst>
              <a:ext uri="{FF2B5EF4-FFF2-40B4-BE49-F238E27FC236}">
                <a16:creationId xmlns:a16="http://schemas.microsoft.com/office/drawing/2014/main" id="{5CCF7F20-A2B9-380F-1E78-4E4BC4C2F77F}"/>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7C50230-5C45-F829-AA4A-B54973FE00F5}"/>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591"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a:extLst>
              <a:ext uri="{FF2B5EF4-FFF2-40B4-BE49-F238E27FC236}">
                <a16:creationId xmlns:a16="http://schemas.microsoft.com/office/drawing/2014/main" id="{042C5340-B887-48AB-7C72-BC88665CBBB0}"/>
              </a:ext>
            </a:extLst>
          </p:cNvPr>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67592" name="Picture 2080">
            <a:extLst>
              <a:ext uri="{FF2B5EF4-FFF2-40B4-BE49-F238E27FC236}">
                <a16:creationId xmlns:a16="http://schemas.microsoft.com/office/drawing/2014/main" id="{4937CDA3-553A-9F27-519C-98EC2A5D3C8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46525" y="190658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22" descr="NETH0001">
            <a:extLst>
              <a:ext uri="{FF2B5EF4-FFF2-40B4-BE49-F238E27FC236}">
                <a16:creationId xmlns:a16="http://schemas.microsoft.com/office/drawing/2014/main" id="{259814CE-95C3-B5F4-261D-17A6D63ED66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944938" y="226536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24" descr="AUST0001">
            <a:extLst>
              <a:ext uri="{FF2B5EF4-FFF2-40B4-BE49-F238E27FC236}">
                <a16:creationId xmlns:a16="http://schemas.microsoft.com/office/drawing/2014/main" id="{22D98957-D59C-EAF9-9148-3E40258932B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946525" y="2616200"/>
            <a:ext cx="5032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36">
            <a:extLst>
              <a:ext uri="{FF2B5EF4-FFF2-40B4-BE49-F238E27FC236}">
                <a16:creationId xmlns:a16="http://schemas.microsoft.com/office/drawing/2014/main" id="{7C161A01-963D-982A-E8B1-C7357A3EB87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46525" y="2973388"/>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33" descr="UNKG0001">
            <a:extLst>
              <a:ext uri="{FF2B5EF4-FFF2-40B4-BE49-F238E27FC236}">
                <a16:creationId xmlns:a16="http://schemas.microsoft.com/office/drawing/2014/main" id="{E5D9F06A-704F-1AE7-387A-78B26BB9ACF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46525" y="333851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16">
            <a:extLst>
              <a:ext uri="{FF2B5EF4-FFF2-40B4-BE49-F238E27FC236}">
                <a16:creationId xmlns:a16="http://schemas.microsoft.com/office/drawing/2014/main" id="{6EF6EC8E-3F1B-8498-3DC7-090D7DE0C79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44938" y="3678238"/>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Picture 11">
            <a:extLst>
              <a:ext uri="{FF2B5EF4-FFF2-40B4-BE49-F238E27FC236}">
                <a16:creationId xmlns:a16="http://schemas.microsoft.com/office/drawing/2014/main" id="{4DCDBF72-DA0B-21F1-B966-E93799B9430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46525" y="4046538"/>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9" name="Picture 11">
            <a:extLst>
              <a:ext uri="{FF2B5EF4-FFF2-40B4-BE49-F238E27FC236}">
                <a16:creationId xmlns:a16="http://schemas.microsoft.com/office/drawing/2014/main" id="{2FC19AE6-D6A4-95E5-1652-5AB0C951B5B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44938" y="4389438"/>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0" name="Picture 11">
            <a:extLst>
              <a:ext uri="{FF2B5EF4-FFF2-40B4-BE49-F238E27FC236}">
                <a16:creationId xmlns:a16="http://schemas.microsoft.com/office/drawing/2014/main" id="{F84AD236-4593-DEA8-C611-1399D2BAECE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73513" y="4760913"/>
            <a:ext cx="5016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Picture 11">
            <a:extLst>
              <a:ext uri="{FF2B5EF4-FFF2-40B4-BE49-F238E27FC236}">
                <a16:creationId xmlns:a16="http://schemas.microsoft.com/office/drawing/2014/main" id="{3445033A-8462-CA97-1535-FB41C55594F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44938" y="5143500"/>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2" name="Picture 11">
            <a:extLst>
              <a:ext uri="{FF2B5EF4-FFF2-40B4-BE49-F238E27FC236}">
                <a16:creationId xmlns:a16="http://schemas.microsoft.com/office/drawing/2014/main" id="{1FF74566-6ED5-B7A6-6DF6-0125B10CEC8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44938" y="5880100"/>
            <a:ext cx="5064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3" name="Picture 31" descr="SPAN0001">
            <a:extLst>
              <a:ext uri="{FF2B5EF4-FFF2-40B4-BE49-F238E27FC236}">
                <a16:creationId xmlns:a16="http://schemas.microsoft.com/office/drawing/2014/main" id="{84A2E6EB-9E5A-CC77-253A-831233078B0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944938" y="552132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Picture 26" descr="BELG0001">
            <a:extLst>
              <a:ext uri="{FF2B5EF4-FFF2-40B4-BE49-F238E27FC236}">
                <a16:creationId xmlns:a16="http://schemas.microsoft.com/office/drawing/2014/main" id="{3653108B-A055-D2F3-8A60-80C6830287F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397750" y="1906588"/>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5" name="Picture 13">
            <a:extLst>
              <a:ext uri="{FF2B5EF4-FFF2-40B4-BE49-F238E27FC236}">
                <a16:creationId xmlns:a16="http://schemas.microsoft.com/office/drawing/2014/main" id="{01CC58D8-F498-D420-0361-CEB54B845AE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97750" y="2255838"/>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6" name="Picture 17" descr="germany">
            <a:hlinkClick r:id="rId9"/>
            <a:extLst>
              <a:ext uri="{FF2B5EF4-FFF2-40B4-BE49-F238E27FC236}">
                <a16:creationId xmlns:a16="http://schemas.microsoft.com/office/drawing/2014/main" id="{79BBC8D9-BD03-02FA-3116-330CCF1876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6163" y="261620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34">
            <a:extLst>
              <a:ext uri="{FF2B5EF4-FFF2-40B4-BE49-F238E27FC236}">
                <a16:creationId xmlns:a16="http://schemas.microsoft.com/office/drawing/2014/main" id="{DA839233-B5DB-A0D4-938D-EFCB4BB0D78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97750" y="2973388"/>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8" name="Picture 34">
            <a:extLst>
              <a:ext uri="{FF2B5EF4-FFF2-40B4-BE49-F238E27FC236}">
                <a16:creationId xmlns:a16="http://schemas.microsoft.com/office/drawing/2014/main" id="{6580FFBD-FD26-E417-F8E8-9DBF18CCFAE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97750" y="3338513"/>
            <a:ext cx="5032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9" name="Picture 21" descr="UNKG0001">
            <a:extLst>
              <a:ext uri="{FF2B5EF4-FFF2-40B4-BE49-F238E27FC236}">
                <a16:creationId xmlns:a16="http://schemas.microsoft.com/office/drawing/2014/main" id="{B3C94B1B-653C-D2F6-C342-4F36612D165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397750" y="368458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0" name="Picture 18" descr="germany">
            <a:hlinkClick r:id="rId9"/>
            <a:extLst>
              <a:ext uri="{FF2B5EF4-FFF2-40B4-BE49-F238E27FC236}">
                <a16:creationId xmlns:a16="http://schemas.microsoft.com/office/drawing/2014/main" id="{C3A59852-E544-B303-AE95-250348C81D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7750" y="404653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1" name="Picture 18" descr="germany">
            <a:hlinkClick r:id="rId9"/>
            <a:extLst>
              <a:ext uri="{FF2B5EF4-FFF2-40B4-BE49-F238E27FC236}">
                <a16:creationId xmlns:a16="http://schemas.microsoft.com/office/drawing/2014/main" id="{2A3B2754-5144-0BF8-6C2C-54E97B06A7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6163" y="440690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2" name="Picture 29" descr="switzerland">
            <a:hlinkClick r:id="rId11"/>
            <a:extLst>
              <a:ext uri="{FF2B5EF4-FFF2-40B4-BE49-F238E27FC236}">
                <a16:creationId xmlns:a16="http://schemas.microsoft.com/office/drawing/2014/main" id="{738AE1EE-E1A5-49CD-9DFF-D39944F30B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9188" y="4773613"/>
            <a:ext cx="3603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3" name="Picture 14">
            <a:extLst>
              <a:ext uri="{FF2B5EF4-FFF2-40B4-BE49-F238E27FC236}">
                <a16:creationId xmlns:a16="http://schemas.microsoft.com/office/drawing/2014/main" id="{7A3CDE78-91FE-71BE-F742-A452472E605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99338" y="5143500"/>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4" name="Picture 35" descr="UNKG0001">
            <a:extLst>
              <a:ext uri="{FF2B5EF4-FFF2-40B4-BE49-F238E27FC236}">
                <a16:creationId xmlns:a16="http://schemas.microsoft.com/office/drawing/2014/main" id="{8129EF30-9357-3061-4923-6EC5D63A38F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399338" y="552132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58133A94-F038-A25E-6C6A-2F3CBA5A64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1106C899-6111-D76C-8132-F724A254068B}"/>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Basic Facts about </a:t>
            </a:r>
            <a:r>
              <a:rPr lang="en-US" altLang="cs-CZ" sz="2400" dirty="0" smtClean="0">
                <a:solidFill>
                  <a:srgbClr val="0039A6"/>
                </a:solidFill>
                <a:latin typeface="Georgia" panose="02040502050405020303" pitchFamily="18" charset="0"/>
              </a:rPr>
              <a:t>Czech</a:t>
            </a:r>
            <a:r>
              <a:rPr lang="cs-CZ" altLang="cs-CZ" sz="2400" dirty="0" err="1" smtClean="0">
                <a:solidFill>
                  <a:srgbClr val="0039A6"/>
                </a:solidFill>
                <a:latin typeface="Georgia" panose="02040502050405020303" pitchFamily="18" charset="0"/>
              </a:rPr>
              <a:t>ia</a:t>
            </a:r>
            <a:endParaRPr lang="en-US" altLang="cs-CZ" sz="2400" dirty="0">
              <a:solidFill>
                <a:srgbClr val="0039A6"/>
              </a:solidFill>
              <a:latin typeface="Georgia" panose="02040502050405020303" pitchFamily="18" charset="0"/>
            </a:endParaRPr>
          </a:p>
        </p:txBody>
      </p:sp>
      <p:sp>
        <p:nvSpPr>
          <p:cNvPr id="10244" name="Rectangle 3">
            <a:extLst>
              <a:ext uri="{FF2B5EF4-FFF2-40B4-BE49-F238E27FC236}">
                <a16:creationId xmlns:a16="http://schemas.microsoft.com/office/drawing/2014/main" id="{1F926B0C-1945-5C6D-2F59-B3F20ACE4BF6}"/>
              </a:ext>
            </a:extLst>
          </p:cNvPr>
          <p:cNvSpPr>
            <a:spLocks noGrp="1" noChangeArrowheads="1"/>
          </p:cNvSpPr>
          <p:nvPr>
            <p:ph type="subTitle" idx="4294967295"/>
          </p:nvPr>
        </p:nvSpPr>
        <p:spPr>
          <a:xfrm>
            <a:off x="1511300" y="1546225"/>
            <a:ext cx="7632700" cy="5081588"/>
          </a:xfrm>
        </p:spPr>
        <p:txBody>
          <a:bodyPr/>
          <a:lstStyle/>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2000">
                <a:solidFill>
                  <a:srgbClr val="0039A6"/>
                </a:solidFill>
                <a:latin typeface="Georgia" panose="02040502050405020303" pitchFamily="18" charset="0"/>
              </a:rPr>
              <a:t>System of weights and measures:</a:t>
            </a:r>
          </a:p>
          <a:p>
            <a:pPr lvl="1" algn="just" eaLnBrk="1" hangingPunct="1">
              <a:lnSpc>
                <a:spcPct val="110000"/>
              </a:lnSpc>
              <a:spcBef>
                <a:spcPct val="0"/>
              </a:spcBef>
              <a:spcAft>
                <a:spcPts val="1200"/>
              </a:spcAft>
              <a:buFont typeface="Georgia" panose="02040502050405020303" pitchFamily="18" charset="0"/>
              <a:buChar char="●"/>
            </a:pPr>
            <a:r>
              <a:rPr lang="en-GB" altLang="cs-CZ">
                <a:latin typeface="Georgia" panose="02040502050405020303" pitchFamily="18" charset="0"/>
              </a:rPr>
              <a:t>Metric system (kilometre, metre, kilogram, gram)</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2000">
                <a:solidFill>
                  <a:srgbClr val="0039A6"/>
                </a:solidFill>
                <a:latin typeface="Georgia" panose="02040502050405020303" pitchFamily="18" charset="0"/>
              </a:rPr>
              <a:t>Payment system:</a:t>
            </a:r>
          </a:p>
          <a:p>
            <a:pPr lvl="1" algn="just" eaLnBrk="1" hangingPunct="1">
              <a:lnSpc>
                <a:spcPct val="110000"/>
              </a:lnSpc>
              <a:spcBef>
                <a:spcPct val="0"/>
              </a:spcBef>
              <a:spcAft>
                <a:spcPts val="1200"/>
              </a:spcAft>
              <a:buFont typeface="Georgia" panose="02040502050405020303" pitchFamily="18" charset="0"/>
              <a:buChar char="●"/>
            </a:pPr>
            <a:r>
              <a:rPr lang="en-US" altLang="cs-CZ">
                <a:latin typeface="Georgia" panose="02040502050405020303" pitchFamily="18" charset="0"/>
              </a:rPr>
              <a:t>International credit cards are accepted (Eurocard/MasterCard, American Express, VISA, Diner’s Club, Japan Credit Bureau, Access and Carte Blanche)</a:t>
            </a:r>
          </a:p>
          <a:p>
            <a:pPr marL="304800" indent="-304800" algn="just" eaLnBrk="1" hangingPunct="1">
              <a:lnSpc>
                <a:spcPct val="110000"/>
              </a:lnSpc>
              <a:spcBef>
                <a:spcPct val="0"/>
              </a:spcBef>
              <a:spcAft>
                <a:spcPts val="1200"/>
              </a:spcAft>
              <a:buFont typeface="Georgia" panose="02040502050405020303" pitchFamily="18" charset="0"/>
              <a:buChar char="●"/>
            </a:pPr>
            <a:endParaRPr lang="en-US" altLang="cs-CZ" sz="2000">
              <a:solidFill>
                <a:srgbClr val="0039A6"/>
              </a:solidFill>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2000">
                <a:solidFill>
                  <a:srgbClr val="0039A6"/>
                </a:solidFill>
                <a:latin typeface="Georgia" panose="02040502050405020303" pitchFamily="18" charset="0"/>
              </a:rPr>
              <a:t>Mobile telephone operators:</a:t>
            </a:r>
          </a:p>
          <a:p>
            <a:pPr lvl="1" algn="just" eaLnBrk="1" hangingPunct="1">
              <a:lnSpc>
                <a:spcPct val="110000"/>
              </a:lnSpc>
              <a:spcBef>
                <a:spcPct val="0"/>
              </a:spcBef>
              <a:spcAft>
                <a:spcPts val="1200"/>
              </a:spcAft>
              <a:buFont typeface="Georgia" panose="02040502050405020303" pitchFamily="18" charset="0"/>
              <a:buChar char="●"/>
            </a:pPr>
            <a:r>
              <a:rPr lang="en-US" altLang="cs-CZ">
                <a:latin typeface="Georgia" panose="02040502050405020303" pitchFamily="18" charset="0"/>
              </a:rPr>
              <a:t>GSM system</a:t>
            </a:r>
          </a:p>
          <a:p>
            <a:pPr lvl="1" algn="just" eaLnBrk="1" hangingPunct="1">
              <a:lnSpc>
                <a:spcPct val="110000"/>
              </a:lnSpc>
              <a:spcBef>
                <a:spcPct val="0"/>
              </a:spcBef>
              <a:spcAft>
                <a:spcPts val="1200"/>
              </a:spcAft>
              <a:buFont typeface="Georgia" panose="02040502050405020303" pitchFamily="18" charset="0"/>
              <a:buChar char="●"/>
            </a:pPr>
            <a:r>
              <a:rPr lang="en-US" altLang="cs-CZ">
                <a:latin typeface="Georgia" panose="02040502050405020303" pitchFamily="18" charset="0"/>
              </a:rPr>
              <a:t>O2,      </a:t>
            </a:r>
            <a:r>
              <a:rPr lang="cs-CZ" altLang="cs-CZ">
                <a:latin typeface="Georgia" panose="02040502050405020303" pitchFamily="18" charset="0"/>
              </a:rPr>
              <a:t>       </a:t>
            </a:r>
            <a:r>
              <a:rPr lang="en-US" altLang="cs-CZ">
                <a:latin typeface="Georgia" panose="02040502050405020303" pitchFamily="18" charset="0"/>
              </a:rPr>
              <a:t>T-Mobile,     </a:t>
            </a:r>
            <a:r>
              <a:rPr lang="cs-CZ" altLang="cs-CZ">
                <a:latin typeface="Georgia" panose="02040502050405020303" pitchFamily="18" charset="0"/>
              </a:rPr>
              <a:t>      </a:t>
            </a:r>
            <a:r>
              <a:rPr lang="en-US" altLang="cs-CZ">
                <a:latin typeface="Georgia" panose="02040502050405020303" pitchFamily="18" charset="0"/>
              </a:rPr>
              <a:t>Vodafone</a:t>
            </a:r>
            <a:endParaRPr lang="en-US" altLang="cs-CZ" sz="2400">
              <a:latin typeface="Georgia" panose="02040502050405020303" pitchFamily="18" charset="0"/>
            </a:endParaRPr>
          </a:p>
          <a:p>
            <a:pPr marL="304800" indent="-304800" eaLnBrk="1" hangingPunct="1">
              <a:lnSpc>
                <a:spcPct val="80000"/>
              </a:lnSpc>
              <a:spcBef>
                <a:spcPct val="0"/>
              </a:spcBef>
              <a:buFontTx/>
              <a:buNone/>
            </a:pPr>
            <a:r>
              <a:rPr lang="en-US" altLang="cs-CZ" sz="2800">
                <a:latin typeface="Georgia" panose="02040502050405020303" pitchFamily="18" charset="0"/>
              </a:rPr>
              <a:t>					</a:t>
            </a:r>
          </a:p>
        </p:txBody>
      </p:sp>
      <p:sp>
        <p:nvSpPr>
          <p:cNvPr id="2" name="Rectangle 1">
            <a:extLst>
              <a:ext uri="{FF2B5EF4-FFF2-40B4-BE49-F238E27FC236}">
                <a16:creationId xmlns:a16="http://schemas.microsoft.com/office/drawing/2014/main" id="{1E41234B-11AF-B48D-09E2-B1210CB40721}"/>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C60B5E5B-1FE8-F652-33E0-EA55488075A7}"/>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7" name="AutoShape 13" descr="2Q==">
            <a:extLst>
              <a:ext uri="{FF2B5EF4-FFF2-40B4-BE49-F238E27FC236}">
                <a16:creationId xmlns:a16="http://schemas.microsoft.com/office/drawing/2014/main" id="{D59624E3-323A-92C9-C9DE-1653072F68F7}"/>
              </a:ext>
            </a:extLst>
          </p:cNvPr>
          <p:cNvSpPr>
            <a:spLocks noChangeAspect="1" noChangeArrowheads="1"/>
          </p:cNvSpPr>
          <p:nvPr/>
        </p:nvSpPr>
        <p:spPr bwMode="auto">
          <a:xfrm>
            <a:off x="3810000" y="2667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10248" name="AutoShape 15" descr="2Q==">
            <a:extLst>
              <a:ext uri="{FF2B5EF4-FFF2-40B4-BE49-F238E27FC236}">
                <a16:creationId xmlns:a16="http://schemas.microsoft.com/office/drawing/2014/main" id="{91CA59E9-73D7-52D5-0CC1-825B9F44F25B}"/>
              </a:ext>
            </a:extLst>
          </p:cNvPr>
          <p:cNvSpPr>
            <a:spLocks noChangeAspect="1" noChangeArrowheads="1"/>
          </p:cNvSpPr>
          <p:nvPr/>
        </p:nvSpPr>
        <p:spPr bwMode="auto">
          <a:xfrm>
            <a:off x="3810000" y="2667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10249" name="AutoShape 17" descr="Z">
            <a:extLst>
              <a:ext uri="{FF2B5EF4-FFF2-40B4-BE49-F238E27FC236}">
                <a16:creationId xmlns:a16="http://schemas.microsoft.com/office/drawing/2014/main" id="{BB5B9B42-0895-3DBD-EF74-6E7A71FE27C7}"/>
              </a:ext>
            </a:extLst>
          </p:cNvPr>
          <p:cNvSpPr>
            <a:spLocks noChangeAspect="1" noChangeArrowheads="1"/>
          </p:cNvSpPr>
          <p:nvPr/>
        </p:nvSpPr>
        <p:spPr bwMode="auto">
          <a:xfrm>
            <a:off x="3157538" y="2619375"/>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0250" name="Picture 19" descr="ANd9GcTo5I3Nhe-bHDzu6kxJTlhsr1o0GAXd2s2D6Mlks0HXnMJwn61unQ">
            <a:extLst>
              <a:ext uri="{FF2B5EF4-FFF2-40B4-BE49-F238E27FC236}">
                <a16:creationId xmlns:a16="http://schemas.microsoft.com/office/drawing/2014/main" id="{B75F74AA-95DB-7328-B543-14DF745DB1C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91263" y="4019550"/>
            <a:ext cx="6858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23" descr="ANd9GcTJg4MBa0gYi52wySSfIEa6aWDb8V8jYomXJiuwddnP4WW1j09T">
            <a:extLst>
              <a:ext uri="{FF2B5EF4-FFF2-40B4-BE49-F238E27FC236}">
                <a16:creationId xmlns:a16="http://schemas.microsoft.com/office/drawing/2014/main" id="{927C2504-EC3A-ADFD-539F-22CCC5D6B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575" y="4010025"/>
            <a:ext cx="7175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27" descr="access">
            <a:extLst>
              <a:ext uri="{FF2B5EF4-FFF2-40B4-BE49-F238E27FC236}">
                <a16:creationId xmlns:a16="http://schemas.microsoft.com/office/drawing/2014/main" id="{CD772E11-E5D3-DADD-A931-6F63BD2F2B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6050" y="3908425"/>
            <a:ext cx="9112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AutoShape 29" descr="Z">
            <a:extLst>
              <a:ext uri="{FF2B5EF4-FFF2-40B4-BE49-F238E27FC236}">
                <a16:creationId xmlns:a16="http://schemas.microsoft.com/office/drawing/2014/main" id="{AC94EAED-993C-3A36-365B-E0FC61BFE9C5}"/>
              </a:ext>
            </a:extLst>
          </p:cNvPr>
          <p:cNvSpPr>
            <a:spLocks noChangeAspect="1" noChangeArrowheads="1"/>
          </p:cNvSpPr>
          <p:nvPr/>
        </p:nvSpPr>
        <p:spPr bwMode="auto">
          <a:xfrm>
            <a:off x="3529013" y="2771775"/>
            <a:ext cx="20859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0254" name="Picture 33" descr="ANd9GcTVhxxQog9Szv9XnqVnrZTGwHVRn2ldPbUuhbL9YNQqzvN3ppZtkA">
            <a:extLst>
              <a:ext uri="{FF2B5EF4-FFF2-40B4-BE49-F238E27FC236}">
                <a16:creationId xmlns:a16="http://schemas.microsoft.com/office/drawing/2014/main" id="{D6766A59-1679-897F-D792-22E84BCB868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318000" y="4038600"/>
            <a:ext cx="68103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AutoShape 35" descr="Z">
            <a:extLst>
              <a:ext uri="{FF2B5EF4-FFF2-40B4-BE49-F238E27FC236}">
                <a16:creationId xmlns:a16="http://schemas.microsoft.com/office/drawing/2014/main" id="{D8611BB5-7697-C044-4EAC-6CFA1E7DF276}"/>
              </a:ext>
            </a:extLst>
          </p:cNvPr>
          <p:cNvSpPr>
            <a:spLocks noChangeAspect="1" noChangeArrowheads="1"/>
          </p:cNvSpPr>
          <p:nvPr/>
        </p:nvSpPr>
        <p:spPr bwMode="auto">
          <a:xfrm>
            <a:off x="3140075" y="2422525"/>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0256" name="Picture 37" descr="ANd9GcSj9BiuqUuq7BKmpG6CCZJrlssX1qqcH0z-rUWLaFWfW8n0sr_V">
            <a:extLst>
              <a:ext uri="{FF2B5EF4-FFF2-40B4-BE49-F238E27FC236}">
                <a16:creationId xmlns:a16="http://schemas.microsoft.com/office/drawing/2014/main" id="{0E9EB3C4-EFA4-620F-1144-C8C66DD3EB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8250" y="3905250"/>
            <a:ext cx="698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AutoShape 39" descr="9k=">
            <a:extLst>
              <a:ext uri="{FF2B5EF4-FFF2-40B4-BE49-F238E27FC236}">
                <a16:creationId xmlns:a16="http://schemas.microsoft.com/office/drawing/2014/main" id="{67C636E5-1939-6F34-0B9B-C7E8082F4648}"/>
              </a:ext>
            </a:extLst>
          </p:cNvPr>
          <p:cNvSpPr>
            <a:spLocks noChangeAspect="1" noChangeArrowheads="1"/>
          </p:cNvSpPr>
          <p:nvPr/>
        </p:nvSpPr>
        <p:spPr bwMode="auto">
          <a:xfrm>
            <a:off x="3557588" y="2790825"/>
            <a:ext cx="20288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10258" name="AutoShape 43" descr="9k=">
            <a:extLst>
              <a:ext uri="{FF2B5EF4-FFF2-40B4-BE49-F238E27FC236}">
                <a16:creationId xmlns:a16="http://schemas.microsoft.com/office/drawing/2014/main" id="{2F8A3122-9372-6287-8D27-022EA177D84F}"/>
              </a:ext>
            </a:extLst>
          </p:cNvPr>
          <p:cNvSpPr>
            <a:spLocks noChangeAspect="1" noChangeArrowheads="1"/>
          </p:cNvSpPr>
          <p:nvPr/>
        </p:nvSpPr>
        <p:spPr bwMode="auto">
          <a:xfrm>
            <a:off x="3486150" y="2376488"/>
            <a:ext cx="2171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0259" name="Picture 45" descr="american-express">
            <a:extLst>
              <a:ext uri="{FF2B5EF4-FFF2-40B4-BE49-F238E27FC236}">
                <a16:creationId xmlns:a16="http://schemas.microsoft.com/office/drawing/2014/main" id="{57E687B7-0936-217D-C938-8604C65F6D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2313" y="3995738"/>
            <a:ext cx="495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0" name="AutoShape 47" descr="Z">
            <a:extLst>
              <a:ext uri="{FF2B5EF4-FFF2-40B4-BE49-F238E27FC236}">
                <a16:creationId xmlns:a16="http://schemas.microsoft.com/office/drawing/2014/main" id="{9A793AC2-BA04-F4CD-BE05-6317208E5F55}"/>
              </a:ext>
            </a:extLst>
          </p:cNvPr>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10261" name="AutoShape 51" descr="Z">
            <a:extLst>
              <a:ext uri="{FF2B5EF4-FFF2-40B4-BE49-F238E27FC236}">
                <a16:creationId xmlns:a16="http://schemas.microsoft.com/office/drawing/2014/main" id="{D225866A-B3B0-4A4D-8030-4A9C2BE4ADAB}"/>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0262" name="Picture 53" descr="26-tmobile-logo">
            <a:extLst>
              <a:ext uri="{FF2B5EF4-FFF2-40B4-BE49-F238E27FC236}">
                <a16:creationId xmlns:a16="http://schemas.microsoft.com/office/drawing/2014/main" id="{A49F0A66-FC43-D566-97FC-9C004DAC16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1763" y="5834063"/>
            <a:ext cx="13335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3" name="AutoShape 55" descr="9k=">
            <a:extLst>
              <a:ext uri="{FF2B5EF4-FFF2-40B4-BE49-F238E27FC236}">
                <a16:creationId xmlns:a16="http://schemas.microsoft.com/office/drawing/2014/main" id="{DAB19A02-37D8-D480-743F-27B0E8975829}"/>
              </a:ext>
            </a:extLst>
          </p:cNvPr>
          <p:cNvSpPr>
            <a:spLocks noChangeAspect="1" noChangeArrowheads="1"/>
          </p:cNvSpPr>
          <p:nvPr/>
        </p:nvSpPr>
        <p:spPr bwMode="auto">
          <a:xfrm>
            <a:off x="3562350" y="2771775"/>
            <a:ext cx="20193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0264" name="Picture 57" descr="vodafone1">
            <a:extLst>
              <a:ext uri="{FF2B5EF4-FFF2-40B4-BE49-F238E27FC236}">
                <a16:creationId xmlns:a16="http://schemas.microsoft.com/office/drawing/2014/main" id="{74C91301-7E86-4274-AA8D-F0E3AFD725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08500" y="6002338"/>
            <a:ext cx="100171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27" descr="http://www.o2.cz/_pub/a6/fb/2b/237540_504860_O2_RGB.jpg">
            <a:extLst>
              <a:ext uri="{FF2B5EF4-FFF2-40B4-BE49-F238E27FC236}">
                <a16:creationId xmlns:a16="http://schemas.microsoft.com/office/drawing/2014/main" id="{5A76B688-9967-4758-C008-D7D1068522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3200" y="5867400"/>
            <a:ext cx="9239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a:extLst>
              <a:ext uri="{FF2B5EF4-FFF2-40B4-BE49-F238E27FC236}">
                <a16:creationId xmlns:a16="http://schemas.microsoft.com/office/drawing/2014/main" id="{77C90408-157C-8CBE-CE6A-CE49EE31C2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2">
            <a:extLst>
              <a:ext uri="{FF2B5EF4-FFF2-40B4-BE49-F238E27FC236}">
                <a16:creationId xmlns:a16="http://schemas.microsoft.com/office/drawing/2014/main" id="{1462A5BE-DE94-29EB-E128-72D1DC73719D}"/>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Economy</a:t>
            </a:r>
          </a:p>
        </p:txBody>
      </p:sp>
      <p:sp>
        <p:nvSpPr>
          <p:cNvPr id="68612" name="Rectangle 3">
            <a:extLst>
              <a:ext uri="{FF2B5EF4-FFF2-40B4-BE49-F238E27FC236}">
                <a16:creationId xmlns:a16="http://schemas.microsoft.com/office/drawing/2014/main" id="{747FA0AE-BF28-67E8-2BED-90635BA341C5}"/>
              </a:ext>
            </a:extLst>
          </p:cNvPr>
          <p:cNvSpPr>
            <a:spLocks noGrp="1" noChangeArrowheads="1"/>
          </p:cNvSpPr>
          <p:nvPr>
            <p:ph type="subTitle" idx="4294967295"/>
          </p:nvPr>
        </p:nvSpPr>
        <p:spPr>
          <a:xfrm>
            <a:off x="1482725" y="1247775"/>
            <a:ext cx="7661275" cy="5381625"/>
          </a:xfrm>
        </p:spPr>
        <p:txBody>
          <a:bodyPr/>
          <a:lstStyle/>
          <a:p>
            <a:pPr marL="304800" indent="-304800" eaLnBrk="1" hangingPunct="1">
              <a:buFontTx/>
              <a:buNone/>
            </a:pPr>
            <a:r>
              <a:rPr lang="cs-CZ" altLang="ja-JP" sz="2400" dirty="0">
                <a:solidFill>
                  <a:srgbClr val="D52B1E"/>
                </a:solidFill>
                <a:latin typeface="Georgia" panose="02040502050405020303" pitchFamily="18" charset="0"/>
              </a:rPr>
              <a:t>	</a:t>
            </a:r>
            <a:r>
              <a:rPr lang="en-GB" altLang="ja-JP" sz="2400" dirty="0">
                <a:solidFill>
                  <a:srgbClr val="D52B1E"/>
                </a:solidFill>
                <a:latin typeface="Georgia" panose="02040502050405020303" pitchFamily="18" charset="0"/>
                <a:ea typeface="ＭＳ Ｐゴシック" panose="020B0600070205080204" pitchFamily="34" charset="-128"/>
              </a:rPr>
              <a:t>MAJOR INVESTORS – Technology Centres</a:t>
            </a:r>
          </a:p>
          <a:p>
            <a:pPr marL="304800" indent="-304800" eaLnBrk="1" hangingPunct="1">
              <a:buFontTx/>
              <a:buNone/>
            </a:pPr>
            <a:endParaRPr lang="cs-CZ" altLang="ja-JP" sz="800" dirty="0">
              <a:solidFill>
                <a:srgbClr val="D52B1E"/>
              </a:solidFill>
              <a:latin typeface="Georgia" panose="02040502050405020303" pitchFamily="18" charset="0"/>
            </a:endParaRPr>
          </a:p>
          <a:p>
            <a:pPr marL="304800" lvl="3" indent="-304800" eaLnBrk="1" hangingPunct="1">
              <a:lnSpc>
                <a:spcPct val="150000"/>
              </a:lnSpc>
              <a:buFontTx/>
              <a:buNone/>
            </a:pPr>
            <a:r>
              <a:rPr lang="cs-CZ" altLang="cs-CZ" sz="1400" dirty="0">
                <a:solidFill>
                  <a:srgbClr val="D52B1E"/>
                </a:solidFill>
                <a:latin typeface="Georgia" panose="02040502050405020303" pitchFamily="18" charset="0"/>
              </a:rPr>
              <a:t>	</a:t>
            </a:r>
            <a:r>
              <a:rPr lang="cs-CZ" altLang="cs-CZ" sz="1400" dirty="0">
                <a:latin typeface="Georgia" panose="02040502050405020303" pitchFamily="18" charset="0"/>
              </a:rPr>
              <a:t>BANG</a:t>
            </a:r>
            <a:r>
              <a:rPr lang="en-US" altLang="cs-CZ" sz="1400" dirty="0">
                <a:latin typeface="Georgia" panose="02040502050405020303" pitchFamily="18" charset="0"/>
              </a:rPr>
              <a:t> &amp; </a:t>
            </a:r>
            <a:r>
              <a:rPr lang="cs-CZ" altLang="cs-CZ" sz="1400" dirty="0">
                <a:latin typeface="Georgia" panose="02040502050405020303" pitchFamily="18" charset="0"/>
              </a:rPr>
              <a:t>OLUFSEN (</a:t>
            </a:r>
            <a:r>
              <a:rPr lang="en-US" altLang="cs-CZ" sz="1400" dirty="0">
                <a:latin typeface="Georgia" panose="02040502050405020303" pitchFamily="18" charset="0"/>
              </a:rPr>
              <a:t>el.</a:t>
            </a:r>
            <a:r>
              <a:rPr lang="cs-CZ" altLang="cs-CZ" sz="1400" dirty="0">
                <a:latin typeface="Georgia" panose="02040502050405020303" pitchFamily="18" charset="0"/>
              </a:rPr>
              <a:t>)</a:t>
            </a:r>
            <a:r>
              <a:rPr lang="cs-CZ" altLang="cs-CZ" sz="1400" dirty="0">
                <a:solidFill>
                  <a:srgbClr val="D52B1E"/>
                </a:solidFill>
                <a:latin typeface="Georgia" panose="02040502050405020303" pitchFamily="18" charset="0"/>
              </a:rPr>
              <a:t>		</a:t>
            </a:r>
            <a:r>
              <a:rPr lang="cs-CZ" altLang="cs-CZ" sz="1400" dirty="0">
                <a:latin typeface="Georgia" panose="02040502050405020303" pitchFamily="18" charset="0"/>
              </a:rPr>
              <a:t>OLYMPUS (med.)</a:t>
            </a:r>
          </a:p>
          <a:p>
            <a:pPr marL="304800" lvl="3" indent="-304800" eaLnBrk="1" hangingPunct="1">
              <a:lnSpc>
                <a:spcPct val="150000"/>
              </a:lnSpc>
              <a:buFontTx/>
              <a:buNone/>
            </a:pPr>
            <a:r>
              <a:rPr lang="cs-CZ" altLang="ja-JP" sz="1400" dirty="0">
                <a:latin typeface="Georgia" panose="02040502050405020303" pitchFamily="18" charset="0"/>
              </a:rPr>
              <a:t>	ROBERT </a:t>
            </a:r>
            <a:r>
              <a:rPr lang="cs-CZ" altLang="cs-CZ" sz="1400" dirty="0">
                <a:latin typeface="Georgia" panose="02040502050405020303" pitchFamily="18" charset="0"/>
              </a:rPr>
              <a:t>BOSCH (aut.) 		ON SEMICONDUCTOR (el.)</a:t>
            </a:r>
          </a:p>
          <a:p>
            <a:pPr marL="304800" lvl="3" indent="-304800" eaLnBrk="1" hangingPunct="1">
              <a:lnSpc>
                <a:spcPct val="150000"/>
              </a:lnSpc>
              <a:buFontTx/>
              <a:buNone/>
            </a:pPr>
            <a:r>
              <a:rPr lang="cs-CZ" altLang="ja-JP" sz="1400" dirty="0">
                <a:latin typeface="Georgia" panose="02040502050405020303" pitchFamily="18" charset="0"/>
              </a:rPr>
              <a:t>	</a:t>
            </a:r>
            <a:r>
              <a:rPr lang="en-US" altLang="cs-CZ" sz="1400" dirty="0">
                <a:latin typeface="Georgia" panose="02040502050405020303" pitchFamily="18" charset="0"/>
              </a:rPr>
              <a:t>DENSO</a:t>
            </a:r>
            <a:r>
              <a:rPr lang="cs-CZ" altLang="cs-CZ" sz="1400" dirty="0">
                <a:latin typeface="Georgia" panose="02040502050405020303" pitchFamily="18" charset="0"/>
              </a:rPr>
              <a:t> (</a:t>
            </a:r>
            <a:r>
              <a:rPr lang="en-US" altLang="cs-CZ" sz="1400" dirty="0" err="1">
                <a:latin typeface="Georgia" panose="02040502050405020303" pitchFamily="18" charset="0"/>
              </a:rPr>
              <a:t>aut</a:t>
            </a:r>
            <a:r>
              <a:rPr lang="en-US" altLang="cs-CZ" sz="1400" dirty="0">
                <a:latin typeface="Georgia" panose="02040502050405020303" pitchFamily="18" charset="0"/>
              </a:rPr>
              <a:t>.</a:t>
            </a:r>
            <a:r>
              <a:rPr lang="cs-CZ" altLang="cs-CZ" sz="1400" dirty="0">
                <a:latin typeface="Georgia" panose="02040502050405020303" pitchFamily="18" charset="0"/>
              </a:rPr>
              <a:t>) 			PANASONIC (el.)</a:t>
            </a:r>
            <a:r>
              <a:rPr lang="cs-CZ" altLang="ja-JP" sz="1400" dirty="0">
                <a:latin typeface="Georgia" panose="02040502050405020303" pitchFamily="18" charset="0"/>
              </a:rPr>
              <a:t>	</a:t>
            </a:r>
          </a:p>
          <a:p>
            <a:pPr marL="304800" lvl="3" indent="-304800" eaLnBrk="1" hangingPunct="1">
              <a:lnSpc>
                <a:spcPct val="150000"/>
              </a:lnSpc>
              <a:buFontTx/>
              <a:buNone/>
            </a:pPr>
            <a:r>
              <a:rPr lang="cs-CZ" altLang="cs-CZ" sz="1400" dirty="0">
                <a:latin typeface="Georgia" panose="02040502050405020303" pitchFamily="18" charset="0"/>
              </a:rPr>
              <a:t>	EMERSON (el.)			</a:t>
            </a:r>
            <a:r>
              <a:rPr lang="en-US" altLang="ja-JP" sz="1400" dirty="0">
                <a:latin typeface="Georgia" panose="02040502050405020303" pitchFamily="18" charset="0"/>
                <a:ea typeface="ＭＳ Ｐゴシック" panose="020B0600070205080204" pitchFamily="34" charset="-128"/>
              </a:rPr>
              <a:t>PROCTER&amp;GAMBLE</a:t>
            </a:r>
            <a:r>
              <a:rPr lang="cs-CZ" altLang="ja-JP" sz="1400" dirty="0">
                <a:latin typeface="Georgia" panose="02040502050405020303" pitchFamily="18" charset="0"/>
              </a:rPr>
              <a:t> (</a:t>
            </a:r>
            <a:r>
              <a:rPr lang="cs-CZ" altLang="ja-JP" sz="1400" dirty="0" err="1">
                <a:latin typeface="Georgia" panose="02040502050405020303" pitchFamily="18" charset="0"/>
              </a:rPr>
              <a:t>chem</a:t>
            </a:r>
            <a:r>
              <a:rPr lang="cs-CZ" altLang="ja-JP" sz="1400" dirty="0">
                <a:latin typeface="Georgia" panose="02040502050405020303" pitchFamily="18" charset="0"/>
              </a:rPr>
              <a:t>.)</a:t>
            </a:r>
            <a:endParaRPr lang="en-US" altLang="ja-JP" sz="1400" dirty="0">
              <a:latin typeface="Georgia" panose="02040502050405020303" pitchFamily="18" charset="0"/>
              <a:ea typeface="ＭＳ Ｐゴシック" panose="020B0600070205080204" pitchFamily="34" charset="-128"/>
            </a:endParaRPr>
          </a:p>
          <a:p>
            <a:pPr marL="304800" lvl="3" indent="-304800" eaLnBrk="1" hangingPunct="1">
              <a:lnSpc>
                <a:spcPct val="150000"/>
              </a:lnSpc>
              <a:buFontTx/>
              <a:buNone/>
            </a:pPr>
            <a:r>
              <a:rPr lang="cs-CZ" altLang="cs-CZ" sz="1400" dirty="0">
                <a:latin typeface="Georgia" panose="02040502050405020303" pitchFamily="18" charset="0"/>
              </a:rPr>
              <a:t>	GE AVIATION (aero.)		</a:t>
            </a:r>
            <a:r>
              <a:rPr lang="cs-CZ" altLang="cs-CZ" sz="1400" dirty="0" err="1">
                <a:latin typeface="Georgia" panose="02040502050405020303" pitchFamily="18" charset="0"/>
              </a:rPr>
              <a:t>R</a:t>
            </a:r>
            <a:r>
              <a:rPr lang="cs-CZ" altLang="cs-CZ" sz="1400" dirty="0">
                <a:latin typeface="Georgia" panose="02040502050405020303" pitchFamily="18" charset="0"/>
              </a:rPr>
              <a:t>             ICARDO (aut.)</a:t>
            </a:r>
            <a:endParaRPr lang="cs-CZ" altLang="ja-JP" sz="1400" dirty="0">
              <a:latin typeface="Georgia" panose="02040502050405020303" pitchFamily="18" charset="0"/>
            </a:endParaRPr>
          </a:p>
          <a:p>
            <a:pPr marL="304800" lvl="3" indent="-304800" eaLnBrk="1" hangingPunct="1">
              <a:lnSpc>
                <a:spcPct val="150000"/>
              </a:lnSpc>
              <a:buFontTx/>
              <a:buNone/>
            </a:pPr>
            <a:r>
              <a:rPr lang="cs-CZ" altLang="ja-JP" sz="1400" dirty="0">
                <a:latin typeface="Georgia" panose="02040502050405020303" pitchFamily="18" charset="0"/>
              </a:rPr>
              <a:t>	</a:t>
            </a:r>
            <a:r>
              <a:rPr lang="cs-CZ" altLang="cs-CZ" sz="1400" dirty="0">
                <a:latin typeface="Georgia" panose="02040502050405020303" pitchFamily="18" charset="0"/>
              </a:rPr>
              <a:t>HONEYWELL (</a:t>
            </a:r>
            <a:r>
              <a:rPr lang="en-US" altLang="cs-CZ" sz="1400" dirty="0">
                <a:latin typeface="Georgia" panose="02040502050405020303" pitchFamily="18" charset="0"/>
              </a:rPr>
              <a:t>el.</a:t>
            </a:r>
            <a:r>
              <a:rPr lang="cs-CZ" altLang="cs-CZ" sz="1400" dirty="0">
                <a:latin typeface="Georgia" panose="02040502050405020303" pitchFamily="18" charset="0"/>
              </a:rPr>
              <a:t>)	</a:t>
            </a:r>
            <a:r>
              <a:rPr lang="cs-CZ" altLang="ja-JP" sz="1400" dirty="0">
                <a:latin typeface="Georgia" panose="02040502050405020303" pitchFamily="18" charset="0"/>
              </a:rPr>
              <a:t>	</a:t>
            </a:r>
            <a:r>
              <a:rPr lang="cs-CZ" altLang="cs-CZ" sz="1400" dirty="0">
                <a:latin typeface="Georgia" panose="02040502050405020303" pitchFamily="18" charset="0"/>
              </a:rPr>
              <a:t>	</a:t>
            </a:r>
            <a:r>
              <a:rPr lang="cs-CZ" altLang="ja-JP" sz="1400" dirty="0">
                <a:latin typeface="Georgia" panose="02040502050405020303" pitchFamily="18" charset="0"/>
              </a:rPr>
              <a:t>RIETER</a:t>
            </a:r>
          </a:p>
          <a:p>
            <a:pPr marL="304800" lvl="3" indent="-304800" eaLnBrk="1" hangingPunct="1">
              <a:lnSpc>
                <a:spcPct val="150000"/>
              </a:lnSpc>
              <a:buFontTx/>
              <a:buNone/>
            </a:pPr>
            <a:r>
              <a:rPr lang="cs-CZ" altLang="cs-CZ" sz="1400" dirty="0">
                <a:latin typeface="Georgia" panose="02040502050405020303" pitchFamily="18" charset="0"/>
              </a:rPr>
              <a:t>	INGERSOLL RAND		                </a:t>
            </a:r>
            <a:r>
              <a:rPr lang="cs-CZ" altLang="ja-JP" sz="1400" dirty="0">
                <a:latin typeface="Georgia" panose="02040502050405020303" pitchFamily="18" charset="0"/>
              </a:rPr>
              <a:t>SIEMENS (el.)</a:t>
            </a:r>
          </a:p>
          <a:p>
            <a:pPr marL="304800" lvl="3" indent="-304800" eaLnBrk="1" hangingPunct="1">
              <a:lnSpc>
                <a:spcPct val="150000"/>
              </a:lnSpc>
              <a:buFontTx/>
              <a:buNone/>
            </a:pPr>
            <a:r>
              <a:rPr lang="cs-CZ" altLang="cs-CZ" sz="1400" dirty="0">
                <a:latin typeface="Georgia" panose="02040502050405020303" pitchFamily="18" charset="0"/>
              </a:rPr>
              <a:t>	LAT</a:t>
            </a:r>
            <a:r>
              <a:rPr lang="en-US" altLang="cs-CZ" sz="1400" dirty="0" err="1">
                <a:latin typeface="Georgia" panose="02040502050405020303" pitchFamily="18" charset="0"/>
              </a:rPr>
              <a:t>É</a:t>
            </a:r>
            <a:r>
              <a:rPr lang="cs-CZ" altLang="cs-CZ" sz="1400" dirty="0">
                <a:latin typeface="Georgia" panose="02040502050405020303" pitchFamily="18" charset="0"/>
              </a:rPr>
              <a:t>CO</a:t>
            </a:r>
            <a:r>
              <a:rPr lang="en-US" altLang="cs-CZ" sz="1400" dirty="0" err="1">
                <a:latin typeface="Georgia" panose="02040502050405020303" pitchFamily="18" charset="0"/>
              </a:rPr>
              <a:t>È</a:t>
            </a:r>
            <a:r>
              <a:rPr lang="cs-CZ" altLang="cs-CZ" sz="1400" dirty="0">
                <a:latin typeface="Georgia" panose="02040502050405020303" pitchFamily="18" charset="0"/>
              </a:rPr>
              <a:t>RE (aero.) 		                VARROC LIGHTING (aut.)</a:t>
            </a:r>
            <a:endParaRPr lang="cs-CZ" altLang="ja-JP" sz="1400" dirty="0">
              <a:latin typeface="Georgia" panose="02040502050405020303" pitchFamily="18" charset="0"/>
            </a:endParaRPr>
          </a:p>
          <a:p>
            <a:pPr marL="304800" lvl="3" indent="-304800" eaLnBrk="1" hangingPunct="1">
              <a:lnSpc>
                <a:spcPct val="150000"/>
              </a:lnSpc>
              <a:buFontTx/>
              <a:buNone/>
            </a:pPr>
            <a:r>
              <a:rPr lang="cs-CZ" altLang="cs-CZ" sz="1400" dirty="0">
                <a:latin typeface="Georgia" panose="02040502050405020303" pitchFamily="18" charset="0"/>
              </a:rPr>
              <a:t>	LONZA (bio)</a:t>
            </a:r>
            <a:r>
              <a:rPr lang="en-US" altLang="ja-JP" sz="1400" dirty="0">
                <a:latin typeface="Georgia" panose="02040502050405020303" pitchFamily="18" charset="0"/>
                <a:ea typeface="ＭＳ Ｐゴシック" panose="020B0600070205080204" pitchFamily="34" charset="-128"/>
              </a:rPr>
              <a:t> </a:t>
            </a:r>
            <a:r>
              <a:rPr lang="cs-CZ" altLang="ja-JP" sz="1400" dirty="0">
                <a:latin typeface="Georgia" panose="02040502050405020303" pitchFamily="18" charset="0"/>
                <a:ea typeface="ＭＳ Ｐゴシック" panose="020B0600070205080204" pitchFamily="34" charset="-128"/>
              </a:rPr>
              <a:t>			</a:t>
            </a:r>
            <a:r>
              <a:rPr lang="en-US" altLang="ja-JP" sz="1400" dirty="0">
                <a:latin typeface="Georgia" panose="02040502050405020303" pitchFamily="18" charset="0"/>
                <a:ea typeface="ＭＳ Ｐゴシック" panose="020B0600070205080204" pitchFamily="34" charset="-128"/>
              </a:rPr>
              <a:t>VOLKSWAGEN</a:t>
            </a:r>
            <a:r>
              <a:rPr lang="cs-CZ" altLang="ja-JP" sz="1400" dirty="0">
                <a:latin typeface="Georgia" panose="02040502050405020303" pitchFamily="18" charset="0"/>
              </a:rPr>
              <a:t> (aut.)</a:t>
            </a:r>
          </a:p>
          <a:p>
            <a:pPr marL="304800" lvl="3" indent="-304800" eaLnBrk="1" hangingPunct="1">
              <a:lnSpc>
                <a:spcPct val="150000"/>
              </a:lnSpc>
              <a:buFontTx/>
              <a:buNone/>
            </a:pPr>
            <a:r>
              <a:rPr lang="cs-CZ" altLang="cs-CZ" sz="1400" dirty="0">
                <a:latin typeface="Georgia" panose="02040502050405020303" pitchFamily="18" charset="0"/>
              </a:rPr>
              <a:t>	MERCEDES-BENZ (aut.)</a:t>
            </a:r>
            <a:r>
              <a:rPr lang="cs-CZ" altLang="ja-JP" sz="1400" dirty="0">
                <a:latin typeface="Georgia" panose="02040502050405020303" pitchFamily="18" charset="0"/>
              </a:rPr>
              <a:t> 		VISTEON (aut.)</a:t>
            </a:r>
          </a:p>
          <a:p>
            <a:pPr marL="304800" lvl="3" indent="-304800" eaLnBrk="1" hangingPunct="1">
              <a:lnSpc>
                <a:spcPct val="150000"/>
              </a:lnSpc>
              <a:buFontTx/>
              <a:buNone/>
            </a:pPr>
            <a:endParaRPr lang="cs-CZ" altLang="cs-CZ" sz="1400" dirty="0">
              <a:latin typeface="Georgia" panose="02040502050405020303" pitchFamily="18" charset="0"/>
            </a:endParaRPr>
          </a:p>
          <a:p>
            <a:pPr marL="304800" lvl="3" indent="-304800" eaLnBrk="1" hangingPunct="1">
              <a:lnSpc>
                <a:spcPct val="150000"/>
              </a:lnSpc>
              <a:buFontTx/>
              <a:buNone/>
            </a:pPr>
            <a:r>
              <a:rPr lang="cs-CZ" altLang="ja-JP" sz="1400" dirty="0">
                <a:latin typeface="Georgia" panose="02040502050405020303" pitchFamily="18" charset="0"/>
                <a:ea typeface="ＭＳ Ｐゴシック" panose="020B0600070205080204" pitchFamily="34" charset="-128"/>
              </a:rPr>
              <a:t>	</a:t>
            </a:r>
            <a:r>
              <a:rPr lang="cs-CZ" altLang="cs-CZ" sz="1400" dirty="0">
                <a:latin typeface="Georgia" panose="02040502050405020303" pitchFamily="18" charset="0"/>
              </a:rPr>
              <a:t>					</a:t>
            </a:r>
            <a:r>
              <a:rPr lang="cs-CZ" altLang="cs-CZ" sz="1200" dirty="0">
                <a:latin typeface="Georgia" panose="02040502050405020303" pitchFamily="18" charset="0"/>
              </a:rPr>
              <a:t>   </a:t>
            </a:r>
            <a:r>
              <a:rPr lang="en-US" altLang="cs-CZ" sz="1200" dirty="0">
                <a:latin typeface="Georgia" panose="02040502050405020303" pitchFamily="18" charset="0"/>
              </a:rPr>
              <a:t>Source</a:t>
            </a:r>
            <a:r>
              <a:rPr lang="en-GB" altLang="cs-CZ" sz="1200" dirty="0">
                <a:latin typeface="Georgia" panose="02040502050405020303" pitchFamily="18" charset="0"/>
              </a:rPr>
              <a:t>: </a:t>
            </a:r>
            <a:r>
              <a:rPr lang="en-GB" altLang="cs-CZ" sz="1200" dirty="0" err="1">
                <a:latin typeface="Georgia" panose="02040502050405020303" pitchFamily="18" charset="0"/>
              </a:rPr>
              <a:t>CzechInvest</a:t>
            </a:r>
            <a:endParaRPr lang="en-US" altLang="ja-JP" sz="1400" dirty="0">
              <a:latin typeface="Georgia" panose="02040502050405020303" pitchFamily="18" charset="0"/>
              <a:ea typeface="ＭＳ Ｐゴシック" panose="020B0600070205080204" pitchFamily="34" charset="-128"/>
            </a:endParaRPr>
          </a:p>
        </p:txBody>
      </p:sp>
      <p:sp>
        <p:nvSpPr>
          <p:cNvPr id="2" name="Rectangle 1">
            <a:extLst>
              <a:ext uri="{FF2B5EF4-FFF2-40B4-BE49-F238E27FC236}">
                <a16:creationId xmlns:a16="http://schemas.microsoft.com/office/drawing/2014/main" id="{A6D82585-C83A-F555-4589-D760E1A3377D}"/>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04079CA-84BD-4C56-1319-A3495B6C9A75}"/>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8615" name="AutoShape 52" descr="data:image/jpeg;base64,/9j/4AAQSkZJRgABAQAAAQABAAD/2wCEAAkGBhEQERQQEhAVFBUUFhoXFxIYFhYaFBcYGxoYGBMYGhgYHSYeGBsjGRwXHy8gJScpLDgsFR4yNTAqNSYtLCkBCQoKDQwNFA8PFCkYFBgpKS0pKTU1MjU1LikuKSwpKS41LDU1NS0rLCopKSksMCk1NTU2KSk0KSkvKSkpKSksLP/AABEIAMABAAMBIgACEQEDEQH/xAAcAAEAAgMBAQEAAAAAAAAAAAAABgcEBQgDAgH/xABNEAABAwIDBAQHCQ4GAgMAAAABAAIDBBEFEiEGBzFREyJBYRQVMnGBkZIWI1RVk5Sh0dMXMzVCUlNicnSisbKz0iQ0RnOEwoLhJUNE/8QAGAEBAQEBAQAAAAAAAAAAAAAAAAEDAgT/xAApEQEAAQEHBAIBBQAAAAAAAAAAAQIDERIUUWGRUmOS0RNTMSEiMrHw/9oADAMBAAIRAxEAPwC8UREBERAREQEREBERAREQEREBERAREQEREBERAREQEREBERAREQEREBERAREQEREBERAREQEREBERAREQEREBERAREQEREBERAREQEREBERARFHL4tyovXOpM3NbOyx3/ALoi7WUjRRy+LcqL1zpfFuVF651zi2lrlu5TykaKOXxblReudL4tyovXOmLaTLdynlI0Ucvi3Ki9c6XxblReudMW0mW7lPKRoo5fFuVF650vi3Ki9c6YtpMt3KeUjRRy+LcqL1zr7iOK5hmFHluM1jNe19bX7bK4tpMt3KeUgREXTyiIiAiIgIiICIiAiIgIiICIiAiIgIiICwsWxmCkj6WolbEzhmcbXPIDiT3BZqozazEG1m0UVPUH3iGZkQYfJ1aHG/67y0HusEFh/dXw22YyyBhNhIYJRGfM/LYra1u2NLFRivzl8BLbPaDqC7JexsdD/BbOqoI5Y3QvYHRublLCOqW8LWURbsE84dBhr3scyOoa5+rutA2UyBug8otyg9nHVBmfdRwn4fF+/wD2r9+6hhPw6L97+1bMbJUPwKm+Qi/tVB7cUkbMZkjZG1rBNEAxrQGWIjuMoFrcfWgun7qOE/D4v3v7Vsdn9q6avMvgzzI2ItBktZhLhezSdTbt07V9e5Oh+BU3yEX9qxNkdlG4eaprMoZNUGSNrb9RhYxuU35ODj5iEH3tFtvRYfYVE4a42tG3rSWPblGoHeeS3rXAi41B7VzjvBZJVSSYrxhkqH08Z/Ria0Mdfk60ns96uHdXjnheGwkm74veX+dlg31syn0oJLiOIxU8TppnhkbBdzzwA4XNlovulYVYHw6LXvP1KTKht6Wy5kxOUUsQuKcTvY3QusSHua0cXWsbDjY9qC92PDgCCCDqCOBHYVjYpikNLE6aeQRxttmeeAubDh3qnt0u8noS2gqn+9k2hlJ8gnhG4/knsPYdOB0uxBGhvJwu1/DobceJ+pes232HMbG91ZG1szS6MkmzmglpI05gj0KJuwGD3Sg9E3Sm6bLlGXpL5c9uF+2/PVTbayNrqGqD25m9BKSPMxxHHt0QYLt4+FjXw6H2j9S/aXeLhchs2uhv3uy/S6wVQ7kYmuxE5gDaB51AOt266q7MV2Wo6ppbNTRPv2lgDh5nDrD0FBsoZmvaHNcHNOocCCCOYI0K+1QuMOqtmq4Np5HOppOu2J5ux7b2e1w4B4/KGti29+CuzBMYjrKeOpiPUkaHC/Ecwe8G49CD1xHEoaeMyzSNjYOL3EAdw14nuWJs9tLT18bpqd5cxrywkgjUW7DrYggjuKg290yVj4cNh1dkkqpB+jG0iMedzs3pDVG9xOO9HUy0jj1Zm52j9NnH1sP7gQXio/Ubf4bG90b62JrmOLXNLtQ4GzgdOakCq3f7Tt8Ep5MozifLmtrlMchLb8rtabdyCXHePhY//fD7X/pbDC9p6OqOWCpikd+S14Lu85eNu+yhu5igikwvrxsdeaQHM1puLiwNxqq/3q4CzDsQY+l96EjBK0NNujeHEHLbUC4B9JRXQyjr94eGNJaa6EEEgjNwI0I4LL2SxN1TRU87/Kkia53e61nH0nX0qut/1Mzo6WTKM+d7c1tS3KDYntF0ROPujYX8Ph9r/wBLPw3aqjqTlhqopHH8Vr25vZ4/QovuhoIn4VEXRMcS6S5LWknru7SF77Y7raSsjc6GJkFQBdkjAGtLhqA9rdCDz4jigmyKmt1+8adk4w2tc513GOOR5u9kg06NxPEXBAJ1B07dLlQFSu9/d/P07sQgYZGPAMrWi7mOAtmsNS0gDUcLcldS12D42yq6YNBaYJnQvabXzNsb6HgQQR50FJbI75aqlyx1P+JiGlyffmjudwf5nesK8cGxmGshZUQPzRvFweB7wR2EHQhV/vd2FpnUstfGwRzRWc4tFhICQHBwGmbW4dx53XxuDe/wSoB8gT9Xzljc9v3T6SirQXOW334cl/34v4Rro1c4bePvjk3dPEPojQdHqNbxcc8Dw6eUGzy3o2c87+qLd4uT6FJVXW3ETcRxOjwt2sTA6onAJ4WLYxcajt9sIjzxvZ6AYD4EJIzJDEJAA9tzK3rvtY63OYelRbcTjvR1UtI49Wdmdo/TZx9bCfYCnn3G8J+Du+Vk+tU9ikBwfFzkBtTzB7BfUxHrAX72Etuiul1A/wDUn/B/7qcU9Q2RjZGG7XAOaeYIuD6lB/8AUn/B/wC6IiO9rdr0RdiFKzqG5miA8g9sjQPxT+MOzjwvbabpd5PTBtBVP98GkMpPlgcGOJ/HA4HtHeNbVc0EEEXB0I7FQu9Ddy6gf4ZSg+DudcgXvA+9xw4MvwPYdOSKn/8AqT/g/wDdSbaz/I1f7PN/Tcqs3YbSS1+KtlmsZGUZjL/y8rhZxHYTfXzK09rP8jV/s839NyIpvcQP/kJP2d388avpUNuH/CEv7O7+eNXyiyqvf9Tg01LJpdszmd9nMLj9LB9Cz9xk5dhzmk6MneB5iGOP0kqMb9MebLNBRRnMYrveBr132axunblvp+mFIY4nYJs+7N1Z3NOl9RLLoB52j+VBmbCztqq2vxJzhldIKeAkge9R2zEdznZT6CqnxUHCcYc5nkwziRgHbE7rZfYJb6FZ2C7lcPNPEaiOQymNpk99eBmIBcLA2Fjp6FD96+7yDDmQzUrXBjnOY8Oc51nWzMNzwuA8egIL1gna9rXtN2uAcCOBBFwfUq23+f5Kn/aR/SlW13PY54ThrGE3fTkxHnYaxn2SB6Fqt/n+Sp/2kf0pURp93O3kOHYZaanqXNErz0rIrxXcRZuckC/ZZaxlFLtPiDpszYIYmtaWkgytjuSLN7XE5teA7+2W7qMKjqsEfTyi7JJJWnnqRYjvB1HeFWVLUVGA4kb6uidlcODZYjy7nNsRyIHJFdI0VGyGNkMYsyNoa0cg0WA9Sq/f/wDeKT/cf/IFZuF4lHUwsnidmZI0Oae4/wACOBHMKst//wB4pP8Acf8AyBESHc5+CYf1pP53KbKE7nPwTD+tJ/O5TGqqWRMdI9waxgLnOPAAakn0IObN4INPi9S5mhbMJG27HWa+/tarpcLnLB6F2NYy54aejfMZZNPJhaRYHvLQ1vncujkUVfV+ymJ0ldPXYfLFI2oIdJTS3aCQABYjS41N7g9YjVWCsPxxT/n4vlGfWi001VfiL0DxvA8axVvg1QKejgJBfkcZHvtY27xfW2nDUqa7ObPw0FOymhByt4k+U5x1c5x5kr38cU/5+L5Rn1p44p/z8XyjPrUvh18dfTL8xZ1QI/8ADNidJfhK5zWW1ubtBN+GiqTFd0OKVNTJWPnpWySP6SzTLYEWy2uw8ABx5K3PHFP+fi+UZ9aeOKf8/F8oz60vg+OvplrKR+KdC/pGUhmAb0Za+Xo3HXOXgtu3S1rX7eCiuD7J4xT1s1e59HLJO3K4F0zQ1oILWtIZoBYDt4Ke+OKf8/F8oz608cU/5+L5Rn1pfB8dfTLLbe2vFVJtlu0xPE6gVDzRxkMDLNfKbgEm5JZqdbdmgCtDxxT/AJ+L5Rn1p44p/wA/F8oz60vg+OvplGtlMMxWkpfBpPBZOiZlhdnlBJBGVr+p5IbfUa6DTtWhGxuNeMfGfS0Zktk6PNL0eS1svk37734qw/HFP+fi+UZ9a/W4vATYTxknQDOz0dqXwfHX0y/cNdMYwZ2xtk1uI3OczjpYuAPDuXrU0zJWOje0Oa4EOaRcEHiCF6oqzVxspu3kw3FXzRdaldE4NcXDOwkg5COLrW0PK19VJdr6SvnifT0racNljcx0krnhwzXacrWtIPVPEqRIgp3Zbdfi2HTiohmpC7KWlrnSlrmm1wbNB4gHQ9ileIw7QTAxsdRQA/8A2tMrnDnbMDY+hTdEEF2Q3VQUcnhM8hqai+bpHDqtcdS4Akku/ScSeVlibZ7K4tiEkfWpGQwy9IyIukOctd1DJ1der+KNOsfOrFRBgYO+pLD4UyJrwdOic5zCLDXrAEG99FHN4ez9biERpIW04idld0kj35w5pvZrWtIHZr3lTJEFWbD7B4rhUj3MdSyMlyh8ZfIOB0c05OIBd61mbfbJYpitof8ACxwxyF7CXyF79HNaXdWzeqTpzKsdEFe7CbN4rhjBTEUssJkzlwkkD2B1s9hls7hcDmeKy95m73xnG18Ra2oj0a52jXMPFjiB2cQfPzU3RBXGwey2L4ZaEvppadzwXMzvzx38ssOUD0cL8rrw252NxXFSxrhSxRxFxaBJIS4u0uTk06o4d549lnIgrrZbAMaw2nFMwUUrA4luZ8oc3MbkXDQCL39a+MY2QxjE/e6uqgp6e9zFAHuLrc81s3pda/YrIRBptltk6bDouhgaddXyO1e883H+AGgW5REBan3JUXwSH2AtsobttjVV4TSYbSSCGSq6Rz6gtDjHFGAXZGnQvN9OVu+4kxE/l3RaV0fxqmL289yVF8Eh9gJ7kqL4JD7AUN2jpK7BovGEWIz1UUTmmopqgsdnjc4NcY3NaMjhfQcPVY2Mx4cARwIuFMNOjTM232TzLV+5Ki+CQ+wE9yVF8Eh9gL0x2jqZI7U1SIHi5zGNsjXaaAh3AXtqNVT+x23+LYjVspPDGRZ2uOfweN1srS7ybtvy4php0MxbfZPMrc9yVF8Eh9gJ7kqL4JD7AVebX7SY3hD2SSTw1MDzlDuhDOtxyuDTdpIuRYngp3sVtbHidMKhjchBLHx3vleLEi/aCCCDyKYadDMW32TzLI9yVF8Eh9gL89yVF8Eh9gKLbX7zjFOMPoIhUVTnZDf72xx7NPKcO3UAW1PYvam2TxeVuefGXRvI+9wwx9G08ru1d6gmGnQzFt9k8yknuSovgkPsBfrNlqNpDhSxAggg5BcEag+tV3ju0GNYI5r55GVtM426QsyOv+S4t1Y49nlDzqe7I7YU+Jw9NCSC3R8bvLY7kbcQewjQ+tMNOhmLbrnmW8RYWMYxDSQvqJ3hkbBcn+AA7SToAq+wzanFMae80WSjpWOymd7c8rjyAOhdbWwsBfyiumCzkUDq9kcYjbngxp8jwPIlhjDHHldt8vqK0uz+96WGoNHisQie12QzNFg083t1GU8czdLdnagtZFiYhFJLERBMInutllyNeBwPkk2Nx/FUxje8TF6WtfQmpicWyNZ0nQNFw7LZ1r6aHhdBeSKBY7QY9BE6aHEIqgsBcYjStYSBqQ2znXPdosHdzvYdXSikqY2tlcCWSMuGvsLlpab2da5vexseHaFloqz3s7c12HyQspgGMe0uMpZmBdcjIL6CwsefWUn2M2t8Mw5tbNZlg/pSPJHRkh7h3WF0ElRVdge0+IY5USimn8CpYbDO1jXzOvfLq7QEgEnsGnHiszFYsUw6opX+MHVNNLURxSCSOMPbncGjVrRcEm1wBY253QWKiIgIiICIiAiIgKDb1YBFDFibJWRz0Ly+PO6zZWuFpYO8vaNANbj0qcqutlsPGL1c2KVPvkMEz4aKA6xtEZs+Yt4F7ncCeFu4WDFpKybacMOTwfDWPBkYXNdPUSMsejIbpHGDa99Toe3Sz1X20tFJhFS7FqZpdTyEeH0zeXwlg/Kb+NzGvMjdYlti1suHMgLJWV0jgH6/e2xl+ZtjzyjXmgkxXOm5z8LQfqSf0yuiyucd0LScUiDXZSY5QHWBsejNjY8bHVFWbvxqGNw0MNsz5o8o7dLucR/4g+tRXd7XyUGC11aNMz7RX7XZQzMOdnO/cUzrt1rayVstdXT1IZ5MdmRxi/EWYLi9hexB0C+t52EtZg00MLAxkTWEMaNA1r2k2Hm1QQbcThwlq6ipd1nRRgAnU5pXG7r87Nd7RV4KktwdeG1FTCTrJGx478jnA/Q/+Ku1Ea/aDB2VlNLTPGkjC2/I/iu84dY+hUBusxZ9JikUdyBK4wyN7Nb5fSHgfSujiubdh4TU41CWcDUOl04BoLn37hw9aKke/bH3PqI6IHqRMEjhze6+W/OzOH65VpbCYY2nw+liaLe9Nce9zxnefWSqX31UjmYo554SRRub6AWH6QVduxlaJqClkBveFnrDQ130goNyqc394E0GnrWixcTC889C+M+gB49XJXGqz39TAUMDO11QCB3COS5+ketEZ+5jGnVGHBjzc08hiBPHLZrmeoOt/wCKq/b78OS/78X8I1Yu4mhLKCSUj77O4t/Va1rP5g5VxvDZmxuZtyLzRC40IuIxcHsKK6Ira1kMbpZHBrGAuc48ABqVz7urwqSpxWOZjCI4XOlebdVoIcGN85JsB3Hktlvd2YqKTo3ipqJqZ/VtLK9+SQXIvfTUcDbsI5Kd7n8egqKIRRxsilhsJWNAGY/iy9+YDU8we5BsNtRVVTH4fBSkiVoD6qQtEDGk6kC5c94twAFtDdK7ZYU2Dy0NPmcW07wDbrPcQXO05uN9O9SxERz1uq2+jw2SSKcHoZi0l4FyxwuASO1pB1twt51e1JWU1bEHxujnjJBBGVzcwIc3TscDY66gqCba7moapzp6VwhlcbujI95eTxOmrCeYuO7tVW4fX1uB1tiHRvYR0kV+pKzlpo4EcHdiK6cReVLUNkY2RvkvaHDzEXH0FeqIIiICIiAiIgKt9j8XjwiabCaxwhBlklpJnm0UsT3Zsuc6B7SbEG3H12QsPFMHgqo+iqIWSsOuV7Q4X5i/A94QeGKY/SQRGSeoiZHY3LntsRbUAfjXHYLqm9mJ2UeIRYg+CaLCnvljo3SGzIHS5SZMp1ZE+zg0ns17FaFHuywmF4kZQQhw4EtLrd9nEhSKppGSNLJGNe08WuaHNPK4OiDHxPGIKZnSTTMjb2FzgL2FyG3PWNhwGq513X4pFTYnBLM8MZZzS8mzQXMIFz2C/aujKvCYJmtZJBHI1vktexrmt0toHCw000XgdmqO2XwSC3LoY7erKgy6OujmbnikZI3hmY5rm+tpIX3UU7ZGOje0Oa9pa5p4EEWcD5wvOiw+KBuSKJkbb3ysa1rb9ps0AXWQg5/xfZqr2frm1kLDJA112ydhYdHRyEeSbG1+B0I5K3cC3gUFXGHsqY2EjWOR7WSNPaCHHXzi4Uic0EWIuDxC0NVsDhsjszqGAnuYG/Q2wQR3bveNC2F1LRSCoqpgWNbF18mYWLrtuCbE2A7fMm6rd47D2GoqAPCJW2yceiZxy37XE2v5gOd5lheAU1KLQU8cV+JYwAnzkalZ6CGbzdhPGcAMdhUQ3MZOgcD5UZPZewIPYRyJUJ3a7cHDC7DcQa6FocSxzwR0ZPlNd+gTqHDTU9nC6Vh4lg1PUjLPBHKBwzta63muNPQgxJtraFjOkdWQBvG/SsN/NY3PoVV7QdPtLWsZStc2jgu3whzSG3NukdY8XaABvHS5tdWRBu6wtjs7aGG/e249TrhSCGFrGhrWhrQLBoAAA5ADQIMKhpIKGnZE0tjihaGgucAAOZJsLk6k8yud9uMUikxeaeN4fGJmHO03BDQzNY9uoK6SqqSOVpjkY17DxY5oc09ouDoVr/cnQ/Aqb5CL+1B5YhBSYrSyQCVkrJGjrMc1xaTqx2h0IIuL8iqCw6sqcBxLrDrRuyyNB6ssR5dxFnDvA5Lo2gwiCnzdDBHFmtmyMazNa+W+UC9rn1lfFbgdNO4Pmp4pHAWDnxscQNTa7gdLk+tB8YJtBTVsYkp5myCwJAIzNvewc3i06HQ8lr94HSeLaoxOc17Yy5rmkhwLSHaEa9i21BhEFPm6GCOLNbNkY1ma18t8oF7XPrKy0EX2Y3hUdZA2UzxxvyjpInPa1zHfjeUdW34HlZVrvFe3GcThpqG0pYzI+ZurB1iXEuGmRoPHmSBdWnX7A4bO7PJRQud2nLlJPM5bXK2eGYNBStyQQsiaeIY0C/ntx9KD2o6YRRsjbwY0NF+NmgAfwXsiICIiAiIgIiICj3ijEfjJvzVn2ikKKTF7WztarO+6I/XWIn+4lHvFGI/GTfmrPtE8UYj8ZN+as+0UhRTBG/Mtc3aaU+NPpHvFGI/GTfmrPtE8UYj8ZN+as+0UhRMEb8yZu00p8afSPeKMR+Mm/NWfaJ4oxH4yb81Z9opCiYI35kzdppT40+ke8UYj8ZN+as+0TxRiPxk35qz7RSFEwRvzJm7TSnxp9I94oxH4yb81Z9ovuLCcQDgXYi0gEXb4KwXF9RfPpcaXW+RMMf6ZM1aaU+NPoREXTyiIiAiIgIiICIiAiIgIiICIiAiIgIiICIiAiIgIiICIiAiIgIiICIiAiIgIiICIiAiIgIiICIiAiIgIiICIiAiIgIiICIiAiIgIiICIiAiIgIiICIiAiIgIiICIiAiIgIiICIiAiIg//9k=">
            <a:extLst>
              <a:ext uri="{FF2B5EF4-FFF2-40B4-BE49-F238E27FC236}">
                <a16:creationId xmlns:a16="http://schemas.microsoft.com/office/drawing/2014/main" id="{204B94C4-3405-3BF5-65DB-A8B325E79D2D}"/>
              </a:ext>
            </a:extLst>
          </p:cNvPr>
          <p:cNvSpPr>
            <a:spLocks noChangeAspect="1" noChangeArrowheads="1"/>
          </p:cNvSpPr>
          <p:nvPr/>
        </p:nvSpPr>
        <p:spPr bwMode="auto">
          <a:xfrm>
            <a:off x="4365625" y="-887413"/>
            <a:ext cx="2438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68616" name="Picture 32" descr="denmark">
            <a:hlinkClick r:id="rId3"/>
            <a:extLst>
              <a:ext uri="{FF2B5EF4-FFF2-40B4-BE49-F238E27FC236}">
                <a16:creationId xmlns:a16="http://schemas.microsoft.com/office/drawing/2014/main" id="{369FFBD4-4354-99DB-3AED-A976083D1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113" y="1884363"/>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29" descr="germany">
            <a:hlinkClick r:id="rId5"/>
            <a:extLst>
              <a:ext uri="{FF2B5EF4-FFF2-40B4-BE49-F238E27FC236}">
                <a16:creationId xmlns:a16="http://schemas.microsoft.com/office/drawing/2014/main" id="{8BDD1A19-B91E-813D-5DE8-1D30557E7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1288" y="224790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12">
            <a:extLst>
              <a:ext uri="{FF2B5EF4-FFF2-40B4-BE49-F238E27FC236}">
                <a16:creationId xmlns:a16="http://schemas.microsoft.com/office/drawing/2014/main" id="{343A4EB8-7F1C-EDEB-30F9-9FD2841C7C1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946525" y="2957513"/>
            <a:ext cx="50323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35">
            <a:extLst>
              <a:ext uri="{FF2B5EF4-FFF2-40B4-BE49-F238E27FC236}">
                <a16:creationId xmlns:a16="http://schemas.microsoft.com/office/drawing/2014/main" id="{D292716F-02BA-DA27-64F4-C9EB24F6CD4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944938" y="406558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35">
            <a:extLst>
              <a:ext uri="{FF2B5EF4-FFF2-40B4-BE49-F238E27FC236}">
                <a16:creationId xmlns:a16="http://schemas.microsoft.com/office/drawing/2014/main" id="{987F18DC-E473-717F-5FBC-7AA6B533510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944938" y="369728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35">
            <a:extLst>
              <a:ext uri="{FF2B5EF4-FFF2-40B4-BE49-F238E27FC236}">
                <a16:creationId xmlns:a16="http://schemas.microsoft.com/office/drawing/2014/main" id="{45B8D197-0E5E-16D0-BD8C-FE1E0E8EE91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944938" y="333216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Picture 34" descr="france">
            <a:hlinkClick r:id="rId8"/>
            <a:extLst>
              <a:ext uri="{FF2B5EF4-FFF2-40B4-BE49-F238E27FC236}">
                <a16:creationId xmlns:a16="http://schemas.microsoft.com/office/drawing/2014/main" id="{CED43AC4-5C19-606A-78C5-900120AC79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4938" y="4427538"/>
            <a:ext cx="5032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Picture 21" descr="germany">
            <a:hlinkClick r:id="rId5"/>
            <a:extLst>
              <a:ext uri="{FF2B5EF4-FFF2-40B4-BE49-F238E27FC236}">
                <a16:creationId xmlns:a16="http://schemas.microsoft.com/office/drawing/2014/main" id="{F61FA60D-20D5-33E6-46AE-2D850FD2F1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0650" y="516413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4" name="Picture 18" descr="switzerland">
            <a:hlinkClick r:id="rId10"/>
            <a:extLst>
              <a:ext uri="{FF2B5EF4-FFF2-40B4-BE49-F238E27FC236}">
                <a16:creationId xmlns:a16="http://schemas.microsoft.com/office/drawing/2014/main" id="{3621B673-9904-4A20-F301-05B9CDC425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5263" y="4786313"/>
            <a:ext cx="3603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5" name="Picture 27">
            <a:extLst>
              <a:ext uri="{FF2B5EF4-FFF2-40B4-BE49-F238E27FC236}">
                <a16:creationId xmlns:a16="http://schemas.microsoft.com/office/drawing/2014/main" id="{B20CFB96-F1E1-9DB3-02F8-2FEB934CA4E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324725" y="188436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21" descr="germany">
            <a:hlinkClick r:id="rId5"/>
            <a:extLst>
              <a:ext uri="{FF2B5EF4-FFF2-40B4-BE49-F238E27FC236}">
                <a16:creationId xmlns:a16="http://schemas.microsoft.com/office/drawing/2014/main" id="{04B534FE-7787-EE5D-D28D-99F4134D21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7900" y="4787900"/>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Picture 21" descr="germany">
            <a:hlinkClick r:id="rId5"/>
            <a:extLst>
              <a:ext uri="{FF2B5EF4-FFF2-40B4-BE49-F238E27FC236}">
                <a16:creationId xmlns:a16="http://schemas.microsoft.com/office/drawing/2014/main" id="{999C7F21-6D4B-4FB3-0D5B-29257C2AA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4725" y="4065588"/>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8" name="Picture 14">
            <a:extLst>
              <a:ext uri="{FF2B5EF4-FFF2-40B4-BE49-F238E27FC236}">
                <a16:creationId xmlns:a16="http://schemas.microsoft.com/office/drawing/2014/main" id="{F40CB7C0-B43F-C547-3F67-C19F2783BF4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26313" y="2247900"/>
            <a:ext cx="5032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9" name="Picture 14">
            <a:extLst>
              <a:ext uri="{FF2B5EF4-FFF2-40B4-BE49-F238E27FC236}">
                <a16:creationId xmlns:a16="http://schemas.microsoft.com/office/drawing/2014/main" id="{06B1FD5C-B5D5-C155-5A49-29148042F20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27900" y="2960688"/>
            <a:ext cx="5032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0" name="Picture 14">
            <a:extLst>
              <a:ext uri="{FF2B5EF4-FFF2-40B4-BE49-F238E27FC236}">
                <a16:creationId xmlns:a16="http://schemas.microsoft.com/office/drawing/2014/main" id="{353BD723-1139-3A6E-B4CF-AFE303EE07F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96163" y="5164138"/>
            <a:ext cx="5032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1" name="Picture 36" descr="switzerland">
            <a:hlinkClick r:id="rId10"/>
            <a:extLst>
              <a:ext uri="{FF2B5EF4-FFF2-40B4-BE49-F238E27FC236}">
                <a16:creationId xmlns:a16="http://schemas.microsoft.com/office/drawing/2014/main" id="{D7E8F03F-5FE2-34E1-3895-6FF2C07690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0925" y="3695700"/>
            <a:ext cx="3603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2" name="Picture 15">
            <a:extLst>
              <a:ext uri="{FF2B5EF4-FFF2-40B4-BE49-F238E27FC236}">
                <a16:creationId xmlns:a16="http://schemas.microsoft.com/office/drawing/2014/main" id="{D57A46E8-4465-F0A8-3660-666416904B32}"/>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7327900" y="333216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3" name="Picture 15" descr="MEXC0001">
            <a:extLst>
              <a:ext uri="{FF2B5EF4-FFF2-40B4-BE49-F238E27FC236}">
                <a16:creationId xmlns:a16="http://schemas.microsoft.com/office/drawing/2014/main" id="{92212C43-3214-469D-59ED-F6D575DBA50B}"/>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7327900" y="4427538"/>
            <a:ext cx="504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4" name="Picture 30">
            <a:extLst>
              <a:ext uri="{FF2B5EF4-FFF2-40B4-BE49-F238E27FC236}">
                <a16:creationId xmlns:a16="http://schemas.microsoft.com/office/drawing/2014/main" id="{21950E0C-83F2-0B97-A01D-078EC075058D}"/>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948113" y="2608263"/>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5" name="Picture 27">
            <a:extLst>
              <a:ext uri="{FF2B5EF4-FFF2-40B4-BE49-F238E27FC236}">
                <a16:creationId xmlns:a16="http://schemas.microsoft.com/office/drawing/2014/main" id="{0C54B772-547C-4152-94C1-A38484800BB6}"/>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326313" y="2613025"/>
            <a:ext cx="504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AA8A5295-86BC-F4FE-22B8-CF5454CC315D}"/>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a:extLst>
              <a:ext uri="{FF2B5EF4-FFF2-40B4-BE49-F238E27FC236}">
                <a16:creationId xmlns:a16="http://schemas.microsoft.com/office/drawing/2014/main" id="{B05AD366-8E95-74CA-77A8-94C7CDE815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2">
            <a:extLst>
              <a:ext uri="{FF2B5EF4-FFF2-40B4-BE49-F238E27FC236}">
                <a16:creationId xmlns:a16="http://schemas.microsoft.com/office/drawing/2014/main" id="{E268861A-1E27-F420-4FE7-FBB424C15197}"/>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Economy and Tourism </a:t>
            </a:r>
          </a:p>
        </p:txBody>
      </p:sp>
      <p:sp>
        <p:nvSpPr>
          <p:cNvPr id="75781" name="Rectangle 3">
            <a:extLst>
              <a:ext uri="{FF2B5EF4-FFF2-40B4-BE49-F238E27FC236}">
                <a16:creationId xmlns:a16="http://schemas.microsoft.com/office/drawing/2014/main" id="{81D70442-B175-B55C-DAF0-1BE2174075CB}"/>
              </a:ext>
            </a:extLst>
          </p:cNvPr>
          <p:cNvSpPr>
            <a:spLocks noGrp="1" noChangeArrowheads="1"/>
          </p:cNvSpPr>
          <p:nvPr>
            <p:ph type="subTitle" idx="4294967295"/>
          </p:nvPr>
        </p:nvSpPr>
        <p:spPr>
          <a:xfrm>
            <a:off x="1633538" y="1289050"/>
            <a:ext cx="7178675" cy="4271963"/>
          </a:xfrm>
        </p:spPr>
        <p:txBody>
          <a:bodyPr rtlCol="0">
            <a:normAutofit lnSpcReduction="10000"/>
          </a:bodyPr>
          <a:lstStyle/>
          <a:p>
            <a:pPr marL="304800" indent="-304800" algn="just" eaLnBrk="1" fontAlgn="auto" hangingPunct="1">
              <a:lnSpc>
                <a:spcPct val="110000"/>
              </a:lnSpc>
              <a:spcBef>
                <a:spcPct val="0"/>
              </a:spcBef>
              <a:spcAft>
                <a:spcPts val="0"/>
              </a:spcAft>
              <a:buFontTx/>
              <a:buNone/>
              <a:defRPr/>
            </a:pPr>
            <a:r>
              <a:rPr lang="en-GB" altLang="cs-CZ" sz="2400" dirty="0">
                <a:solidFill>
                  <a:srgbClr val="D52B1E"/>
                </a:solidFill>
                <a:latin typeface="Georgia" panose="02040502050405020303" pitchFamily="18" charset="0"/>
              </a:rPr>
              <a:t>Czech Film Industry</a:t>
            </a:r>
            <a:endParaRPr lang="en-GB" altLang="cs-CZ" sz="2000" dirty="0">
              <a:solidFill>
                <a:srgbClr val="D52B1E"/>
              </a:solidFill>
              <a:latin typeface="Georgia" panose="02040502050405020303" pitchFamily="18" charset="0"/>
            </a:endParaRPr>
          </a:p>
          <a:p>
            <a:pPr marL="304800" indent="-304800" algn="just" eaLnBrk="1" fontAlgn="auto" hangingPunct="1">
              <a:lnSpc>
                <a:spcPct val="110000"/>
              </a:lnSpc>
              <a:spcBef>
                <a:spcPct val="0"/>
              </a:spcBef>
              <a:spcAft>
                <a:spcPts val="0"/>
              </a:spcAft>
              <a:buFontTx/>
              <a:buNone/>
              <a:defRPr/>
            </a:pPr>
            <a:endParaRPr lang="en-GB" altLang="cs-CZ" sz="2000" dirty="0">
              <a:latin typeface="Georgia" panose="02040502050405020303" pitchFamily="18" charset="0"/>
            </a:endParaRPr>
          </a:p>
          <a:p>
            <a:pPr marL="304800" indent="-304800" algn="just" eaLnBrk="1" fontAlgn="auto" hangingPunct="1">
              <a:lnSpc>
                <a:spcPct val="110000"/>
              </a:lnSpc>
              <a:spcBef>
                <a:spcPct val="0"/>
              </a:spcBef>
              <a:spcAft>
                <a:spcPts val="0"/>
              </a:spcAft>
              <a:defRPr/>
            </a:pPr>
            <a:r>
              <a:rPr lang="en-GB" altLang="cs-CZ" sz="2000" dirty="0">
                <a:latin typeface="Georgia" panose="02040502050405020303" pitchFamily="18" charset="0"/>
              </a:rPr>
              <a:t>Czech film industry is centred around </a:t>
            </a:r>
            <a:r>
              <a:rPr lang="en-GB" altLang="cs-CZ" sz="2000" dirty="0" err="1">
                <a:latin typeface="Georgia" panose="02040502050405020303" pitchFamily="18" charset="0"/>
              </a:rPr>
              <a:t>Barrandov</a:t>
            </a:r>
            <a:r>
              <a:rPr lang="en-GB" altLang="cs-CZ" sz="2000" dirty="0">
                <a:latin typeface="Georgia" panose="02040502050405020303" pitchFamily="18" charset="0"/>
              </a:rPr>
              <a:t> Studios.</a:t>
            </a:r>
          </a:p>
          <a:p>
            <a:pPr marL="304800" indent="-304800" algn="just" eaLnBrk="1" fontAlgn="auto" hangingPunct="1">
              <a:lnSpc>
                <a:spcPct val="110000"/>
              </a:lnSpc>
              <a:spcBef>
                <a:spcPct val="0"/>
              </a:spcBef>
              <a:spcAft>
                <a:spcPts val="0"/>
              </a:spcAft>
              <a:defRPr/>
            </a:pPr>
            <a:endParaRPr lang="en-GB" altLang="cs-CZ" sz="1000" dirty="0">
              <a:latin typeface="Georgia" panose="02040502050405020303" pitchFamily="18" charset="0"/>
            </a:endParaRPr>
          </a:p>
          <a:p>
            <a:pPr marL="304800" indent="-304800" eaLnBrk="1" fontAlgn="auto" hangingPunct="1">
              <a:lnSpc>
                <a:spcPct val="80000"/>
              </a:lnSpc>
              <a:spcAft>
                <a:spcPts val="0"/>
              </a:spcAft>
              <a:defRPr/>
            </a:pPr>
            <a:r>
              <a:rPr lang="en-GB" altLang="cs-CZ" sz="2000" dirty="0" err="1">
                <a:latin typeface="Georgia" panose="02040502050405020303" pitchFamily="18" charset="0"/>
                <a:cs typeface="Times New Roman" panose="02020603050405020304" pitchFamily="18" charset="0"/>
              </a:rPr>
              <a:t>Barrandov</a:t>
            </a:r>
            <a:r>
              <a:rPr lang="en-GB" altLang="cs-CZ" sz="2000" dirty="0">
                <a:latin typeface="Georgia" panose="02040502050405020303" pitchFamily="18" charset="0"/>
                <a:cs typeface="Times New Roman" panose="02020603050405020304" pitchFamily="18" charset="0"/>
              </a:rPr>
              <a:t> Studios is the largest film production hub in the </a:t>
            </a:r>
            <a:r>
              <a:rPr lang="en-GB" altLang="cs-CZ" sz="2000" dirty="0">
                <a:latin typeface="Georgia" panose="02040502050405020303" pitchFamily="18" charset="0"/>
                <a:ea typeface="MS Mincho" pitchFamily="49" charset="-128"/>
                <a:cs typeface="Times New Roman" panose="02020603050405020304" pitchFamily="18" charset="0"/>
              </a:rPr>
              <a:t>country and one of the largest in Europe</a:t>
            </a:r>
            <a:r>
              <a:rPr lang="en-GB" altLang="cs-CZ" sz="2000" dirty="0">
                <a:latin typeface="Georgia" panose="02040502050405020303" pitchFamily="18" charset="0"/>
                <a:cs typeface="Times New Roman" panose="02020603050405020304" pitchFamily="18" charset="0"/>
              </a:rPr>
              <a:t>.</a:t>
            </a:r>
          </a:p>
          <a:p>
            <a:pPr marL="304800" indent="-304800" eaLnBrk="1" fontAlgn="auto" hangingPunct="1">
              <a:lnSpc>
                <a:spcPct val="80000"/>
              </a:lnSpc>
              <a:spcAft>
                <a:spcPts val="0"/>
              </a:spcAft>
              <a:defRPr/>
            </a:pPr>
            <a:endParaRPr lang="en-GB" altLang="cs-CZ" sz="1000" dirty="0">
              <a:latin typeface="Georgia" panose="02040502050405020303" pitchFamily="18" charset="0"/>
              <a:ea typeface="MS Mincho" pitchFamily="49" charset="-128"/>
            </a:endParaRPr>
          </a:p>
          <a:p>
            <a:pPr marL="304800" indent="-304800" eaLnBrk="1" fontAlgn="auto" hangingPunct="1">
              <a:lnSpc>
                <a:spcPct val="80000"/>
              </a:lnSpc>
              <a:spcAft>
                <a:spcPts val="0"/>
              </a:spcAft>
              <a:defRPr/>
            </a:pPr>
            <a:r>
              <a:rPr lang="en-GB" altLang="cs-CZ" sz="2000" dirty="0">
                <a:latin typeface="Georgia" panose="02040502050405020303" pitchFamily="18" charset="0"/>
              </a:rPr>
              <a:t>Noted director Roman Polanski praises </a:t>
            </a:r>
            <a:r>
              <a:rPr lang="en-GB" altLang="cs-CZ" sz="2000" dirty="0" err="1">
                <a:latin typeface="Georgia" panose="02040502050405020303" pitchFamily="18" charset="0"/>
              </a:rPr>
              <a:t>Barrandov</a:t>
            </a:r>
            <a:r>
              <a:rPr lang="en-GB" altLang="cs-CZ" sz="2000" dirty="0">
                <a:latin typeface="Georgia" panose="02040502050405020303" pitchFamily="18" charset="0"/>
              </a:rPr>
              <a:t> Studios as  one of the finest in the world.  </a:t>
            </a:r>
          </a:p>
          <a:p>
            <a:pPr marL="304800" indent="-304800" algn="just" eaLnBrk="1" fontAlgn="auto" hangingPunct="1">
              <a:lnSpc>
                <a:spcPct val="110000"/>
              </a:lnSpc>
              <a:spcBef>
                <a:spcPct val="0"/>
              </a:spcBef>
              <a:spcAft>
                <a:spcPts val="0"/>
              </a:spcAft>
              <a:defRPr/>
            </a:pPr>
            <a:endParaRPr lang="en-GB" altLang="cs-CZ" sz="1000" dirty="0">
              <a:latin typeface="Georgia" panose="02040502050405020303" pitchFamily="18" charset="0"/>
            </a:endParaRPr>
          </a:p>
          <a:p>
            <a:pPr marL="304800" indent="-304800" algn="just" eaLnBrk="1" fontAlgn="auto" hangingPunct="1">
              <a:lnSpc>
                <a:spcPct val="110000"/>
              </a:lnSpc>
              <a:spcBef>
                <a:spcPct val="0"/>
              </a:spcBef>
              <a:spcAft>
                <a:spcPts val="0"/>
              </a:spcAft>
              <a:defRPr/>
            </a:pPr>
            <a:r>
              <a:rPr lang="en-GB" altLang="cs-CZ" sz="2000" dirty="0" err="1">
                <a:latin typeface="Georgia" panose="02040502050405020303" pitchFamily="18" charset="0"/>
              </a:rPr>
              <a:t>Barrandov</a:t>
            </a:r>
            <a:r>
              <a:rPr lang="en-GB" altLang="cs-CZ" sz="2000" dirty="0">
                <a:latin typeface="Georgia" panose="02040502050405020303" pitchFamily="18" charset="0"/>
              </a:rPr>
              <a:t> Studios has been involved in the production of several Oscar-winning films.  </a:t>
            </a:r>
          </a:p>
          <a:p>
            <a:pPr marL="304800" indent="-304800" algn="just" eaLnBrk="1" fontAlgn="auto" hangingPunct="1">
              <a:lnSpc>
                <a:spcPct val="110000"/>
              </a:lnSpc>
              <a:spcBef>
                <a:spcPct val="0"/>
              </a:spcBef>
              <a:spcAft>
                <a:spcPts val="0"/>
              </a:spcAft>
              <a:buFontTx/>
              <a:buNone/>
              <a:defRPr/>
            </a:pPr>
            <a:endParaRPr lang="en-GB" altLang="cs-CZ" sz="1000" dirty="0">
              <a:latin typeface="Georgia" panose="02040502050405020303" pitchFamily="18" charset="0"/>
            </a:endParaRPr>
          </a:p>
          <a:p>
            <a:pPr marL="304800" indent="-304800" algn="just" eaLnBrk="1" fontAlgn="auto" hangingPunct="1">
              <a:lnSpc>
                <a:spcPct val="110000"/>
              </a:lnSpc>
              <a:spcBef>
                <a:spcPct val="0"/>
              </a:spcBef>
              <a:spcAft>
                <a:spcPts val="0"/>
              </a:spcAft>
              <a:defRPr/>
            </a:pPr>
            <a:r>
              <a:rPr lang="en-GB" altLang="cs-CZ" sz="2000" dirty="0">
                <a:latin typeface="Georgia" panose="02040502050405020303" pitchFamily="18" charset="0"/>
              </a:rPr>
              <a:t>Since 2010, </a:t>
            </a:r>
            <a:r>
              <a:rPr lang="en-GB" altLang="cs-CZ" sz="2000" dirty="0" err="1">
                <a:latin typeface="Georgia" panose="02040502050405020303" pitchFamily="18" charset="0"/>
              </a:rPr>
              <a:t>Barrandov</a:t>
            </a:r>
            <a:r>
              <a:rPr lang="en-GB" altLang="cs-CZ" sz="2000" dirty="0">
                <a:latin typeface="Georgia" panose="02040502050405020303" pitchFamily="18" charset="0"/>
              </a:rPr>
              <a:t> Studios has been the location of choice for about fifty international films.  </a:t>
            </a:r>
          </a:p>
          <a:p>
            <a:pPr marL="304800" indent="-304800" algn="just" eaLnBrk="1" fontAlgn="auto" hangingPunct="1">
              <a:lnSpc>
                <a:spcPct val="110000"/>
              </a:lnSpc>
              <a:spcBef>
                <a:spcPct val="0"/>
              </a:spcBef>
              <a:spcAft>
                <a:spcPts val="0"/>
              </a:spcAft>
              <a:defRPr/>
            </a:pPr>
            <a:endParaRPr lang="en-GB" altLang="cs-CZ" sz="2000" dirty="0">
              <a:latin typeface="Georgia" panose="02040502050405020303" pitchFamily="18" charset="0"/>
            </a:endParaRPr>
          </a:p>
          <a:p>
            <a:pPr marL="304800" indent="-304800" algn="just" eaLnBrk="1" fontAlgn="auto" hangingPunct="1">
              <a:lnSpc>
                <a:spcPct val="110000"/>
              </a:lnSpc>
              <a:spcBef>
                <a:spcPct val="0"/>
              </a:spcBef>
              <a:spcAft>
                <a:spcPts val="0"/>
              </a:spcAft>
              <a:defRPr/>
            </a:pPr>
            <a:endParaRPr lang="en-GB" altLang="cs-CZ" sz="2000" dirty="0">
              <a:latin typeface="Georgia" panose="02040502050405020303" pitchFamily="18" charset="0"/>
            </a:endParaRPr>
          </a:p>
          <a:p>
            <a:pPr marL="304800" indent="-304800" algn="just" eaLnBrk="1" fontAlgn="auto" hangingPunct="1">
              <a:lnSpc>
                <a:spcPct val="110000"/>
              </a:lnSpc>
              <a:spcBef>
                <a:spcPct val="0"/>
              </a:spcBef>
              <a:spcAft>
                <a:spcPts val="0"/>
              </a:spcAft>
              <a:defRPr/>
            </a:pPr>
            <a:endParaRPr lang="en-GB" altLang="cs-CZ" sz="2000" dirty="0">
              <a:latin typeface="Georgia" panose="02040502050405020303" pitchFamily="18" charset="0"/>
            </a:endParaRPr>
          </a:p>
          <a:p>
            <a:pPr marL="304800" indent="-304800" algn="just" eaLnBrk="1" fontAlgn="auto" hangingPunct="1">
              <a:lnSpc>
                <a:spcPct val="110000"/>
              </a:lnSpc>
              <a:spcBef>
                <a:spcPct val="0"/>
              </a:spcBef>
              <a:spcAft>
                <a:spcPts val="0"/>
              </a:spcAft>
              <a:defRPr/>
            </a:pPr>
            <a:endParaRPr lang="en-GB" altLang="cs-CZ" sz="1000" dirty="0">
              <a:latin typeface="Georgia" panose="02040502050405020303" pitchFamily="18" charset="0"/>
            </a:endParaRPr>
          </a:p>
        </p:txBody>
      </p:sp>
      <p:sp>
        <p:nvSpPr>
          <p:cNvPr id="2" name="Rectangle 1">
            <a:extLst>
              <a:ext uri="{FF2B5EF4-FFF2-40B4-BE49-F238E27FC236}">
                <a16:creationId xmlns:a16="http://schemas.microsoft.com/office/drawing/2014/main" id="{8EF70263-71A5-A628-AC1C-CDBB2F058F8F}"/>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24EB162E-53D0-F9C4-BC12-6DA3AFE16363}"/>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69640" name="AutoShape 11" descr="Z">
            <a:extLst>
              <a:ext uri="{FF2B5EF4-FFF2-40B4-BE49-F238E27FC236}">
                <a16:creationId xmlns:a16="http://schemas.microsoft.com/office/drawing/2014/main" id="{F2515719-88D1-2465-FE8B-3EFCD9A838D5}"/>
              </a:ext>
            </a:extLst>
          </p:cNvPr>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69641" name="AutoShape 17" descr="Z">
            <a:extLst>
              <a:ext uri="{FF2B5EF4-FFF2-40B4-BE49-F238E27FC236}">
                <a16:creationId xmlns:a16="http://schemas.microsoft.com/office/drawing/2014/main" id="{15FE6029-A9EA-3289-A4F1-89FA3208BD72}"/>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69642" name="AutoShape 19" descr="Z">
            <a:extLst>
              <a:ext uri="{FF2B5EF4-FFF2-40B4-BE49-F238E27FC236}">
                <a16:creationId xmlns:a16="http://schemas.microsoft.com/office/drawing/2014/main" id="{F6479720-1742-56B2-2E67-65739ED6CCC5}"/>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69643"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a:extLst>
              <a:ext uri="{FF2B5EF4-FFF2-40B4-BE49-F238E27FC236}">
                <a16:creationId xmlns:a16="http://schemas.microsoft.com/office/drawing/2014/main" id="{D978BF17-3058-90E0-DE16-48889E5949A2}"/>
              </a:ext>
            </a:extLst>
          </p:cNvPr>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pic>
        <p:nvPicPr>
          <p:cNvPr id="69644" name="Picture 2" descr="042476-black-ink-grunge-stamp-textures-icon-sports-hobbies-film-reel1-ps.png">
            <a:extLst>
              <a:ext uri="{FF2B5EF4-FFF2-40B4-BE49-F238E27FC236}">
                <a16:creationId xmlns:a16="http://schemas.microsoft.com/office/drawing/2014/main" id="{202E71C8-5286-1424-6820-57D678D89A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1050" y="0"/>
            <a:ext cx="18065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B4776B78-3D1C-6555-34CA-AC098219D08A}"/>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a:extLst>
              <a:ext uri="{FF2B5EF4-FFF2-40B4-BE49-F238E27FC236}">
                <a16:creationId xmlns:a16="http://schemas.microsoft.com/office/drawing/2014/main" id="{A0AFB015-7D79-4EBD-3A3F-D0D508896B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2">
            <a:extLst>
              <a:ext uri="{FF2B5EF4-FFF2-40B4-BE49-F238E27FC236}">
                <a16:creationId xmlns:a16="http://schemas.microsoft.com/office/drawing/2014/main" id="{06D117C0-8DC2-23AE-B520-7C436215F094}"/>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Economy and Tourism </a:t>
            </a:r>
          </a:p>
        </p:txBody>
      </p:sp>
      <p:sp>
        <p:nvSpPr>
          <p:cNvPr id="70661" name="Rectangle 3">
            <a:extLst>
              <a:ext uri="{FF2B5EF4-FFF2-40B4-BE49-F238E27FC236}">
                <a16:creationId xmlns:a16="http://schemas.microsoft.com/office/drawing/2014/main" id="{FF3EA047-05C5-99B2-FC17-E2CB2C110425}"/>
              </a:ext>
            </a:extLst>
          </p:cNvPr>
          <p:cNvSpPr>
            <a:spLocks noGrp="1" noChangeArrowheads="1"/>
          </p:cNvSpPr>
          <p:nvPr>
            <p:ph type="subTitle" idx="4294967295"/>
          </p:nvPr>
        </p:nvSpPr>
        <p:spPr>
          <a:xfrm>
            <a:off x="1138238" y="1289050"/>
            <a:ext cx="7673975" cy="4271963"/>
          </a:xfrm>
        </p:spPr>
        <p:txBody>
          <a:bodyPr/>
          <a:lstStyle/>
          <a:p>
            <a:pPr marL="304800" indent="-304800" algn="just" eaLnBrk="1" hangingPunct="1">
              <a:lnSpc>
                <a:spcPct val="110000"/>
              </a:lnSpc>
              <a:spcBef>
                <a:spcPct val="0"/>
              </a:spcBef>
              <a:buFontTx/>
              <a:buNone/>
            </a:pPr>
            <a:r>
              <a:rPr lang="en-GB" altLang="cs-CZ" sz="1800" dirty="0">
                <a:solidFill>
                  <a:srgbClr val="D52B1E"/>
                </a:solidFill>
                <a:latin typeface="Georgia" panose="02040502050405020303" pitchFamily="18" charset="0"/>
                <a:ea typeface="ＭＳ Ｐゴシック" panose="020B0600070205080204" pitchFamily="34" charset="-128"/>
              </a:rPr>
              <a:t>Czech Film Industry</a:t>
            </a:r>
            <a:endParaRPr lang="en-GB" altLang="cs-CZ" sz="1600" dirty="0">
              <a:solidFill>
                <a:srgbClr val="D52B1E"/>
              </a:solidFill>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buFontTx/>
              <a:buNone/>
            </a:pPr>
            <a:endParaRPr lang="en-GB" altLang="cs-CZ" sz="1600" dirty="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r>
              <a:rPr lang="en-GB" altLang="cs-CZ" sz="1600" dirty="0" err="1">
                <a:latin typeface="Georgia" panose="02040502050405020303" pitchFamily="18" charset="0"/>
              </a:rPr>
              <a:t>Barrandov</a:t>
            </a:r>
            <a:r>
              <a:rPr lang="en-GB" altLang="cs-CZ" sz="1600" dirty="0">
                <a:latin typeface="Georgia" panose="02040502050405020303" pitchFamily="18" charset="0"/>
              </a:rPr>
              <a:t> Studios is recognized as </a:t>
            </a:r>
            <a:r>
              <a:rPr lang="en-GB" altLang="cs-CZ" sz="1600" dirty="0">
                <a:latin typeface="Georgia" panose="02040502050405020303" pitchFamily="18" charset="0"/>
                <a:ea typeface="ＭＳ Ｐゴシック" panose="020B0600070205080204" pitchFamily="34" charset="-128"/>
              </a:rPr>
              <a:t>the "European Hollywood" </a:t>
            </a:r>
            <a:r>
              <a:rPr lang="en-GB" altLang="cs-CZ" sz="1600" dirty="0">
                <a:latin typeface="Georgia" panose="02040502050405020303" pitchFamily="18" charset="0"/>
              </a:rPr>
              <a:t>and </a:t>
            </a:r>
            <a:r>
              <a:rPr lang="en-GB" altLang="cs-CZ" sz="1600" dirty="0">
                <a:latin typeface="Georgia" panose="02040502050405020303" pitchFamily="18" charset="0"/>
                <a:ea typeface="ＭＳ Ｐゴシック" panose="020B0600070205080204" pitchFamily="34" charset="-128"/>
              </a:rPr>
              <a:t>"Hollywood of the East"</a:t>
            </a:r>
            <a:r>
              <a:rPr lang="en-GB" altLang="cs-CZ" sz="1600" dirty="0">
                <a:latin typeface="Georgia" panose="02040502050405020303" pitchFamily="18" charset="0"/>
              </a:rPr>
              <a:t> thanks to the increasing interest of producers from Western Europe and beyond </a:t>
            </a:r>
            <a:r>
              <a:rPr lang="en-GB" altLang="cs-CZ" sz="1600" dirty="0">
                <a:latin typeface="Georgia" panose="02040502050405020303" pitchFamily="18" charset="0"/>
                <a:ea typeface="ＭＳ Ｐゴシック" panose="020B0600070205080204" pitchFamily="34" charset="-128"/>
              </a:rPr>
              <a:t>(Mission Impossible, The Bourne Identity, Casino Royale, Prince Caspian, and many other</a:t>
            </a:r>
            <a:r>
              <a:rPr lang="en-GB" altLang="cs-CZ" sz="1600" dirty="0">
                <a:latin typeface="Georgia" panose="02040502050405020303" pitchFamily="18" charset="0"/>
              </a:rPr>
              <a:t> films</a:t>
            </a:r>
            <a:r>
              <a:rPr lang="en-GB" altLang="cs-CZ" sz="1600" dirty="0">
                <a:latin typeface="Georgia" panose="02040502050405020303" pitchFamily="18" charset="0"/>
                <a:ea typeface="ＭＳ Ｐゴシック" panose="020B0600070205080204" pitchFamily="34" charset="-128"/>
              </a:rPr>
              <a:t>)</a:t>
            </a:r>
          </a:p>
          <a:p>
            <a:pPr marL="304800" indent="-304800" algn="just" eaLnBrk="1" hangingPunct="1">
              <a:lnSpc>
                <a:spcPct val="110000"/>
              </a:lnSpc>
              <a:spcBef>
                <a:spcPct val="0"/>
              </a:spcBef>
            </a:pPr>
            <a:endParaRPr lang="en-GB" altLang="cs-CZ" sz="800" dirty="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r>
              <a:rPr lang="en-GB" altLang="cs-CZ" sz="1600" dirty="0" err="1">
                <a:latin typeface="Georgia" panose="02040502050405020303" pitchFamily="18" charset="0"/>
              </a:rPr>
              <a:t>Barrandov</a:t>
            </a:r>
            <a:r>
              <a:rPr lang="en-GB" altLang="cs-CZ" sz="1600" dirty="0">
                <a:latin typeface="Georgia" panose="02040502050405020303" pitchFamily="18" charset="0"/>
              </a:rPr>
              <a:t> Studios annually awards its own prize - t</a:t>
            </a:r>
            <a:r>
              <a:rPr lang="en-GB" altLang="cs-CZ" sz="1600" dirty="0">
                <a:latin typeface="Georgia" panose="02040502050405020303" pitchFamily="18" charset="0"/>
                <a:ea typeface="ＭＳ Ｐゴシック" panose="020B0600070205080204" pitchFamily="34" charset="-128"/>
              </a:rPr>
              <a:t>he Golden Trilobite</a:t>
            </a:r>
            <a:r>
              <a:rPr lang="en-GB" altLang="cs-CZ" sz="1600" dirty="0">
                <a:latin typeface="Georgia" panose="02040502050405020303" pitchFamily="18" charset="0"/>
              </a:rPr>
              <a:t>.</a:t>
            </a:r>
          </a:p>
          <a:p>
            <a:pPr marL="304800" indent="-304800" algn="just" eaLnBrk="1" hangingPunct="1">
              <a:lnSpc>
                <a:spcPct val="110000"/>
              </a:lnSpc>
              <a:spcBef>
                <a:spcPct val="0"/>
              </a:spcBef>
              <a:buFontTx/>
              <a:buNone/>
            </a:pPr>
            <a:endParaRPr lang="en-GB" altLang="cs-CZ" sz="800" dirty="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r>
              <a:rPr lang="en-GB" altLang="cs-CZ" sz="1600" dirty="0">
                <a:latin typeface="Georgia" panose="02040502050405020303" pitchFamily="18" charset="0"/>
                <a:ea typeface="ＭＳ Ｐゴシック" panose="020B0600070205080204" pitchFamily="34" charset="-128"/>
              </a:rPr>
              <a:t>The Karlovy Vary International Film Festival </a:t>
            </a:r>
            <a:r>
              <a:rPr lang="en-GB" altLang="cs-CZ" sz="1600" dirty="0">
                <a:latin typeface="Georgia" panose="02040502050405020303" pitchFamily="18" charset="0"/>
              </a:rPr>
              <a:t>takes place </a:t>
            </a:r>
            <a:r>
              <a:rPr lang="en-GB" altLang="cs-CZ" sz="1600" dirty="0">
                <a:latin typeface="Georgia" panose="02040502050405020303" pitchFamily="18" charset="0"/>
                <a:ea typeface="ＭＳ Ｐゴシック" panose="020B0600070205080204" pitchFamily="34" charset="-128"/>
              </a:rPr>
              <a:t>in Karlovy Vary</a:t>
            </a:r>
            <a:r>
              <a:rPr lang="en-GB" altLang="cs-CZ" sz="1600" dirty="0">
                <a:latin typeface="Georgia" panose="02040502050405020303" pitchFamily="18" charset="0"/>
              </a:rPr>
              <a:t> every July. </a:t>
            </a:r>
          </a:p>
          <a:p>
            <a:pPr marL="304800" indent="-304800" algn="just" eaLnBrk="1" hangingPunct="1">
              <a:lnSpc>
                <a:spcPct val="110000"/>
              </a:lnSpc>
              <a:spcBef>
                <a:spcPct val="0"/>
              </a:spcBef>
            </a:pPr>
            <a:endParaRPr lang="en-GB" altLang="cs-CZ" sz="800" dirty="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r>
              <a:rPr lang="en-GB" altLang="cs-CZ" sz="1600" dirty="0">
                <a:latin typeface="Georgia" panose="02040502050405020303" pitchFamily="18" charset="0"/>
                <a:ea typeface="ＭＳ Ｐゴシック" panose="020B0600070205080204" pitchFamily="34" charset="-128"/>
              </a:rPr>
              <a:t>The Karlovy Vary Festival is one of the oldest in the world and has become </a:t>
            </a:r>
            <a:r>
              <a:rPr lang="en-GB" altLang="cs-CZ" sz="1600" dirty="0">
                <a:latin typeface="Georgia" panose="02040502050405020303" pitchFamily="18" charset="0"/>
              </a:rPr>
              <a:t>the </a:t>
            </a:r>
            <a:r>
              <a:rPr lang="en-GB" altLang="cs-CZ" sz="1600" dirty="0">
                <a:latin typeface="Georgia" panose="02040502050405020303" pitchFamily="18" charset="0"/>
                <a:ea typeface="ＭＳ Ｐゴシック" panose="020B0600070205080204" pitchFamily="34" charset="-128"/>
              </a:rPr>
              <a:t>leading film event</a:t>
            </a:r>
            <a:r>
              <a:rPr lang="en-GB" altLang="cs-CZ" sz="1600" dirty="0">
                <a:latin typeface="Georgia" panose="02040502050405020303" pitchFamily="18" charset="0"/>
              </a:rPr>
              <a:t> in </a:t>
            </a:r>
            <a:r>
              <a:rPr lang="en-GB" altLang="cs-CZ" sz="1600" dirty="0">
                <a:latin typeface="Georgia" panose="02040502050405020303" pitchFamily="18" charset="0"/>
                <a:ea typeface="ＭＳ Ｐゴシック" panose="020B0600070205080204" pitchFamily="34" charset="-128"/>
              </a:rPr>
              <a:t>Central and Eastern Europe</a:t>
            </a:r>
            <a:r>
              <a:rPr lang="en-GB" altLang="cs-CZ" sz="1600" dirty="0">
                <a:latin typeface="Georgia" panose="02040502050405020303" pitchFamily="18" charset="0"/>
              </a:rPr>
              <a:t>.</a:t>
            </a:r>
          </a:p>
          <a:p>
            <a:pPr marL="304800" indent="-304800" algn="just" eaLnBrk="1" hangingPunct="1">
              <a:lnSpc>
                <a:spcPct val="110000"/>
              </a:lnSpc>
              <a:spcBef>
                <a:spcPct val="0"/>
              </a:spcBef>
            </a:pPr>
            <a:endParaRPr lang="en-GB" altLang="cs-CZ" sz="1600" dirty="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endParaRPr lang="en-GB" altLang="cs-CZ" sz="1600" dirty="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endParaRPr lang="en-US" altLang="cs-CZ" sz="1600" dirty="0">
              <a:latin typeface="Georgia" panose="02040502050405020303" pitchFamily="18" charset="0"/>
              <a:ea typeface="ＭＳ Ｐゴシック" panose="020B0600070205080204" pitchFamily="34" charset="-128"/>
            </a:endParaRPr>
          </a:p>
          <a:p>
            <a:pPr marL="304800" indent="-304800" algn="just" eaLnBrk="1" hangingPunct="1">
              <a:lnSpc>
                <a:spcPct val="110000"/>
              </a:lnSpc>
              <a:spcBef>
                <a:spcPct val="0"/>
              </a:spcBef>
            </a:pPr>
            <a:endParaRPr lang="en-US" altLang="cs-CZ" sz="800" dirty="0">
              <a:latin typeface="Georgia" panose="02040502050405020303" pitchFamily="18" charset="0"/>
              <a:ea typeface="ＭＳ Ｐゴシック" panose="020B0600070205080204" pitchFamily="34" charset="-128"/>
            </a:endParaRPr>
          </a:p>
        </p:txBody>
      </p:sp>
      <p:sp>
        <p:nvSpPr>
          <p:cNvPr id="2" name="Rectangle 1">
            <a:extLst>
              <a:ext uri="{FF2B5EF4-FFF2-40B4-BE49-F238E27FC236}">
                <a16:creationId xmlns:a16="http://schemas.microsoft.com/office/drawing/2014/main" id="{B9D23312-164B-53C7-3C30-9149C9A4FB07}"/>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6D79E6E-7FF7-1875-A5AD-1B3567BA13BA}"/>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70664" name="AutoShape 11" descr="Z">
            <a:extLst>
              <a:ext uri="{FF2B5EF4-FFF2-40B4-BE49-F238E27FC236}">
                <a16:creationId xmlns:a16="http://schemas.microsoft.com/office/drawing/2014/main" id="{29910DD0-1D37-A23B-C9F5-F1BE06660B3B}"/>
              </a:ext>
            </a:extLst>
          </p:cNvPr>
          <p:cNvSpPr>
            <a:spLocks noChangeAspect="1" noChangeArrowheads="1"/>
          </p:cNvSpPr>
          <p:nvPr/>
        </p:nvSpPr>
        <p:spPr bwMode="auto">
          <a:xfrm>
            <a:off x="3638550" y="2805113"/>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70665" name="AutoShape 17" descr="Z">
            <a:extLst>
              <a:ext uri="{FF2B5EF4-FFF2-40B4-BE49-F238E27FC236}">
                <a16:creationId xmlns:a16="http://schemas.microsoft.com/office/drawing/2014/main" id="{B0372FB8-23F8-B5B5-DADC-F4C5D0CA173E}"/>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70666" name="AutoShape 19" descr="Z">
            <a:extLst>
              <a:ext uri="{FF2B5EF4-FFF2-40B4-BE49-F238E27FC236}">
                <a16:creationId xmlns:a16="http://schemas.microsoft.com/office/drawing/2014/main" id="{0DEA4B49-80F1-D579-EC98-4124F76EC49F}"/>
              </a:ext>
            </a:extLst>
          </p:cNvPr>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sp>
        <p:nvSpPr>
          <p:cNvPr id="70667" name="AutoShape 17" descr="data:image/jpeg;base64,/9j/4AAQSkZJRgABAQAAAQABAAD/2wCEAAkGBhQQERUTEhIVFBQWGBwVFxgXFxsYHRwbGB0XHB0bHB8fHSggGxwmGhwYIC8gJCgpLy0sGh4xNTAsNScrLCoBCQoKDgwOGg8PGi0kHx4yLC01LC8sLCwsNTIsLC4sLCwwKiwsLCwpKSksKSwsLCwqKSw1NCwsKSwsNCwsLC8sLP/AABEIAJ0AoAMBIgACEQEDEQH/xAAbAAACAwEBAQAAAAAAAAAAAAAABgQFBwIDAf/EAEoQAAECAwUEBgYHAwkJAAAAAAECAwAEEQUGEiExB0FRYRMiMnGBkRRCcqGxwSNSYoKSstFDY6IVJERTc9Lh8PEWJTM0NVSDk8L/xAAZAQACAwEAAAAAAAAAAAAAAAAAAwIEBQH/xAA0EQACAgECBAQDBwMFAAAAAAABAgADESExBBJBURMiMmEjcYEkM0JSobHBQ5HRBRQ04fD/2gAMAwEAAhEDEQA/ANxgggghCCCCCEI8ZucQ0krcWlCRqVEAe+E29O01uXq3L0dcGRV6ifLtHkMue6FGTsCftdQddUcG5bmSQPsJGvgKc4S1uuF1MoW8aA3JUOZv0jda+1eXaqGUqeVx7CfMip8BCw5tCtCaJTLow8mmys+JNflDC3c2zrPSFTTgWrX6Q0r7LYzPjWPGb2rS7IwSsuSBpWjSfAAE+4Qti34mxKtjWf1rAvsN5RfyDbEx2y+K/XdwDyCvlH1Oy2dX21tj2nCfkY4m9q04vsdE2OSa/mJiuXtAnj/SVDuSkfKF5r9zKbPwvUsZaq2WzqOwts+y4ofIR8/2ftiXzQp40+o9jHkVfKKpG0CeH9JUe9KT8ospTatOI7fRODmmn5SIM1+4gr8L0LCere0G0JUhMwjFydbKD4EUr74Z7I2ry7tA8lTCuPbT5gVHiIhSm1dh4YJqXKQdaUcT4ggH3GPdy6FnWikqlXA2v92dPabOnhTvhilvwtmXK2s/o2BvY7x3lZtDqQttaVpOhSQR7o9oxqcu9P2SoutKJQNVt1KafbSfmKc4bbq7TW5ijczRpzQK9RXn2TyOXPdDFt1w2hlqrjQW5LRyt+keIIIIdL8IIIIIQgggJghOHnkoSVKISlIqSTQADeYye9t+nZ1fo0oFBtRw9WuJw/EJ5b9/CPl+L2rnnRKy1VNYsPV1dVX8oOnnwox2NYrFiy5mJggvEUJGZqf2bfzPyiuzFzgbd5k3XNxDFEOEG7SJd7Z+zJt+kT6kEpzwqPUR3/XVy05GK68u1Na6tyY6NGnSEdY+yNEj390LF5r1uz7mJw4UA9RsHJP6q5/CKaENZjRJnWcWEHh0aDv1M7fmFOKKlqKlHUqJJPiY4gghUz94QQQQQhBBBBCEdsvqQoKQopUMwUkgjuIjiCCEf7tbU1t0bnB0iNOkA6w9oaKHv74s7fuGxPN+kSCkBRzonsL5fYV/kgaxlsW9270PSLmJs1Se2g9lQ+R4H/SGrZnR9RNCviww8O8ZHfqIyXTv07Ir9GnAro0nD1q4m/1Ty8uEauw+laQpJCkqFQQagg7xCVa1kS9tywfYIS8BQE6g/wBW58j4jKFu5N612e8ZSaqlvFh637NXH2Tv8xvq9WKHB27zRqubhyEc5Q7NNcggBgixNaEIW0+9XQt+itnruCqyPVQd3er4V4w6WjPpYaW6vsoSVHw3d50jIbrWeq1bQU68KoB6VzhSvVR3aDuBhNrH0jczP421sCpPU37RluHd5EjLqnpnqqKcSa+oj+8r4EDeYRb03mXPvFxVQgZNo+qn9TvP6Qy7U7y9I4JRs9RvNym9e4dyR7zyhBitY2PINhMji7Ao8CvZd/cwggghUz4QQQQQhBBBBCEEEEEIQQQQQhBBBBCW92LyOSLwcRmk5LRuUn9RuP8AjD7fmwW5+WTPS3WWE4jT10DUH7Sc/IjhGVw+bLrzdE76Ks9R01RXcvh3KHvA4w2ts+Q7GaHCWhh4Fnpb9DLzZferpm/RXD9I2KoJ9ZHDvT8KcDD7GOXss9Vl2gl9kUQo9Kgbteujuz8lCNbs+eS+0h1BqlaQoePz3RZqY+k7ibHB2Ng1P6l/aJO1u18DDcuk5uKxK9lH6qI/CY7uq2LNspUyoddaelz31ybT3aH7xhYvuozlqhkHIFDA5VoVHzUT4RfbWp4NsMy6Mgo4iBuS2AEjuqf4YWW1Z+2kqGz4lt/5dBMxeeK1FSjVSiVEneTmT5xxBBFWYUInMWDMOJC0S7yknMKS0sg9xAoYgxp+x55SkTAKiQkt4QSSB/xNBuiaLzNiWeFqF1gQ9Zm03IuMnC62ttRFaLSUmnGhGkekhZL0wSGWluU1wpJp3nQeMSbyuqVNv4lE0dcSKkmgC1UAroOUarbVpJsWTaS0zjzCOArQkqUeJp/mkdVAc52EZTwyuzFjhV/vMln7CmGBV1hxscVJIHnpEGNfuzf1qfS41MobaNNFKGBaTkR1t/LnGXW5KIamHUNqCm0rIQQagp1Ge/I08IHUAZBnOIoRFD1tkH+8jykk48rC02txVK0QkqNONAKx8mpNbSsLiFIVrhWkpOfIisaRsms8NtPzS8h2ATuSjrKPdWn4Y52uWWClmZTn+zURwPWQfzeYjvh+Tmk/9n9n8XOvb2mbsMKcUEoSVKOQSkEk9wGZif8A7MzX/azH/pX/AHYmXDH+8Jf2z+VUaPe+/wB6A8loMdJiQF1x4aVKhTsnhAiArkmco4et6jZY2ADiZO/YUw2kqXLvJSMyVNrAHeSMohQ9W3tSVMsOM+jBHSJw4ukJpXlgFYRYgwUekxFy1qfhtkQjpp0pUFJNFAggjcRmD5xzBEYia3eJItOyUvgDpEJ6XLcU1Dg7qYvIR57JLYxsLYUc2lYk+yuvwUD+IRG2Rz4W2/LqzAIWAeChhUO6oH4oprlkydrFgnIqWz370/ARaDaq/fSbq2eeq/8AN5TOLp/zi2Ss6dI655YqfER82qzWKew/UbSnzqr5x1sqFZ8n92s+ZTFftEVW0X+WEfwphZ+7+ZlRj9kz3aLkEEEJmbCNM2N9mZ72/g5GZxpmxvszPe38HIbT6xL3+n/8hfr+xiHeH/m5j+2c/OqNKu1f6WmWUszZSldAlXSDqLpvqcgeRpnpGd2oUenu9IKt+krx0y6vSHF7qw5312eIS0hyRaJpXGlKlLKgaUUKkk05ceUdTmGSI3hzahd68HG4lvbGzKVmElUv9Co5gpOJB7xuHs0jJ7QkFsOracFFoOEj9ORGcP8AswsibaeUpaXG2MJBSsFIUo6USd4zzAjxtKQTNW9gGaUlCl/+NIJB8aCJOoYAgYzGX1Lci2KvKScYlxbqf5PsVLWi1pDZ9pzrL92IR3Zqf5RsXBqtKCge212fMBPnFjeS/EtKOdC8hS1UCiAlKgK1pqdafGOrs32lptwssoUhQBXRSUpBpStKHWG+Xmxn2xL2K/F5OcbcuJl9wv8AqMv7R/KqNSvNdmTmXErmV4VhOEfSBGQJOh5k5wjS1l+jW6lAFEl0rT7K0qUPKpHhHza6f543/Yj8y4UvlQ5HWUqiKeHcOucNjEp76WUxLTARLKxIKAonGF5kneO4RQQRYWHYbk44W2qYglS88uzu7yaCEHzHSZbfEfyjfpK+CPq0EEgihGRB3Ebo+RyLjdstmsE+E7loUnyor5R73u+gtlLgy67Tn5QfgYqrgKpaMv7R/KqLfauKTyCP6pJ8lKhw+7+Rmkh+yZ7NPLZmcFpFB+q4ny/0iHtJaw2i7zCFeaREyUPotuUOQ6dQ8Ha0/MIk7XZHDMtuUyW3TxQc/cpMGPhkdjOsv2Vl/K3/AFKawbkuzTZeUpDDA1ccNAaa0G8c8hFFNNpStSULxpBICqFOIcaHMRod6quWJKqb7CejxgckqTn9+Ka7Gz8zbBmHHwy11qGlTROqjUgAa+UcKagLF2cNqtdYycZz/wC0xFCGu7d+xIt4W5VBUqmNZcVVRFaGlCBrujm3biKYY9JYeRMMb1J1A0rqQRXLI5QrRDzIYj4vDP2P0k+3LTTMulxLKWcVSoJUpVVEklXW0rXQZZQw3c2lvSjYaWgPITkmpKVJHCtDUcKjxhPggDEHIkUvsRudTgmP9o7XXVoKWWUtqPrFWMjuFAK99e6F67F7VSTrj3Rh1bgoSpRBzNSa0NSTSKGCOmxic5k24q1mDFtRJtt2sqafW8sUKzWgzAAAAA7gI+2Ha6pR9DyBUoOhyBBBBB8IgwRDJzmJ525ufOu8aLQv0Xpxmb6BKVNClAokK7VKmmVMRiBeq8ip94OqbCCEBFASdCTXMDjFNBEixO8m99jggnfWEPOyFP8AO3DwZPvWiEuUlVOrS2hJUtRCUgbyYtrItZ2y5pRABUgqbcSTkQDmK94BBjqHBBMlwzeHYrtsDPG9qcM9Mj96o+Zr84qo06x9oCJx9LS5BJ6RQSpQoulcqnq6fKFfaFYDcnNYWskLSHAn6tSQQOWVRHWXTmBjb6F5TajZGflOdnTWK0WeWI+SVRZ7TT0lpIQPqNp/Eo/rHWySRxTTjlMm26V5rIA9wVHE+fSrdAGYDyR4NUJ96TEgPh47mORfsoX8zT02qyJam2305dIkGv22yPkUmL6/TYnrLbmUDNOF3LcFCix4E/wxa7RbF9JklFIqtr6VPh2h+GvkIoNltrJeYdkncwAVJB3oXkoeBP8AFyhpGHK95cdAt71HawfrKm41vNLYcs+aVhbcr0aiaAE6iu7OihzryhusOyDKyD0vMuthrrhLgVkULTrnoQScozOauutE96HUBRXhQpWQIOaT4injBa105uXNHGVlI0Umq0+BGnjQwtWI3G2kqVXWVjzJnlyM/wAGTrKveGbOelClSluE4TlhCVgVrvrUHzhXhwtKQl2LLaxM0m3jUVriCQo9alchSgApnWJt27uNyimXJoBUy8oBhhXq1/aODlrT56Q5ScAxLU2WFVJ2A+menziGtBBoQQeByj5GjXn2azDri30PJfWo1UFANmvAZ4dKAAkQgz1nOMKwOtqbVwUKeXHwiLIV3ibuHeo+YaSPBBBEZXhBBBBCEEEEEI9bPLPDLb1oOCqWUqDY4qpmfgnxPCIF0pluYmXumLYfeBLS3EhSQ4o17Jyqa0FeFN8eN177Kk0KZW2l6XWTiQdetkaHSh4GG1d2LMCmHukVKleF5CFrw1AIOiq0z4Huh66gY6TVqAdU8Mjy7g6b9f8AEtbKExIMPrnFywSE1QW0hBJAOoCUg7gBSsY/P2g4+4XHVla1ak/5yHIQ17ULXbfmUBpwOJQ3QlJqMRUo91aUhbsOyVTb6GUarNCeA3nwFY5YcnlHSK4uwu4pTUD3zmaVs+ZElZrk0v18Tn3UAhI8TX8UUeyuSL047MKzwJJJ+26T8sUWm1C1EsSzUk1lUAkDc2jJI8SP4TF9s7sb0aSRiFFu/Sq+9TCPw08zDQPMF7TQSsG5KhtWMn5xnIjGLekl2RaKXWh1Cekb4FJ7SPCtO4pMbPFLe27aZ6XLZoFjrNqO5X6HQ/4QyxOYabiW+LoNqZX1LqIvXyslNoyrc7K1LiE4007RTqU5esk1I514wnHaZPYcPSpBpTF0acXvFPdEy5N512c+qWmapbKqKB/Zr0xeyd/ge+XtCuRgJm5YVbV1nEp9Wvrj7J38NdNEMSw5l+sy7GexDdUSD+ID94s2FbI9OafmlFwBYKlKqo6Gh7gaGnKNFVY0vM2g3ONzqFEFJ6MKSquEEUTnUcaU4xkES7ItIyz7byQCW1YqHfy8oWr40Mq0cSE8rjIzn3l9eu13mLSmFNOrbOMdkkeqnUaHxiDatvzc+gdIVOIaGI4UAAfaVhGsMdvT0navRKQUsTBVR0rOEJbCSSonRdKADfuibPzLspMScrZyatFIcrTqvY61K1UzThzruryESIyTrpHtWWZjz+Unprv7e3WZqhBJAAJJyAGZMCkkGhBBGRByh8sxkyJftENNrQl5xlLaTkkYqY0qppXq6aGPK8rLVpMGel04XW8phvfTcvn37xzEQ5NPeVjw2Fznzb49u8R4urm2QianG2nD1DUkVpXCCcNecUyUkmgzJyEO9qXN9DSHpWYDkxLYXHkVFU78QAzw8Qd0cUZ17SFFZY8+Mhd4vXssP0OaW0K4e0gnelWnlp4RATZrpQHA0soJoFBJIrwrSHnaC4iclJaeb1JLaxwrU0PcoKH3oqLp3/ckUFooDrdagE0KSdaGhyPCJMqhsdI2yqtbiCcKdQfnLi6VxUsp9Ln6IQgYg2rloVj4J1O/hC1fK8vp0wXAMLaRgbB1wgk1PMk18oLz3wen1DGcLYzS2nQcz9Y8/KKKBmGOVdpy65OXwqvT36mEavcWxEWfKrnJnqrUmueqUage0o0y9kcYptntx+lImpgUaT1m0q9Yj1j9ke/u18b73nVaL6ZWWqpsKoKftF8fZGdPE8Ikg5BzH6R/Dp4C+M41PpH8yPYcou2LRU64PowcaxuCB2W/GlPxGNlAilundxMjLhsUKz1nFcVfoNBF1FqtOUa7mbPCUGpMt6m1MIIIIZLcT7+XIE4npWgBMJHcFgeqefA+B5K1y78qlD6LN16MHCCoZtnelQ1w/DujWYV733FbnhjTRt8DJdMlcAvj36jnpCXQ55l3mffw7BvGp9XUd4tXt2cBYMxI0UFdYtg5GudW933fLhGcONlJIUCCMiCKEHnDdZlvTljO9C6glutejUciPrNq3eGXEQ3ras+201BwP05JcHeNFjz8IQVD7aHtMxqa+IPk8r9VP8TIYv7Kv1NyyEttugoTolSQrLhWlaeMTrc2aTUvUtjp0cUdrxTr5VhUcaKThUCkjUEUPkYVhkPaUitvDt1Bj4Nq1G8Ak2gDXEK9Q116uHfH2ybVs9DnpTa1SxwkOyxSVpcBB6qN1Cad3AQgQRLxG6xo4yzILYOPb/GJ6ysx0biFgVwqSqh34SDT3RrF3L4S85MlLcmUuOJIcXRB6oHrHUjQeUZGgVIqaDjw5xpUvfCRs6WLcnV10jNRQU1V9ZZUBkPqju5x2o466RnBWchJLAKNff6RCn3lNl2XStXRJdUcNcqpJSFd9Igx2lKnFZAqUToBUkmGmw9ms1MEFaegRxX2vBOvnSFgFtpVWt7WwgJiohBUQACScgBmSeUaLdLZvhAmJ6iUp6waJ4Z1cO4fZ8+EXDcvZ9iJqo436b6KcPcNEDnl3mFG07fnLZd6FlBDevRpOQH1nFb/AIcBWHBQm+p7S8tFfDn4nmboo/mTr536VNH0WTB6MnCSkZufZSNcPx7tWi4dyBJJ6V0AzCh3hAPqjnxPgOfvdC4rciMaqOPkZrpkniEcO/U8tIaIeiHPM2806OHYt413q6DtCCCCHTQhBBBBCEEEEEJEtOyWplBbeQFpPHdzB1B5iM4t3ZS42ccmvGBmEKOFY9lWh8aeMalBEGrVt5Xu4au71DXv1mQSd/Z+RIbmUFYG50EK8Fb+81hgb2g2fNjDNM4T9tAcA7lAVHfQQ8zMoh1OFxCVpO5SQoeRhZtDZlJO5pQpo/u1EDyNR5QvkcbHPzlQ0cRXojBh2aVhu3Y8xm26hPsvYfcomkeZ2Wyas0TK6e0hXyiDamydLYJTMmnBTYPvCh8IUJiwsCinpNPs0+cKbT1LKdp5PvKR9DH4bLJNPbmV/iQPlHYuzY8vm46hXtvV9ySIQpW7xcNOkp92v/1DXZeydLgBVMmnBLYHvKj8IBrss7Wef7ukfUyyc2gWfKJwyrOI/u0BseKiKnvoYoJy/wDPTqi3LIKAdzQKleKt3eKQ5Wfsxkms1IU6ftqNPIUHnDNKyaGk4W0JQnglISPIQ3kc7nHylsUcRZo7BR2WZnYeypx09JOOFNcyhJxLPtK0HhXwjR7MspqWQG2WwhI3DfzJ1J5mJcEMWtV2lunhq6fSNe/WEEEETliEEEEEJ//Z">
            <a:extLst>
              <a:ext uri="{FF2B5EF4-FFF2-40B4-BE49-F238E27FC236}">
                <a16:creationId xmlns:a16="http://schemas.microsoft.com/office/drawing/2014/main" id="{A1E00F3D-3E3D-0A8B-9A8C-A8ED10E9C902}"/>
              </a:ext>
            </a:extLst>
          </p:cNvPr>
          <p:cNvSpPr>
            <a:spLocks noChangeAspect="1" noChangeArrowheads="1"/>
          </p:cNvSpPr>
          <p:nvPr/>
        </p:nvSpPr>
        <p:spPr bwMode="auto">
          <a:xfrm>
            <a:off x="4402138" y="-727075"/>
            <a:ext cx="152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cs-CZ" altLang="cs-CZ">
              <a:latin typeface="Arial" panose="020B0604020202020204" pitchFamily="34" charset="0"/>
              <a:ea typeface="ＭＳ Ｐゴシック" panose="020B0600070205080204" pitchFamily="34" charset="-128"/>
            </a:endParaRPr>
          </a:p>
        </p:txBody>
      </p:sp>
      <p:pic>
        <p:nvPicPr>
          <p:cNvPr id="70668" name="Picture 2" descr="042476-black-ink-grunge-stamp-textures-icon-sports-hobbies-film-reel1-ps.png">
            <a:extLst>
              <a:ext uri="{FF2B5EF4-FFF2-40B4-BE49-F238E27FC236}">
                <a16:creationId xmlns:a16="http://schemas.microsoft.com/office/drawing/2014/main" id="{B0C1C952-E8D7-1A97-9A78-5B9657B586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1050" y="0"/>
            <a:ext cx="18065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a:extLst>
              <a:ext uri="{FF2B5EF4-FFF2-40B4-BE49-F238E27FC236}">
                <a16:creationId xmlns:a16="http://schemas.microsoft.com/office/drawing/2014/main" id="{80D4C8BF-2069-EC74-4993-A62BE056C4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2">
            <a:extLst>
              <a:ext uri="{FF2B5EF4-FFF2-40B4-BE49-F238E27FC236}">
                <a16:creationId xmlns:a16="http://schemas.microsoft.com/office/drawing/2014/main" id="{0204417A-8F0F-9F50-405F-206FF263BA87}"/>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Tourism</a:t>
            </a:r>
          </a:p>
        </p:txBody>
      </p:sp>
      <p:sp>
        <p:nvSpPr>
          <p:cNvPr id="71685" name="Rectangle 3">
            <a:extLst>
              <a:ext uri="{FF2B5EF4-FFF2-40B4-BE49-F238E27FC236}">
                <a16:creationId xmlns:a16="http://schemas.microsoft.com/office/drawing/2014/main" id="{747B977F-9AFF-573A-7175-8E1FA4B85330}"/>
              </a:ext>
            </a:extLst>
          </p:cNvPr>
          <p:cNvSpPr>
            <a:spLocks noGrp="1" noChangeArrowheads="1"/>
          </p:cNvSpPr>
          <p:nvPr>
            <p:ph type="subTitle" idx="4294967295"/>
          </p:nvPr>
        </p:nvSpPr>
        <p:spPr>
          <a:xfrm>
            <a:off x="1700213" y="1196975"/>
            <a:ext cx="7443787" cy="5472113"/>
          </a:xfrm>
        </p:spPr>
        <p:txBody>
          <a:bodyPr/>
          <a:lstStyle/>
          <a:p>
            <a:pPr marL="0" indent="0" algn="just" eaLnBrk="1" hangingPunct="1">
              <a:lnSpc>
                <a:spcPct val="110000"/>
              </a:lnSpc>
              <a:spcBef>
                <a:spcPct val="0"/>
              </a:spcBef>
              <a:spcAft>
                <a:spcPts val="1200"/>
              </a:spcAft>
              <a:buFontTx/>
              <a:buNone/>
            </a:pPr>
            <a:r>
              <a:rPr lang="en-GB" altLang="cs-CZ" sz="1800" dirty="0">
                <a:solidFill>
                  <a:srgbClr val="C00000"/>
                </a:solidFill>
                <a:latin typeface="Georgia" panose="02040502050405020303" pitchFamily="18" charset="0"/>
              </a:rPr>
              <a:t>Tourism </a:t>
            </a:r>
            <a:r>
              <a:rPr lang="en-GB" altLang="cs-CZ" sz="1800" dirty="0" err="1" smtClean="0">
                <a:solidFill>
                  <a:srgbClr val="C00000"/>
                </a:solidFill>
                <a:latin typeface="Georgia" panose="02040502050405020303" pitchFamily="18" charset="0"/>
              </a:rPr>
              <a:t>i</a:t>
            </a:r>
            <a:r>
              <a:rPr lang="cs-CZ" altLang="cs-CZ" sz="1800" dirty="0" smtClean="0">
                <a:solidFill>
                  <a:srgbClr val="C00000"/>
                </a:solidFill>
                <a:latin typeface="Georgia" panose="02040502050405020303" pitchFamily="18" charset="0"/>
              </a:rPr>
              <a:t>n </a:t>
            </a:r>
            <a:r>
              <a:rPr lang="cs-CZ" altLang="cs-CZ" sz="1800" dirty="0" err="1" smtClean="0">
                <a:solidFill>
                  <a:srgbClr val="C00000"/>
                </a:solidFill>
                <a:latin typeface="Georgia" panose="02040502050405020303" pitchFamily="18" charset="0"/>
              </a:rPr>
              <a:t>Czechia</a:t>
            </a:r>
            <a:r>
              <a:rPr lang="en-GB" altLang="cs-CZ" sz="1800" dirty="0" smtClean="0">
                <a:solidFill>
                  <a:srgbClr val="C00000"/>
                </a:solidFill>
                <a:latin typeface="Georgia" panose="02040502050405020303" pitchFamily="18" charset="0"/>
              </a:rPr>
              <a:t> </a:t>
            </a:r>
            <a:endParaRPr lang="cs-CZ" altLang="cs-CZ" sz="1800" dirty="0" smtClean="0">
              <a:solidFill>
                <a:srgbClr val="C00000"/>
              </a:solidFill>
              <a:latin typeface="Georgia" panose="02040502050405020303" pitchFamily="18" charset="0"/>
            </a:endParaRPr>
          </a:p>
          <a:p>
            <a:pPr marL="0" indent="0" algn="just" eaLnBrk="1" hangingPunct="1">
              <a:lnSpc>
                <a:spcPct val="110000"/>
              </a:lnSpc>
              <a:spcBef>
                <a:spcPct val="0"/>
              </a:spcBef>
              <a:spcAft>
                <a:spcPts val="1200"/>
              </a:spcAft>
              <a:buFontTx/>
              <a:buNone/>
            </a:pPr>
            <a:r>
              <a:rPr lang="en-GB" altLang="cs-CZ" sz="1700" dirty="0" smtClean="0">
                <a:latin typeface="Georgia" panose="02040502050405020303" pitchFamily="18" charset="0"/>
              </a:rPr>
              <a:t>Located </a:t>
            </a:r>
            <a:r>
              <a:rPr lang="en-GB" altLang="cs-CZ" sz="1700" dirty="0">
                <a:latin typeface="Georgia" panose="02040502050405020303" pitchFamily="18" charset="0"/>
              </a:rPr>
              <a:t>at the crossroads of cultures in the heart of Europe, </a:t>
            </a:r>
            <a:r>
              <a:rPr lang="cs-CZ" altLang="cs-CZ" sz="1800" dirty="0" err="1" smtClean="0">
                <a:latin typeface="Georgia" pitchFamily="18" charset="0"/>
              </a:rPr>
              <a:t>Czechia</a:t>
            </a:r>
            <a:r>
              <a:rPr lang="en-GB" altLang="cs-CZ" sz="1700" dirty="0" smtClean="0">
                <a:latin typeface="Georgia" panose="02040502050405020303" pitchFamily="18" charset="0"/>
              </a:rPr>
              <a:t> </a:t>
            </a:r>
            <a:r>
              <a:rPr lang="en-GB" altLang="cs-CZ" sz="1700" dirty="0">
                <a:latin typeface="Georgia" panose="02040502050405020303" pitchFamily="18" charset="0"/>
              </a:rPr>
              <a:t>has countless cultural and historical points of interest. </a:t>
            </a:r>
            <a:r>
              <a:rPr lang="cs-CZ" altLang="cs-CZ" sz="1800" dirty="0" err="1">
                <a:latin typeface="Georgia" pitchFamily="18" charset="0"/>
              </a:rPr>
              <a:t>Czechia</a:t>
            </a:r>
            <a:r>
              <a:rPr lang="cs-CZ" altLang="cs-CZ" sz="1800" dirty="0">
                <a:latin typeface="Georgia" pitchFamily="18" charset="0"/>
              </a:rPr>
              <a:t> </a:t>
            </a:r>
            <a:r>
              <a:rPr lang="en-GB" altLang="cs-CZ" sz="1700" dirty="0" smtClean="0">
                <a:latin typeface="Georgia" panose="02040502050405020303" pitchFamily="18" charset="0"/>
              </a:rPr>
              <a:t>is </a:t>
            </a:r>
            <a:r>
              <a:rPr lang="en-GB" altLang="cs-CZ" sz="1700" dirty="0">
                <a:latin typeface="Georgia" panose="02040502050405020303" pitchFamily="18" charset="0"/>
              </a:rPr>
              <a:t>a country of great historical and cultural traditions. A country rich in historic sites, including entire towns, inscribed on the World Heritage List.</a:t>
            </a:r>
          </a:p>
          <a:p>
            <a:pPr marL="0" indent="0" algn="just" eaLnBrk="1" hangingPunct="1">
              <a:lnSpc>
                <a:spcPct val="110000"/>
              </a:lnSpc>
              <a:spcBef>
                <a:spcPct val="0"/>
              </a:spcBef>
              <a:spcAft>
                <a:spcPts val="1200"/>
              </a:spcAft>
              <a:buFontTx/>
              <a:buNone/>
            </a:pPr>
            <a:endParaRPr lang="cs-CZ" altLang="cs-CZ" sz="1800" dirty="0">
              <a:solidFill>
                <a:srgbClr val="C00000"/>
              </a:solidFill>
              <a:latin typeface="Georgia" panose="02040502050405020303" pitchFamily="18" charset="0"/>
            </a:endParaRPr>
          </a:p>
        </p:txBody>
      </p:sp>
      <p:sp>
        <p:nvSpPr>
          <p:cNvPr id="2" name="Rectangle 1">
            <a:extLst>
              <a:ext uri="{FF2B5EF4-FFF2-40B4-BE49-F238E27FC236}">
                <a16:creationId xmlns:a16="http://schemas.microsoft.com/office/drawing/2014/main" id="{B147719B-0EFF-78D1-E21D-91B3B36AE275}"/>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624CF88-2EFF-E9FC-C8B0-D8DE084E821C}"/>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688"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a:extLst>
              <a:ext uri="{FF2B5EF4-FFF2-40B4-BE49-F238E27FC236}">
                <a16:creationId xmlns:a16="http://schemas.microsoft.com/office/drawing/2014/main" id="{DD1C9B25-2B2E-B516-40B0-822D300F691D}"/>
              </a:ext>
            </a:extLst>
          </p:cNvPr>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6583" y="4865730"/>
            <a:ext cx="2282957" cy="1725172"/>
          </a:xfrm>
          <a:prstGeom prst="rect">
            <a:avLst/>
          </a:prstGeo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84" y="2913293"/>
            <a:ext cx="5913633" cy="3499407"/>
          </a:xfrm>
          <a:prstGeom prst="rect">
            <a:avLst/>
          </a:prstGeom>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4">
            <a:extLst>
              <a:ext uri="{FF2B5EF4-FFF2-40B4-BE49-F238E27FC236}">
                <a16:creationId xmlns:a16="http://schemas.microsoft.com/office/drawing/2014/main" id="{C99988D1-6261-9695-1F39-12DAAB7016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0" y="1638117"/>
            <a:ext cx="1404820" cy="109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a:extLst>
              <a:ext uri="{FF2B5EF4-FFF2-40B4-BE49-F238E27FC236}">
                <a16:creationId xmlns:a16="http://schemas.microsoft.com/office/drawing/2014/main" id="{E5BFAC48-480F-417D-388E-13CFC2F799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2">
            <a:extLst>
              <a:ext uri="{FF2B5EF4-FFF2-40B4-BE49-F238E27FC236}">
                <a16:creationId xmlns:a16="http://schemas.microsoft.com/office/drawing/2014/main" id="{887789D5-F6CE-AC25-0BE1-16C5E32822CA}"/>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Tourism</a:t>
            </a:r>
          </a:p>
        </p:txBody>
      </p:sp>
      <p:sp>
        <p:nvSpPr>
          <p:cNvPr id="2" name="Rectangle 1">
            <a:extLst>
              <a:ext uri="{FF2B5EF4-FFF2-40B4-BE49-F238E27FC236}">
                <a16:creationId xmlns:a16="http://schemas.microsoft.com/office/drawing/2014/main" id="{ABC9698C-68C0-9EE5-4EAB-16DBA1C10834}"/>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5B0DC1C-79F6-3AC6-5EF7-EDC3E939A4C5}"/>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2712" name="Picture 11">
            <a:extLst>
              <a:ext uri="{FF2B5EF4-FFF2-40B4-BE49-F238E27FC236}">
                <a16:creationId xmlns:a16="http://schemas.microsoft.com/office/drawing/2014/main" id="{8D7AA3EB-A325-BE75-2242-8CA613CC8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9519" y="2912736"/>
            <a:ext cx="1479058" cy="11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3" name="Picture 12">
            <a:extLst>
              <a:ext uri="{FF2B5EF4-FFF2-40B4-BE49-F238E27FC236}">
                <a16:creationId xmlns:a16="http://schemas.microsoft.com/office/drawing/2014/main" id="{C756D33D-B0DB-2188-BBD3-59BB50BA0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4781" y="1646055"/>
            <a:ext cx="1402036" cy="108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4" name="Picture 13">
            <a:extLst>
              <a:ext uri="{FF2B5EF4-FFF2-40B4-BE49-F238E27FC236}">
                <a16:creationId xmlns:a16="http://schemas.microsoft.com/office/drawing/2014/main" id="{2CC2B894-0539-FC0A-BC79-333A96D229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0042" y="1646055"/>
            <a:ext cx="1454222" cy="110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5" name="Picture 15">
            <a:extLst>
              <a:ext uri="{FF2B5EF4-FFF2-40B4-BE49-F238E27FC236}">
                <a16:creationId xmlns:a16="http://schemas.microsoft.com/office/drawing/2014/main" id="{9858B17B-99EB-928C-78DA-0CC73D292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456" y="2925445"/>
            <a:ext cx="1395304" cy="1082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6" name="Picture 16">
            <a:extLst>
              <a:ext uri="{FF2B5EF4-FFF2-40B4-BE49-F238E27FC236}">
                <a16:creationId xmlns:a16="http://schemas.microsoft.com/office/drawing/2014/main" id="{61F1B886-435F-6FED-762B-CCE5706DD5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50042" y="2931749"/>
            <a:ext cx="1454221" cy="11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7" name="Picture 17">
            <a:extLst>
              <a:ext uri="{FF2B5EF4-FFF2-40B4-BE49-F238E27FC236}">
                <a16:creationId xmlns:a16="http://schemas.microsoft.com/office/drawing/2014/main" id="{307CAAB4-3848-A2ED-C85C-87D834A1F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5550" y="1646055"/>
            <a:ext cx="1404903" cy="109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8" name="Picture 18">
            <a:extLst>
              <a:ext uri="{FF2B5EF4-FFF2-40B4-BE49-F238E27FC236}">
                <a16:creationId xmlns:a16="http://schemas.microsoft.com/office/drawing/2014/main" id="{C7D931C4-ED19-B12B-708E-791A294DE1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25341" y="2925445"/>
            <a:ext cx="1428348" cy="1089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9" name="Picture 19">
            <a:extLst>
              <a:ext uri="{FF2B5EF4-FFF2-40B4-BE49-F238E27FC236}">
                <a16:creationId xmlns:a16="http://schemas.microsoft.com/office/drawing/2014/main" id="{EFFD5BBF-DF21-D02A-52FD-DC6891E372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56" y="4199335"/>
            <a:ext cx="1442451" cy="1101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20" name="Picture 22">
            <a:extLst>
              <a:ext uri="{FF2B5EF4-FFF2-40B4-BE49-F238E27FC236}">
                <a16:creationId xmlns:a16="http://schemas.microsoft.com/office/drawing/2014/main" id="{D6A033ED-1E19-6EC1-C868-C184732373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85718" y="1638117"/>
            <a:ext cx="1479059" cy="116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21" name="Picture 23">
            <a:extLst>
              <a:ext uri="{FF2B5EF4-FFF2-40B4-BE49-F238E27FC236}">
                <a16:creationId xmlns:a16="http://schemas.microsoft.com/office/drawing/2014/main" id="{5E826CE7-7CDB-DCEF-B15D-9037D6428E8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95550" y="2950053"/>
            <a:ext cx="1404903" cy="109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22" name="Picture 29" descr="ANd9GcTAuS2-QoOgahlS1l1vbmoaDl_zrqpscvhYoWFzdydYb1al38uxcA">
            <a:extLst>
              <a:ext uri="{FF2B5EF4-FFF2-40B4-BE49-F238E27FC236}">
                <a16:creationId xmlns:a16="http://schemas.microsoft.com/office/drawing/2014/main" id="{B27F49D1-5770-515A-0E4D-FF9C0898E5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214" r="4214"/>
          <a:stretch>
            <a:fillRect/>
          </a:stretch>
        </p:blipFill>
        <p:spPr bwMode="auto">
          <a:xfrm>
            <a:off x="2414781" y="4188426"/>
            <a:ext cx="1428348" cy="10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3" name="TextovéPole 2">
            <a:extLst>
              <a:ext uri="{FF2B5EF4-FFF2-40B4-BE49-F238E27FC236}">
                <a16:creationId xmlns:a16="http://schemas.microsoft.com/office/drawing/2014/main" id="{D6E1639F-828D-85A8-BE0C-F8EEC70A4687}"/>
              </a:ext>
            </a:extLst>
          </p:cNvPr>
          <p:cNvSpPr txBox="1">
            <a:spLocks noChangeArrowheads="1"/>
          </p:cNvSpPr>
          <p:nvPr/>
        </p:nvSpPr>
        <p:spPr bwMode="auto">
          <a:xfrm>
            <a:off x="1217449" y="1141131"/>
            <a:ext cx="7364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cs-CZ" altLang="cs-CZ" sz="2000" dirty="0" err="1" smtClean="0">
                <a:solidFill>
                  <a:srgbClr val="C00000"/>
                </a:solidFill>
                <a:latin typeface="Georgia" panose="02040502050405020303" pitchFamily="18" charset="0"/>
              </a:rPr>
              <a:t>World</a:t>
            </a:r>
            <a:r>
              <a:rPr lang="cs-CZ" altLang="cs-CZ" sz="2000" dirty="0" smtClean="0">
                <a:solidFill>
                  <a:srgbClr val="C00000"/>
                </a:solidFill>
                <a:latin typeface="Georgia" panose="02040502050405020303" pitchFamily="18" charset="0"/>
              </a:rPr>
              <a:t> </a:t>
            </a:r>
            <a:r>
              <a:rPr lang="cs-CZ" altLang="cs-CZ" sz="2000" dirty="0" err="1" smtClean="0">
                <a:solidFill>
                  <a:srgbClr val="C00000"/>
                </a:solidFill>
                <a:latin typeface="Georgia" panose="02040502050405020303" pitchFamily="18" charset="0"/>
              </a:rPr>
              <a:t>Heritage</a:t>
            </a:r>
            <a:r>
              <a:rPr lang="en-GB" altLang="cs-CZ" sz="2000" dirty="0" smtClean="0">
                <a:solidFill>
                  <a:srgbClr val="C00000"/>
                </a:solidFill>
                <a:latin typeface="Georgia" panose="02040502050405020303" pitchFamily="18" charset="0"/>
              </a:rPr>
              <a:t> </a:t>
            </a:r>
            <a:r>
              <a:rPr lang="en-GB" altLang="cs-CZ" sz="2000" dirty="0">
                <a:solidFill>
                  <a:srgbClr val="C00000"/>
                </a:solidFill>
                <a:latin typeface="Georgia" panose="02040502050405020303" pitchFamily="18" charset="0"/>
              </a:rPr>
              <a:t>Sights in </a:t>
            </a:r>
            <a:r>
              <a:rPr lang="en-GB" altLang="cs-CZ" sz="2000" dirty="0" smtClean="0">
                <a:solidFill>
                  <a:srgbClr val="C00000"/>
                </a:solidFill>
                <a:latin typeface="Georgia" panose="02040502050405020303" pitchFamily="18" charset="0"/>
              </a:rPr>
              <a:t>Czech</a:t>
            </a:r>
            <a:r>
              <a:rPr lang="cs-CZ" altLang="cs-CZ" sz="2000" dirty="0" err="1" smtClean="0">
                <a:solidFill>
                  <a:srgbClr val="C00000"/>
                </a:solidFill>
                <a:latin typeface="Georgia" panose="02040502050405020303" pitchFamily="18" charset="0"/>
              </a:rPr>
              <a:t>ia</a:t>
            </a:r>
            <a:endParaRPr lang="en-GB" altLang="cs-CZ" sz="2000" dirty="0">
              <a:solidFill>
                <a:srgbClr val="C00000"/>
              </a:solidFill>
              <a:latin typeface="Georgia" panose="02040502050405020303" pitchFamily="18" charset="0"/>
            </a:endParaRPr>
          </a:p>
        </p:txBody>
      </p:sp>
      <p:pic>
        <p:nvPicPr>
          <p:cNvPr id="20" name="Obrázek 4"/>
          <p:cNvPicPr>
            <a:picLocks noChangeAspect="1" noChangeArrowheads="1"/>
          </p:cNvPicPr>
          <p:nvPr/>
        </p:nvPicPr>
        <p:blipFill>
          <a:blip r:embed="rId15" cstate="print">
            <a:extLst>
              <a:ext uri="{28A0092B-C50C-407E-A947-70E740481C1C}">
                <a14:useLocalDpi xmlns:a14="http://schemas.microsoft.com/office/drawing/2010/main" val="0"/>
              </a:ext>
            </a:extLst>
          </a:blip>
          <a:srcRect l="15495" t="49045" r="17056" b="25557"/>
          <a:stretch>
            <a:fillRect/>
          </a:stretch>
        </p:blipFill>
        <p:spPr bwMode="auto">
          <a:xfrm>
            <a:off x="5664597" y="257423"/>
            <a:ext cx="3011091" cy="90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rázek 23" descr="C:\Users\fmed\AppData\Local\Packages\Microsoft.Windows.Photos_8wekyb3d8bbwe\TempState\ShareServiceTempFolder\363284a4-91a3-44ab-a28c-36020ed4851c.jpeg"/>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95550" y="4185764"/>
            <a:ext cx="1404903" cy="1084792"/>
          </a:xfrm>
          <a:prstGeom prst="rect">
            <a:avLst/>
          </a:prstGeom>
          <a:noFill/>
          <a:ln>
            <a:noFill/>
          </a:ln>
        </p:spPr>
      </p:pic>
      <p:pic>
        <p:nvPicPr>
          <p:cNvPr id="25" name="Obrázek 24" descr="https://whc.unesco.org/uploads/thumbs/site_1478_0014-360-360-20221005171129.jpg"/>
          <p:cNvPicPr/>
          <p:nvPr/>
        </p:nvPicPr>
        <p:blipFill rotWithShape="1">
          <a:blip r:embed="rId17" cstate="print">
            <a:extLst>
              <a:ext uri="{28A0092B-C50C-407E-A947-70E740481C1C}">
                <a14:useLocalDpi xmlns:a14="http://schemas.microsoft.com/office/drawing/2010/main" val="0"/>
              </a:ext>
            </a:extLst>
          </a:blip>
          <a:srcRect l="1551" t="18971" r="-1551" b="5009"/>
          <a:stretch/>
        </p:blipFill>
        <p:spPr bwMode="auto">
          <a:xfrm>
            <a:off x="7228681" y="4185764"/>
            <a:ext cx="1475582" cy="1084792"/>
          </a:xfrm>
          <a:prstGeom prst="rect">
            <a:avLst/>
          </a:prstGeom>
          <a:noFill/>
          <a:ln>
            <a:noFill/>
          </a:ln>
        </p:spPr>
      </p:pic>
      <p:pic>
        <p:nvPicPr>
          <p:cNvPr id="26" name="Obrázek 25" descr="https://whc.unesco.org/uploads/thumbs/site_1589_0015-360-360-20180306114356.jpg"/>
          <p:cNvPicPr/>
          <p:nvPr/>
        </p:nvPicPr>
        <p:blipFill rotWithShape="1">
          <a:blip r:embed="rId18">
            <a:extLst>
              <a:ext uri="{28A0092B-C50C-407E-A947-70E740481C1C}">
                <a14:useLocalDpi xmlns:a14="http://schemas.microsoft.com/office/drawing/2010/main" val="0"/>
              </a:ext>
            </a:extLst>
          </a:blip>
          <a:srcRect b="11899"/>
          <a:stretch/>
        </p:blipFill>
        <p:spPr bwMode="auto">
          <a:xfrm>
            <a:off x="5564357" y="4199591"/>
            <a:ext cx="1500420" cy="1070965"/>
          </a:xfrm>
          <a:prstGeom prst="rect">
            <a:avLst/>
          </a:prstGeom>
          <a:noFill/>
          <a:ln>
            <a:noFill/>
          </a:ln>
        </p:spPr>
      </p:pic>
      <p:pic>
        <p:nvPicPr>
          <p:cNvPr id="27" name="Obrázek 26" descr="https://whc.unesco.org/uploads/thumbs/site_1613_0008-1000-667-20190327120712.jpg"/>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10372" y="5402264"/>
            <a:ext cx="1543317" cy="1069558"/>
          </a:xfrm>
          <a:prstGeom prst="rect">
            <a:avLst/>
          </a:prstGeom>
          <a:noFill/>
          <a:ln>
            <a:noFill/>
          </a:ln>
        </p:spPr>
      </p:pic>
      <p:pic>
        <p:nvPicPr>
          <p:cNvPr id="28" name="Obrázek 27" descr="https://whc.unesco.org/uploads/thumbs/site_1558_0002-360-360-20231020095348.jpg"/>
          <p:cNvPicPr/>
          <p:nvPr/>
        </p:nvPicPr>
        <p:blipFill rotWithShape="1">
          <a:blip r:embed="rId20">
            <a:extLst>
              <a:ext uri="{28A0092B-C50C-407E-A947-70E740481C1C}">
                <a14:useLocalDpi xmlns:a14="http://schemas.microsoft.com/office/drawing/2010/main" val="0"/>
              </a:ext>
            </a:extLst>
          </a:blip>
          <a:srcRect l="-517" t="15385" r="517" b="19718"/>
          <a:stretch/>
        </p:blipFill>
        <p:spPr bwMode="auto">
          <a:xfrm>
            <a:off x="5533320" y="5395497"/>
            <a:ext cx="1531458" cy="1076326"/>
          </a:xfrm>
          <a:prstGeom prst="rect">
            <a:avLst/>
          </a:prstGeom>
          <a:noFill/>
          <a:ln>
            <a:noFill/>
          </a:ln>
        </p:spPr>
      </p:pic>
      <p:pic>
        <p:nvPicPr>
          <p:cNvPr id="34" name="Picture 14">
            <a:extLst>
              <a:ext uri="{FF2B5EF4-FFF2-40B4-BE49-F238E27FC236}">
                <a16:creationId xmlns:a16="http://schemas.microsoft.com/office/drawing/2014/main" id="{C99988D1-6261-9695-1F39-12DAAB7016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0" y="1635455"/>
            <a:ext cx="1404820" cy="109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5">
            <a:extLst>
              <a:ext uri="{FF2B5EF4-FFF2-40B4-BE49-F238E27FC236}">
                <a16:creationId xmlns:a16="http://schemas.microsoft.com/office/drawing/2014/main" id="{9858B17B-99EB-928C-78DA-0CC73D292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456" y="2922783"/>
            <a:ext cx="1395304" cy="1082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9">
            <a:extLst>
              <a:ext uri="{FF2B5EF4-FFF2-40B4-BE49-F238E27FC236}">
                <a16:creationId xmlns:a16="http://schemas.microsoft.com/office/drawing/2014/main" id="{EFFD5BBF-DF21-D02A-52FD-DC6891E372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56" y="4196673"/>
            <a:ext cx="1442451" cy="1101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9" descr="ANd9GcTAuS2-QoOgahlS1l1vbmoaDl_zrqpscvhYoWFzdydYb1al38uxcA">
            <a:extLst>
              <a:ext uri="{FF2B5EF4-FFF2-40B4-BE49-F238E27FC236}">
                <a16:creationId xmlns:a16="http://schemas.microsoft.com/office/drawing/2014/main" id="{B27F49D1-5770-515A-0E4D-FF9C0898E5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214" r="4214"/>
          <a:stretch>
            <a:fillRect/>
          </a:stretch>
        </p:blipFill>
        <p:spPr bwMode="auto">
          <a:xfrm>
            <a:off x="2414781" y="4185764"/>
            <a:ext cx="1428348" cy="10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Obrázek 37" descr="https://whc.unesco.org/uploads/thumbs/site_1613_0008-1000-667-20190327120712.jpg"/>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10372" y="5399602"/>
            <a:ext cx="1543317" cy="1069558"/>
          </a:xfrm>
          <a:prstGeom prst="rect">
            <a:avLst/>
          </a:prstGeom>
          <a:noFill/>
          <a:ln>
            <a:noFill/>
          </a:ln>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7D190E39-6EB4-39D7-4C8C-E300E756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1556">
            <a:off x="5847878" y="1558139"/>
            <a:ext cx="2521761" cy="1547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Obrázek 4">
            <a:extLst>
              <a:ext uri="{FF2B5EF4-FFF2-40B4-BE49-F238E27FC236}">
                <a16:creationId xmlns:a16="http://schemas.microsoft.com/office/drawing/2014/main" id="{9A6584E2-1EA5-5230-7C1E-51E29B8B4B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4424" y="1412776"/>
            <a:ext cx="1531392" cy="21498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3732" name="Picture 3">
            <a:extLst>
              <a:ext uri="{FF2B5EF4-FFF2-40B4-BE49-F238E27FC236}">
                <a16:creationId xmlns:a16="http://schemas.microsoft.com/office/drawing/2014/main" id="{37C707B5-39E3-2CEC-3AB7-DAA57CE5FC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2">
            <a:extLst>
              <a:ext uri="{FF2B5EF4-FFF2-40B4-BE49-F238E27FC236}">
                <a16:creationId xmlns:a16="http://schemas.microsoft.com/office/drawing/2014/main" id="{C217A6EC-40E7-D788-840F-D4C41AAF1237}"/>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Tourism</a:t>
            </a:r>
          </a:p>
        </p:txBody>
      </p:sp>
      <p:sp>
        <p:nvSpPr>
          <p:cNvPr id="73734" name="Rectangle 3">
            <a:extLst>
              <a:ext uri="{FF2B5EF4-FFF2-40B4-BE49-F238E27FC236}">
                <a16:creationId xmlns:a16="http://schemas.microsoft.com/office/drawing/2014/main" id="{A6EA290D-B975-7D54-8A41-5864CBEB1B2B}"/>
              </a:ext>
            </a:extLst>
          </p:cNvPr>
          <p:cNvSpPr>
            <a:spLocks noGrp="1" noChangeArrowheads="1"/>
          </p:cNvSpPr>
          <p:nvPr>
            <p:ph type="subTitle" idx="4294967295"/>
          </p:nvPr>
        </p:nvSpPr>
        <p:spPr>
          <a:xfrm>
            <a:off x="1582738" y="1327150"/>
            <a:ext cx="7561262" cy="5472113"/>
          </a:xfrm>
        </p:spPr>
        <p:txBody>
          <a:bodyPr/>
          <a:lstStyle/>
          <a:p>
            <a:pPr marL="0" indent="0" eaLnBrk="1" hangingPunct="1">
              <a:lnSpc>
                <a:spcPct val="110000"/>
              </a:lnSpc>
              <a:spcBef>
                <a:spcPct val="0"/>
              </a:spcBef>
              <a:spcAft>
                <a:spcPts val="1200"/>
              </a:spcAft>
              <a:buFontTx/>
              <a:buNone/>
            </a:pPr>
            <a:endParaRPr lang="cs-CZ" altLang="cs-CZ" sz="1800" dirty="0">
              <a:latin typeface="Georgia" panose="02040502050405020303" pitchFamily="18" charset="0"/>
            </a:endParaRPr>
          </a:p>
          <a:p>
            <a:pPr marL="0" indent="0" eaLnBrk="1" hangingPunct="1">
              <a:lnSpc>
                <a:spcPct val="110000"/>
              </a:lnSpc>
              <a:spcBef>
                <a:spcPct val="0"/>
              </a:spcBef>
              <a:spcAft>
                <a:spcPts val="1200"/>
              </a:spcAft>
              <a:buFontTx/>
              <a:buNone/>
            </a:pPr>
            <a:endParaRPr lang="cs-CZ" altLang="cs-CZ" sz="1800" dirty="0">
              <a:latin typeface="Georgia" panose="02040502050405020303" pitchFamily="18" charset="0"/>
            </a:endParaRPr>
          </a:p>
          <a:p>
            <a:pPr marL="0" indent="0" eaLnBrk="1" hangingPunct="1">
              <a:lnSpc>
                <a:spcPct val="110000"/>
              </a:lnSpc>
              <a:spcBef>
                <a:spcPct val="0"/>
              </a:spcBef>
              <a:spcAft>
                <a:spcPts val="1200"/>
              </a:spcAft>
              <a:buFontTx/>
              <a:buNone/>
            </a:pPr>
            <a:endParaRPr lang="cs-CZ" altLang="cs-CZ" sz="1800" dirty="0">
              <a:latin typeface="Georgia" panose="02040502050405020303" pitchFamily="18" charset="0"/>
            </a:endParaRPr>
          </a:p>
          <a:p>
            <a:pPr marL="0" indent="0" eaLnBrk="1" hangingPunct="1">
              <a:lnSpc>
                <a:spcPct val="110000"/>
              </a:lnSpc>
              <a:spcBef>
                <a:spcPct val="0"/>
              </a:spcBef>
              <a:spcAft>
                <a:spcPts val="1200"/>
              </a:spcAft>
              <a:buFontTx/>
              <a:buNone/>
            </a:pPr>
            <a:endParaRPr lang="cs-CZ" altLang="cs-CZ" sz="1800" dirty="0">
              <a:latin typeface="Georgia" panose="02040502050405020303" pitchFamily="18" charset="0"/>
            </a:endParaRPr>
          </a:p>
          <a:p>
            <a:pPr marL="0" indent="0" eaLnBrk="1" hangingPunct="1">
              <a:lnSpc>
                <a:spcPct val="110000"/>
              </a:lnSpc>
              <a:spcBef>
                <a:spcPct val="0"/>
              </a:spcBef>
              <a:spcAft>
                <a:spcPts val="1200"/>
              </a:spcAft>
              <a:buFontTx/>
              <a:buNone/>
            </a:pPr>
            <a:endParaRPr lang="cs-CZ" altLang="cs-CZ" sz="1800" dirty="0">
              <a:latin typeface="Georgia" panose="02040502050405020303" pitchFamily="18" charset="0"/>
            </a:endParaRPr>
          </a:p>
          <a:p>
            <a:pPr marL="0" indent="0" eaLnBrk="1" hangingPunct="1">
              <a:lnSpc>
                <a:spcPct val="110000"/>
              </a:lnSpc>
              <a:spcBef>
                <a:spcPct val="0"/>
              </a:spcBef>
              <a:spcAft>
                <a:spcPts val="1200"/>
              </a:spcAft>
              <a:buFontTx/>
              <a:buNone/>
            </a:pPr>
            <a:r>
              <a:rPr lang="cs-CZ" altLang="cs-CZ" sz="1800" dirty="0">
                <a:latin typeface="Georgia" panose="02040502050405020303" pitchFamily="18" charset="0"/>
              </a:rPr>
              <a:t>		</a:t>
            </a:r>
            <a:r>
              <a:rPr lang="en-GB" altLang="cs-CZ" sz="1800" dirty="0">
                <a:solidFill>
                  <a:srgbClr val="C00000"/>
                </a:solidFill>
                <a:latin typeface="Georgia" panose="02040502050405020303" pitchFamily="18" charset="0"/>
              </a:rPr>
              <a:t>Prague</a:t>
            </a:r>
            <a:r>
              <a:rPr lang="en-GB" altLang="cs-CZ" sz="1800" dirty="0">
                <a:latin typeface="Georgia" panose="02040502050405020303" pitchFamily="18" charset="0"/>
              </a:rPr>
              <a:t> is the top tourist destination </a:t>
            </a:r>
            <a:br>
              <a:rPr lang="en-GB" altLang="cs-CZ" sz="1800" dirty="0">
                <a:latin typeface="Georgia" panose="02040502050405020303" pitchFamily="18" charset="0"/>
              </a:rPr>
            </a:br>
            <a:r>
              <a:rPr lang="cs-CZ" altLang="cs-CZ" sz="1800" dirty="0">
                <a:latin typeface="Georgia" panose="02040502050405020303" pitchFamily="18" charset="0"/>
              </a:rPr>
              <a:t>i</a:t>
            </a:r>
            <a:r>
              <a:rPr lang="en-GB" altLang="cs-CZ" sz="1800" dirty="0">
                <a:latin typeface="Georgia" panose="02040502050405020303" pitchFamily="18" charset="0"/>
              </a:rPr>
              <a:t>n </a:t>
            </a:r>
            <a:r>
              <a:rPr lang="cs-CZ" altLang="cs-CZ" sz="1800" dirty="0" err="1">
                <a:latin typeface="Georgia" pitchFamily="18" charset="0"/>
              </a:rPr>
              <a:t>Czechia</a:t>
            </a:r>
            <a:r>
              <a:rPr lang="en-GB" altLang="cs-CZ" sz="1800" dirty="0" smtClean="0">
                <a:latin typeface="Georgia" panose="02040502050405020303" pitchFamily="18" charset="0"/>
              </a:rPr>
              <a:t>. </a:t>
            </a:r>
            <a:r>
              <a:rPr lang="en-GB" altLang="cs-CZ" sz="1800" dirty="0">
                <a:latin typeface="Georgia" panose="02040502050405020303" pitchFamily="18" charset="0"/>
              </a:rPr>
              <a:t>Recognized as one of the most beautiful capitals in the world, the city boasts an </a:t>
            </a:r>
            <a:r>
              <a:rPr lang="en-GB" altLang="cs-CZ" sz="1800" dirty="0">
                <a:solidFill>
                  <a:srgbClr val="C00000"/>
                </a:solidFill>
                <a:latin typeface="Georgia" panose="02040502050405020303" pitchFamily="18" charset="0"/>
              </a:rPr>
              <a:t>exquisitely preserved historical </a:t>
            </a:r>
            <a:r>
              <a:rPr lang="en-GB" altLang="cs-CZ" sz="1800" dirty="0">
                <a:solidFill>
                  <a:srgbClr val="D52B1E"/>
                </a:solidFill>
                <a:latin typeface="Georgia" panose="02040502050405020303" pitchFamily="18" charset="0"/>
              </a:rPr>
              <a:t>centre.</a:t>
            </a:r>
          </a:p>
          <a:p>
            <a:pPr marL="0" indent="0" eaLnBrk="1" hangingPunct="1">
              <a:lnSpc>
                <a:spcPct val="110000"/>
              </a:lnSpc>
              <a:spcBef>
                <a:spcPct val="0"/>
              </a:spcBef>
              <a:spcAft>
                <a:spcPts val="1200"/>
              </a:spcAft>
              <a:buFontTx/>
              <a:buNone/>
            </a:pPr>
            <a:endParaRPr lang="cs-CZ" altLang="cs-CZ" sz="1800" dirty="0">
              <a:latin typeface="Georgia" panose="02040502050405020303" pitchFamily="18" charset="0"/>
            </a:endParaRPr>
          </a:p>
          <a:p>
            <a:pPr marL="0" indent="0" eaLnBrk="1" hangingPunct="1">
              <a:lnSpc>
                <a:spcPct val="110000"/>
              </a:lnSpc>
              <a:spcBef>
                <a:spcPct val="0"/>
              </a:spcBef>
              <a:spcAft>
                <a:spcPts val="1200"/>
              </a:spcAft>
              <a:buFontTx/>
              <a:buNone/>
            </a:pPr>
            <a:endParaRPr lang="cs-CZ" altLang="cs-CZ" sz="1800" dirty="0">
              <a:latin typeface="Georgia" panose="02040502050405020303" pitchFamily="18" charset="0"/>
            </a:endParaRPr>
          </a:p>
          <a:p>
            <a:pPr marL="0" indent="0" eaLnBrk="1" hangingPunct="1">
              <a:lnSpc>
                <a:spcPct val="110000"/>
              </a:lnSpc>
              <a:spcBef>
                <a:spcPct val="0"/>
              </a:spcBef>
              <a:spcAft>
                <a:spcPts val="1200"/>
              </a:spcAft>
              <a:buFontTx/>
              <a:buNone/>
            </a:pPr>
            <a:endParaRPr lang="en-US" altLang="cs-CZ" sz="1800" dirty="0">
              <a:latin typeface="Georgia" panose="02040502050405020303" pitchFamily="18" charset="0"/>
            </a:endParaRPr>
          </a:p>
        </p:txBody>
      </p:sp>
      <p:sp>
        <p:nvSpPr>
          <p:cNvPr id="2" name="Rectangle 1">
            <a:extLst>
              <a:ext uri="{FF2B5EF4-FFF2-40B4-BE49-F238E27FC236}">
                <a16:creationId xmlns:a16="http://schemas.microsoft.com/office/drawing/2014/main" id="{3CD84391-9DE5-9B61-BA5B-5459D083CCB4}"/>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AAB1737-2669-21F3-0356-A9BAB40F4688}"/>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737"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a:extLst>
              <a:ext uri="{FF2B5EF4-FFF2-40B4-BE49-F238E27FC236}">
                <a16:creationId xmlns:a16="http://schemas.microsoft.com/office/drawing/2014/main" id="{8FD5A668-85E6-2C3B-D747-E867ADFC1EE5}"/>
              </a:ext>
            </a:extLst>
          </p:cNvPr>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4" name="Obrázek 3">
            <a:extLst>
              <a:ext uri="{FF2B5EF4-FFF2-40B4-BE49-F238E27FC236}">
                <a16:creationId xmlns:a16="http://schemas.microsoft.com/office/drawing/2014/main" id="{87D3BB25-9C7B-C7EB-969E-B804ACE771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6109" y="1230401"/>
            <a:ext cx="3006051" cy="188209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rázek 6">
            <a:extLst>
              <a:ext uri="{FF2B5EF4-FFF2-40B4-BE49-F238E27FC236}">
                <a16:creationId xmlns:a16="http://schemas.microsoft.com/office/drawing/2014/main" id="{9EEF5F9C-EA79-F04D-684B-8FED2D29F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8774">
            <a:off x="6051399" y="4917911"/>
            <a:ext cx="2227756" cy="156768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ázek 7">
            <a:extLst>
              <a:ext uri="{FF2B5EF4-FFF2-40B4-BE49-F238E27FC236}">
                <a16:creationId xmlns:a16="http://schemas.microsoft.com/office/drawing/2014/main" id="{CA540AC7-0A7F-F4F7-3EBA-172F18FF5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51726">
            <a:off x="1453642" y="5002392"/>
            <a:ext cx="2496271" cy="147586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Obrázek 9">
            <a:extLst>
              <a:ext uri="{FF2B5EF4-FFF2-40B4-BE49-F238E27FC236}">
                <a16:creationId xmlns:a16="http://schemas.microsoft.com/office/drawing/2014/main" id="{4A0CA146-A6E6-69F7-45EE-7FDB8C4268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9953" y="4800496"/>
            <a:ext cx="1530449" cy="17904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742" name="Picture 2" descr="Praha.eu – Portal of Prague">
            <a:extLst>
              <a:ext uri="{FF2B5EF4-FFF2-40B4-BE49-F238E27FC236}">
                <a16:creationId xmlns:a16="http://schemas.microsoft.com/office/drawing/2014/main" id="{7C608D22-310C-450A-96F9-F314EFCD7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0313" y="336550"/>
            <a:ext cx="24193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a:extLst>
              <a:ext uri="{FF2B5EF4-FFF2-40B4-BE49-F238E27FC236}">
                <a16:creationId xmlns:a16="http://schemas.microsoft.com/office/drawing/2014/main" id="{00E97A82-E73A-1F58-94BF-44E43BE80C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2">
            <a:extLst>
              <a:ext uri="{FF2B5EF4-FFF2-40B4-BE49-F238E27FC236}">
                <a16:creationId xmlns:a16="http://schemas.microsoft.com/office/drawing/2014/main" id="{217BC841-CBB7-318F-287D-1C877004EE46}"/>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Tourism</a:t>
            </a:r>
          </a:p>
        </p:txBody>
      </p:sp>
      <p:sp>
        <p:nvSpPr>
          <p:cNvPr id="74756" name="Rectangle 3">
            <a:extLst>
              <a:ext uri="{FF2B5EF4-FFF2-40B4-BE49-F238E27FC236}">
                <a16:creationId xmlns:a16="http://schemas.microsoft.com/office/drawing/2014/main" id="{BCA8F4AA-ACB1-77B3-49D2-830F9DF80C0A}"/>
              </a:ext>
            </a:extLst>
          </p:cNvPr>
          <p:cNvSpPr>
            <a:spLocks noGrp="1" noChangeArrowheads="1"/>
          </p:cNvSpPr>
          <p:nvPr>
            <p:ph type="subTitle" idx="4294967295"/>
          </p:nvPr>
        </p:nvSpPr>
        <p:spPr>
          <a:xfrm>
            <a:off x="1700213" y="1196975"/>
            <a:ext cx="7443787" cy="5472113"/>
          </a:xfrm>
        </p:spPr>
        <p:txBody>
          <a:bodyPr/>
          <a:lstStyle/>
          <a:p>
            <a:pPr marL="0" indent="0" eaLnBrk="1" hangingPunct="1">
              <a:lnSpc>
                <a:spcPct val="110000"/>
              </a:lnSpc>
              <a:spcBef>
                <a:spcPct val="0"/>
              </a:spcBef>
              <a:spcAft>
                <a:spcPts val="1200"/>
              </a:spcAft>
              <a:buFontTx/>
              <a:buNone/>
            </a:pPr>
            <a:r>
              <a:rPr lang="en-GB" altLang="cs-CZ" sz="1700" dirty="0">
                <a:solidFill>
                  <a:srgbClr val="D52B1E"/>
                </a:solidFill>
                <a:latin typeface="Georgia" panose="02040502050405020303" pitchFamily="18" charset="0"/>
              </a:rPr>
              <a:t>Mineral spa towns</a:t>
            </a:r>
            <a:r>
              <a:rPr lang="en-GB" altLang="cs-CZ" sz="1700" dirty="0">
                <a:latin typeface="Georgia" panose="02040502050405020303" pitchFamily="18" charset="0"/>
              </a:rPr>
              <a:t> in </a:t>
            </a:r>
            <a:r>
              <a:rPr lang="cs-CZ" altLang="cs-CZ" sz="1800" dirty="0" err="1">
                <a:latin typeface="Georgia" pitchFamily="18" charset="0"/>
              </a:rPr>
              <a:t>Czechia</a:t>
            </a:r>
            <a:r>
              <a:rPr lang="cs-CZ" altLang="cs-CZ" sz="1800" dirty="0">
                <a:latin typeface="Georgia" pitchFamily="18" charset="0"/>
              </a:rPr>
              <a:t> </a:t>
            </a:r>
            <a:r>
              <a:rPr lang="en-GB" altLang="cs-CZ" sz="1700" dirty="0" smtClean="0">
                <a:latin typeface="Georgia" panose="02040502050405020303" pitchFamily="18" charset="0"/>
              </a:rPr>
              <a:t>are </a:t>
            </a:r>
            <a:r>
              <a:rPr lang="en-GB" altLang="cs-CZ" sz="1700" dirty="0">
                <a:latin typeface="Georgia" panose="02040502050405020303" pitchFamily="18" charset="0"/>
              </a:rPr>
              <a:t>very popular</a:t>
            </a:r>
            <a:r>
              <a:rPr lang="cs-CZ" altLang="cs-CZ" sz="1700" dirty="0">
                <a:latin typeface="Georgia" panose="02040502050405020303" pitchFamily="18" charset="0"/>
              </a:rPr>
              <a:t> </a:t>
            </a:r>
            <a:r>
              <a:rPr lang="en-GB" altLang="cs-CZ" sz="1700" dirty="0">
                <a:latin typeface="Georgia" panose="02040502050405020303" pitchFamily="18" charset="0"/>
              </a:rPr>
              <a:t>tourist destinations.</a:t>
            </a:r>
            <a:r>
              <a:rPr lang="en-US" altLang="cs-CZ" sz="1700" dirty="0">
                <a:latin typeface="Georgia" panose="02040502050405020303" pitchFamily="18" charset="0"/>
              </a:rPr>
              <a:t/>
            </a:r>
            <a:br>
              <a:rPr lang="en-US" altLang="cs-CZ" sz="1700" dirty="0">
                <a:latin typeface="Georgia" panose="02040502050405020303" pitchFamily="18" charset="0"/>
              </a:rPr>
            </a:br>
            <a:endParaRPr lang="cs-CZ" altLang="cs-CZ" sz="1700" dirty="0">
              <a:latin typeface="Georgia" panose="02040502050405020303" pitchFamily="18" charset="0"/>
            </a:endParaRPr>
          </a:p>
          <a:p>
            <a:pPr marL="0" indent="0" eaLnBrk="1" hangingPunct="1">
              <a:lnSpc>
                <a:spcPct val="110000"/>
              </a:lnSpc>
              <a:spcBef>
                <a:spcPct val="0"/>
              </a:spcBef>
              <a:spcAft>
                <a:spcPts val="1200"/>
              </a:spcAft>
              <a:buFontTx/>
              <a:buNone/>
            </a:pPr>
            <a:endParaRPr lang="cs-CZ" altLang="cs-CZ" sz="1700" dirty="0">
              <a:latin typeface="Georgia" panose="02040502050405020303" pitchFamily="18" charset="0"/>
            </a:endParaRPr>
          </a:p>
          <a:p>
            <a:pPr marL="0" indent="0" eaLnBrk="1" hangingPunct="1">
              <a:lnSpc>
                <a:spcPct val="110000"/>
              </a:lnSpc>
              <a:spcBef>
                <a:spcPct val="0"/>
              </a:spcBef>
              <a:spcAft>
                <a:spcPts val="1200"/>
              </a:spcAft>
              <a:buFontTx/>
              <a:buNone/>
            </a:pPr>
            <a:endParaRPr lang="cs-CZ" altLang="cs-CZ" sz="1700" dirty="0">
              <a:latin typeface="Georgia" panose="02040502050405020303" pitchFamily="18" charset="0"/>
            </a:endParaRPr>
          </a:p>
          <a:p>
            <a:pPr marL="0" indent="0" eaLnBrk="1" hangingPunct="1">
              <a:lnSpc>
                <a:spcPct val="110000"/>
              </a:lnSpc>
              <a:spcBef>
                <a:spcPct val="0"/>
              </a:spcBef>
              <a:spcAft>
                <a:spcPts val="1200"/>
              </a:spcAft>
              <a:buFontTx/>
              <a:buNone/>
            </a:pPr>
            <a:endParaRPr lang="cs-CZ" altLang="cs-CZ" sz="1700" dirty="0">
              <a:latin typeface="Georgia" panose="02040502050405020303" pitchFamily="18" charset="0"/>
            </a:endParaRPr>
          </a:p>
          <a:p>
            <a:pPr marL="0" indent="0" eaLnBrk="1" hangingPunct="1">
              <a:lnSpc>
                <a:spcPct val="110000"/>
              </a:lnSpc>
              <a:spcBef>
                <a:spcPct val="0"/>
              </a:spcBef>
              <a:spcAft>
                <a:spcPts val="1200"/>
              </a:spcAft>
              <a:buFontTx/>
              <a:buNone/>
            </a:pPr>
            <a:r>
              <a:rPr lang="cs-CZ" altLang="cs-CZ" sz="800" dirty="0">
                <a:latin typeface="Georgia" panose="02040502050405020303" pitchFamily="18" charset="0"/>
              </a:rPr>
              <a:t/>
            </a:r>
            <a:br>
              <a:rPr lang="cs-CZ" altLang="cs-CZ" sz="800" dirty="0">
                <a:latin typeface="Georgia" panose="02040502050405020303" pitchFamily="18" charset="0"/>
              </a:rPr>
            </a:br>
            <a:endParaRPr lang="cs-CZ" altLang="cs-CZ" sz="800" dirty="0">
              <a:latin typeface="Georgia" panose="02040502050405020303" pitchFamily="18" charset="0"/>
            </a:endParaRPr>
          </a:p>
          <a:p>
            <a:pPr marL="0" indent="0" eaLnBrk="1" hangingPunct="1">
              <a:lnSpc>
                <a:spcPct val="110000"/>
              </a:lnSpc>
              <a:spcBef>
                <a:spcPct val="0"/>
              </a:spcBef>
              <a:spcAft>
                <a:spcPts val="1200"/>
              </a:spcAft>
              <a:buFontTx/>
              <a:buNone/>
            </a:pPr>
            <a:r>
              <a:rPr lang="en-GB" altLang="cs-CZ" sz="1700" dirty="0">
                <a:latin typeface="Georgia" panose="02040502050405020303" pitchFamily="18" charset="0"/>
              </a:rPr>
              <a:t>Spa towns like Karlovy Vary (</a:t>
            </a:r>
            <a:r>
              <a:rPr lang="en-GB" altLang="cs-CZ" sz="1700" dirty="0" err="1">
                <a:latin typeface="Georgia" panose="02040502050405020303" pitchFamily="18" charset="0"/>
              </a:rPr>
              <a:t>Karlsbad</a:t>
            </a:r>
            <a:r>
              <a:rPr lang="en-GB" altLang="cs-CZ" sz="1700" dirty="0">
                <a:latin typeface="Georgia" panose="02040502050405020303" pitchFamily="18" charset="0"/>
              </a:rPr>
              <a:t>) and </a:t>
            </a:r>
            <a:r>
              <a:rPr lang="cs-CZ" altLang="cs-CZ" sz="1700" dirty="0">
                <a:latin typeface="Georgia" panose="02040502050405020303" pitchFamily="18" charset="0"/>
              </a:rPr>
              <a:t>Mariánské Lázně </a:t>
            </a:r>
            <a:r>
              <a:rPr lang="en-GB" altLang="cs-CZ" sz="1700" dirty="0">
                <a:latin typeface="Georgia" panose="02040502050405020303" pitchFamily="18" charset="0"/>
              </a:rPr>
              <a:t>(Marienbad) have a very long history of international recognition and success.  </a:t>
            </a:r>
            <a:br>
              <a:rPr lang="en-GB" altLang="cs-CZ" sz="1700" dirty="0">
                <a:latin typeface="Georgia" panose="02040502050405020303" pitchFamily="18" charset="0"/>
              </a:rPr>
            </a:br>
            <a:r>
              <a:rPr lang="en-GB" altLang="cs-CZ" sz="1700" dirty="0">
                <a:latin typeface="Georgia" panose="02040502050405020303" pitchFamily="18" charset="0"/>
              </a:rPr>
              <a:t/>
            </a:r>
            <a:br>
              <a:rPr lang="en-GB" altLang="cs-CZ" sz="1700" dirty="0">
                <a:latin typeface="Georgia" panose="02040502050405020303" pitchFamily="18" charset="0"/>
              </a:rPr>
            </a:br>
            <a:r>
              <a:rPr lang="en-GB" altLang="cs-CZ" sz="1700" dirty="0">
                <a:latin typeface="Georgia" panose="02040502050405020303" pitchFamily="18" charset="0"/>
              </a:rPr>
              <a:t>		      The spa town of </a:t>
            </a:r>
            <a:r>
              <a:rPr lang="cs-CZ" altLang="cs-CZ" sz="1700" dirty="0">
                <a:latin typeface="Georgia" panose="02040502050405020303" pitchFamily="18" charset="0"/>
              </a:rPr>
              <a:t>Jáchymov</a:t>
            </a:r>
            <a:r>
              <a:rPr lang="en-GB" altLang="cs-CZ" sz="1700" dirty="0">
                <a:latin typeface="Georgia" panose="02040502050405020303" pitchFamily="18" charset="0"/>
              </a:rPr>
              <a:t> is renowned for its rare </a:t>
            </a:r>
            <a:br>
              <a:rPr lang="en-GB" altLang="cs-CZ" sz="1700" dirty="0">
                <a:latin typeface="Georgia" panose="02040502050405020303" pitchFamily="18" charset="0"/>
              </a:rPr>
            </a:br>
            <a:r>
              <a:rPr lang="en-GB" altLang="cs-CZ" sz="1700" dirty="0">
                <a:latin typeface="Georgia" panose="02040502050405020303" pitchFamily="18" charset="0"/>
              </a:rPr>
              <a:t>		      radioactive springs.</a:t>
            </a:r>
          </a:p>
        </p:txBody>
      </p:sp>
      <p:sp>
        <p:nvSpPr>
          <p:cNvPr id="2" name="Rectangle 1">
            <a:extLst>
              <a:ext uri="{FF2B5EF4-FFF2-40B4-BE49-F238E27FC236}">
                <a16:creationId xmlns:a16="http://schemas.microsoft.com/office/drawing/2014/main" id="{6FB12592-06C9-5703-1EF2-B0A29FB602CD}"/>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A022DDC-E09F-1BB8-90A8-7B3E87BBFFD0}"/>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4759"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a:extLst>
              <a:ext uri="{FF2B5EF4-FFF2-40B4-BE49-F238E27FC236}">
                <a16:creationId xmlns:a16="http://schemas.microsoft.com/office/drawing/2014/main" id="{526CA3B1-7B9E-D695-DE66-96F4A84766A5}"/>
              </a:ext>
            </a:extLst>
          </p:cNvPr>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3" name="Obrázek 2">
            <a:extLst>
              <a:ext uri="{FF2B5EF4-FFF2-40B4-BE49-F238E27FC236}">
                <a16:creationId xmlns:a16="http://schemas.microsoft.com/office/drawing/2014/main" id="{AFC37411-5CF1-0E48-4F0B-7B3411BA5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289" y="1999660"/>
            <a:ext cx="2673222" cy="17542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brázek 3">
            <a:extLst>
              <a:ext uri="{FF2B5EF4-FFF2-40B4-BE49-F238E27FC236}">
                <a16:creationId xmlns:a16="http://schemas.microsoft.com/office/drawing/2014/main" id="{B4999D81-B513-F4CB-99BB-6E1919DA5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8283" y="2036048"/>
            <a:ext cx="3256219" cy="17542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0BD84F5A-2B38-F14B-2C87-C81D5EECE6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648" y="4777056"/>
            <a:ext cx="1421419" cy="184557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ázek 7">
            <a:extLst>
              <a:ext uri="{FF2B5EF4-FFF2-40B4-BE49-F238E27FC236}">
                <a16:creationId xmlns:a16="http://schemas.microsoft.com/office/drawing/2014/main" id="{CB76405B-FAA2-CB4A-C23F-C3EB098863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5692" y="5441764"/>
            <a:ext cx="1903120" cy="116076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ttp://upload.wikimedia.org/wikipedia/commons/c/c2/Toulouse_-_Bar_basque_-_Beer_tap.jpg">
            <a:hlinkClick r:id="rId2"/>
            <a:extLst>
              <a:ext uri="{FF2B5EF4-FFF2-40B4-BE49-F238E27FC236}">
                <a16:creationId xmlns:a16="http://schemas.microsoft.com/office/drawing/2014/main" id="{27A364DD-8A4C-42DC-BAE8-48754ADAC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1557338"/>
            <a:ext cx="7507288"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a:extLst>
              <a:ext uri="{FF2B5EF4-FFF2-40B4-BE49-F238E27FC236}">
                <a16:creationId xmlns:a16="http://schemas.microsoft.com/office/drawing/2014/main" id="{AB18A6B5-C81A-271A-D301-8CD18E0462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2">
            <a:extLst>
              <a:ext uri="{FF2B5EF4-FFF2-40B4-BE49-F238E27FC236}">
                <a16:creationId xmlns:a16="http://schemas.microsoft.com/office/drawing/2014/main" id="{0F42874D-8938-1CAC-ECF7-C33B85E84B6C}"/>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Tourism</a:t>
            </a:r>
          </a:p>
        </p:txBody>
      </p:sp>
      <p:sp>
        <p:nvSpPr>
          <p:cNvPr id="75781" name="Rectangle 3">
            <a:extLst>
              <a:ext uri="{FF2B5EF4-FFF2-40B4-BE49-F238E27FC236}">
                <a16:creationId xmlns:a16="http://schemas.microsoft.com/office/drawing/2014/main" id="{C7ECDBB3-CF5E-9E7F-2BE0-BADD752A64F9}"/>
              </a:ext>
            </a:extLst>
          </p:cNvPr>
          <p:cNvSpPr>
            <a:spLocks noGrp="1" noChangeArrowheads="1"/>
          </p:cNvSpPr>
          <p:nvPr>
            <p:ph type="subTitle" idx="4294967295"/>
          </p:nvPr>
        </p:nvSpPr>
        <p:spPr>
          <a:xfrm>
            <a:off x="1728788" y="1125538"/>
            <a:ext cx="7415212" cy="5472112"/>
          </a:xfrm>
        </p:spPr>
        <p:txBody>
          <a:bodyPr/>
          <a:lstStyle/>
          <a:p>
            <a:pPr marL="0" indent="0" eaLnBrk="1" hangingPunct="1">
              <a:lnSpc>
                <a:spcPct val="130000"/>
              </a:lnSpc>
              <a:spcBef>
                <a:spcPct val="0"/>
              </a:spcBef>
              <a:spcAft>
                <a:spcPts val="1200"/>
              </a:spcAft>
              <a:buFontTx/>
              <a:buNone/>
            </a:pPr>
            <a:r>
              <a:rPr lang="en-GB" altLang="cs-CZ" sz="1800">
                <a:solidFill>
                  <a:srgbClr val="C00000"/>
                </a:solidFill>
                <a:latin typeface="Georgia" panose="02040502050405020303" pitchFamily="18" charset="0"/>
              </a:rPr>
              <a:t>Beer and beer baths</a:t>
            </a:r>
            <a:br>
              <a:rPr lang="en-GB" altLang="cs-CZ" sz="1800">
                <a:solidFill>
                  <a:srgbClr val="C00000"/>
                </a:solidFill>
                <a:latin typeface="Georgia" panose="02040502050405020303" pitchFamily="18" charset="0"/>
              </a:rPr>
            </a:br>
            <a:r>
              <a:rPr lang="en-GB" altLang="cs-CZ" sz="1800">
                <a:solidFill>
                  <a:schemeClr val="bg1"/>
                </a:solidFill>
                <a:latin typeface="Georgia" panose="02040502050405020303" pitchFamily="18" charset="0"/>
              </a:rPr>
              <a:t/>
            </a:r>
            <a:br>
              <a:rPr lang="en-GB" altLang="cs-CZ" sz="1800">
                <a:solidFill>
                  <a:schemeClr val="bg1"/>
                </a:solidFill>
                <a:latin typeface="Georgia" panose="02040502050405020303" pitchFamily="18" charset="0"/>
              </a:rPr>
            </a:br>
            <a:r>
              <a:rPr lang="en-GB" altLang="cs-CZ" sz="1600">
                <a:solidFill>
                  <a:schemeClr val="bg1"/>
                </a:solidFill>
                <a:latin typeface="Georgia" panose="02040502050405020303" pitchFamily="18" charset="0"/>
              </a:rPr>
              <a:t>Czech beer is a national symbol</a:t>
            </a:r>
            <a:r>
              <a:rPr lang="en-GB" altLang="cs-CZ" sz="1800">
                <a:solidFill>
                  <a:schemeClr val="bg1"/>
                </a:solidFill>
                <a:latin typeface="Georgia" panose="02040502050405020303" pitchFamily="18" charset="0"/>
              </a:rPr>
              <a:t>, enjoying </a:t>
            </a:r>
            <a:r>
              <a:rPr lang="en-GB" altLang="cs-CZ" sz="1600">
                <a:solidFill>
                  <a:schemeClr val="bg1"/>
                </a:solidFill>
                <a:latin typeface="Georgia" panose="02040502050405020303" pitchFamily="18" charset="0"/>
              </a:rPr>
              <a:t>the Protected Geographical Indication status since 2008. The annual production </a:t>
            </a:r>
            <a:br>
              <a:rPr lang="en-GB" altLang="cs-CZ" sz="1600">
                <a:solidFill>
                  <a:schemeClr val="bg1"/>
                </a:solidFill>
                <a:latin typeface="Georgia" panose="02040502050405020303" pitchFamily="18" charset="0"/>
              </a:rPr>
            </a:br>
            <a:r>
              <a:rPr lang="en-GB" altLang="cs-CZ" sz="1600">
                <a:solidFill>
                  <a:schemeClr val="bg1"/>
                </a:solidFill>
                <a:latin typeface="Georgia" panose="02040502050405020303" pitchFamily="18" charset="0"/>
              </a:rPr>
              <a:t>of nearly 20 million hectolitres places the Czech Republic 15th in the world </a:t>
            </a:r>
            <a:br>
              <a:rPr lang="en-GB" altLang="cs-CZ" sz="1600">
                <a:solidFill>
                  <a:schemeClr val="bg1"/>
                </a:solidFill>
                <a:latin typeface="Georgia" panose="02040502050405020303" pitchFamily="18" charset="0"/>
              </a:rPr>
            </a:br>
            <a:r>
              <a:rPr lang="en-GB" altLang="cs-CZ" sz="1600">
                <a:solidFill>
                  <a:schemeClr val="bg1"/>
                </a:solidFill>
                <a:latin typeface="Georgia" panose="02040502050405020303" pitchFamily="18" charset="0"/>
              </a:rPr>
              <a:t>(the biggest producer is the USA, followed by China and Germany).</a:t>
            </a:r>
            <a:br>
              <a:rPr lang="en-GB" altLang="cs-CZ" sz="1600">
                <a:solidFill>
                  <a:schemeClr val="bg1"/>
                </a:solidFill>
                <a:latin typeface="Georgia" panose="02040502050405020303" pitchFamily="18" charset="0"/>
              </a:rPr>
            </a:br>
            <a:r>
              <a:rPr lang="en-GB" altLang="cs-CZ" sz="1600">
                <a:solidFill>
                  <a:schemeClr val="bg1"/>
                </a:solidFill>
                <a:latin typeface="Georgia" panose="02040502050405020303" pitchFamily="18" charset="0"/>
              </a:rPr>
              <a:t> </a:t>
            </a:r>
            <a:br>
              <a:rPr lang="en-GB" altLang="cs-CZ" sz="1600">
                <a:solidFill>
                  <a:schemeClr val="bg1"/>
                </a:solidFill>
                <a:latin typeface="Georgia" panose="02040502050405020303" pitchFamily="18" charset="0"/>
              </a:rPr>
            </a:br>
            <a:r>
              <a:rPr lang="en-GB" altLang="cs-CZ" sz="1600">
                <a:solidFill>
                  <a:schemeClr val="bg1"/>
                </a:solidFill>
                <a:latin typeface="Georgia" panose="02040502050405020303" pitchFamily="18" charset="0"/>
              </a:rPr>
              <a:t>A beer bath is an extremely popular wellness procedure. It combines the curative effects of mineral water, beer and ingredients used in beer production. The benefits of beer baths have been known since the Middle Ages. Medieval doctors, herbalists and bonesetters recommended bathing in yeasty beer as a curative as well as preventive therapy.</a:t>
            </a:r>
            <a:r>
              <a:rPr lang="en-GB" altLang="cs-CZ" sz="1800">
                <a:latin typeface="Georgia" panose="02040502050405020303" pitchFamily="18" charset="0"/>
              </a:rPr>
              <a:t/>
            </a:r>
            <a:br>
              <a:rPr lang="en-GB" altLang="cs-CZ" sz="1800">
                <a:latin typeface="Georgia" panose="02040502050405020303" pitchFamily="18" charset="0"/>
              </a:rPr>
            </a:br>
            <a:r>
              <a:rPr lang="en-GB" altLang="cs-CZ" sz="1800">
                <a:latin typeface="Georgia" panose="02040502050405020303" pitchFamily="18" charset="0"/>
              </a:rPr>
              <a:t/>
            </a:r>
            <a:br>
              <a:rPr lang="en-GB" altLang="cs-CZ" sz="1800">
                <a:latin typeface="Georgia" panose="02040502050405020303" pitchFamily="18" charset="0"/>
              </a:rPr>
            </a:br>
            <a:r>
              <a:rPr lang="en-GB" altLang="cs-CZ" sz="2500">
                <a:latin typeface="Georgia" panose="02040502050405020303" pitchFamily="18" charset="0"/>
              </a:rPr>
              <a:t/>
            </a:r>
            <a:br>
              <a:rPr lang="en-GB" altLang="cs-CZ" sz="2500">
                <a:latin typeface="Georgia" panose="02040502050405020303" pitchFamily="18" charset="0"/>
              </a:rPr>
            </a:br>
            <a:r>
              <a:rPr lang="en-GB" altLang="cs-CZ" sz="1200">
                <a:solidFill>
                  <a:schemeClr val="bg1"/>
                </a:solidFill>
                <a:latin typeface="Georgia" panose="02040502050405020303" pitchFamily="18" charset="0"/>
              </a:rPr>
              <a:t>For more information please visit:</a:t>
            </a:r>
            <a:br>
              <a:rPr lang="en-GB" altLang="cs-CZ" sz="1200">
                <a:solidFill>
                  <a:schemeClr val="bg1"/>
                </a:solidFill>
                <a:latin typeface="Georgia" panose="02040502050405020303" pitchFamily="18" charset="0"/>
              </a:rPr>
            </a:br>
            <a:r>
              <a:rPr lang="en-GB" altLang="cs-CZ" sz="1200">
                <a:solidFill>
                  <a:schemeClr val="bg1"/>
                </a:solidFill>
                <a:latin typeface="Georgia" panose="02040502050405020303" pitchFamily="18" charset="0"/>
              </a:rPr>
              <a:t>http://www.czech.cz/en/Business/Czech-companies/Beer-Nation-–-Czech-Republic</a:t>
            </a:r>
          </a:p>
        </p:txBody>
      </p:sp>
      <p:sp>
        <p:nvSpPr>
          <p:cNvPr id="2" name="Rectangle 1">
            <a:extLst>
              <a:ext uri="{FF2B5EF4-FFF2-40B4-BE49-F238E27FC236}">
                <a16:creationId xmlns:a16="http://schemas.microsoft.com/office/drawing/2014/main" id="{CE68FAF9-041A-4F3E-B9F7-B8CA87697175}"/>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978D1AB-755A-8A63-BC13-78EACDAEB5A1}"/>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5784"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a:extLst>
              <a:ext uri="{FF2B5EF4-FFF2-40B4-BE49-F238E27FC236}">
                <a16:creationId xmlns:a16="http://schemas.microsoft.com/office/drawing/2014/main" id="{10762D64-917D-6D10-8965-A0151EA1D1E9}"/>
              </a:ext>
            </a:extLst>
          </p:cNvPr>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hotelhappystar.cz/wp-content/uploads/img_1586-rekon.jpg">
            <a:extLst>
              <a:ext uri="{FF2B5EF4-FFF2-40B4-BE49-F238E27FC236}">
                <a16:creationId xmlns:a16="http://schemas.microsoft.com/office/drawing/2014/main" id="{F6EA74A6-3DF1-6135-5461-F1BA17190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84313"/>
            <a:ext cx="750728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a:extLst>
              <a:ext uri="{FF2B5EF4-FFF2-40B4-BE49-F238E27FC236}">
                <a16:creationId xmlns:a16="http://schemas.microsoft.com/office/drawing/2014/main" id="{8324C93C-1813-1405-6BA5-1A8F13BCC9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2">
            <a:extLst>
              <a:ext uri="{FF2B5EF4-FFF2-40B4-BE49-F238E27FC236}">
                <a16:creationId xmlns:a16="http://schemas.microsoft.com/office/drawing/2014/main" id="{AEAA00DE-476B-F8EE-E177-56EA257AF293}"/>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Tourism</a:t>
            </a:r>
          </a:p>
        </p:txBody>
      </p:sp>
      <p:sp>
        <p:nvSpPr>
          <p:cNvPr id="76805" name="Rectangle 3">
            <a:extLst>
              <a:ext uri="{FF2B5EF4-FFF2-40B4-BE49-F238E27FC236}">
                <a16:creationId xmlns:a16="http://schemas.microsoft.com/office/drawing/2014/main" id="{16E1F61D-59E0-6308-2988-C3DD5AFA3EA9}"/>
              </a:ext>
            </a:extLst>
          </p:cNvPr>
          <p:cNvSpPr>
            <a:spLocks noGrp="1" noChangeArrowheads="1"/>
          </p:cNvSpPr>
          <p:nvPr>
            <p:ph type="subTitle" idx="4294967295"/>
          </p:nvPr>
        </p:nvSpPr>
        <p:spPr>
          <a:xfrm>
            <a:off x="1627188" y="1143000"/>
            <a:ext cx="7516812" cy="5472113"/>
          </a:xfrm>
        </p:spPr>
        <p:txBody>
          <a:bodyPr/>
          <a:lstStyle/>
          <a:p>
            <a:pPr marL="0" indent="0" algn="just" eaLnBrk="1" hangingPunct="1">
              <a:spcBef>
                <a:spcPct val="0"/>
              </a:spcBef>
              <a:spcAft>
                <a:spcPts val="1200"/>
              </a:spcAft>
              <a:buFontTx/>
              <a:buNone/>
            </a:pPr>
            <a:r>
              <a:rPr lang="en-GB" altLang="cs-CZ" sz="1800" dirty="0">
                <a:solidFill>
                  <a:srgbClr val="C00000"/>
                </a:solidFill>
                <a:latin typeface="Georgia" panose="02040502050405020303" pitchFamily="18" charset="0"/>
              </a:rPr>
              <a:t>Wine and winemaking </a:t>
            </a:r>
            <a:r>
              <a:rPr lang="en-GB" altLang="cs-CZ" sz="1800" dirty="0" smtClean="0">
                <a:solidFill>
                  <a:srgbClr val="C00000"/>
                </a:solidFill>
                <a:latin typeface="Georgia" panose="02040502050405020303" pitchFamily="18" charset="0"/>
              </a:rPr>
              <a:t>in</a:t>
            </a:r>
            <a:r>
              <a:rPr lang="cs-CZ" altLang="cs-CZ" sz="1800" dirty="0" smtClean="0">
                <a:solidFill>
                  <a:srgbClr val="C00000"/>
                </a:solidFill>
                <a:latin typeface="Georgia" panose="02040502050405020303" pitchFamily="18" charset="0"/>
              </a:rPr>
              <a:t> </a:t>
            </a:r>
            <a:r>
              <a:rPr lang="cs-CZ" altLang="cs-CZ" sz="1800" dirty="0" err="1" smtClean="0">
                <a:solidFill>
                  <a:srgbClr val="C00000"/>
                </a:solidFill>
                <a:latin typeface="Georgia" panose="02040502050405020303" pitchFamily="18" charset="0"/>
              </a:rPr>
              <a:t>Czechia</a:t>
            </a:r>
            <a:endParaRPr lang="en-GB" altLang="cs-CZ" sz="1800" dirty="0">
              <a:latin typeface="Georgia" panose="02040502050405020303" pitchFamily="18" charset="0"/>
            </a:endParaRPr>
          </a:p>
          <a:p>
            <a:pPr marL="0" indent="0" eaLnBrk="1" hangingPunct="1">
              <a:spcBef>
                <a:spcPct val="0"/>
              </a:spcBef>
              <a:spcAft>
                <a:spcPts val="1200"/>
              </a:spcAft>
              <a:buFontTx/>
              <a:buNone/>
            </a:pPr>
            <a:r>
              <a:rPr lang="en-GB" altLang="cs-CZ" sz="1800" dirty="0">
                <a:latin typeface="Georgia" panose="02040502050405020303" pitchFamily="18" charset="0"/>
              </a:rPr>
              <a:t>Moravian white wines are recognized worldwide. They have won many international awards and are well received even in major wine-growing countries such as France and Germany. </a:t>
            </a:r>
            <a:br>
              <a:rPr lang="en-GB" altLang="cs-CZ" sz="1800" dirty="0">
                <a:latin typeface="Georgia" panose="02040502050405020303" pitchFamily="18" charset="0"/>
              </a:rPr>
            </a:br>
            <a:r>
              <a:rPr lang="en-GB" altLang="cs-CZ" sz="1800" dirty="0">
                <a:latin typeface="Georgia" panose="02040502050405020303" pitchFamily="18" charset="0"/>
              </a:rPr>
              <a:t/>
            </a:r>
            <a:br>
              <a:rPr lang="en-GB" altLang="cs-CZ" sz="1800" dirty="0">
                <a:latin typeface="Georgia" panose="02040502050405020303" pitchFamily="18" charset="0"/>
              </a:rPr>
            </a:br>
            <a:r>
              <a:rPr lang="en-GB" altLang="cs-CZ" sz="1800" dirty="0" smtClean="0">
                <a:solidFill>
                  <a:schemeClr val="bg1"/>
                </a:solidFill>
                <a:latin typeface="Georgia" panose="02040502050405020303" pitchFamily="18" charset="0"/>
              </a:rPr>
              <a:t>Czech</a:t>
            </a:r>
            <a:r>
              <a:rPr lang="cs-CZ" altLang="cs-CZ" sz="1800" dirty="0" err="1" smtClean="0">
                <a:solidFill>
                  <a:schemeClr val="bg1"/>
                </a:solidFill>
                <a:latin typeface="Georgia" panose="02040502050405020303" pitchFamily="18" charset="0"/>
              </a:rPr>
              <a:t>ia</a:t>
            </a:r>
            <a:r>
              <a:rPr lang="en-GB" altLang="cs-CZ" sz="1800" dirty="0" smtClean="0">
                <a:solidFill>
                  <a:schemeClr val="bg1"/>
                </a:solidFill>
                <a:latin typeface="Georgia" panose="02040502050405020303" pitchFamily="18" charset="0"/>
              </a:rPr>
              <a:t> </a:t>
            </a:r>
            <a:r>
              <a:rPr lang="en-GB" altLang="cs-CZ" sz="1800" dirty="0">
                <a:solidFill>
                  <a:schemeClr val="bg1"/>
                </a:solidFill>
                <a:latin typeface="Georgia" panose="02040502050405020303" pitchFamily="18" charset="0"/>
              </a:rPr>
              <a:t>is divided into two main wine-producing regions, Bohemia and Moravia, each with several </a:t>
            </a:r>
            <a:r>
              <a:rPr lang="en-GB" altLang="cs-CZ" sz="1800" dirty="0" err="1">
                <a:solidFill>
                  <a:schemeClr val="bg1"/>
                </a:solidFill>
                <a:latin typeface="Georgia" panose="02040502050405020303" pitchFamily="18" charset="0"/>
              </a:rPr>
              <a:t>subregions</a:t>
            </a:r>
            <a:r>
              <a:rPr lang="en-GB" altLang="cs-CZ" sz="1800" dirty="0">
                <a:solidFill>
                  <a:schemeClr val="bg1"/>
                </a:solidFill>
                <a:latin typeface="Georgia" panose="02040502050405020303" pitchFamily="18" charset="0"/>
              </a:rPr>
              <a:t>.  </a:t>
            </a:r>
            <a:br>
              <a:rPr lang="en-GB" altLang="cs-CZ" sz="1800" dirty="0">
                <a:solidFill>
                  <a:schemeClr val="bg1"/>
                </a:solidFill>
                <a:latin typeface="Georgia" panose="02040502050405020303" pitchFamily="18" charset="0"/>
              </a:rPr>
            </a:br>
            <a:r>
              <a:rPr lang="en-GB" altLang="cs-CZ" sz="1800" dirty="0">
                <a:solidFill>
                  <a:schemeClr val="bg1"/>
                </a:solidFill>
                <a:latin typeface="Georgia" panose="02040502050405020303" pitchFamily="18" charset="0"/>
              </a:rPr>
              <a:t/>
            </a:r>
            <a:br>
              <a:rPr lang="en-GB" altLang="cs-CZ" sz="1800" dirty="0">
                <a:solidFill>
                  <a:schemeClr val="bg1"/>
                </a:solidFill>
                <a:latin typeface="Georgia" panose="02040502050405020303" pitchFamily="18" charset="0"/>
              </a:rPr>
            </a:br>
            <a:r>
              <a:rPr lang="en-GB" altLang="cs-CZ" sz="1800" dirty="0">
                <a:solidFill>
                  <a:schemeClr val="bg1"/>
                </a:solidFill>
                <a:latin typeface="Georgia" panose="02040502050405020303" pitchFamily="18" charset="0"/>
              </a:rPr>
              <a:t>The country’s wine producing tradition is very long, going back to the 3rd century when the Romans planted the first grape vines in the territory of the present </a:t>
            </a:r>
            <a:r>
              <a:rPr lang="en-GB" altLang="cs-CZ" sz="1800" dirty="0" smtClean="0">
                <a:solidFill>
                  <a:schemeClr val="bg1"/>
                </a:solidFill>
                <a:latin typeface="Georgia" panose="02040502050405020303" pitchFamily="18" charset="0"/>
              </a:rPr>
              <a:t>Czech</a:t>
            </a:r>
            <a:r>
              <a:rPr lang="cs-CZ" altLang="cs-CZ" sz="1800" dirty="0" err="1" smtClean="0">
                <a:solidFill>
                  <a:schemeClr val="bg1"/>
                </a:solidFill>
                <a:latin typeface="Georgia" panose="02040502050405020303" pitchFamily="18" charset="0"/>
              </a:rPr>
              <a:t>ia</a:t>
            </a:r>
            <a:r>
              <a:rPr lang="en-GB" altLang="cs-CZ" sz="1800" dirty="0" smtClean="0">
                <a:solidFill>
                  <a:schemeClr val="bg1"/>
                </a:solidFill>
                <a:latin typeface="Georgia" panose="02040502050405020303" pitchFamily="18" charset="0"/>
              </a:rPr>
              <a:t>. </a:t>
            </a:r>
            <a:r>
              <a:rPr lang="en-GB" altLang="cs-CZ" sz="1800" dirty="0">
                <a:solidFill>
                  <a:schemeClr val="bg1"/>
                </a:solidFill>
                <a:latin typeface="Georgia" panose="02040502050405020303" pitchFamily="18" charset="0"/>
              </a:rPr>
              <a:t>The area taken up by vineyards was largest in the seventeenth century, on the eve of the Thirty Years</a:t>
            </a:r>
            <a:r>
              <a:rPr lang="cs-CZ" altLang="cs-CZ" sz="1800" dirty="0">
                <a:solidFill>
                  <a:schemeClr val="bg1"/>
                </a:solidFill>
                <a:latin typeface="Georgia" panose="02040502050405020303" pitchFamily="18" charset="0"/>
              </a:rPr>
              <a:t>'</a:t>
            </a:r>
            <a:r>
              <a:rPr lang="en-GB" altLang="cs-CZ" sz="1800" dirty="0">
                <a:solidFill>
                  <a:schemeClr val="bg1"/>
                </a:solidFill>
                <a:latin typeface="Georgia" panose="02040502050405020303" pitchFamily="18" charset="0"/>
              </a:rPr>
              <a:t> War. Today there are 19,000 hectares of vineyards, mostly situated in Moravia. </a:t>
            </a:r>
            <a:br>
              <a:rPr lang="en-GB" altLang="cs-CZ" sz="1800" dirty="0">
                <a:solidFill>
                  <a:schemeClr val="bg1"/>
                </a:solidFill>
                <a:latin typeface="Georgia" panose="02040502050405020303" pitchFamily="18" charset="0"/>
              </a:rPr>
            </a:br>
            <a:r>
              <a:rPr lang="en-GB" altLang="cs-CZ" sz="1800" dirty="0">
                <a:latin typeface="Georgia" panose="02040502050405020303" pitchFamily="18" charset="0"/>
              </a:rPr>
              <a:t/>
            </a:r>
            <a:br>
              <a:rPr lang="en-GB" altLang="cs-CZ" sz="1800" dirty="0">
                <a:latin typeface="Georgia" panose="02040502050405020303" pitchFamily="18" charset="0"/>
              </a:rPr>
            </a:br>
            <a:r>
              <a:rPr lang="en-GB" altLang="cs-CZ" sz="1200" dirty="0">
                <a:solidFill>
                  <a:schemeClr val="bg1"/>
                </a:solidFill>
                <a:latin typeface="Georgia" panose="02040502050405020303" pitchFamily="18" charset="0"/>
              </a:rPr>
              <a:t>For more information please visit:</a:t>
            </a:r>
            <a:r>
              <a:rPr lang="en-GB" altLang="cs-CZ" sz="1800" dirty="0">
                <a:solidFill>
                  <a:schemeClr val="bg1"/>
                </a:solidFill>
                <a:latin typeface="Georgia" panose="02040502050405020303" pitchFamily="18" charset="0"/>
              </a:rPr>
              <a:t/>
            </a:r>
            <a:br>
              <a:rPr lang="en-GB" altLang="cs-CZ" sz="1800" dirty="0">
                <a:solidFill>
                  <a:schemeClr val="bg1"/>
                </a:solidFill>
                <a:latin typeface="Georgia" panose="02040502050405020303" pitchFamily="18" charset="0"/>
              </a:rPr>
            </a:br>
            <a:r>
              <a:rPr lang="en-GB" altLang="cs-CZ" sz="1200" dirty="0">
                <a:solidFill>
                  <a:schemeClr val="bg1"/>
                </a:solidFill>
                <a:latin typeface="Georgia" panose="02040502050405020303" pitchFamily="18" charset="0"/>
              </a:rPr>
              <a:t>http://www.czech.cz/en/98915-wine-and-viniculture-regions-in-the-czech-republic</a:t>
            </a:r>
          </a:p>
        </p:txBody>
      </p:sp>
      <p:sp>
        <p:nvSpPr>
          <p:cNvPr id="2" name="Rectangle 1">
            <a:extLst>
              <a:ext uri="{FF2B5EF4-FFF2-40B4-BE49-F238E27FC236}">
                <a16:creationId xmlns:a16="http://schemas.microsoft.com/office/drawing/2014/main" id="{7142555F-69B3-B77A-6E0A-17901415654F}"/>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92DF5690-D39A-4183-FBC7-D9AE479F7A71}"/>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808"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a:extLst>
              <a:ext uri="{FF2B5EF4-FFF2-40B4-BE49-F238E27FC236}">
                <a16:creationId xmlns:a16="http://schemas.microsoft.com/office/drawing/2014/main" id="{CF641138-DF62-EB0E-2D46-F6C3A5CD6660}"/>
              </a:ext>
            </a:extLst>
          </p:cNvPr>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hotelhappystar.cz/wp-content/uploads/img_1586-rekon.jpg">
            <a:extLst>
              <a:ext uri="{FF2B5EF4-FFF2-40B4-BE49-F238E27FC236}">
                <a16:creationId xmlns:a16="http://schemas.microsoft.com/office/drawing/2014/main" id="{DBA2F44B-553C-078B-A3EE-43B4B75F9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484313"/>
            <a:ext cx="750728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a:extLst>
              <a:ext uri="{FF2B5EF4-FFF2-40B4-BE49-F238E27FC236}">
                <a16:creationId xmlns:a16="http://schemas.microsoft.com/office/drawing/2014/main" id="{8B110718-A5F2-85A0-CD32-761FA3059D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2">
            <a:extLst>
              <a:ext uri="{FF2B5EF4-FFF2-40B4-BE49-F238E27FC236}">
                <a16:creationId xmlns:a16="http://schemas.microsoft.com/office/drawing/2014/main" id="{7D4CF74C-96C4-D267-13B1-1A255B5CE1FB}"/>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Tourism</a:t>
            </a:r>
          </a:p>
        </p:txBody>
      </p:sp>
      <p:sp>
        <p:nvSpPr>
          <p:cNvPr id="77829" name="Rectangle 3">
            <a:extLst>
              <a:ext uri="{FF2B5EF4-FFF2-40B4-BE49-F238E27FC236}">
                <a16:creationId xmlns:a16="http://schemas.microsoft.com/office/drawing/2014/main" id="{0D533C38-9644-9635-7138-36C2AEC6B58A}"/>
              </a:ext>
            </a:extLst>
          </p:cNvPr>
          <p:cNvSpPr>
            <a:spLocks noGrp="1" noChangeArrowheads="1"/>
          </p:cNvSpPr>
          <p:nvPr>
            <p:ph type="subTitle" idx="4294967295"/>
          </p:nvPr>
        </p:nvSpPr>
        <p:spPr>
          <a:xfrm>
            <a:off x="1700213" y="1125538"/>
            <a:ext cx="7443787" cy="5543550"/>
          </a:xfrm>
        </p:spPr>
        <p:txBody>
          <a:bodyPr/>
          <a:lstStyle/>
          <a:p>
            <a:pPr marL="0" indent="0" eaLnBrk="1" hangingPunct="1">
              <a:lnSpc>
                <a:spcPct val="110000"/>
              </a:lnSpc>
              <a:spcBef>
                <a:spcPct val="0"/>
              </a:spcBef>
              <a:spcAft>
                <a:spcPts val="1200"/>
              </a:spcAft>
              <a:buFontTx/>
              <a:buNone/>
            </a:pPr>
            <a:r>
              <a:rPr lang="en-GB" altLang="cs-CZ" sz="1800">
                <a:solidFill>
                  <a:srgbClr val="C00000"/>
                </a:solidFill>
                <a:latin typeface="Georgia" panose="02040502050405020303" pitchFamily="18" charset="0"/>
              </a:rPr>
              <a:t>Wine &amp; Tourism</a:t>
            </a:r>
            <a:r>
              <a:rPr lang="cs-CZ" altLang="cs-CZ" sz="1800">
                <a:solidFill>
                  <a:srgbClr val="C00000"/>
                </a:solidFill>
                <a:latin typeface="Georgia" panose="02040502050405020303" pitchFamily="18" charset="0"/>
              </a:rPr>
              <a:t/>
            </a:r>
            <a:br>
              <a:rPr lang="cs-CZ" altLang="cs-CZ" sz="1800">
                <a:solidFill>
                  <a:srgbClr val="C00000"/>
                </a:solidFill>
                <a:latin typeface="Georgia" panose="02040502050405020303" pitchFamily="18" charset="0"/>
              </a:rPr>
            </a:br>
            <a:r>
              <a:rPr lang="cs-CZ" altLang="cs-CZ" sz="1800">
                <a:solidFill>
                  <a:srgbClr val="C00000"/>
                </a:solidFill>
                <a:latin typeface="Georgia" panose="02040502050405020303" pitchFamily="18" charset="0"/>
              </a:rPr>
              <a:t/>
            </a:r>
            <a:br>
              <a:rPr lang="cs-CZ" altLang="cs-CZ" sz="1800">
                <a:solidFill>
                  <a:srgbClr val="C00000"/>
                </a:solidFill>
                <a:latin typeface="Georgia" panose="02040502050405020303" pitchFamily="18" charset="0"/>
              </a:rPr>
            </a:br>
            <a:r>
              <a:rPr lang="en-GB" altLang="cs-CZ" sz="1800">
                <a:latin typeface="Georgia" panose="02040502050405020303" pitchFamily="18" charset="0"/>
              </a:rPr>
              <a:t>The diversity of the Moravia wine producing region, stretching across several terroirs with different climatic factors, gives Moravian wines their distinctive character. </a:t>
            </a:r>
          </a:p>
          <a:p>
            <a:pPr marL="0" indent="0" eaLnBrk="1" hangingPunct="1">
              <a:lnSpc>
                <a:spcPct val="110000"/>
              </a:lnSpc>
              <a:spcBef>
                <a:spcPct val="0"/>
              </a:spcBef>
              <a:spcAft>
                <a:spcPts val="1200"/>
              </a:spcAft>
              <a:buFontTx/>
              <a:buNone/>
            </a:pPr>
            <a:r>
              <a:rPr lang="en-GB" altLang="cs-CZ" sz="1800">
                <a:latin typeface="Georgia" panose="02040502050405020303" pitchFamily="18" charset="0"/>
              </a:rPr>
              <a:t>The area between Znojmo and Uherské Hradiště, with its diversity of </a:t>
            </a:r>
            <a:r>
              <a:rPr lang="en-GB" altLang="cs-CZ" sz="1800">
                <a:solidFill>
                  <a:schemeClr val="bg1"/>
                </a:solidFill>
                <a:latin typeface="Georgia" panose="02040502050405020303" pitchFamily="18" charset="0"/>
              </a:rPr>
              <a:t>vineyards, wine growing traditions, grape varieties  and wine producing technologies has a unique genius loci.</a:t>
            </a:r>
          </a:p>
          <a:p>
            <a:pPr marL="0" indent="0" eaLnBrk="1" hangingPunct="1">
              <a:lnSpc>
                <a:spcPct val="110000"/>
              </a:lnSpc>
              <a:spcBef>
                <a:spcPct val="0"/>
              </a:spcBef>
              <a:spcAft>
                <a:spcPts val="1200"/>
              </a:spcAft>
              <a:buFontTx/>
              <a:buNone/>
            </a:pPr>
            <a:r>
              <a:rPr lang="en-GB" altLang="cs-CZ" sz="1800">
                <a:solidFill>
                  <a:schemeClr val="bg1"/>
                </a:solidFill>
                <a:latin typeface="Georgia" panose="02040502050405020303" pitchFamily="18" charset="0"/>
              </a:rPr>
              <a:t>More than 1,200 kilometres of signposted cycling trails known as the Moravian Wine Route run through Moravia. The trails zigzag the wine growing region, guiding you to vantage points, down alleys lined with wine cellars, and through many famous wine-growing villages. A cycling tour along the Wine Route is a good way to see the picturesque Moravian landscape with its historical landmarks and wonderful wines.</a:t>
            </a:r>
            <a:br>
              <a:rPr lang="en-GB" altLang="cs-CZ" sz="1800">
                <a:solidFill>
                  <a:schemeClr val="bg1"/>
                </a:solidFill>
                <a:latin typeface="Georgia" panose="02040502050405020303" pitchFamily="18" charset="0"/>
              </a:rPr>
            </a:br>
            <a:r>
              <a:rPr lang="en-GB" altLang="cs-CZ" sz="1300">
                <a:solidFill>
                  <a:schemeClr val="bg1"/>
                </a:solidFill>
                <a:latin typeface="Georgia" panose="02040502050405020303" pitchFamily="18" charset="0"/>
              </a:rPr>
              <a:t/>
            </a:r>
            <a:br>
              <a:rPr lang="en-GB" altLang="cs-CZ" sz="1300">
                <a:solidFill>
                  <a:schemeClr val="bg1"/>
                </a:solidFill>
                <a:latin typeface="Georgia" panose="02040502050405020303" pitchFamily="18" charset="0"/>
              </a:rPr>
            </a:br>
            <a:r>
              <a:rPr lang="en-GB" altLang="cs-CZ" sz="1200">
                <a:solidFill>
                  <a:schemeClr val="bg1"/>
                </a:solidFill>
                <a:latin typeface="Georgia" panose="02040502050405020303" pitchFamily="18" charset="0"/>
              </a:rPr>
              <a:t>For more information please visit:</a:t>
            </a:r>
            <a:br>
              <a:rPr lang="en-GB" altLang="cs-CZ" sz="1200">
                <a:solidFill>
                  <a:schemeClr val="bg1"/>
                </a:solidFill>
                <a:latin typeface="Georgia" panose="02040502050405020303" pitchFamily="18" charset="0"/>
              </a:rPr>
            </a:br>
            <a:r>
              <a:rPr lang="en-GB" altLang="cs-CZ" sz="1200">
                <a:solidFill>
                  <a:schemeClr val="bg1"/>
                </a:solidFill>
                <a:latin typeface="Georgia" panose="02040502050405020303" pitchFamily="18" charset="0"/>
              </a:rPr>
              <a:t>http://www.wineofczechrepublic.cz/en/wine-tourism.html</a:t>
            </a:r>
          </a:p>
        </p:txBody>
      </p:sp>
      <p:sp>
        <p:nvSpPr>
          <p:cNvPr id="2" name="Rectangle 1">
            <a:extLst>
              <a:ext uri="{FF2B5EF4-FFF2-40B4-BE49-F238E27FC236}">
                <a16:creationId xmlns:a16="http://schemas.microsoft.com/office/drawing/2014/main" id="{24AA646F-A782-92B6-7397-32EDD40882DC}"/>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9B20C8D-F4E5-2199-FEBE-3195FDBCDB85}"/>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7832"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a:extLst>
              <a:ext uri="{FF2B5EF4-FFF2-40B4-BE49-F238E27FC236}">
                <a16:creationId xmlns:a16="http://schemas.microsoft.com/office/drawing/2014/main" id="{91A5C791-A4E0-A8D9-F548-387AB5F5C42F}"/>
              </a:ext>
            </a:extLst>
          </p:cNvPr>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C7D52382-B9C4-06A3-3380-2519109625E4}"/>
              </a:ext>
            </a:extLst>
          </p:cNvPr>
          <p:cNvSpPr>
            <a:spLocks noGrp="1" noChangeArrowheads="1"/>
          </p:cNvSpPr>
          <p:nvPr>
            <p:ph type="subTitle" idx="4294967295"/>
          </p:nvPr>
        </p:nvSpPr>
        <p:spPr>
          <a:xfrm>
            <a:off x="1511300" y="1812925"/>
            <a:ext cx="7632700" cy="4138613"/>
          </a:xfrm>
        </p:spPr>
        <p:txBody>
          <a:bodyPr rtlCol="0">
            <a:normAutofit lnSpcReduction="10000"/>
          </a:bodyPr>
          <a:lstStyle/>
          <a:p>
            <a:pPr marL="304800" indent="-304800" algn="just" eaLnBrk="1" fontAlgn="auto" hangingPunct="1">
              <a:lnSpc>
                <a:spcPct val="110000"/>
              </a:lnSpc>
              <a:spcBef>
                <a:spcPct val="0"/>
              </a:spcBef>
              <a:spcAft>
                <a:spcPts val="1200"/>
              </a:spcAft>
              <a:buFont typeface="Georgia" panose="02040502050405020303" pitchFamily="18" charset="0"/>
              <a:buNone/>
              <a:defRPr/>
            </a:pPr>
            <a:r>
              <a:rPr lang="en-US" altLang="cs-CZ" sz="2400" dirty="0">
                <a:solidFill>
                  <a:srgbClr val="D52B1E"/>
                </a:solidFill>
                <a:latin typeface="Georgia" panose="02040502050405020303" pitchFamily="18" charset="0"/>
              </a:rPr>
              <a:t>Healthcare services for foreigners:</a:t>
            </a:r>
          </a:p>
          <a:p>
            <a:pPr marL="304800" indent="-304800" algn="just" eaLnBrk="1" fontAlgn="auto" hangingPunct="1">
              <a:lnSpc>
                <a:spcPct val="150000"/>
              </a:lnSpc>
              <a:spcBef>
                <a:spcPct val="0"/>
              </a:spcBef>
              <a:spcAft>
                <a:spcPts val="1200"/>
              </a:spcAft>
              <a:buFont typeface="Georgia" panose="02040502050405020303" pitchFamily="18" charset="0"/>
              <a:buNone/>
              <a:defRPr/>
            </a:pPr>
            <a:r>
              <a:rPr lang="en-US" altLang="cs-CZ" sz="2000" dirty="0">
                <a:latin typeface="Georgia" panose="02040502050405020303" pitchFamily="18" charset="0"/>
              </a:rPr>
              <a:t>Whether you arrive in </a:t>
            </a:r>
            <a:r>
              <a:rPr lang="cs-CZ" altLang="cs-CZ" sz="2000" dirty="0" err="1">
                <a:latin typeface="Georgia" pitchFamily="18" charset="0"/>
              </a:rPr>
              <a:t>Czechia</a:t>
            </a:r>
            <a:r>
              <a:rPr lang="cs-CZ" altLang="cs-CZ" sz="2000" dirty="0">
                <a:latin typeface="Georgia" pitchFamily="18" charset="0"/>
              </a:rPr>
              <a:t> </a:t>
            </a:r>
            <a:r>
              <a:rPr lang="en-US" altLang="cs-CZ" sz="2000" dirty="0" smtClean="0">
                <a:latin typeface="Georgia" panose="02040502050405020303" pitchFamily="18" charset="0"/>
              </a:rPr>
              <a:t>as </a:t>
            </a:r>
            <a:r>
              <a:rPr lang="en-US" altLang="cs-CZ" sz="2000" dirty="0">
                <a:latin typeface="Georgia" panose="02040502050405020303" pitchFamily="18" charset="0"/>
              </a:rPr>
              <a:t>a tourist, student, or</a:t>
            </a:r>
          </a:p>
          <a:p>
            <a:pPr marL="304800" indent="-304800" algn="just" eaLnBrk="1" fontAlgn="auto" hangingPunct="1">
              <a:lnSpc>
                <a:spcPct val="150000"/>
              </a:lnSpc>
              <a:spcBef>
                <a:spcPct val="0"/>
              </a:spcBef>
              <a:spcAft>
                <a:spcPts val="1200"/>
              </a:spcAft>
              <a:buFont typeface="Georgia" panose="02040502050405020303" pitchFamily="18" charset="0"/>
              <a:buNone/>
              <a:defRPr/>
            </a:pPr>
            <a:r>
              <a:rPr lang="en-US" altLang="cs-CZ" sz="2000" dirty="0">
                <a:latin typeface="Georgia" panose="02040502050405020303" pitchFamily="18" charset="0"/>
              </a:rPr>
              <a:t>you are going to stay here temporarily or settle down here for</a:t>
            </a:r>
          </a:p>
          <a:p>
            <a:pPr marL="304800" indent="-304800" algn="just" eaLnBrk="1" fontAlgn="auto" hangingPunct="1">
              <a:lnSpc>
                <a:spcPct val="150000"/>
              </a:lnSpc>
              <a:spcBef>
                <a:spcPct val="0"/>
              </a:spcBef>
              <a:spcAft>
                <a:spcPts val="1200"/>
              </a:spcAft>
              <a:buFont typeface="Georgia" panose="02040502050405020303" pitchFamily="18" charset="0"/>
              <a:buNone/>
              <a:defRPr/>
            </a:pPr>
            <a:r>
              <a:rPr lang="en-US" altLang="cs-CZ" sz="2000" dirty="0">
                <a:latin typeface="Georgia" panose="02040502050405020303" pitchFamily="18" charset="0"/>
              </a:rPr>
              <a:t>good, you need a “card” that will prove that you have health</a:t>
            </a:r>
          </a:p>
          <a:p>
            <a:pPr marL="304800" indent="-304800" algn="just" eaLnBrk="1" fontAlgn="auto" hangingPunct="1">
              <a:lnSpc>
                <a:spcPct val="150000"/>
              </a:lnSpc>
              <a:spcBef>
                <a:spcPct val="0"/>
              </a:spcBef>
              <a:spcAft>
                <a:spcPts val="1200"/>
              </a:spcAft>
              <a:buFont typeface="Georgia" panose="02040502050405020303" pitchFamily="18" charset="0"/>
              <a:buNone/>
              <a:defRPr/>
            </a:pPr>
            <a:r>
              <a:rPr lang="en-US" altLang="cs-CZ" sz="2000" dirty="0">
                <a:latin typeface="Georgia" panose="02040502050405020303" pitchFamily="18" charset="0"/>
              </a:rPr>
              <a:t>insurance. If you need urgent medical care </a:t>
            </a:r>
            <a:endParaRPr lang="en-US" altLang="cs-CZ" sz="2000" dirty="0"/>
          </a:p>
          <a:p>
            <a:pPr marL="304800" indent="-304800" algn="just" eaLnBrk="1" fontAlgn="auto" hangingPunct="1">
              <a:lnSpc>
                <a:spcPct val="150000"/>
              </a:lnSpc>
              <a:spcBef>
                <a:spcPct val="0"/>
              </a:spcBef>
              <a:spcAft>
                <a:spcPts val="1200"/>
              </a:spcAft>
              <a:buFont typeface="Georgia" panose="02040502050405020303" pitchFamily="18" charset="0"/>
              <a:buNone/>
              <a:defRPr/>
            </a:pPr>
            <a:r>
              <a:rPr lang="en-US" altLang="cs-CZ" sz="2000" dirty="0">
                <a:latin typeface="Georgia" panose="02040502050405020303" pitchFamily="18" charset="0"/>
              </a:rPr>
              <a:t>and do not have the insurance card with you, </a:t>
            </a:r>
            <a:endParaRPr lang="en-US" altLang="cs-CZ" sz="2000" dirty="0"/>
          </a:p>
          <a:p>
            <a:pPr marL="304800" indent="-304800" algn="just" eaLnBrk="1" fontAlgn="auto" hangingPunct="1">
              <a:lnSpc>
                <a:spcPct val="150000"/>
              </a:lnSpc>
              <a:spcBef>
                <a:spcPct val="0"/>
              </a:spcBef>
              <a:spcAft>
                <a:spcPts val="1200"/>
              </a:spcAft>
              <a:buFont typeface="Georgia" panose="02040502050405020303" pitchFamily="18" charset="0"/>
              <a:buNone/>
              <a:defRPr/>
            </a:pPr>
            <a:r>
              <a:rPr lang="en-US" altLang="cs-CZ" sz="2000" dirty="0">
                <a:latin typeface="Georgia" panose="02040502050405020303" pitchFamily="18" charset="0"/>
              </a:rPr>
              <a:t>you will still receive medical care, of course!</a:t>
            </a:r>
          </a:p>
        </p:txBody>
      </p:sp>
      <p:sp>
        <p:nvSpPr>
          <p:cNvPr id="11267" name="Rectangle 2">
            <a:extLst>
              <a:ext uri="{FF2B5EF4-FFF2-40B4-BE49-F238E27FC236}">
                <a16:creationId xmlns:a16="http://schemas.microsoft.com/office/drawing/2014/main" id="{35684485-4072-EA8B-207C-CE0F0B6D4BAF}"/>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Basic Facts about </a:t>
            </a:r>
            <a:r>
              <a:rPr lang="en-US" altLang="cs-CZ" sz="2400" dirty="0" err="1" smtClean="0">
                <a:solidFill>
                  <a:srgbClr val="0039A6"/>
                </a:solidFill>
                <a:latin typeface="Georgia" panose="02040502050405020303" pitchFamily="18" charset="0"/>
              </a:rPr>
              <a:t>Czec</a:t>
            </a:r>
            <a:r>
              <a:rPr lang="cs-CZ" altLang="cs-CZ" sz="2400" dirty="0" err="1" smtClean="0">
                <a:solidFill>
                  <a:srgbClr val="0039A6"/>
                </a:solidFill>
                <a:latin typeface="Georgia" panose="02040502050405020303" pitchFamily="18" charset="0"/>
              </a:rPr>
              <a:t>hia</a:t>
            </a:r>
            <a:endParaRPr lang="en-US" altLang="cs-CZ" sz="2400" dirty="0">
              <a:solidFill>
                <a:srgbClr val="0039A6"/>
              </a:solidFill>
              <a:latin typeface="Georgia" panose="02040502050405020303" pitchFamily="18" charset="0"/>
            </a:endParaRPr>
          </a:p>
        </p:txBody>
      </p:sp>
      <p:pic>
        <p:nvPicPr>
          <p:cNvPr id="11268" name="Picture 10" descr="93402">
            <a:extLst>
              <a:ext uri="{FF2B5EF4-FFF2-40B4-BE49-F238E27FC236}">
                <a16:creationId xmlns:a16="http://schemas.microsoft.com/office/drawing/2014/main" id="{1D65147B-C446-E136-110B-1E0FDE8FB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4418013"/>
            <a:ext cx="1860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a:extLst>
              <a:ext uri="{FF2B5EF4-FFF2-40B4-BE49-F238E27FC236}">
                <a16:creationId xmlns:a16="http://schemas.microsoft.com/office/drawing/2014/main" id="{4EE976A2-19EF-FB93-586D-420FA9D50B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C5DBA4C-590F-24A1-1E11-EB8F9CAB786B}"/>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A28742C-1B8E-2445-F980-36E2734CC8A6}"/>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272" name="Picture 11" descr="205694-top_foto1-iowvs">
            <a:extLst>
              <a:ext uri="{FF2B5EF4-FFF2-40B4-BE49-F238E27FC236}">
                <a16:creationId xmlns:a16="http://schemas.microsoft.com/office/drawing/2014/main" id="{9E3D5D32-CDFB-517E-2145-D1C6B01F9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98" r="18898"/>
          <a:stretch>
            <a:fillRect/>
          </a:stretch>
        </p:blipFill>
        <p:spPr bwMode="auto">
          <a:xfrm>
            <a:off x="7810500" y="355600"/>
            <a:ext cx="7826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a:extLst>
              <a:ext uri="{FF2B5EF4-FFF2-40B4-BE49-F238E27FC236}">
                <a16:creationId xmlns:a16="http://schemas.microsoft.com/office/drawing/2014/main" id="{76E0E9C7-F6C7-C3BF-52F3-358E0476C1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2">
            <a:extLst>
              <a:ext uri="{FF2B5EF4-FFF2-40B4-BE49-F238E27FC236}">
                <a16:creationId xmlns:a16="http://schemas.microsoft.com/office/drawing/2014/main" id="{306E185F-766B-602C-95F5-80FEF0024C0A}"/>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Traditional Czech Brands</a:t>
            </a:r>
          </a:p>
        </p:txBody>
      </p:sp>
      <p:sp>
        <p:nvSpPr>
          <p:cNvPr id="78852" name="Rectangle 3">
            <a:extLst>
              <a:ext uri="{FF2B5EF4-FFF2-40B4-BE49-F238E27FC236}">
                <a16:creationId xmlns:a16="http://schemas.microsoft.com/office/drawing/2014/main" id="{BE81E0CD-9A91-BE96-DA6A-E94480AED2E8}"/>
              </a:ext>
            </a:extLst>
          </p:cNvPr>
          <p:cNvSpPr>
            <a:spLocks noGrp="1" noChangeArrowheads="1"/>
          </p:cNvSpPr>
          <p:nvPr>
            <p:ph type="subTitle" idx="4294967295"/>
          </p:nvPr>
        </p:nvSpPr>
        <p:spPr>
          <a:xfrm>
            <a:off x="889508" y="2967037"/>
            <a:ext cx="7632700" cy="3090862"/>
          </a:xfrm>
        </p:spPr>
        <p:txBody>
          <a:bodyPr/>
          <a:lstStyle/>
          <a:p>
            <a:pPr marL="304800" indent="-304800" eaLnBrk="1" hangingPunct="1">
              <a:lnSpc>
                <a:spcPct val="120000"/>
              </a:lnSpc>
              <a:spcBef>
                <a:spcPct val="0"/>
              </a:spcBef>
              <a:buFontTx/>
              <a:buNone/>
            </a:pPr>
            <a:r>
              <a:rPr lang="en-US" altLang="cs-CZ" sz="1600" dirty="0">
                <a:latin typeface="Georgia" panose="02040502050405020303" pitchFamily="18" charset="0"/>
              </a:rPr>
              <a:t>	</a:t>
            </a:r>
            <a:r>
              <a:rPr lang="en-GB" altLang="cs-CZ" sz="1500" dirty="0" err="1">
                <a:latin typeface="Georgia" panose="02040502050405020303" pitchFamily="18" charset="0"/>
              </a:rPr>
              <a:t>Barum</a:t>
            </a:r>
            <a:r>
              <a:rPr lang="en-GB" altLang="cs-CZ" sz="1500" dirty="0">
                <a:latin typeface="Georgia" panose="02040502050405020303" pitchFamily="18" charset="0"/>
              </a:rPr>
              <a:t> Continental, </a:t>
            </a:r>
            <a:r>
              <a:rPr lang="en-GB" altLang="cs-CZ" sz="1500" dirty="0" err="1">
                <a:latin typeface="Georgia" panose="02040502050405020303" pitchFamily="18" charset="0"/>
              </a:rPr>
              <a:t>spol</a:t>
            </a:r>
            <a:r>
              <a:rPr lang="en-GB" altLang="cs-CZ" sz="1500" dirty="0">
                <a:latin typeface="Georgia" panose="02040502050405020303" pitchFamily="18" charset="0"/>
              </a:rPr>
              <a:t>. s r. o. is the largest Czech tire manufacturer. Since</a:t>
            </a:r>
          </a:p>
          <a:p>
            <a:pPr marL="304800" indent="-304800" eaLnBrk="1" hangingPunct="1">
              <a:lnSpc>
                <a:spcPct val="120000"/>
              </a:lnSpc>
              <a:spcBef>
                <a:spcPct val="0"/>
              </a:spcBef>
              <a:buFontTx/>
              <a:buNone/>
            </a:pPr>
            <a:r>
              <a:rPr lang="en-GB" altLang="cs-CZ" sz="1500" dirty="0">
                <a:latin typeface="Georgia" panose="02040502050405020303" pitchFamily="18" charset="0"/>
              </a:rPr>
              <a:t>	1999 has been the largest European manufacturer of passenger car tires. In </a:t>
            </a:r>
          </a:p>
          <a:p>
            <a:pPr marL="304800" indent="-304800" eaLnBrk="1" hangingPunct="1">
              <a:lnSpc>
                <a:spcPct val="120000"/>
              </a:lnSpc>
              <a:spcBef>
                <a:spcPct val="0"/>
              </a:spcBef>
              <a:buFontTx/>
              <a:buNone/>
            </a:pPr>
            <a:r>
              <a:rPr lang="en-GB" altLang="cs-CZ" sz="1500" dirty="0">
                <a:latin typeface="Georgia" panose="02040502050405020303" pitchFamily="18" charset="0"/>
              </a:rPr>
              <a:t>	1993, </a:t>
            </a:r>
            <a:r>
              <a:rPr lang="en-GB" altLang="cs-CZ" sz="1500" dirty="0" err="1">
                <a:latin typeface="Georgia" panose="02040502050405020303" pitchFamily="18" charset="0"/>
              </a:rPr>
              <a:t>Barum</a:t>
            </a:r>
            <a:r>
              <a:rPr lang="en-GB" altLang="cs-CZ" sz="1500" dirty="0">
                <a:latin typeface="Georgia" panose="02040502050405020303" pitchFamily="18" charset="0"/>
              </a:rPr>
              <a:t> Continental merged with Continental AG, one of the </a:t>
            </a:r>
          </a:p>
          <a:p>
            <a:pPr marL="304800" indent="-304800" eaLnBrk="1" hangingPunct="1">
              <a:lnSpc>
                <a:spcPct val="120000"/>
              </a:lnSpc>
              <a:spcBef>
                <a:spcPct val="0"/>
              </a:spcBef>
              <a:buFontTx/>
              <a:buNone/>
            </a:pPr>
            <a:r>
              <a:rPr lang="en-GB" altLang="cs-CZ" sz="1500" dirty="0">
                <a:latin typeface="Georgia" panose="02040502050405020303" pitchFamily="18" charset="0"/>
              </a:rPr>
              <a:t>	world's leading companies in its field. </a:t>
            </a:r>
            <a:r>
              <a:rPr lang="en-GB" altLang="cs-CZ" sz="1500" dirty="0" err="1">
                <a:latin typeface="Georgia" panose="02040502050405020303" pitchFamily="18" charset="0"/>
              </a:rPr>
              <a:t>Barum</a:t>
            </a:r>
            <a:r>
              <a:rPr lang="en-GB" altLang="cs-CZ" sz="1500" dirty="0">
                <a:latin typeface="Georgia" panose="02040502050405020303" pitchFamily="18" charset="0"/>
              </a:rPr>
              <a:t> has achieved success </a:t>
            </a:r>
          </a:p>
          <a:p>
            <a:pPr marL="304800" indent="-304800" eaLnBrk="1" hangingPunct="1">
              <a:lnSpc>
                <a:spcPct val="120000"/>
              </a:lnSpc>
              <a:spcBef>
                <a:spcPct val="0"/>
              </a:spcBef>
              <a:buFontTx/>
              <a:buNone/>
            </a:pPr>
            <a:r>
              <a:rPr lang="en-GB" altLang="cs-CZ" sz="1500" dirty="0">
                <a:latin typeface="Georgia" panose="02040502050405020303" pitchFamily="18" charset="0"/>
              </a:rPr>
              <a:t>	by combining modern development trends, technology, business </a:t>
            </a:r>
          </a:p>
          <a:p>
            <a:pPr marL="304800" indent="-304800" eaLnBrk="1" hangingPunct="1">
              <a:lnSpc>
                <a:spcPct val="120000"/>
              </a:lnSpc>
              <a:spcBef>
                <a:spcPct val="0"/>
              </a:spcBef>
              <a:buFontTx/>
              <a:buNone/>
            </a:pPr>
            <a:r>
              <a:rPr lang="en-GB" altLang="cs-CZ" sz="1500" dirty="0">
                <a:latin typeface="Georgia" panose="02040502050405020303" pitchFamily="18" charset="0"/>
              </a:rPr>
              <a:t>	strategy and experience based on a long tradition of tire manufacturing in the </a:t>
            </a:r>
          </a:p>
          <a:p>
            <a:pPr marL="304800" indent="-304800" eaLnBrk="1" hangingPunct="1">
              <a:lnSpc>
                <a:spcPct val="120000"/>
              </a:lnSpc>
              <a:spcBef>
                <a:spcPct val="0"/>
              </a:spcBef>
              <a:buFontTx/>
              <a:buNone/>
            </a:pPr>
            <a:r>
              <a:rPr lang="en-GB" altLang="cs-CZ" sz="1500" dirty="0">
                <a:latin typeface="Georgia" panose="02040502050405020303" pitchFamily="18" charset="0"/>
              </a:rPr>
              <a:t>	</a:t>
            </a:r>
            <a:r>
              <a:rPr lang="en-GB" altLang="cs-CZ" sz="1500" dirty="0" err="1">
                <a:latin typeface="Georgia" panose="02040502050405020303" pitchFamily="18" charset="0"/>
              </a:rPr>
              <a:t>Zlín</a:t>
            </a:r>
            <a:r>
              <a:rPr lang="en-GB" altLang="cs-CZ" sz="1500" dirty="0">
                <a:latin typeface="Georgia" panose="02040502050405020303" pitchFamily="18" charset="0"/>
              </a:rPr>
              <a:t> region, where the first tires were produced in the 1930s by the Bata</a:t>
            </a:r>
          </a:p>
          <a:p>
            <a:pPr marL="304800" indent="-304800" eaLnBrk="1" hangingPunct="1">
              <a:lnSpc>
                <a:spcPct val="120000"/>
              </a:lnSpc>
              <a:spcBef>
                <a:spcPct val="0"/>
              </a:spcBef>
              <a:buFontTx/>
              <a:buNone/>
            </a:pPr>
            <a:r>
              <a:rPr lang="en-GB" altLang="cs-CZ" sz="1500" dirty="0">
                <a:latin typeface="Georgia" panose="02040502050405020303" pitchFamily="18" charset="0"/>
              </a:rPr>
              <a:t>	Company.</a:t>
            </a:r>
          </a:p>
          <a:p>
            <a:pPr marL="304800" indent="-304800" eaLnBrk="1" hangingPunct="1">
              <a:lnSpc>
                <a:spcPct val="80000"/>
              </a:lnSpc>
              <a:buFontTx/>
              <a:buNone/>
            </a:pPr>
            <a:r>
              <a:rPr lang="en-GB" altLang="cs-CZ" sz="1600" b="1" dirty="0">
                <a:latin typeface="Georgia" panose="02040502050405020303" pitchFamily="18" charset="0"/>
              </a:rPr>
              <a:t>	www.conti-online.cz</a:t>
            </a:r>
          </a:p>
          <a:p>
            <a:pPr marL="304800" indent="-304800" eaLnBrk="1" hangingPunct="1">
              <a:lnSpc>
                <a:spcPct val="80000"/>
              </a:lnSpc>
              <a:buFontTx/>
              <a:buNone/>
            </a:pPr>
            <a:r>
              <a:rPr lang="en-GB" altLang="cs-CZ" sz="1600" b="1" dirty="0">
                <a:latin typeface="Georgia" panose="02040502050405020303" pitchFamily="18" charset="0"/>
              </a:rPr>
              <a:t>	www.barum-online.cz</a:t>
            </a:r>
          </a:p>
        </p:txBody>
      </p:sp>
      <p:sp>
        <p:nvSpPr>
          <p:cNvPr id="2" name="Rectangle 1">
            <a:extLst>
              <a:ext uri="{FF2B5EF4-FFF2-40B4-BE49-F238E27FC236}">
                <a16:creationId xmlns:a16="http://schemas.microsoft.com/office/drawing/2014/main" id="{79B7F484-B3DA-1CDD-9496-327D404AD7C9}"/>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C982F9BC-9E57-D0E3-C23C-29D721BA523F}"/>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8855" name="Text Box 8">
            <a:extLst>
              <a:ext uri="{FF2B5EF4-FFF2-40B4-BE49-F238E27FC236}">
                <a16:creationId xmlns:a16="http://schemas.microsoft.com/office/drawing/2014/main" id="{CB6685EF-03ED-DD3C-5D82-84B3EA431834}"/>
              </a:ext>
            </a:extLst>
          </p:cNvPr>
          <p:cNvSpPr txBox="1">
            <a:spLocks noChangeArrowheads="1"/>
          </p:cNvSpPr>
          <p:nvPr/>
        </p:nvSpPr>
        <p:spPr bwMode="auto">
          <a:xfrm>
            <a:off x="1235075" y="2320925"/>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cs-CZ" altLang="cs-CZ" sz="2000">
                <a:solidFill>
                  <a:srgbClr val="D52B1E"/>
                </a:solidFill>
                <a:latin typeface="Georgia" panose="02040502050405020303" pitchFamily="18" charset="0"/>
              </a:rPr>
              <a:t>Barum </a:t>
            </a:r>
            <a:r>
              <a:rPr lang="en-US" altLang="cs-CZ" sz="2000">
                <a:solidFill>
                  <a:srgbClr val="D52B1E"/>
                </a:solidFill>
                <a:latin typeface="Georgia" panose="02040502050405020303" pitchFamily="18" charset="0"/>
              </a:rPr>
              <a:t>Continental</a:t>
            </a:r>
            <a:r>
              <a:rPr lang="cs-CZ" altLang="cs-CZ" sz="2000">
                <a:solidFill>
                  <a:srgbClr val="D52B1E"/>
                </a:solidFill>
                <a:latin typeface="Georgia" panose="02040502050405020303" pitchFamily="18" charset="0"/>
              </a:rPr>
              <a:t>, spol. s r.o.</a:t>
            </a:r>
          </a:p>
        </p:txBody>
      </p:sp>
      <p:pic>
        <p:nvPicPr>
          <p:cNvPr id="78856" name="Picture 9" descr="barum_logo">
            <a:extLst>
              <a:ext uri="{FF2B5EF4-FFF2-40B4-BE49-F238E27FC236}">
                <a16:creationId xmlns:a16="http://schemas.microsoft.com/office/drawing/2014/main" id="{6702B0D0-10A4-7A58-7DD3-C17A08B5A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1624013"/>
            <a:ext cx="25717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a:extLst>
              <a:ext uri="{FF2B5EF4-FFF2-40B4-BE49-F238E27FC236}">
                <a16:creationId xmlns:a16="http://schemas.microsoft.com/office/drawing/2014/main" id="{8FC4BBEF-B3DB-EEF7-239C-019E321FFA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2">
            <a:extLst>
              <a:ext uri="{FF2B5EF4-FFF2-40B4-BE49-F238E27FC236}">
                <a16:creationId xmlns:a16="http://schemas.microsoft.com/office/drawing/2014/main" id="{B4D06F71-0D7F-E40C-C4EF-43E750976B1B}"/>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Traditional Czech Brands</a:t>
            </a:r>
          </a:p>
        </p:txBody>
      </p:sp>
      <p:sp>
        <p:nvSpPr>
          <p:cNvPr id="79876" name="Rectangle 3">
            <a:extLst>
              <a:ext uri="{FF2B5EF4-FFF2-40B4-BE49-F238E27FC236}">
                <a16:creationId xmlns:a16="http://schemas.microsoft.com/office/drawing/2014/main" id="{B0D80607-04C6-90F7-70EE-D290567A9D4E}"/>
              </a:ext>
            </a:extLst>
          </p:cNvPr>
          <p:cNvSpPr>
            <a:spLocks noGrp="1" noChangeArrowheads="1"/>
          </p:cNvSpPr>
          <p:nvPr>
            <p:ph type="subTitle" idx="4294967295"/>
          </p:nvPr>
        </p:nvSpPr>
        <p:spPr>
          <a:xfrm>
            <a:off x="918769" y="2725737"/>
            <a:ext cx="7632700" cy="3687762"/>
          </a:xfrm>
        </p:spPr>
        <p:txBody>
          <a:bodyPr/>
          <a:lstStyle/>
          <a:p>
            <a:pPr marL="304800" indent="-304800" eaLnBrk="1" hangingPunct="1">
              <a:lnSpc>
                <a:spcPct val="120000"/>
              </a:lnSpc>
              <a:spcBef>
                <a:spcPct val="0"/>
              </a:spcBef>
              <a:buFontTx/>
              <a:buNone/>
            </a:pPr>
            <a:r>
              <a:rPr lang="en-US" altLang="cs-CZ" sz="1600" dirty="0">
                <a:latin typeface="Georgia" panose="02040502050405020303" pitchFamily="18" charset="0"/>
              </a:rPr>
              <a:t>	</a:t>
            </a:r>
            <a:r>
              <a:rPr lang="en-GB" altLang="cs-CZ" sz="1500" dirty="0">
                <a:latin typeface="Georgia" panose="02040502050405020303" pitchFamily="18" charset="0"/>
              </a:rPr>
              <a:t>The history of beer brewing in </a:t>
            </a:r>
            <a:r>
              <a:rPr lang="en-GB" altLang="cs-CZ" sz="1500" dirty="0" err="1">
                <a:latin typeface="Georgia" panose="02040502050405020303" pitchFamily="18" charset="0"/>
              </a:rPr>
              <a:t>České</a:t>
            </a:r>
            <a:r>
              <a:rPr lang="en-GB" altLang="cs-CZ" sz="1500" dirty="0">
                <a:latin typeface="Georgia" panose="02040502050405020303" pitchFamily="18" charset="0"/>
              </a:rPr>
              <a:t> </a:t>
            </a:r>
            <a:r>
              <a:rPr lang="en-GB" altLang="cs-CZ" sz="1500" dirty="0" err="1">
                <a:latin typeface="Georgia" panose="02040502050405020303" pitchFamily="18" charset="0"/>
              </a:rPr>
              <a:t>Budějovice</a:t>
            </a:r>
            <a:r>
              <a:rPr lang="en-GB" altLang="cs-CZ" sz="1500" dirty="0">
                <a:latin typeface="Georgia" panose="02040502050405020303" pitchFamily="18" charset="0"/>
              </a:rPr>
              <a:t> began in 1265 when King </a:t>
            </a:r>
            <a:r>
              <a:rPr lang="en-GB" altLang="cs-CZ" sz="1500" dirty="0" err="1">
                <a:latin typeface="Georgia" panose="02040502050405020303" pitchFamily="18" charset="0"/>
              </a:rPr>
              <a:t>Přemysl</a:t>
            </a:r>
            <a:r>
              <a:rPr lang="en-GB" altLang="cs-CZ" sz="1500" dirty="0">
                <a:latin typeface="Georgia" panose="02040502050405020303" pitchFamily="18" charset="0"/>
              </a:rPr>
              <a:t> II </a:t>
            </a:r>
            <a:r>
              <a:rPr lang="en-GB" altLang="cs-CZ" sz="1500" dirty="0" err="1">
                <a:latin typeface="Georgia" panose="02040502050405020303" pitchFamily="18" charset="0"/>
              </a:rPr>
              <a:t>Otakar</a:t>
            </a:r>
            <a:r>
              <a:rPr lang="en-GB" altLang="cs-CZ" sz="1500" dirty="0">
                <a:latin typeface="Georgia" panose="02040502050405020303" pitchFamily="18" charset="0"/>
              </a:rPr>
              <a:t> founded the town and granted it brewing rights. The 19th century industrial revolution brought new brewing technologies (bottom fermentation) and new machinery; large industrial breweries began to emerge . The world-famous original premium lager from </a:t>
            </a:r>
            <a:r>
              <a:rPr lang="en-GB" altLang="cs-CZ" sz="1500" dirty="0" err="1">
                <a:latin typeface="Georgia" panose="02040502050405020303" pitchFamily="18" charset="0"/>
              </a:rPr>
              <a:t>Budějovický</a:t>
            </a:r>
            <a:r>
              <a:rPr lang="en-GB" altLang="cs-CZ" sz="1500" dirty="0">
                <a:latin typeface="Georgia" panose="02040502050405020303" pitchFamily="18" charset="0"/>
              </a:rPr>
              <a:t> Budvar brewery is exported to 50 countries (the largest markets include Germany, the United Kingdom, Slovakia, Austria and Russia). Ninety-day aging, an original recipe and 700 years of brewing tradition are guarantees of the inimitable flavour and outstanding quality of this lager. </a:t>
            </a:r>
            <a:r>
              <a:rPr lang="en-GB" altLang="cs-CZ" sz="1400" dirty="0">
                <a:latin typeface="Georgia" panose="02040502050405020303" pitchFamily="18" charset="0"/>
              </a:rPr>
              <a:t>"</a:t>
            </a:r>
            <a:r>
              <a:rPr lang="en-GB" altLang="cs-CZ" sz="1500" dirty="0">
                <a:latin typeface="Georgia" panose="02040502050405020303" pitchFamily="18" charset="0"/>
              </a:rPr>
              <a:t>Budweiser Beer </a:t>
            </a:r>
            <a:r>
              <a:rPr lang="en-GB" altLang="cs-CZ" sz="1400" dirty="0">
                <a:latin typeface="Georgia" panose="02040502050405020303" pitchFamily="18" charset="0"/>
              </a:rPr>
              <a:t>"</a:t>
            </a:r>
            <a:r>
              <a:rPr lang="en-GB" altLang="cs-CZ" sz="1500" dirty="0">
                <a:latin typeface="Georgia" panose="02040502050405020303" pitchFamily="18" charset="0"/>
              </a:rPr>
              <a:t> and </a:t>
            </a:r>
            <a:r>
              <a:rPr lang="en-GB" altLang="cs-CZ" sz="1400" dirty="0"/>
              <a:t>"</a:t>
            </a:r>
            <a:r>
              <a:rPr lang="en-GB" altLang="cs-CZ" sz="1400" dirty="0" err="1">
                <a:latin typeface="Georgia" panose="02040502050405020303" pitchFamily="18" charset="0"/>
              </a:rPr>
              <a:t>Č</a:t>
            </a:r>
            <a:r>
              <a:rPr lang="en-GB" altLang="cs-CZ" sz="1500" dirty="0" err="1">
                <a:latin typeface="Georgia" panose="02040502050405020303" pitchFamily="18" charset="0"/>
              </a:rPr>
              <a:t>eské</a:t>
            </a:r>
            <a:r>
              <a:rPr lang="en-GB" altLang="cs-CZ" sz="1500" dirty="0">
                <a:latin typeface="Georgia" panose="02040502050405020303" pitchFamily="18" charset="0"/>
              </a:rPr>
              <a:t> </a:t>
            </a:r>
            <a:r>
              <a:rPr lang="en-GB" altLang="cs-CZ" sz="1500" dirty="0" err="1">
                <a:latin typeface="Georgia" panose="02040502050405020303" pitchFamily="18" charset="0"/>
              </a:rPr>
              <a:t>Budějovice</a:t>
            </a:r>
            <a:r>
              <a:rPr lang="en-GB" altLang="cs-CZ" sz="1500" dirty="0">
                <a:latin typeface="Georgia" panose="02040502050405020303" pitchFamily="18" charset="0"/>
              </a:rPr>
              <a:t> Beer</a:t>
            </a:r>
            <a:r>
              <a:rPr lang="en-GB" altLang="cs-CZ" sz="1400" dirty="0"/>
              <a:t>"</a:t>
            </a:r>
            <a:r>
              <a:rPr lang="en-GB" altLang="cs-CZ" sz="1500" dirty="0">
                <a:latin typeface="Georgia" panose="02040502050405020303" pitchFamily="18" charset="0"/>
              </a:rPr>
              <a:t> are EU Protected Geographical Indication. This status is granted only to products with an excellent international reputation and long tradition.</a:t>
            </a:r>
          </a:p>
          <a:p>
            <a:pPr marL="304800" indent="-304800" eaLnBrk="1" hangingPunct="1">
              <a:lnSpc>
                <a:spcPct val="80000"/>
              </a:lnSpc>
              <a:buFontTx/>
              <a:buNone/>
            </a:pPr>
            <a:r>
              <a:rPr lang="en-GB" altLang="cs-CZ" sz="1600" b="1" dirty="0">
                <a:latin typeface="Georgia" panose="02040502050405020303" pitchFamily="18" charset="0"/>
              </a:rPr>
              <a:t>	www.budvar.cz</a:t>
            </a:r>
          </a:p>
        </p:txBody>
      </p:sp>
      <p:sp>
        <p:nvSpPr>
          <p:cNvPr id="2" name="Rectangle 1">
            <a:extLst>
              <a:ext uri="{FF2B5EF4-FFF2-40B4-BE49-F238E27FC236}">
                <a16:creationId xmlns:a16="http://schemas.microsoft.com/office/drawing/2014/main" id="{6BC76EF5-F2F3-C8F7-1CD3-F44DDE716D8E}"/>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0A965FA6-5343-94FD-C24E-35BCB78D5626}"/>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879" name="Text Box 8">
            <a:extLst>
              <a:ext uri="{FF2B5EF4-FFF2-40B4-BE49-F238E27FC236}">
                <a16:creationId xmlns:a16="http://schemas.microsoft.com/office/drawing/2014/main" id="{6B99899A-E023-E4AF-7558-7B7A50A23DDB}"/>
              </a:ext>
            </a:extLst>
          </p:cNvPr>
          <p:cNvSpPr txBox="1">
            <a:spLocks noChangeArrowheads="1"/>
          </p:cNvSpPr>
          <p:nvPr/>
        </p:nvSpPr>
        <p:spPr bwMode="auto">
          <a:xfrm>
            <a:off x="1216025" y="2178050"/>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cs-CZ" altLang="cs-CZ" sz="2000">
                <a:solidFill>
                  <a:srgbClr val="D52B1E"/>
                </a:solidFill>
                <a:latin typeface="Georgia" panose="02040502050405020303" pitchFamily="18" charset="0"/>
              </a:rPr>
              <a:t>Budějovický Budvar, n.p.</a:t>
            </a:r>
          </a:p>
        </p:txBody>
      </p:sp>
      <p:pic>
        <p:nvPicPr>
          <p:cNvPr id="79880" name="Picture 9" descr="ANd9GcSlNxSgKHkCafBdDp1l0RBViLxBJ4qTXRt9BaugK-rnPuLocJvL4rTVtWg">
            <a:extLst>
              <a:ext uri="{FF2B5EF4-FFF2-40B4-BE49-F238E27FC236}">
                <a16:creationId xmlns:a16="http://schemas.microsoft.com/office/drawing/2014/main" id="{25BF9FF4-30FF-4335-1A51-33B8EB0C4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217613"/>
            <a:ext cx="2133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a:extLst>
              <a:ext uri="{FF2B5EF4-FFF2-40B4-BE49-F238E27FC236}">
                <a16:creationId xmlns:a16="http://schemas.microsoft.com/office/drawing/2014/main" id="{97B51AF7-6D1D-EE6C-D7D0-DE8E3E97C8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a:extLst>
              <a:ext uri="{FF2B5EF4-FFF2-40B4-BE49-F238E27FC236}">
                <a16:creationId xmlns:a16="http://schemas.microsoft.com/office/drawing/2014/main" id="{131FAD72-465B-B678-C86C-1E4D3065938D}"/>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Traditional Czech Brands</a:t>
            </a:r>
          </a:p>
        </p:txBody>
      </p:sp>
      <p:sp>
        <p:nvSpPr>
          <p:cNvPr id="80900" name="Rectangle 3">
            <a:extLst>
              <a:ext uri="{FF2B5EF4-FFF2-40B4-BE49-F238E27FC236}">
                <a16:creationId xmlns:a16="http://schemas.microsoft.com/office/drawing/2014/main" id="{5744CEA3-E444-C6CD-D5C7-729741242721}"/>
              </a:ext>
            </a:extLst>
          </p:cNvPr>
          <p:cNvSpPr>
            <a:spLocks noGrp="1" noChangeArrowheads="1"/>
          </p:cNvSpPr>
          <p:nvPr>
            <p:ph type="subTitle" idx="4294967295"/>
          </p:nvPr>
        </p:nvSpPr>
        <p:spPr>
          <a:xfrm>
            <a:off x="918768" y="2830512"/>
            <a:ext cx="7632700" cy="3636962"/>
          </a:xfrm>
        </p:spPr>
        <p:txBody>
          <a:bodyPr/>
          <a:lstStyle/>
          <a:p>
            <a:pPr marL="304800" indent="-304800" eaLnBrk="1" hangingPunct="1">
              <a:lnSpc>
                <a:spcPct val="120000"/>
              </a:lnSpc>
              <a:spcBef>
                <a:spcPct val="0"/>
              </a:spcBef>
              <a:buFontTx/>
              <a:buNone/>
            </a:pPr>
            <a:r>
              <a:rPr lang="en-US" altLang="cs-CZ" sz="1400" dirty="0">
                <a:latin typeface="Georgia" panose="02040502050405020303" pitchFamily="18" charset="0"/>
              </a:rPr>
              <a:t>	</a:t>
            </a:r>
            <a:r>
              <a:rPr lang="en-GB" altLang="cs-CZ" sz="1500" dirty="0">
                <a:latin typeface="Georgia" panose="02040502050405020303" pitchFamily="18" charset="0"/>
              </a:rPr>
              <a:t>The Moser company was founded in Karlovy Vary in 1857 by Ludwig Moser, a</a:t>
            </a:r>
          </a:p>
          <a:p>
            <a:pPr marL="304800" indent="-304800" eaLnBrk="1" hangingPunct="1">
              <a:lnSpc>
                <a:spcPct val="120000"/>
              </a:lnSpc>
              <a:spcBef>
                <a:spcPct val="0"/>
              </a:spcBef>
              <a:buFontTx/>
              <a:buNone/>
            </a:pPr>
            <a:r>
              <a:rPr lang="en-GB" altLang="cs-CZ" sz="1500" dirty="0">
                <a:latin typeface="Georgia" panose="02040502050405020303" pitchFamily="18" charset="0"/>
              </a:rPr>
              <a:t>	gifted merchant and talented engraver. Products of Moser </a:t>
            </a:r>
          </a:p>
          <a:p>
            <a:pPr marL="304800" indent="-304800" eaLnBrk="1" hangingPunct="1">
              <a:lnSpc>
                <a:spcPct val="120000"/>
              </a:lnSpc>
              <a:spcBef>
                <a:spcPct val="0"/>
              </a:spcBef>
              <a:buFontTx/>
              <a:buNone/>
            </a:pPr>
            <a:r>
              <a:rPr lang="en-GB" altLang="cs-CZ" sz="1500" dirty="0">
                <a:latin typeface="Georgia" panose="02040502050405020303" pitchFamily="18" charset="0"/>
              </a:rPr>
              <a:t>	masters received awards at numerous international exhibitions. Moser became a distinguished supplier to royal courts and presidential palaces. Fine, handmade lead-free glass, refined through many traditional decorative processes, sets the products of the Moser glassworks apart from others on the market. The blown, cut, gently etched and richly gilded Paula and Splendid stemware remains just as attractive today as when it was designed back at the turn of the 20th century. Visitors to the glassworks can admire the fine craftsmanship and premium quality of Moser glass, and the company’s products are available for purchase at Moser retail shops in Karlovy Vary, Prague, Brno and </a:t>
            </a:r>
            <a:r>
              <a:rPr lang="en-GB" altLang="cs-CZ" sz="1500" dirty="0" err="1">
                <a:latin typeface="Georgia" panose="02040502050405020303" pitchFamily="18" charset="0"/>
              </a:rPr>
              <a:t>Český</a:t>
            </a:r>
            <a:r>
              <a:rPr lang="en-GB" altLang="cs-CZ" sz="1500" dirty="0">
                <a:latin typeface="Georgia" panose="02040502050405020303" pitchFamily="18" charset="0"/>
              </a:rPr>
              <a:t> </a:t>
            </a:r>
            <a:r>
              <a:rPr lang="en-GB" altLang="cs-CZ" sz="1500" dirty="0" err="1">
                <a:latin typeface="Georgia" panose="02040502050405020303" pitchFamily="18" charset="0"/>
              </a:rPr>
              <a:t>Krumlov</a:t>
            </a:r>
            <a:r>
              <a:rPr lang="en-GB" altLang="cs-CZ" sz="1500" dirty="0">
                <a:latin typeface="Georgia" panose="02040502050405020303" pitchFamily="18" charset="0"/>
              </a:rPr>
              <a:t>.</a:t>
            </a:r>
          </a:p>
          <a:p>
            <a:pPr marL="304800" indent="-304800" eaLnBrk="1" hangingPunct="1">
              <a:lnSpc>
                <a:spcPct val="80000"/>
              </a:lnSpc>
              <a:buFontTx/>
              <a:buNone/>
            </a:pPr>
            <a:r>
              <a:rPr lang="en-GB" altLang="cs-CZ" sz="1400" b="1" dirty="0">
                <a:latin typeface="Georgia" panose="02040502050405020303" pitchFamily="18" charset="0"/>
              </a:rPr>
              <a:t>	</a:t>
            </a:r>
            <a:r>
              <a:rPr lang="en-GB" altLang="cs-CZ" sz="1600" b="1" dirty="0">
                <a:latin typeface="Georgia" panose="02040502050405020303" pitchFamily="18" charset="0"/>
              </a:rPr>
              <a:t>www.moser-glass.cz</a:t>
            </a:r>
          </a:p>
        </p:txBody>
      </p:sp>
      <p:sp>
        <p:nvSpPr>
          <p:cNvPr id="2" name="Rectangle 1">
            <a:extLst>
              <a:ext uri="{FF2B5EF4-FFF2-40B4-BE49-F238E27FC236}">
                <a16:creationId xmlns:a16="http://schemas.microsoft.com/office/drawing/2014/main" id="{D0595D22-05DF-52C3-3651-49DF9109769D}"/>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5718E40-344A-8535-10FE-DC1ADDAC8105}"/>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0903" name="Text Box 8">
            <a:extLst>
              <a:ext uri="{FF2B5EF4-FFF2-40B4-BE49-F238E27FC236}">
                <a16:creationId xmlns:a16="http://schemas.microsoft.com/office/drawing/2014/main" id="{1AA6F9AB-8ECF-D12C-EBC8-5BB6257091D5}"/>
              </a:ext>
            </a:extLst>
          </p:cNvPr>
          <p:cNvSpPr txBox="1">
            <a:spLocks noChangeArrowheads="1"/>
          </p:cNvSpPr>
          <p:nvPr/>
        </p:nvSpPr>
        <p:spPr bwMode="auto">
          <a:xfrm>
            <a:off x="1235075" y="2320925"/>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cs-CZ" altLang="cs-CZ" sz="2000">
                <a:solidFill>
                  <a:srgbClr val="D52B1E"/>
                </a:solidFill>
                <a:latin typeface="Georgia" panose="02040502050405020303" pitchFamily="18" charset="0"/>
              </a:rPr>
              <a:t>Moser, a.s.</a:t>
            </a:r>
          </a:p>
        </p:txBody>
      </p:sp>
      <p:pic>
        <p:nvPicPr>
          <p:cNvPr id="80904" name="Picture 9" descr="ANd9GcQBExCAEIV42UyVLnlPVwqWwfMCoXw_wx4KnYowvJm1rH3woEWv">
            <a:extLst>
              <a:ext uri="{FF2B5EF4-FFF2-40B4-BE49-F238E27FC236}">
                <a16:creationId xmlns:a16="http://schemas.microsoft.com/office/drawing/2014/main" id="{492209D2-D3F9-D772-AF09-5B3B9366E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398588"/>
            <a:ext cx="2286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a:extLst>
              <a:ext uri="{FF2B5EF4-FFF2-40B4-BE49-F238E27FC236}">
                <a16:creationId xmlns:a16="http://schemas.microsoft.com/office/drawing/2014/main" id="{81B5DB50-9587-4339-CDE1-EC2CE1F332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2">
            <a:extLst>
              <a:ext uri="{FF2B5EF4-FFF2-40B4-BE49-F238E27FC236}">
                <a16:creationId xmlns:a16="http://schemas.microsoft.com/office/drawing/2014/main" id="{7A9BD928-E423-40F9-3EA5-F2431A7E072D}"/>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Traditional Czech Brands</a:t>
            </a:r>
          </a:p>
        </p:txBody>
      </p:sp>
      <p:sp>
        <p:nvSpPr>
          <p:cNvPr id="81924" name="Rectangle 3">
            <a:extLst>
              <a:ext uri="{FF2B5EF4-FFF2-40B4-BE49-F238E27FC236}">
                <a16:creationId xmlns:a16="http://schemas.microsoft.com/office/drawing/2014/main" id="{0BA281A8-F915-5019-1AA0-60134D167F39}"/>
              </a:ext>
            </a:extLst>
          </p:cNvPr>
          <p:cNvSpPr>
            <a:spLocks noGrp="1" noChangeArrowheads="1"/>
          </p:cNvSpPr>
          <p:nvPr>
            <p:ph type="subTitle" idx="4294967295"/>
          </p:nvPr>
        </p:nvSpPr>
        <p:spPr>
          <a:xfrm>
            <a:off x="918769" y="2793098"/>
            <a:ext cx="7632700" cy="3090862"/>
          </a:xfrm>
        </p:spPr>
        <p:txBody>
          <a:bodyPr/>
          <a:lstStyle/>
          <a:p>
            <a:pPr marL="304800" indent="-304800" eaLnBrk="1" hangingPunct="1">
              <a:lnSpc>
                <a:spcPct val="120000"/>
              </a:lnSpc>
              <a:spcBef>
                <a:spcPct val="0"/>
              </a:spcBef>
              <a:buFontTx/>
              <a:buNone/>
            </a:pPr>
            <a:r>
              <a:rPr lang="en-US" altLang="cs-CZ" sz="1500" dirty="0">
                <a:latin typeface="Georgia" panose="02040502050405020303" pitchFamily="18" charset="0"/>
              </a:rPr>
              <a:t>	</a:t>
            </a:r>
            <a:r>
              <a:rPr lang="en-GB" altLang="cs-CZ" sz="1500" dirty="0">
                <a:latin typeface="Georgia" panose="02040502050405020303" pitchFamily="18" charset="0"/>
              </a:rPr>
              <a:t>KOH-I-NOOR HARDMUTH, </a:t>
            </a:r>
            <a:r>
              <a:rPr lang="en-GB" altLang="cs-CZ" sz="1500" dirty="0" err="1">
                <a:latin typeface="Georgia" panose="02040502050405020303" pitchFamily="18" charset="0"/>
              </a:rPr>
              <a:t>a.s</a:t>
            </a:r>
            <a:r>
              <a:rPr lang="en-GB" altLang="cs-CZ" sz="1500" dirty="0">
                <a:latin typeface="Georgia" panose="02040502050405020303" pitchFamily="18" charset="0"/>
              </a:rPr>
              <a:t>. is currently one of the largest global </a:t>
            </a:r>
          </a:p>
          <a:p>
            <a:pPr marL="304800" indent="-304800" eaLnBrk="1" hangingPunct="1">
              <a:lnSpc>
                <a:spcPct val="120000"/>
              </a:lnSpc>
              <a:spcBef>
                <a:spcPct val="0"/>
              </a:spcBef>
              <a:buFontTx/>
              <a:buNone/>
            </a:pPr>
            <a:r>
              <a:rPr lang="en-GB" altLang="cs-CZ" sz="1500" dirty="0">
                <a:latin typeface="Georgia" panose="02040502050405020303" pitchFamily="18" charset="0"/>
              </a:rPr>
              <a:t>	producers and distributors of high-quality art, school and office supplies. The </a:t>
            </a:r>
          </a:p>
          <a:p>
            <a:pPr marL="304800" indent="-304800" eaLnBrk="1" hangingPunct="1">
              <a:lnSpc>
                <a:spcPct val="120000"/>
              </a:lnSpc>
              <a:spcBef>
                <a:spcPct val="0"/>
              </a:spcBef>
              <a:buFontTx/>
              <a:buNone/>
            </a:pPr>
            <a:r>
              <a:rPr lang="en-GB" altLang="cs-CZ" sz="1500" dirty="0">
                <a:latin typeface="Georgia" panose="02040502050405020303" pitchFamily="18" charset="0"/>
              </a:rPr>
              <a:t>	company was founded by Josef </a:t>
            </a:r>
            <a:r>
              <a:rPr lang="en-GB" altLang="cs-CZ" sz="1500" dirty="0" err="1">
                <a:latin typeface="Georgia" panose="02040502050405020303" pitchFamily="18" charset="0"/>
              </a:rPr>
              <a:t>Hardmuth</a:t>
            </a:r>
            <a:r>
              <a:rPr lang="en-GB" altLang="cs-CZ" sz="1500" dirty="0">
                <a:latin typeface="Georgia" panose="02040502050405020303" pitchFamily="18" charset="0"/>
              </a:rPr>
              <a:t> in Vienna in 1790; in 1848 the </a:t>
            </a:r>
          </a:p>
          <a:p>
            <a:pPr marL="304800" indent="-304800" eaLnBrk="1" hangingPunct="1">
              <a:lnSpc>
                <a:spcPct val="120000"/>
              </a:lnSpc>
              <a:spcBef>
                <a:spcPct val="0"/>
              </a:spcBef>
              <a:buFontTx/>
              <a:buNone/>
            </a:pPr>
            <a:r>
              <a:rPr lang="en-GB" altLang="cs-CZ" sz="1500" dirty="0">
                <a:latin typeface="Georgia" panose="02040502050405020303" pitchFamily="18" charset="0"/>
              </a:rPr>
              <a:t>	production of graphite cores was moved to </a:t>
            </a:r>
            <a:r>
              <a:rPr lang="en-GB" altLang="cs-CZ" sz="1500" dirty="0" err="1">
                <a:latin typeface="Georgia" panose="02040502050405020303" pitchFamily="18" charset="0"/>
              </a:rPr>
              <a:t>České</a:t>
            </a:r>
            <a:r>
              <a:rPr lang="en-GB" altLang="cs-CZ" sz="1500" dirty="0">
                <a:latin typeface="Georgia" panose="02040502050405020303" pitchFamily="18" charset="0"/>
              </a:rPr>
              <a:t> </a:t>
            </a:r>
            <a:r>
              <a:rPr lang="en-GB" altLang="cs-CZ" sz="1500" dirty="0" err="1">
                <a:latin typeface="Georgia" panose="02040502050405020303" pitchFamily="18" charset="0"/>
              </a:rPr>
              <a:t>Budějovice</a:t>
            </a:r>
            <a:r>
              <a:rPr lang="en-GB" altLang="cs-CZ" sz="1500" dirty="0">
                <a:latin typeface="Georgia" panose="02040502050405020303" pitchFamily="18" charset="0"/>
              </a:rPr>
              <a:t>. In addition to an extensive product range developed over many years, the company offers custom services at its manufacturing  facilities in </a:t>
            </a:r>
            <a:r>
              <a:rPr lang="cs-CZ" altLang="cs-CZ" sz="1400" dirty="0" err="1">
                <a:latin typeface="Georgia" pitchFamily="18" charset="0"/>
              </a:rPr>
              <a:t>Czechia</a:t>
            </a:r>
            <a:r>
              <a:rPr lang="cs-CZ" altLang="cs-CZ" sz="1400" dirty="0">
                <a:latin typeface="Georgia" pitchFamily="18" charset="0"/>
              </a:rPr>
              <a:t> </a:t>
            </a:r>
            <a:r>
              <a:rPr lang="en-GB" altLang="cs-CZ" sz="1500" dirty="0" smtClean="0">
                <a:latin typeface="Georgia" panose="02040502050405020303" pitchFamily="18" charset="0"/>
              </a:rPr>
              <a:t>and </a:t>
            </a:r>
            <a:r>
              <a:rPr lang="en-GB" altLang="cs-CZ" sz="1500" dirty="0">
                <a:latin typeface="Georgia" panose="02040502050405020303" pitchFamily="18" charset="0"/>
              </a:rPr>
              <a:t>abroad including, for example, the production of extrusion blow moulds and printing on moulded plastics.</a:t>
            </a:r>
          </a:p>
          <a:p>
            <a:pPr marL="304800" indent="-304800" eaLnBrk="1" hangingPunct="1">
              <a:lnSpc>
                <a:spcPct val="80000"/>
              </a:lnSpc>
              <a:buFontTx/>
              <a:buNone/>
            </a:pPr>
            <a:r>
              <a:rPr lang="en-GB" altLang="cs-CZ" sz="1600" b="1" dirty="0">
                <a:latin typeface="Georgia" panose="02040502050405020303" pitchFamily="18" charset="0"/>
              </a:rPr>
              <a:t>	www.koh-i-noor.eu</a:t>
            </a:r>
          </a:p>
        </p:txBody>
      </p:sp>
      <p:sp>
        <p:nvSpPr>
          <p:cNvPr id="2" name="Rectangle 1">
            <a:extLst>
              <a:ext uri="{FF2B5EF4-FFF2-40B4-BE49-F238E27FC236}">
                <a16:creationId xmlns:a16="http://schemas.microsoft.com/office/drawing/2014/main" id="{51A14721-B175-94FE-FB04-FBB691A6EAAA}"/>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BCBC633-2EB0-DA26-6AB1-84E7C44DBDEE}"/>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927" name="Text Box 8">
            <a:extLst>
              <a:ext uri="{FF2B5EF4-FFF2-40B4-BE49-F238E27FC236}">
                <a16:creationId xmlns:a16="http://schemas.microsoft.com/office/drawing/2014/main" id="{4C9EFCF8-A790-05AB-180F-CC44AABF6594}"/>
              </a:ext>
            </a:extLst>
          </p:cNvPr>
          <p:cNvSpPr txBox="1">
            <a:spLocks noChangeArrowheads="1"/>
          </p:cNvSpPr>
          <p:nvPr/>
        </p:nvSpPr>
        <p:spPr bwMode="auto">
          <a:xfrm>
            <a:off x="1235075" y="2320925"/>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cs-CZ" altLang="cs-CZ" sz="2000">
                <a:solidFill>
                  <a:srgbClr val="D52B1E"/>
                </a:solidFill>
                <a:latin typeface="Georgia" panose="02040502050405020303" pitchFamily="18" charset="0"/>
              </a:rPr>
              <a:t>Koh-i-noor Hardmuth, a.s.</a:t>
            </a:r>
          </a:p>
        </p:txBody>
      </p:sp>
      <p:pic>
        <p:nvPicPr>
          <p:cNvPr id="81928" name="Picture 9" descr="ANd9GcTTxraCF9dG2RuZJqVonFGBaoGkVzN_5k4WYW52nkDjyNY8b6GNpg">
            <a:extLst>
              <a:ext uri="{FF2B5EF4-FFF2-40B4-BE49-F238E27FC236}">
                <a16:creationId xmlns:a16="http://schemas.microsoft.com/office/drawing/2014/main" id="{BEC2C50B-3A00-DAEC-F82F-26E372228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1220788"/>
            <a:ext cx="11652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a:extLst>
              <a:ext uri="{FF2B5EF4-FFF2-40B4-BE49-F238E27FC236}">
                <a16:creationId xmlns:a16="http://schemas.microsoft.com/office/drawing/2014/main" id="{7265B4D6-DBC4-CBA5-5B3C-BC99CC6F89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a:extLst>
              <a:ext uri="{FF2B5EF4-FFF2-40B4-BE49-F238E27FC236}">
                <a16:creationId xmlns:a16="http://schemas.microsoft.com/office/drawing/2014/main" id="{C219B5DD-D71D-D5F0-FB7C-AD549329DC91}"/>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Traditional Czech Brands</a:t>
            </a:r>
          </a:p>
        </p:txBody>
      </p:sp>
      <p:sp>
        <p:nvSpPr>
          <p:cNvPr id="82948" name="Rectangle 3">
            <a:extLst>
              <a:ext uri="{FF2B5EF4-FFF2-40B4-BE49-F238E27FC236}">
                <a16:creationId xmlns:a16="http://schemas.microsoft.com/office/drawing/2014/main" id="{514B2387-148B-A69D-BD48-814B48FD3D34}"/>
              </a:ext>
            </a:extLst>
          </p:cNvPr>
          <p:cNvSpPr>
            <a:spLocks noGrp="1" noChangeArrowheads="1"/>
          </p:cNvSpPr>
          <p:nvPr>
            <p:ph type="subTitle" idx="4294967295"/>
          </p:nvPr>
        </p:nvSpPr>
        <p:spPr>
          <a:xfrm>
            <a:off x="1511300" y="2722563"/>
            <a:ext cx="7632700" cy="3887787"/>
          </a:xfrm>
        </p:spPr>
        <p:txBody>
          <a:bodyPr/>
          <a:lstStyle/>
          <a:p>
            <a:pPr marL="304800" indent="-304800" eaLnBrk="1" hangingPunct="1">
              <a:lnSpc>
                <a:spcPct val="115000"/>
              </a:lnSpc>
              <a:spcBef>
                <a:spcPct val="0"/>
              </a:spcBef>
              <a:buFontTx/>
              <a:buNone/>
            </a:pPr>
            <a:r>
              <a:rPr lang="en-US" altLang="cs-CZ" sz="4000" dirty="0">
                <a:latin typeface="Georgia" panose="02040502050405020303" pitchFamily="18" charset="0"/>
              </a:rPr>
              <a:t>	</a:t>
            </a:r>
            <a:endParaRPr lang="en-GB" altLang="cs-CZ" b="1" dirty="0">
              <a:latin typeface="Georgia" panose="02040502050405020303" pitchFamily="18" charset="0"/>
            </a:endParaRPr>
          </a:p>
        </p:txBody>
      </p:sp>
      <p:sp>
        <p:nvSpPr>
          <p:cNvPr id="2" name="Rectangle 1">
            <a:extLst>
              <a:ext uri="{FF2B5EF4-FFF2-40B4-BE49-F238E27FC236}">
                <a16:creationId xmlns:a16="http://schemas.microsoft.com/office/drawing/2014/main" id="{9B4C062F-5E69-C955-736D-7B12D2402939}"/>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88C28A8-B797-C4E2-B461-300A75DD7ECD}"/>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951" name="Text Box 8">
            <a:extLst>
              <a:ext uri="{FF2B5EF4-FFF2-40B4-BE49-F238E27FC236}">
                <a16:creationId xmlns:a16="http://schemas.microsoft.com/office/drawing/2014/main" id="{B641C804-423C-530B-33E5-5E9495D527A0}"/>
              </a:ext>
            </a:extLst>
          </p:cNvPr>
          <p:cNvSpPr txBox="1">
            <a:spLocks noChangeArrowheads="1"/>
          </p:cNvSpPr>
          <p:nvPr/>
        </p:nvSpPr>
        <p:spPr bwMode="auto">
          <a:xfrm>
            <a:off x="1235075" y="2320925"/>
            <a:ext cx="4543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cs-CZ" altLang="cs-CZ" sz="1600">
                <a:solidFill>
                  <a:srgbClr val="D52B1E"/>
                </a:solidFill>
                <a:latin typeface="Georgia" panose="02040502050405020303" pitchFamily="18" charset="0"/>
              </a:rPr>
              <a:t>Plzeňský Prazdroj, a.s.</a:t>
            </a:r>
          </a:p>
        </p:txBody>
      </p:sp>
      <p:pic>
        <p:nvPicPr>
          <p:cNvPr id="82952" name="Picture 9" descr="ANd9GcS5kvjU3_g8HCuK04TLcde55XFGX2VCICr93Cn_20oMofOxhAnb">
            <a:extLst>
              <a:ext uri="{FF2B5EF4-FFF2-40B4-BE49-F238E27FC236}">
                <a16:creationId xmlns:a16="http://schemas.microsoft.com/office/drawing/2014/main" id="{DC8736C1-5A54-8C9E-A0EA-06EE75FC3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1165225"/>
            <a:ext cx="13620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Rectangle 10">
            <a:extLst>
              <a:ext uri="{FF2B5EF4-FFF2-40B4-BE49-F238E27FC236}">
                <a16:creationId xmlns:a16="http://schemas.microsoft.com/office/drawing/2014/main" id="{AF798148-BD16-E3D8-2F72-3032110F6C8A}"/>
              </a:ext>
            </a:extLst>
          </p:cNvPr>
          <p:cNvSpPr>
            <a:spLocks noChangeArrowheads="1"/>
          </p:cNvSpPr>
          <p:nvPr/>
        </p:nvSpPr>
        <p:spPr bwMode="auto">
          <a:xfrm>
            <a:off x="1235075" y="2724620"/>
            <a:ext cx="782955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cs-CZ" sz="1400" dirty="0" err="1">
                <a:latin typeface="Georgia" panose="02040502050405020303" pitchFamily="18" charset="0"/>
              </a:rPr>
              <a:t>Plzeňský</a:t>
            </a:r>
            <a:r>
              <a:rPr lang="en-GB" altLang="cs-CZ" sz="1400" dirty="0">
                <a:latin typeface="Georgia" panose="02040502050405020303" pitchFamily="18" charset="0"/>
              </a:rPr>
              <a:t> </a:t>
            </a:r>
            <a:r>
              <a:rPr lang="en-GB" altLang="cs-CZ" sz="1400" dirty="0" err="1">
                <a:latin typeface="Georgia" panose="02040502050405020303" pitchFamily="18" charset="0"/>
              </a:rPr>
              <a:t>Prazdroj</a:t>
            </a:r>
            <a:r>
              <a:rPr lang="en-GB" altLang="cs-CZ" sz="1400" dirty="0">
                <a:latin typeface="Georgia" panose="02040502050405020303" pitchFamily="18" charset="0"/>
              </a:rPr>
              <a:t> holds a dominant position among Central and East European beer companies. Its products (Pilsner </a:t>
            </a:r>
            <a:r>
              <a:rPr lang="en-GB" altLang="cs-CZ" sz="1400" dirty="0" err="1">
                <a:latin typeface="Georgia" panose="02040502050405020303" pitchFamily="18" charset="0"/>
              </a:rPr>
              <a:t>Urquell</a:t>
            </a:r>
            <a:r>
              <a:rPr lang="en-GB" altLang="cs-CZ" sz="1400" dirty="0">
                <a:latin typeface="Georgia" panose="02040502050405020303" pitchFamily="18" charset="0"/>
              </a:rPr>
              <a:t>, </a:t>
            </a:r>
            <a:r>
              <a:rPr lang="en-GB" altLang="cs-CZ" sz="1400" dirty="0" err="1">
                <a:latin typeface="Georgia" panose="02040502050405020303" pitchFamily="18" charset="0"/>
              </a:rPr>
              <a:t>Gambrinus</a:t>
            </a:r>
            <a:r>
              <a:rPr lang="en-GB" altLang="cs-CZ" sz="1400" dirty="0">
                <a:latin typeface="Georgia" panose="02040502050405020303" pitchFamily="18" charset="0"/>
              </a:rPr>
              <a:t>, </a:t>
            </a:r>
            <a:r>
              <a:rPr lang="en-GB" altLang="cs-CZ" sz="1400" dirty="0" err="1">
                <a:latin typeface="Georgia" panose="02040502050405020303" pitchFamily="18" charset="0"/>
              </a:rPr>
              <a:t>Radegast</a:t>
            </a:r>
            <a:r>
              <a:rPr lang="en-GB" altLang="cs-CZ" sz="1400" dirty="0">
                <a:latin typeface="Georgia" panose="02040502050405020303" pitchFamily="18" charset="0"/>
              </a:rPr>
              <a:t> and </a:t>
            </a:r>
            <a:r>
              <a:rPr lang="en-GB" altLang="cs-CZ" sz="1400" dirty="0" err="1">
                <a:latin typeface="Georgia" panose="02040502050405020303" pitchFamily="18" charset="0"/>
              </a:rPr>
              <a:t>Velkopopovický</a:t>
            </a:r>
            <a:r>
              <a:rPr lang="en-GB" altLang="cs-CZ" sz="1400" dirty="0">
                <a:latin typeface="Georgia" panose="02040502050405020303" pitchFamily="18" charset="0"/>
              </a:rPr>
              <a:t> </a:t>
            </a:r>
            <a:r>
              <a:rPr lang="en-GB" altLang="cs-CZ" sz="1400" dirty="0" err="1">
                <a:latin typeface="Georgia" panose="02040502050405020303" pitchFamily="18" charset="0"/>
              </a:rPr>
              <a:t>Kozel</a:t>
            </a:r>
            <a:r>
              <a:rPr lang="en-GB" altLang="cs-CZ" sz="1400" dirty="0">
                <a:latin typeface="Georgia" panose="02040502050405020303" pitchFamily="18" charset="0"/>
              </a:rPr>
              <a:t> beers) can be purchased in nearly 50 countries around the world. </a:t>
            </a:r>
            <a:r>
              <a:rPr lang="en-GB" altLang="cs-CZ" sz="1400" dirty="0" err="1">
                <a:latin typeface="Georgia" panose="02040502050405020303" pitchFamily="18" charset="0"/>
              </a:rPr>
              <a:t>Plzeňský</a:t>
            </a:r>
            <a:r>
              <a:rPr lang="en-GB" altLang="cs-CZ" sz="1400" dirty="0">
                <a:latin typeface="Georgia" panose="02040502050405020303" pitchFamily="18" charset="0"/>
              </a:rPr>
              <a:t> </a:t>
            </a:r>
            <a:r>
              <a:rPr lang="en-GB" altLang="cs-CZ" sz="1400" dirty="0" err="1">
                <a:latin typeface="Georgia" panose="02040502050405020303" pitchFamily="18" charset="0"/>
              </a:rPr>
              <a:t>Prazdroj</a:t>
            </a:r>
            <a:r>
              <a:rPr lang="en-GB" altLang="cs-CZ" sz="1400" dirty="0">
                <a:latin typeface="Georgia" panose="02040502050405020303" pitchFamily="18" charset="0"/>
              </a:rPr>
              <a:t> is part of the SABMiller plc international group, the second largest beer company in the world. Beer brewing has a long tradition in </a:t>
            </a:r>
            <a:r>
              <a:rPr lang="en-GB" altLang="cs-CZ" sz="1400" dirty="0" err="1">
                <a:latin typeface="Georgia" panose="02040502050405020303" pitchFamily="18" charset="0"/>
              </a:rPr>
              <a:t>Plzeň</a:t>
            </a:r>
            <a:r>
              <a:rPr lang="en-GB" altLang="cs-CZ" sz="1400" dirty="0">
                <a:latin typeface="Georgia" panose="02040502050405020303" pitchFamily="18" charset="0"/>
              </a:rPr>
              <a:t> (Pilsen), dating back to the founding of the city at the end of the 13th century. The </a:t>
            </a:r>
            <a:r>
              <a:rPr lang="en-GB" altLang="cs-CZ" dirty="0">
                <a:latin typeface="Arial" panose="020B0604020202020204" pitchFamily="34" charset="0"/>
              </a:rPr>
              <a:t>"</a:t>
            </a:r>
            <a:r>
              <a:rPr lang="en-GB" altLang="cs-CZ" sz="1400" dirty="0">
                <a:latin typeface="Georgia" panose="02040502050405020303" pitchFamily="18" charset="0"/>
              </a:rPr>
              <a:t>Pilsen Beer</a:t>
            </a:r>
            <a:r>
              <a:rPr lang="en-GB" altLang="cs-CZ" dirty="0">
                <a:latin typeface="Georgia" panose="02040502050405020303" pitchFamily="18" charset="0"/>
              </a:rPr>
              <a:t>"</a:t>
            </a:r>
            <a:r>
              <a:rPr lang="en-GB" altLang="cs-CZ" sz="1400" dirty="0">
                <a:latin typeface="Georgia" panose="02040502050405020303" pitchFamily="18" charset="0"/>
              </a:rPr>
              <a:t> trademark was registered with the </a:t>
            </a:r>
            <a:r>
              <a:rPr lang="en-GB" altLang="cs-CZ" sz="1400" dirty="0" err="1">
                <a:latin typeface="Georgia" panose="02040502050405020303" pitchFamily="18" charset="0"/>
              </a:rPr>
              <a:t>Plzeň</a:t>
            </a:r>
            <a:r>
              <a:rPr lang="en-GB" altLang="cs-CZ" sz="1400" dirty="0">
                <a:latin typeface="Georgia" panose="02040502050405020303" pitchFamily="18" charset="0"/>
              </a:rPr>
              <a:t> Chamber of Commerce and Trade in 1859; the new </a:t>
            </a:r>
            <a:r>
              <a:rPr lang="en-GB" altLang="cs-CZ" dirty="0">
                <a:latin typeface="Georgia" panose="02040502050405020303" pitchFamily="18" charset="0"/>
              </a:rPr>
              <a:t>"</a:t>
            </a:r>
            <a:r>
              <a:rPr lang="en-GB" altLang="cs-CZ" sz="1400" dirty="0" err="1">
                <a:latin typeface="Georgia" panose="02040502050405020303" pitchFamily="18" charset="0"/>
              </a:rPr>
              <a:t>Prazdroj</a:t>
            </a:r>
            <a:r>
              <a:rPr lang="en-GB" altLang="cs-CZ" sz="1400" dirty="0">
                <a:latin typeface="Georgia" panose="02040502050405020303" pitchFamily="18" charset="0"/>
              </a:rPr>
              <a:t> </a:t>
            </a:r>
            <a:r>
              <a:rPr lang="en-GB" altLang="cs-CZ" sz="1400" dirty="0" err="1">
                <a:latin typeface="Georgia" panose="02040502050405020303" pitchFamily="18" charset="0"/>
              </a:rPr>
              <a:t>Urquell</a:t>
            </a:r>
            <a:r>
              <a:rPr lang="en-GB" altLang="cs-CZ" dirty="0">
                <a:latin typeface="Georgia" panose="02040502050405020303" pitchFamily="18" charset="0"/>
              </a:rPr>
              <a:t>"</a:t>
            </a:r>
            <a:r>
              <a:rPr lang="en-GB" altLang="cs-CZ" sz="1400" dirty="0">
                <a:latin typeface="Georgia" panose="02040502050405020303" pitchFamily="18" charset="0"/>
              </a:rPr>
              <a:t> trademark dates back to 1898. The </a:t>
            </a:r>
            <a:r>
              <a:rPr lang="en-GB" altLang="cs-CZ" sz="1400" dirty="0" err="1">
                <a:latin typeface="Georgia" panose="02040502050405020303" pitchFamily="18" charset="0"/>
              </a:rPr>
              <a:t>Plzeňský</a:t>
            </a:r>
            <a:r>
              <a:rPr lang="en-GB" altLang="cs-CZ" sz="1400" dirty="0">
                <a:latin typeface="Georgia" panose="02040502050405020303" pitchFamily="18" charset="0"/>
              </a:rPr>
              <a:t> </a:t>
            </a:r>
            <a:r>
              <a:rPr lang="en-GB" altLang="cs-CZ" sz="1400" dirty="0" err="1">
                <a:latin typeface="Georgia" panose="02040502050405020303" pitchFamily="18" charset="0"/>
              </a:rPr>
              <a:t>Prazdroj</a:t>
            </a:r>
            <a:r>
              <a:rPr lang="en-GB" altLang="cs-CZ" sz="1400" dirty="0">
                <a:latin typeface="Georgia" panose="02040502050405020303" pitchFamily="18" charset="0"/>
              </a:rPr>
              <a:t> joint-stock company was established in the 1990s and in 1999 it became part of South African Breweries plc. Its merger with </a:t>
            </a:r>
            <a:r>
              <a:rPr lang="en-GB" altLang="cs-CZ" sz="1400" dirty="0" err="1">
                <a:latin typeface="Georgia" panose="02040502050405020303" pitchFamily="18" charset="0"/>
              </a:rPr>
              <a:t>Radegast</a:t>
            </a:r>
            <a:r>
              <a:rPr lang="en-GB" altLang="cs-CZ" sz="1400" dirty="0">
                <a:latin typeface="Georgia" panose="02040502050405020303" pitchFamily="18" charset="0"/>
              </a:rPr>
              <a:t> and </a:t>
            </a:r>
            <a:r>
              <a:rPr lang="en-GB" altLang="cs-CZ" sz="1400" dirty="0" err="1">
                <a:latin typeface="Georgia" panose="02040502050405020303" pitchFamily="18" charset="0"/>
              </a:rPr>
              <a:t>Velké</a:t>
            </a:r>
            <a:r>
              <a:rPr lang="en-GB" altLang="cs-CZ" sz="1400" dirty="0">
                <a:latin typeface="Georgia" panose="02040502050405020303" pitchFamily="18" charset="0"/>
              </a:rPr>
              <a:t> </a:t>
            </a:r>
            <a:r>
              <a:rPr lang="en-GB" altLang="cs-CZ" sz="1400" dirty="0" err="1">
                <a:latin typeface="Georgia" panose="02040502050405020303" pitchFamily="18" charset="0"/>
              </a:rPr>
              <a:t>Popovice</a:t>
            </a:r>
            <a:r>
              <a:rPr lang="en-GB" altLang="cs-CZ" sz="1400" dirty="0">
                <a:latin typeface="Georgia" panose="02040502050405020303" pitchFamily="18" charset="0"/>
              </a:rPr>
              <a:t> breweries was approved in the same year and completed in 2002.</a:t>
            </a:r>
          </a:p>
          <a:p>
            <a:pPr eaLnBrk="1" hangingPunct="1"/>
            <a:r>
              <a:rPr lang="en-GB" altLang="cs-CZ" sz="1400" b="1" dirty="0" smtClean="0">
                <a:latin typeface="Georgia" panose="02040502050405020303" pitchFamily="18" charset="0"/>
              </a:rPr>
              <a:t>www.prazdroj.cz</a:t>
            </a:r>
            <a:endParaRPr lang="en-GB" altLang="cs-CZ" sz="1400" b="1" dirty="0">
              <a:latin typeface="Georgia" panose="02040502050405020303" pitchFamily="18" charset="0"/>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a:extLst>
              <a:ext uri="{FF2B5EF4-FFF2-40B4-BE49-F238E27FC236}">
                <a16:creationId xmlns:a16="http://schemas.microsoft.com/office/drawing/2014/main" id="{80D2EF39-FBE0-A48E-AA09-B855CE578E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2">
            <a:extLst>
              <a:ext uri="{FF2B5EF4-FFF2-40B4-BE49-F238E27FC236}">
                <a16:creationId xmlns:a16="http://schemas.microsoft.com/office/drawing/2014/main" id="{AFEA9DEC-3709-888E-5330-60E77719FFD7}"/>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Traditional Czech Brands</a:t>
            </a:r>
          </a:p>
        </p:txBody>
      </p:sp>
      <p:sp>
        <p:nvSpPr>
          <p:cNvPr id="83972" name="Rectangle 3">
            <a:extLst>
              <a:ext uri="{FF2B5EF4-FFF2-40B4-BE49-F238E27FC236}">
                <a16:creationId xmlns:a16="http://schemas.microsoft.com/office/drawing/2014/main" id="{2615C99C-64B6-5CC4-2651-4233CB423F80}"/>
              </a:ext>
            </a:extLst>
          </p:cNvPr>
          <p:cNvSpPr>
            <a:spLocks noGrp="1" noChangeArrowheads="1"/>
          </p:cNvSpPr>
          <p:nvPr>
            <p:ph type="subTitle" idx="4294967295"/>
          </p:nvPr>
        </p:nvSpPr>
        <p:spPr>
          <a:xfrm>
            <a:off x="896823" y="3441700"/>
            <a:ext cx="7632700" cy="3090862"/>
          </a:xfrm>
        </p:spPr>
        <p:txBody>
          <a:bodyPr/>
          <a:lstStyle/>
          <a:p>
            <a:pPr marL="304800" indent="-304800" eaLnBrk="1" hangingPunct="1">
              <a:lnSpc>
                <a:spcPct val="120000"/>
              </a:lnSpc>
              <a:spcBef>
                <a:spcPct val="0"/>
              </a:spcBef>
              <a:buFontTx/>
              <a:buNone/>
            </a:pPr>
            <a:r>
              <a:rPr lang="en-US" altLang="cs-CZ" sz="1600" dirty="0">
                <a:latin typeface="Georgia" panose="02040502050405020303" pitchFamily="18" charset="0"/>
              </a:rPr>
              <a:t>	</a:t>
            </a:r>
            <a:r>
              <a:rPr lang="en-GB" altLang="cs-CZ" sz="1500" dirty="0">
                <a:latin typeface="Georgia" panose="02040502050405020303" pitchFamily="18" charset="0"/>
              </a:rPr>
              <a:t>Established in 1895, the family firm </a:t>
            </a:r>
            <a:r>
              <a:rPr lang="en-GB" altLang="cs-CZ" sz="1500" dirty="0" err="1">
                <a:latin typeface="Georgia" panose="02040502050405020303" pitchFamily="18" charset="0"/>
              </a:rPr>
              <a:t>Laurin</a:t>
            </a:r>
            <a:r>
              <a:rPr lang="en-GB" altLang="cs-CZ" sz="1500" dirty="0">
                <a:latin typeface="Georgia" panose="02040502050405020303" pitchFamily="18" charset="0"/>
              </a:rPr>
              <a:t> &amp; </a:t>
            </a:r>
            <a:r>
              <a:rPr lang="en-GB" altLang="cs-CZ" sz="1500" dirty="0" err="1">
                <a:latin typeface="Georgia" panose="02040502050405020303" pitchFamily="18" charset="0"/>
              </a:rPr>
              <a:t>Klement</a:t>
            </a:r>
            <a:r>
              <a:rPr lang="en-GB" altLang="cs-CZ" sz="1500" dirty="0">
                <a:latin typeface="Georgia" panose="02040502050405020303" pitchFamily="18" charset="0"/>
              </a:rPr>
              <a:t> in </a:t>
            </a:r>
            <a:r>
              <a:rPr lang="en-GB" altLang="cs-CZ" sz="1500" dirty="0" err="1">
                <a:latin typeface="Georgia" panose="02040502050405020303" pitchFamily="18" charset="0"/>
              </a:rPr>
              <a:t>Mladá</a:t>
            </a:r>
            <a:r>
              <a:rPr lang="en-GB" altLang="cs-CZ" sz="1500" dirty="0">
                <a:latin typeface="Georgia" panose="02040502050405020303" pitchFamily="18" charset="0"/>
              </a:rPr>
              <a:t> </a:t>
            </a:r>
            <a:r>
              <a:rPr lang="en-GB" altLang="cs-CZ" sz="1500" dirty="0" err="1">
                <a:latin typeface="Georgia" panose="02040502050405020303" pitchFamily="18" charset="0"/>
              </a:rPr>
              <a:t>Boleslav</a:t>
            </a:r>
            <a:r>
              <a:rPr lang="en-GB" altLang="cs-CZ" sz="1500" dirty="0">
                <a:latin typeface="Georgia" panose="02040502050405020303" pitchFamily="18" charset="0"/>
              </a:rPr>
              <a:t> produced bicycles, motorcycles and, starting in 1905, automobiles. In 1925 it merged with </a:t>
            </a:r>
            <a:r>
              <a:rPr lang="en-GB" altLang="cs-CZ" sz="1500" dirty="0" err="1">
                <a:latin typeface="Georgia" panose="02040502050405020303" pitchFamily="18" charset="0"/>
              </a:rPr>
              <a:t>Škoda</a:t>
            </a:r>
            <a:r>
              <a:rPr lang="en-GB" altLang="cs-CZ" sz="1500" dirty="0">
                <a:latin typeface="Georgia" panose="02040502050405020303" pitchFamily="18" charset="0"/>
              </a:rPr>
              <a:t> </a:t>
            </a:r>
            <a:r>
              <a:rPr lang="en-GB" altLang="cs-CZ" sz="1500" dirty="0" err="1">
                <a:latin typeface="Georgia" panose="02040502050405020303" pitchFamily="18" charset="0"/>
              </a:rPr>
              <a:t>Plzeň</a:t>
            </a:r>
            <a:r>
              <a:rPr lang="en-GB" altLang="cs-CZ" sz="1500" dirty="0">
                <a:latin typeface="Georgia" panose="02040502050405020303" pitchFamily="18" charset="0"/>
              </a:rPr>
              <a:t> engineering company. The firm continued to grow rapidly, producing cars with great attention to fine details and successfully competing at international races. In 1991, </a:t>
            </a:r>
            <a:r>
              <a:rPr lang="en-GB" altLang="cs-CZ" sz="1500" dirty="0" err="1">
                <a:latin typeface="Georgia" panose="02040502050405020303" pitchFamily="18" charset="0"/>
              </a:rPr>
              <a:t>Škoda</a:t>
            </a:r>
            <a:r>
              <a:rPr lang="en-GB" altLang="cs-CZ" sz="1500" dirty="0">
                <a:latin typeface="Georgia" panose="02040502050405020303" pitchFamily="18" charset="0"/>
              </a:rPr>
              <a:t> Auto returned to the international market under the wings of the Volkswagen Group. Today the company enjoys a prominent standing on the market and sells over 550,000 of its Fabia, Octavia, Superb and </a:t>
            </a:r>
            <a:r>
              <a:rPr lang="en-GB" altLang="cs-CZ" sz="1500" dirty="0" err="1">
                <a:latin typeface="Georgia" panose="02040502050405020303" pitchFamily="18" charset="0"/>
              </a:rPr>
              <a:t>Roomster</a:t>
            </a:r>
            <a:r>
              <a:rPr lang="en-GB" altLang="cs-CZ" sz="1500" dirty="0">
                <a:latin typeface="Georgia" panose="02040502050405020303" pitchFamily="18" charset="0"/>
              </a:rPr>
              <a:t> models each year. Over 80% of these cars are exported to more than 90 countries around the world, and </a:t>
            </a:r>
            <a:r>
              <a:rPr lang="en-GB" altLang="cs-CZ" sz="1500" dirty="0" err="1">
                <a:latin typeface="Georgia" panose="02040502050405020303" pitchFamily="18" charset="0"/>
              </a:rPr>
              <a:t>Škoda</a:t>
            </a:r>
            <a:r>
              <a:rPr lang="en-GB" altLang="cs-CZ" sz="1500" dirty="0">
                <a:latin typeface="Georgia" panose="02040502050405020303" pitchFamily="18" charset="0"/>
              </a:rPr>
              <a:t> Auto remains the country's largest exporter.</a:t>
            </a:r>
          </a:p>
          <a:p>
            <a:pPr marL="304800" indent="-304800" eaLnBrk="1" hangingPunct="1">
              <a:lnSpc>
                <a:spcPct val="80000"/>
              </a:lnSpc>
              <a:buFontTx/>
              <a:buNone/>
            </a:pPr>
            <a:r>
              <a:rPr lang="en-GB" altLang="cs-CZ" sz="1600" b="1" dirty="0">
                <a:latin typeface="Georgia" panose="02040502050405020303" pitchFamily="18" charset="0"/>
              </a:rPr>
              <a:t>	www.skoda-auto.cz</a:t>
            </a:r>
          </a:p>
        </p:txBody>
      </p:sp>
      <p:sp>
        <p:nvSpPr>
          <p:cNvPr id="2" name="Rectangle 1">
            <a:extLst>
              <a:ext uri="{FF2B5EF4-FFF2-40B4-BE49-F238E27FC236}">
                <a16:creationId xmlns:a16="http://schemas.microsoft.com/office/drawing/2014/main" id="{F92DBB3C-8EDB-B1BC-1D6A-289291F8F76A}"/>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577CDC8-421E-7CAA-2B12-451C457058FC}"/>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3975" name="Text Box 8">
            <a:extLst>
              <a:ext uri="{FF2B5EF4-FFF2-40B4-BE49-F238E27FC236}">
                <a16:creationId xmlns:a16="http://schemas.microsoft.com/office/drawing/2014/main" id="{2D335E18-D9DB-2BA2-307C-9511741B2994}"/>
              </a:ext>
            </a:extLst>
          </p:cNvPr>
          <p:cNvSpPr txBox="1">
            <a:spLocks noChangeArrowheads="1"/>
          </p:cNvSpPr>
          <p:nvPr/>
        </p:nvSpPr>
        <p:spPr bwMode="auto">
          <a:xfrm>
            <a:off x="1235075" y="2879725"/>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cs-CZ" altLang="cs-CZ" sz="2000">
                <a:solidFill>
                  <a:srgbClr val="D52B1E"/>
                </a:solidFill>
                <a:latin typeface="Georgia" panose="02040502050405020303" pitchFamily="18" charset="0"/>
              </a:rPr>
              <a:t>Škoda Auto Mladá Boleslav, a.s.</a:t>
            </a:r>
          </a:p>
        </p:txBody>
      </p:sp>
      <p:pic>
        <p:nvPicPr>
          <p:cNvPr id="83976" name="Picture 9" descr="Škoda">
            <a:extLst>
              <a:ext uri="{FF2B5EF4-FFF2-40B4-BE49-F238E27FC236}">
                <a16:creationId xmlns:a16="http://schemas.microsoft.com/office/drawing/2014/main" id="{0502F99C-0BB9-024C-B07F-3FA9D0FAF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1260475"/>
            <a:ext cx="12128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a:extLst>
              <a:ext uri="{FF2B5EF4-FFF2-40B4-BE49-F238E27FC236}">
                <a16:creationId xmlns:a16="http://schemas.microsoft.com/office/drawing/2014/main" id="{8EF2E576-FC97-7531-86FE-3AC9801A9E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2">
            <a:extLst>
              <a:ext uri="{FF2B5EF4-FFF2-40B4-BE49-F238E27FC236}">
                <a16:creationId xmlns:a16="http://schemas.microsoft.com/office/drawing/2014/main" id="{C0925924-4A03-3FE2-9F35-DBE1D3DDAEBE}"/>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Traditional Czech Brands</a:t>
            </a:r>
          </a:p>
        </p:txBody>
      </p:sp>
      <p:sp>
        <p:nvSpPr>
          <p:cNvPr id="84996" name="Rectangle 3">
            <a:extLst>
              <a:ext uri="{FF2B5EF4-FFF2-40B4-BE49-F238E27FC236}">
                <a16:creationId xmlns:a16="http://schemas.microsoft.com/office/drawing/2014/main" id="{9E2A8C02-C053-359B-B87C-EC383AE38211}"/>
              </a:ext>
            </a:extLst>
          </p:cNvPr>
          <p:cNvSpPr>
            <a:spLocks noGrp="1" noChangeArrowheads="1"/>
          </p:cNvSpPr>
          <p:nvPr>
            <p:ph type="subTitle" idx="4294967295"/>
          </p:nvPr>
        </p:nvSpPr>
        <p:spPr>
          <a:xfrm>
            <a:off x="933399" y="2967038"/>
            <a:ext cx="7632700" cy="3890962"/>
          </a:xfrm>
        </p:spPr>
        <p:txBody>
          <a:bodyPr/>
          <a:lstStyle/>
          <a:p>
            <a:pPr marL="304800" indent="-304800" eaLnBrk="1" hangingPunct="1">
              <a:lnSpc>
                <a:spcPct val="120000"/>
              </a:lnSpc>
              <a:spcBef>
                <a:spcPct val="0"/>
              </a:spcBef>
              <a:buFontTx/>
              <a:buNone/>
            </a:pPr>
            <a:r>
              <a:rPr lang="en-US" altLang="cs-CZ" sz="1600" dirty="0">
                <a:latin typeface="Georgia" panose="02040502050405020303" pitchFamily="18" charset="0"/>
              </a:rPr>
              <a:t>	</a:t>
            </a:r>
            <a:r>
              <a:rPr lang="en-GB" altLang="cs-CZ" sz="1600" dirty="0">
                <a:latin typeface="Georgia" panose="02040502050405020303" pitchFamily="18" charset="0"/>
              </a:rPr>
              <a:t>The name </a:t>
            </a:r>
            <a:r>
              <a:rPr lang="en-GB" altLang="cs-CZ" sz="1600" dirty="0" err="1">
                <a:latin typeface="Georgia" panose="02040502050405020303" pitchFamily="18" charset="0"/>
              </a:rPr>
              <a:t>Baťa</a:t>
            </a:r>
            <a:r>
              <a:rPr lang="en-GB" altLang="cs-CZ" sz="1600" dirty="0">
                <a:latin typeface="Georgia" panose="02040502050405020303" pitchFamily="18" charset="0"/>
              </a:rPr>
              <a:t> is inextricably tied to the city of </a:t>
            </a:r>
            <a:r>
              <a:rPr lang="en-GB" altLang="cs-CZ" sz="1600" dirty="0" err="1">
                <a:latin typeface="Georgia" panose="02040502050405020303" pitchFamily="18" charset="0"/>
              </a:rPr>
              <a:t>Zlín</a:t>
            </a:r>
            <a:r>
              <a:rPr lang="en-GB" altLang="cs-CZ" sz="1600" dirty="0">
                <a:latin typeface="Georgia" panose="02040502050405020303" pitchFamily="18" charset="0"/>
              </a:rPr>
              <a:t>, where Tom</a:t>
            </a:r>
            <a:r>
              <a:rPr lang="cs-CZ" altLang="cs-CZ" sz="1600" dirty="0" err="1">
                <a:latin typeface="Georgia" panose="02040502050405020303" pitchFamily="18" charset="0"/>
              </a:rPr>
              <a:t>áš</a:t>
            </a:r>
            <a:r>
              <a:rPr lang="en-GB" altLang="cs-CZ" sz="1600" dirty="0">
                <a:latin typeface="Georgia" panose="02040502050405020303" pitchFamily="18" charset="0"/>
              </a:rPr>
              <a:t> Ba</a:t>
            </a:r>
            <a:r>
              <a:rPr lang="cs-CZ" altLang="cs-CZ" sz="1600" dirty="0" err="1">
                <a:latin typeface="Georgia" panose="02040502050405020303" pitchFamily="18" charset="0"/>
              </a:rPr>
              <a:t>ťa</a:t>
            </a:r>
            <a:r>
              <a:rPr lang="cs-CZ" altLang="cs-CZ" sz="1600" dirty="0">
                <a:latin typeface="Georgia" panose="02040502050405020303" pitchFamily="18" charset="0"/>
              </a:rPr>
              <a:t> </a:t>
            </a:r>
            <a:r>
              <a:rPr lang="en-GB" altLang="cs-CZ" sz="1600" dirty="0">
                <a:latin typeface="Georgia" panose="02040502050405020303" pitchFamily="18" charset="0"/>
              </a:rPr>
              <a:t>and his</a:t>
            </a:r>
          </a:p>
          <a:p>
            <a:pPr marL="304800" indent="-304800" eaLnBrk="1" hangingPunct="1">
              <a:lnSpc>
                <a:spcPct val="120000"/>
              </a:lnSpc>
              <a:spcBef>
                <a:spcPct val="0"/>
              </a:spcBef>
              <a:buFontTx/>
              <a:buNone/>
            </a:pPr>
            <a:r>
              <a:rPr lang="en-GB" altLang="cs-CZ" sz="1600" dirty="0">
                <a:latin typeface="Georgia" panose="02040502050405020303" pitchFamily="18" charset="0"/>
              </a:rPr>
              <a:t>	siblings started a footwear business in 1894. Thanks to the skill of the founder, </a:t>
            </a:r>
          </a:p>
          <a:p>
            <a:pPr marL="304800" indent="-304800" eaLnBrk="1" hangingPunct="1">
              <a:lnSpc>
                <a:spcPct val="120000"/>
              </a:lnSpc>
              <a:spcBef>
                <a:spcPct val="0"/>
              </a:spcBef>
              <a:buFontTx/>
              <a:buNone/>
            </a:pPr>
            <a:r>
              <a:rPr lang="en-GB" altLang="cs-CZ" sz="1600" dirty="0">
                <a:latin typeface="Georgia" panose="02040502050405020303" pitchFamily="18" charset="0"/>
              </a:rPr>
              <a:t>	the name </a:t>
            </a:r>
            <a:r>
              <a:rPr lang="en-GB" altLang="cs-CZ" sz="1600" dirty="0" err="1">
                <a:latin typeface="Georgia" panose="02040502050405020303" pitchFamily="18" charset="0"/>
              </a:rPr>
              <a:t>Baťa</a:t>
            </a:r>
            <a:r>
              <a:rPr lang="en-GB" altLang="cs-CZ" sz="1600" dirty="0">
                <a:latin typeface="Georgia" panose="02040502050405020303" pitchFamily="18" charset="0"/>
              </a:rPr>
              <a:t> has become known throughout the world. After an </a:t>
            </a:r>
          </a:p>
          <a:p>
            <a:pPr marL="304800" indent="-304800" eaLnBrk="1" hangingPunct="1">
              <a:lnSpc>
                <a:spcPct val="120000"/>
              </a:lnSpc>
              <a:spcBef>
                <a:spcPct val="0"/>
              </a:spcBef>
              <a:buFontTx/>
              <a:buNone/>
            </a:pPr>
            <a:r>
              <a:rPr lang="en-GB" altLang="cs-CZ" sz="1600" dirty="0">
                <a:latin typeface="Georgia" panose="02040502050405020303" pitchFamily="18" charset="0"/>
              </a:rPr>
              <a:t>	absence of over fifty years, </a:t>
            </a:r>
            <a:r>
              <a:rPr lang="en-GB" altLang="cs-CZ" sz="1600" dirty="0" err="1">
                <a:latin typeface="Georgia" panose="02040502050405020303" pitchFamily="18" charset="0"/>
              </a:rPr>
              <a:t>Baťa</a:t>
            </a:r>
            <a:r>
              <a:rPr lang="en-GB" altLang="cs-CZ" sz="1600" dirty="0">
                <a:latin typeface="Georgia" panose="02040502050405020303" pitchFamily="18" charset="0"/>
              </a:rPr>
              <a:t> returned to the country in 1992. Today the </a:t>
            </a:r>
            <a:r>
              <a:rPr lang="en-GB" altLang="cs-CZ" sz="1600" dirty="0" err="1">
                <a:latin typeface="Georgia" panose="02040502050405020303" pitchFamily="18" charset="0"/>
              </a:rPr>
              <a:t>Baťa</a:t>
            </a:r>
            <a:r>
              <a:rPr lang="en-GB" altLang="cs-CZ" sz="1600" dirty="0">
                <a:latin typeface="Georgia" panose="02040502050405020303" pitchFamily="18" charset="0"/>
              </a:rPr>
              <a:t> </a:t>
            </a:r>
          </a:p>
          <a:p>
            <a:pPr marL="304800" indent="-304800" eaLnBrk="1" hangingPunct="1">
              <a:lnSpc>
                <a:spcPct val="120000"/>
              </a:lnSpc>
              <a:spcBef>
                <a:spcPct val="0"/>
              </a:spcBef>
              <a:buFontTx/>
              <a:buNone/>
            </a:pPr>
            <a:r>
              <a:rPr lang="en-GB" altLang="cs-CZ" sz="1600" dirty="0">
                <a:latin typeface="Georgia" panose="02040502050405020303" pitchFamily="18" charset="0"/>
              </a:rPr>
              <a:t>	joint-stock company  </a:t>
            </a:r>
            <a:r>
              <a:rPr lang="cs-CZ" altLang="cs-CZ" sz="1600" dirty="0">
                <a:latin typeface="Georgia" panose="02040502050405020303" pitchFamily="18" charset="0"/>
              </a:rPr>
              <a:t>has </a:t>
            </a:r>
            <a:r>
              <a:rPr lang="en-GB" altLang="cs-CZ" sz="1600" dirty="0">
                <a:latin typeface="Georgia" panose="02040502050405020303" pitchFamily="18" charset="0"/>
              </a:rPr>
              <a:t>a sales division in </a:t>
            </a:r>
            <a:r>
              <a:rPr lang="en-GB" altLang="cs-CZ" sz="1600" dirty="0" err="1">
                <a:latin typeface="Georgia" panose="02040502050405020303" pitchFamily="18" charset="0"/>
              </a:rPr>
              <a:t>Zlín</a:t>
            </a:r>
            <a:r>
              <a:rPr lang="en-GB" altLang="cs-CZ" sz="1600" dirty="0">
                <a:latin typeface="Georgia" panose="02040502050405020303" pitchFamily="18" charset="0"/>
              </a:rPr>
              <a:t> and a production division in </a:t>
            </a:r>
            <a:r>
              <a:rPr lang="en-GB" altLang="cs-CZ" sz="1600" dirty="0" err="1">
                <a:latin typeface="Georgia" panose="02040502050405020303" pitchFamily="18" charset="0"/>
              </a:rPr>
              <a:t>Dolní</a:t>
            </a:r>
            <a:r>
              <a:rPr lang="en-GB" altLang="cs-CZ" sz="1600" dirty="0">
                <a:latin typeface="Georgia" panose="02040502050405020303" pitchFamily="18" charset="0"/>
              </a:rPr>
              <a:t> </a:t>
            </a:r>
            <a:r>
              <a:rPr lang="en-GB" altLang="cs-CZ" sz="1600" dirty="0" err="1">
                <a:latin typeface="Georgia" panose="02040502050405020303" pitchFamily="18" charset="0"/>
              </a:rPr>
              <a:t>Němčí</a:t>
            </a:r>
            <a:r>
              <a:rPr lang="en-GB" altLang="cs-CZ" sz="1600" dirty="0">
                <a:latin typeface="Georgia" panose="02040502050405020303" pitchFamily="18" charset="0"/>
              </a:rPr>
              <a:t>. The company’s products are sold in a network of 80 retail shops across the Czech Republic. The largest </a:t>
            </a:r>
            <a:r>
              <a:rPr lang="en-GB" altLang="cs-CZ" sz="1600" dirty="0" err="1">
                <a:latin typeface="Georgia" panose="02040502050405020303" pitchFamily="18" charset="0"/>
              </a:rPr>
              <a:t>Baťa</a:t>
            </a:r>
            <a:r>
              <a:rPr lang="en-GB" altLang="cs-CZ" sz="1600" dirty="0">
                <a:latin typeface="Georgia" panose="02040502050405020303" pitchFamily="18" charset="0"/>
              </a:rPr>
              <a:t> store in Europe is on Wenceslas Square in Prague. </a:t>
            </a:r>
            <a:r>
              <a:rPr lang="en-GB" altLang="cs-CZ" sz="1600" dirty="0" err="1">
                <a:latin typeface="Georgia" panose="02040502050405020303" pitchFamily="18" charset="0"/>
              </a:rPr>
              <a:t>Baťa</a:t>
            </a:r>
            <a:r>
              <a:rPr lang="en-GB" altLang="cs-CZ" sz="1600" dirty="0">
                <a:latin typeface="Georgia" panose="02040502050405020303" pitchFamily="18" charset="0"/>
              </a:rPr>
              <a:t> is a leading global brand; the company sells its products in over 4,700 of its own shops in 68 countries around the world and employs over 50,000 people at 75 production facilities and at its retail locations.</a:t>
            </a:r>
          </a:p>
          <a:p>
            <a:pPr marL="304800" indent="-304800" eaLnBrk="1" hangingPunct="1">
              <a:buFontTx/>
              <a:buNone/>
            </a:pPr>
            <a:r>
              <a:rPr lang="en-US" altLang="cs-CZ" sz="1600" b="1" dirty="0">
                <a:latin typeface="Georgia" panose="02040502050405020303" pitchFamily="18" charset="0"/>
              </a:rPr>
              <a:t>	www.bata.cz</a:t>
            </a:r>
          </a:p>
        </p:txBody>
      </p:sp>
      <p:sp>
        <p:nvSpPr>
          <p:cNvPr id="2" name="Rectangle 1">
            <a:extLst>
              <a:ext uri="{FF2B5EF4-FFF2-40B4-BE49-F238E27FC236}">
                <a16:creationId xmlns:a16="http://schemas.microsoft.com/office/drawing/2014/main" id="{AFC8A474-98F8-F48D-FA12-72D8F3AA6B77}"/>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953ACACE-F953-3E3B-0A9F-3C10C4358B9D}"/>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4999" name="Text Box 8">
            <a:extLst>
              <a:ext uri="{FF2B5EF4-FFF2-40B4-BE49-F238E27FC236}">
                <a16:creationId xmlns:a16="http://schemas.microsoft.com/office/drawing/2014/main" id="{D6B4D3C7-5D35-BF92-BA5F-9438C78E062E}"/>
              </a:ext>
            </a:extLst>
          </p:cNvPr>
          <p:cNvSpPr txBox="1">
            <a:spLocks noChangeArrowheads="1"/>
          </p:cNvSpPr>
          <p:nvPr/>
        </p:nvSpPr>
        <p:spPr bwMode="auto">
          <a:xfrm>
            <a:off x="1235075" y="2320925"/>
            <a:ext cx="454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cs-CZ" altLang="cs-CZ" sz="2000">
                <a:solidFill>
                  <a:srgbClr val="D52B1E"/>
                </a:solidFill>
                <a:latin typeface="Georgia" panose="02040502050405020303" pitchFamily="18" charset="0"/>
              </a:rPr>
              <a:t>Baťa, a.s.</a:t>
            </a:r>
          </a:p>
        </p:txBody>
      </p:sp>
      <p:pic>
        <p:nvPicPr>
          <p:cNvPr id="85000" name="Picture 9" descr="ANd9GcQwbl-rsdYHRT2K7xVZvkkgZiXHvcg6shQtBancSGRVMQV0hYo1EdbDPDo">
            <a:extLst>
              <a:ext uri="{FF2B5EF4-FFF2-40B4-BE49-F238E27FC236}">
                <a16:creationId xmlns:a16="http://schemas.microsoft.com/office/drawing/2014/main" id="{7A088C5A-1792-563F-85B0-98A015412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1404938"/>
            <a:ext cx="2735263"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a:extLst>
              <a:ext uri="{FF2B5EF4-FFF2-40B4-BE49-F238E27FC236}">
                <a16:creationId xmlns:a16="http://schemas.microsoft.com/office/drawing/2014/main" id="{CEAB925C-0F9A-3C8C-DD14-31D324D174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2">
            <a:extLst>
              <a:ext uri="{FF2B5EF4-FFF2-40B4-BE49-F238E27FC236}">
                <a16:creationId xmlns:a16="http://schemas.microsoft.com/office/drawing/2014/main" id="{046A0619-AF2D-4076-ABBC-FADD1E9E25CA}"/>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Ancient History (up to the 9th century)</a:t>
            </a:r>
          </a:p>
        </p:txBody>
      </p:sp>
      <p:sp>
        <p:nvSpPr>
          <p:cNvPr id="2" name="Rectangle 1">
            <a:extLst>
              <a:ext uri="{FF2B5EF4-FFF2-40B4-BE49-F238E27FC236}">
                <a16:creationId xmlns:a16="http://schemas.microsoft.com/office/drawing/2014/main" id="{A42D5A13-E8C6-1280-9C59-0B3474E20AC1}"/>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414B424B-AE61-F7ED-6EAA-0726B9103CDE}"/>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 Box 7">
            <a:extLst>
              <a:ext uri="{FF2B5EF4-FFF2-40B4-BE49-F238E27FC236}">
                <a16:creationId xmlns:a16="http://schemas.microsoft.com/office/drawing/2014/main" id="{02C79D5F-D4E3-E213-1D2E-D5CEACFF6CD5}"/>
              </a:ext>
            </a:extLst>
          </p:cNvPr>
          <p:cNvSpPr txBox="1">
            <a:spLocks noChangeArrowheads="1"/>
          </p:cNvSpPr>
          <p:nvPr/>
        </p:nvSpPr>
        <p:spPr bwMode="auto">
          <a:xfrm>
            <a:off x="447675" y="1600200"/>
            <a:ext cx="82105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cs-CZ" dirty="0" smtClean="0">
                <a:latin typeface="Georgia" panose="02040502050405020303" pitchFamily="18" charset="0"/>
              </a:rPr>
              <a:t>Evidence </a:t>
            </a:r>
            <a:r>
              <a:rPr lang="en-GB" altLang="cs-CZ" dirty="0">
                <a:latin typeface="Georgia" panose="02040502050405020303" pitchFamily="18" charset="0"/>
              </a:rPr>
              <a:t>of settlement in the territory of today's Czech </a:t>
            </a:r>
            <a:r>
              <a:rPr lang="en-GB" altLang="cs-CZ" dirty="0" smtClean="0">
                <a:latin typeface="Georgia" panose="02040502050405020303" pitchFamily="18" charset="0"/>
              </a:rPr>
              <a:t>state</a:t>
            </a:r>
            <a:r>
              <a:rPr lang="cs-CZ" altLang="cs-CZ" dirty="0">
                <a:latin typeface="Georgia" panose="02040502050405020303" pitchFamily="18" charset="0"/>
              </a:rPr>
              <a:t> </a:t>
            </a:r>
            <a:r>
              <a:rPr lang="en-GB" altLang="cs-CZ" dirty="0" smtClean="0">
                <a:latin typeface="Georgia" panose="02040502050405020303" pitchFamily="18" charset="0"/>
              </a:rPr>
              <a:t>dates </a:t>
            </a:r>
            <a:r>
              <a:rPr lang="en-GB" altLang="cs-CZ" dirty="0">
                <a:latin typeface="Georgia" panose="02040502050405020303" pitchFamily="18" charset="0"/>
              </a:rPr>
              <a:t>back up to 25,000 </a:t>
            </a:r>
            <a:r>
              <a:rPr lang="en-GB" altLang="cs-CZ" dirty="0" smtClean="0">
                <a:latin typeface="Georgia" panose="02040502050405020303" pitchFamily="18" charset="0"/>
              </a:rPr>
              <a:t>years</a:t>
            </a:r>
            <a:r>
              <a:rPr lang="en-GB" altLang="cs-CZ" dirty="0">
                <a:latin typeface="Georgia" panose="02040502050405020303" pitchFamily="18" charset="0"/>
              </a:rPr>
              <a:t>. First farmers appeared in the </a:t>
            </a:r>
            <a:r>
              <a:rPr lang="en-GB" altLang="cs-CZ" dirty="0" smtClean="0">
                <a:latin typeface="Georgia" panose="02040502050405020303" pitchFamily="18" charset="0"/>
              </a:rPr>
              <a:t>Stone </a:t>
            </a:r>
            <a:r>
              <a:rPr lang="en-GB" altLang="cs-CZ" dirty="0">
                <a:latin typeface="Georgia" panose="02040502050405020303" pitchFamily="18" charset="0"/>
              </a:rPr>
              <a:t>Age, and during the 4th and 3rd centuries BC a great </a:t>
            </a:r>
            <a:r>
              <a:rPr lang="en-GB" altLang="cs-CZ" dirty="0" smtClean="0">
                <a:latin typeface="Georgia" panose="02040502050405020303" pitchFamily="18" charset="0"/>
              </a:rPr>
              <a:t>variety </a:t>
            </a:r>
            <a:r>
              <a:rPr lang="en-GB" altLang="cs-CZ" dirty="0">
                <a:latin typeface="Georgia" panose="02040502050405020303" pitchFamily="18" charset="0"/>
              </a:rPr>
              <a:t>of cultures met and clashed in the area. The first known </a:t>
            </a:r>
            <a:r>
              <a:rPr lang="en-GB" altLang="cs-CZ" dirty="0" smtClean="0">
                <a:latin typeface="Georgia" panose="02040502050405020303" pitchFamily="18" charset="0"/>
              </a:rPr>
              <a:t>inhabitants </a:t>
            </a:r>
            <a:r>
              <a:rPr lang="en-GB" altLang="cs-CZ" dirty="0">
                <a:latin typeface="Georgia" panose="02040502050405020303" pitchFamily="18" charset="0"/>
              </a:rPr>
              <a:t>in this period were the </a:t>
            </a:r>
            <a:r>
              <a:rPr lang="en-GB" altLang="cs-CZ" dirty="0" err="1">
                <a:latin typeface="Georgia" panose="02040502050405020303" pitchFamily="18" charset="0"/>
              </a:rPr>
              <a:t>Boii</a:t>
            </a:r>
            <a:r>
              <a:rPr lang="en-GB" altLang="cs-CZ" dirty="0">
                <a:latin typeface="Georgia" panose="02040502050405020303" pitchFamily="18" charset="0"/>
              </a:rPr>
              <a:t> Celts (from whom the </a:t>
            </a:r>
            <a:r>
              <a:rPr lang="en-GB" altLang="cs-CZ" dirty="0" smtClean="0">
                <a:latin typeface="Georgia" panose="02040502050405020303" pitchFamily="18" charset="0"/>
              </a:rPr>
              <a:t>name </a:t>
            </a:r>
            <a:r>
              <a:rPr lang="en-GB" altLang="cs-CZ" dirty="0">
                <a:latin typeface="Georgia" panose="02040502050405020303" pitchFamily="18" charset="0"/>
              </a:rPr>
              <a:t>of Bohemia is derived); Germanic Marcomanni and </a:t>
            </a:r>
            <a:r>
              <a:rPr lang="en-GB" altLang="cs-CZ" dirty="0" err="1">
                <a:latin typeface="Georgia" panose="02040502050405020303" pitchFamily="18" charset="0"/>
              </a:rPr>
              <a:t>Quadi</a:t>
            </a:r>
            <a:r>
              <a:rPr lang="en-GB" altLang="cs-CZ" dirty="0">
                <a:latin typeface="Georgia" panose="02040502050405020303" pitchFamily="18" charset="0"/>
              </a:rPr>
              <a:t> </a:t>
            </a:r>
            <a:r>
              <a:rPr lang="en-GB" altLang="cs-CZ" dirty="0" smtClean="0">
                <a:latin typeface="Georgia" panose="02040502050405020303" pitchFamily="18" charset="0"/>
              </a:rPr>
              <a:t>arrived </a:t>
            </a:r>
            <a:r>
              <a:rPr lang="en-GB" altLang="cs-CZ" dirty="0">
                <a:latin typeface="Georgia" panose="02040502050405020303" pitchFamily="18" charset="0"/>
              </a:rPr>
              <a:t>in the 1st century BC. Slavs arrived from the Carpathian region at </a:t>
            </a:r>
            <a:r>
              <a:rPr lang="en-GB" altLang="cs-CZ" dirty="0" smtClean="0">
                <a:latin typeface="Georgia" panose="02040502050405020303" pitchFamily="18" charset="0"/>
              </a:rPr>
              <a:t>the</a:t>
            </a:r>
            <a:r>
              <a:rPr lang="cs-CZ" altLang="cs-CZ" dirty="0" smtClean="0">
                <a:latin typeface="Georgia" panose="02040502050405020303" pitchFamily="18" charset="0"/>
              </a:rPr>
              <a:t> </a:t>
            </a:r>
            <a:r>
              <a:rPr lang="en-GB" altLang="cs-CZ" dirty="0" smtClean="0">
                <a:latin typeface="Georgia" panose="02040502050405020303" pitchFamily="18" charset="0"/>
              </a:rPr>
              <a:t>peak </a:t>
            </a:r>
            <a:r>
              <a:rPr lang="en-GB" altLang="cs-CZ" dirty="0">
                <a:latin typeface="Georgia" panose="02040502050405020303" pitchFamily="18" charset="0"/>
              </a:rPr>
              <a:t>of the Migration Period and joined forces in the “</a:t>
            </a:r>
            <a:r>
              <a:rPr lang="en-GB" altLang="cs-CZ" dirty="0" err="1">
                <a:latin typeface="Georgia" panose="02040502050405020303" pitchFamily="18" charset="0"/>
              </a:rPr>
              <a:t>Samo</a:t>
            </a:r>
            <a:r>
              <a:rPr lang="en-GB" altLang="cs-CZ" dirty="0">
                <a:latin typeface="Georgia" panose="02040502050405020303" pitchFamily="18" charset="0"/>
              </a:rPr>
              <a:t> Kingdom” around </a:t>
            </a:r>
            <a:r>
              <a:rPr lang="en-GB" altLang="cs-CZ" dirty="0" smtClean="0">
                <a:latin typeface="Georgia" panose="02040502050405020303" pitchFamily="18" charset="0"/>
              </a:rPr>
              <a:t>the </a:t>
            </a:r>
            <a:r>
              <a:rPr lang="en-GB" altLang="cs-CZ" dirty="0">
                <a:latin typeface="Georgia" panose="02040502050405020303" pitchFamily="18" charset="0"/>
              </a:rPr>
              <a:t>year 630 to fight the </a:t>
            </a:r>
            <a:r>
              <a:rPr lang="en-GB" altLang="cs-CZ" dirty="0" err="1">
                <a:latin typeface="Georgia" panose="02040502050405020303" pitchFamily="18" charset="0"/>
              </a:rPr>
              <a:t>Avars</a:t>
            </a:r>
            <a:r>
              <a:rPr lang="en-GB" altLang="cs-CZ" dirty="0">
                <a:latin typeface="Georgia" panose="02040502050405020303" pitchFamily="18" charset="0"/>
              </a:rPr>
              <a:t> and later the Franks.</a:t>
            </a:r>
          </a:p>
        </p:txBody>
      </p:sp>
      <p:pic>
        <p:nvPicPr>
          <p:cNvPr id="87047" name="Picture 15" descr="ANd9GcQa-lo6Pk5vY4KrP0-aqBcGNbuuw3G9y4D6EMHHRBXHYM5gvGl2sA">
            <a:extLst>
              <a:ext uri="{FF2B5EF4-FFF2-40B4-BE49-F238E27FC236}">
                <a16:creationId xmlns:a16="http://schemas.microsoft.com/office/drawing/2014/main" id="{2A7A0E7D-8D4F-6655-0D7F-FECF0657C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452" y="4007434"/>
            <a:ext cx="10763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17" descr="ANd9GcRLAf51NoQkjw_f_aWye25sszjfUiC7EcVZPQOAh-nSLcN8ZeDc">
            <a:extLst>
              <a:ext uri="{FF2B5EF4-FFF2-40B4-BE49-F238E27FC236}">
                <a16:creationId xmlns:a16="http://schemas.microsoft.com/office/drawing/2014/main" id="{6D38187B-6E0F-CE9D-B87F-C79559088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534" y="4007434"/>
            <a:ext cx="165258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a:extLst>
              <a:ext uri="{FF2B5EF4-FFF2-40B4-BE49-F238E27FC236}">
                <a16:creationId xmlns:a16="http://schemas.microsoft.com/office/drawing/2014/main" id="{48ECC0B9-E03F-7E6A-3E30-05B00A2EC6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2">
            <a:extLst>
              <a:ext uri="{FF2B5EF4-FFF2-40B4-BE49-F238E27FC236}">
                <a16:creationId xmlns:a16="http://schemas.microsoft.com/office/drawing/2014/main" id="{42C3E1AB-9A0C-3110-CEE2-A8161881830F}"/>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Early Christianity (9th and 10th centuries)</a:t>
            </a:r>
          </a:p>
        </p:txBody>
      </p:sp>
      <p:sp>
        <p:nvSpPr>
          <p:cNvPr id="2" name="Rectangle 1">
            <a:extLst>
              <a:ext uri="{FF2B5EF4-FFF2-40B4-BE49-F238E27FC236}">
                <a16:creationId xmlns:a16="http://schemas.microsoft.com/office/drawing/2014/main" id="{4F04C00A-2E9C-6383-CC26-27D32C4E7C8F}"/>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100388C-D642-A2E5-6ED5-72BADCD8B27B}"/>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070" name="Text Box 7">
            <a:extLst>
              <a:ext uri="{FF2B5EF4-FFF2-40B4-BE49-F238E27FC236}">
                <a16:creationId xmlns:a16="http://schemas.microsoft.com/office/drawing/2014/main" id="{0AF32FF0-E3BD-7BF5-43C4-7E72CC83F358}"/>
              </a:ext>
            </a:extLst>
          </p:cNvPr>
          <p:cNvSpPr txBox="1">
            <a:spLocks noChangeArrowheads="1"/>
          </p:cNvSpPr>
          <p:nvPr/>
        </p:nvSpPr>
        <p:spPr bwMode="auto">
          <a:xfrm>
            <a:off x="447675" y="1600200"/>
            <a:ext cx="8210550" cy="333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30000"/>
              </a:lnSpc>
            </a:pPr>
            <a:r>
              <a:rPr lang="en-GB" altLang="cs-CZ" dirty="0" smtClean="0">
                <a:latin typeface="Georgia" panose="02040502050405020303" pitchFamily="18" charset="0"/>
              </a:rPr>
              <a:t>Great </a:t>
            </a:r>
            <a:r>
              <a:rPr lang="en-GB" altLang="cs-CZ" dirty="0">
                <a:latin typeface="Georgia" panose="02040502050405020303" pitchFamily="18" charset="0"/>
              </a:rPr>
              <a:t>Moravia, formed in 830, was the first state in the area of the Czech Lands (the picture shows </a:t>
            </a:r>
            <a:r>
              <a:rPr lang="en-GB" altLang="cs-CZ" dirty="0" smtClean="0">
                <a:latin typeface="Georgia" panose="02040502050405020303" pitchFamily="18" charset="0"/>
              </a:rPr>
              <a:t>jewellery </a:t>
            </a:r>
            <a:r>
              <a:rPr lang="en-GB" altLang="cs-CZ" dirty="0">
                <a:latin typeface="Georgia" panose="02040502050405020303" pitchFamily="18" charset="0"/>
              </a:rPr>
              <a:t>from the </a:t>
            </a:r>
            <a:r>
              <a:rPr lang="en-GB" altLang="cs-CZ" dirty="0" err="1">
                <a:latin typeface="Georgia" panose="02040502050405020303" pitchFamily="18" charset="0"/>
              </a:rPr>
              <a:t>Staré</a:t>
            </a:r>
            <a:r>
              <a:rPr lang="en-GB" altLang="cs-CZ" dirty="0">
                <a:latin typeface="Georgia" panose="02040502050405020303" pitchFamily="18" charset="0"/>
              </a:rPr>
              <a:t> </a:t>
            </a:r>
            <a:r>
              <a:rPr lang="en-GB" altLang="cs-CZ" dirty="0" err="1">
                <a:latin typeface="Georgia" panose="02040502050405020303" pitchFamily="18" charset="0"/>
              </a:rPr>
              <a:t>Město</a:t>
            </a:r>
            <a:r>
              <a:rPr lang="en-GB" altLang="cs-CZ" dirty="0">
                <a:latin typeface="Georgia" panose="02040502050405020303" pitchFamily="18" charset="0"/>
              </a:rPr>
              <a:t> archaeological site). Its rulers   adopted </a:t>
            </a:r>
            <a:r>
              <a:rPr lang="en-GB" altLang="cs-CZ" dirty="0" smtClean="0">
                <a:latin typeface="Georgia" panose="02040502050405020303" pitchFamily="18" charset="0"/>
              </a:rPr>
              <a:t>Christianity </a:t>
            </a:r>
            <a:r>
              <a:rPr lang="en-GB" altLang="cs-CZ" dirty="0">
                <a:latin typeface="Georgia" panose="02040502050405020303" pitchFamily="18" charset="0"/>
              </a:rPr>
              <a:t>from the West, but attempts at </a:t>
            </a:r>
            <a:r>
              <a:rPr lang="en-GB" altLang="cs-CZ" dirty="0" smtClean="0">
                <a:latin typeface="Georgia" panose="02040502050405020303" pitchFamily="18" charset="0"/>
              </a:rPr>
              <a:t>independence </a:t>
            </a:r>
            <a:r>
              <a:rPr lang="en-GB" altLang="cs-CZ" dirty="0">
                <a:latin typeface="Georgia" panose="02040502050405020303" pitchFamily="18" charset="0"/>
              </a:rPr>
              <a:t>from the western Church climaxed around </a:t>
            </a:r>
            <a:r>
              <a:rPr lang="en-GB" altLang="cs-CZ" dirty="0" smtClean="0">
                <a:latin typeface="Georgia" panose="02040502050405020303" pitchFamily="18" charset="0"/>
              </a:rPr>
              <a:t>863 </a:t>
            </a:r>
            <a:r>
              <a:rPr lang="en-GB" altLang="cs-CZ" dirty="0">
                <a:latin typeface="Georgia" panose="02040502050405020303" pitchFamily="18" charset="0"/>
              </a:rPr>
              <a:t>in the Byzantine mission of Cyril and Methodius, who </a:t>
            </a:r>
            <a:r>
              <a:rPr lang="en-GB" altLang="cs-CZ" dirty="0" smtClean="0">
                <a:latin typeface="Georgia" panose="02040502050405020303" pitchFamily="18" charset="0"/>
              </a:rPr>
              <a:t>created </a:t>
            </a:r>
            <a:r>
              <a:rPr lang="en-GB" altLang="cs-CZ" dirty="0">
                <a:latin typeface="Georgia" panose="02040502050405020303" pitchFamily="18" charset="0"/>
              </a:rPr>
              <a:t>the Slavic (Glagolitic) alphabet. The land of Bohemia broke away already before the end of the Great Moravian state in 907. The </a:t>
            </a:r>
            <a:r>
              <a:rPr lang="en-GB" altLang="cs-CZ" dirty="0" err="1">
                <a:latin typeface="Georgia" panose="02040502050405020303" pitchFamily="18" charset="0"/>
              </a:rPr>
              <a:t>Přemyslid</a:t>
            </a:r>
            <a:r>
              <a:rPr lang="en-GB" altLang="cs-CZ" dirty="0">
                <a:latin typeface="Georgia" panose="02040502050405020303" pitchFamily="18" charset="0"/>
              </a:rPr>
              <a:t> family gained control over Bohemia, moved to Prague </a:t>
            </a:r>
            <a:r>
              <a:rPr lang="en-GB" altLang="cs-CZ" dirty="0" smtClean="0">
                <a:latin typeface="Georgia" panose="02040502050405020303" pitchFamily="18" charset="0"/>
              </a:rPr>
              <a:t>and</a:t>
            </a:r>
            <a:r>
              <a:rPr lang="cs-CZ" altLang="cs-CZ" dirty="0" smtClean="0">
                <a:latin typeface="Georgia" panose="02040502050405020303" pitchFamily="18" charset="0"/>
              </a:rPr>
              <a:t> </a:t>
            </a:r>
            <a:r>
              <a:rPr lang="en-GB" altLang="cs-CZ" dirty="0" smtClean="0">
                <a:latin typeface="Georgia" panose="02040502050405020303" pitchFamily="18" charset="0"/>
              </a:rPr>
              <a:t>completed </a:t>
            </a:r>
            <a:r>
              <a:rPr lang="en-GB" altLang="cs-CZ" dirty="0">
                <a:latin typeface="Georgia" panose="02040502050405020303" pitchFamily="18" charset="0"/>
              </a:rPr>
              <a:t>the unification of Bohemia by exterminating the rival </a:t>
            </a:r>
            <a:r>
              <a:rPr lang="en-GB" altLang="cs-CZ" dirty="0" err="1">
                <a:latin typeface="Georgia" panose="02040502050405020303" pitchFamily="18" charset="0"/>
              </a:rPr>
              <a:t>Slavník</a:t>
            </a:r>
            <a:r>
              <a:rPr lang="en-GB" altLang="cs-CZ" dirty="0">
                <a:latin typeface="Georgia" panose="02040502050405020303" pitchFamily="18" charset="0"/>
              </a:rPr>
              <a:t> family.</a:t>
            </a:r>
          </a:p>
        </p:txBody>
      </p:sp>
      <p:pic>
        <p:nvPicPr>
          <p:cNvPr id="88071" name="Picture 10">
            <a:extLst>
              <a:ext uri="{FF2B5EF4-FFF2-40B4-BE49-F238E27FC236}">
                <a16:creationId xmlns:a16="http://schemas.microsoft.com/office/drawing/2014/main" id="{A56C823B-E3CF-2CA5-4DC0-130A20A7B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693" y="4573703"/>
            <a:ext cx="1841444" cy="206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Velka-morava-svatopluk-map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724" y="4573703"/>
            <a:ext cx="2372185" cy="20623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a:extLst>
              <a:ext uri="{FF2B5EF4-FFF2-40B4-BE49-F238E27FC236}">
                <a16:creationId xmlns:a16="http://schemas.microsoft.com/office/drawing/2014/main" id="{7B5D2227-55A3-3C18-CC40-EC96B738F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2">
            <a:extLst>
              <a:ext uri="{FF2B5EF4-FFF2-40B4-BE49-F238E27FC236}">
                <a16:creationId xmlns:a16="http://schemas.microsoft.com/office/drawing/2014/main" id="{C98BD5F9-400F-83AE-119E-187135BB6B0A}"/>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Přemyslid Dynasty (11th to 13th century) </a:t>
            </a:r>
          </a:p>
        </p:txBody>
      </p:sp>
      <p:sp>
        <p:nvSpPr>
          <p:cNvPr id="2" name="Rectangle 1">
            <a:extLst>
              <a:ext uri="{FF2B5EF4-FFF2-40B4-BE49-F238E27FC236}">
                <a16:creationId xmlns:a16="http://schemas.microsoft.com/office/drawing/2014/main" id="{09F90E3A-14ED-63AC-4F17-D9CDC6996D01}"/>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11138AB-167E-1575-C65F-974AC69A95D0}"/>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6022" name="Text Box 7">
            <a:extLst>
              <a:ext uri="{FF2B5EF4-FFF2-40B4-BE49-F238E27FC236}">
                <a16:creationId xmlns:a16="http://schemas.microsoft.com/office/drawing/2014/main" id="{39C0B6CF-144C-728D-2D2F-07E23129BF2E}"/>
              </a:ext>
            </a:extLst>
          </p:cNvPr>
          <p:cNvSpPr txBox="1">
            <a:spLocks noChangeArrowheads="1"/>
          </p:cNvSpPr>
          <p:nvPr/>
        </p:nvSpPr>
        <p:spPr bwMode="auto">
          <a:xfrm>
            <a:off x="323850" y="1089025"/>
            <a:ext cx="8375650" cy="365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30000"/>
              </a:lnSpc>
              <a:spcBef>
                <a:spcPct val="50000"/>
              </a:spcBef>
            </a:pPr>
            <a:endParaRPr lang="en-US" altLang="cs-CZ" sz="1600" dirty="0">
              <a:solidFill>
                <a:srgbClr val="0039A6"/>
              </a:solidFill>
              <a:latin typeface="Georgia" panose="02040502050405020303" pitchFamily="18" charset="0"/>
            </a:endParaRPr>
          </a:p>
          <a:p>
            <a:pPr eaLnBrk="1" hangingPunct="1">
              <a:lnSpc>
                <a:spcPct val="130000"/>
              </a:lnSpc>
            </a:pPr>
            <a:r>
              <a:rPr lang="en-GB" altLang="cs-CZ" dirty="0" smtClean="0">
                <a:latin typeface="Georgia" panose="02040502050405020303" pitchFamily="18" charset="0"/>
              </a:rPr>
              <a:t>Between </a:t>
            </a:r>
            <a:r>
              <a:rPr lang="en-GB" altLang="cs-CZ" dirty="0">
                <a:latin typeface="Georgia" panose="02040502050405020303" pitchFamily="18" charset="0"/>
              </a:rPr>
              <a:t>the 10th and 12th centuries the </a:t>
            </a:r>
            <a:r>
              <a:rPr lang="en-GB" altLang="cs-CZ" dirty="0" err="1" smtClean="0">
                <a:latin typeface="Georgia" panose="02040502050405020303" pitchFamily="18" charset="0"/>
              </a:rPr>
              <a:t>Přemyslid</a:t>
            </a:r>
            <a:r>
              <a:rPr lang="en-GB" altLang="cs-CZ" dirty="0" smtClean="0">
                <a:latin typeface="Georgia" panose="02040502050405020303" pitchFamily="18" charset="0"/>
              </a:rPr>
              <a:t> </a:t>
            </a:r>
            <a:r>
              <a:rPr lang="en-GB" altLang="cs-CZ" dirty="0">
                <a:latin typeface="Georgia" panose="02040502050405020303" pitchFamily="18" charset="0"/>
              </a:rPr>
              <a:t>family consolidated its power </a:t>
            </a:r>
            <a:r>
              <a:rPr lang="en-GB" altLang="cs-CZ" dirty="0" smtClean="0">
                <a:latin typeface="Georgia" panose="02040502050405020303" pitchFamily="18" charset="0"/>
              </a:rPr>
              <a:t>and </a:t>
            </a:r>
            <a:r>
              <a:rPr lang="en-GB" altLang="cs-CZ" dirty="0">
                <a:latin typeface="Georgia" panose="02040502050405020303" pitchFamily="18" charset="0"/>
              </a:rPr>
              <a:t>brought prosperity to the </a:t>
            </a:r>
            <a:r>
              <a:rPr lang="en-GB" altLang="cs-CZ" dirty="0" smtClean="0">
                <a:latin typeface="Georgia" panose="02040502050405020303" pitchFamily="18" charset="0"/>
              </a:rPr>
              <a:t>country</a:t>
            </a:r>
            <a:r>
              <a:rPr lang="en-GB" altLang="cs-CZ" dirty="0">
                <a:latin typeface="Georgia" panose="02040502050405020303" pitchFamily="18" charset="0"/>
              </a:rPr>
              <a:t>. </a:t>
            </a:r>
            <a:r>
              <a:rPr lang="en-GB" altLang="cs-CZ" dirty="0" err="1">
                <a:latin typeface="Georgia" panose="02040502050405020303" pitchFamily="18" charset="0"/>
              </a:rPr>
              <a:t>Vratislav</a:t>
            </a:r>
            <a:r>
              <a:rPr lang="en-GB" altLang="cs-CZ" dirty="0">
                <a:latin typeface="Georgia" panose="02040502050405020303" pitchFamily="18" charset="0"/>
              </a:rPr>
              <a:t> II became the first </a:t>
            </a:r>
            <a:r>
              <a:rPr lang="en-GB" altLang="cs-CZ" dirty="0" smtClean="0">
                <a:latin typeface="Georgia" panose="02040502050405020303" pitchFamily="18" charset="0"/>
              </a:rPr>
              <a:t>Bohemian </a:t>
            </a:r>
            <a:r>
              <a:rPr lang="en-GB" altLang="cs-CZ" dirty="0">
                <a:latin typeface="Georgia" panose="02040502050405020303" pitchFamily="18" charset="0"/>
              </a:rPr>
              <a:t>king in 1085 − the </a:t>
            </a:r>
            <a:r>
              <a:rPr lang="en-GB" altLang="cs-CZ" dirty="0" err="1">
                <a:latin typeface="Georgia" panose="02040502050405020303" pitchFamily="18" charset="0"/>
              </a:rPr>
              <a:t>Vyšehrad</a:t>
            </a:r>
            <a:r>
              <a:rPr lang="en-GB" altLang="cs-CZ" dirty="0">
                <a:latin typeface="Georgia" panose="02040502050405020303" pitchFamily="18" charset="0"/>
              </a:rPr>
              <a:t> </a:t>
            </a:r>
            <a:r>
              <a:rPr lang="en-GB" altLang="cs-CZ" dirty="0" smtClean="0">
                <a:latin typeface="Georgia" panose="02040502050405020303" pitchFamily="18" charset="0"/>
              </a:rPr>
              <a:t>Codex</a:t>
            </a:r>
            <a:r>
              <a:rPr lang="en-GB" altLang="cs-CZ" dirty="0">
                <a:latin typeface="Georgia" panose="02040502050405020303" pitchFamily="18" charset="0"/>
              </a:rPr>
              <a:t>, a richly illuminated gospel, was </a:t>
            </a:r>
            <a:r>
              <a:rPr lang="en-GB" altLang="cs-CZ" dirty="0" smtClean="0">
                <a:latin typeface="Georgia" panose="02040502050405020303" pitchFamily="18" charset="0"/>
              </a:rPr>
              <a:t>created </a:t>
            </a:r>
            <a:r>
              <a:rPr lang="en-GB" altLang="cs-CZ" dirty="0">
                <a:latin typeface="Georgia" panose="02040502050405020303" pitchFamily="18" charset="0"/>
              </a:rPr>
              <a:t>for his coronation (see picture). </a:t>
            </a:r>
            <a:r>
              <a:rPr lang="en-GB" altLang="cs-CZ" dirty="0" smtClean="0">
                <a:latin typeface="Georgia" panose="02040502050405020303" pitchFamily="18" charset="0"/>
              </a:rPr>
              <a:t>During </a:t>
            </a:r>
            <a:r>
              <a:rPr lang="en-GB" altLang="cs-CZ" dirty="0">
                <a:latin typeface="Georgia" panose="02040502050405020303" pitchFamily="18" charset="0"/>
              </a:rPr>
              <a:t>the reigns of </a:t>
            </a:r>
            <a:r>
              <a:rPr lang="en-GB" altLang="cs-CZ" dirty="0" err="1">
                <a:latin typeface="Georgia" panose="02040502050405020303" pitchFamily="18" charset="0"/>
              </a:rPr>
              <a:t>Přemysl</a:t>
            </a:r>
            <a:r>
              <a:rPr lang="en-GB" altLang="cs-CZ" dirty="0">
                <a:latin typeface="Georgia" panose="02040502050405020303" pitchFamily="18" charset="0"/>
              </a:rPr>
              <a:t> </a:t>
            </a:r>
            <a:r>
              <a:rPr lang="en-GB" altLang="cs-CZ" dirty="0" err="1">
                <a:latin typeface="Georgia" panose="02040502050405020303" pitchFamily="18" charset="0"/>
              </a:rPr>
              <a:t>Otakar</a:t>
            </a:r>
            <a:r>
              <a:rPr lang="en-GB" altLang="cs-CZ" dirty="0">
                <a:latin typeface="Georgia" panose="02040502050405020303" pitchFamily="18" charset="0"/>
              </a:rPr>
              <a:t> I (</a:t>
            </a:r>
            <a:r>
              <a:rPr lang="en-GB" altLang="cs-CZ" dirty="0" smtClean="0">
                <a:latin typeface="Georgia" panose="02040502050405020303" pitchFamily="18" charset="0"/>
              </a:rPr>
              <a:t>1197-1230</a:t>
            </a:r>
            <a:r>
              <a:rPr lang="en-GB" altLang="cs-CZ" dirty="0">
                <a:latin typeface="Georgia" panose="02040502050405020303" pitchFamily="18" charset="0"/>
              </a:rPr>
              <a:t>) and Wenceslas I (1230-1253) in the first half of the 13th century, the </a:t>
            </a:r>
            <a:r>
              <a:rPr lang="en-GB" altLang="cs-CZ" dirty="0" err="1">
                <a:latin typeface="Georgia" panose="02040502050405020303" pitchFamily="18" charset="0"/>
              </a:rPr>
              <a:t>submontane</a:t>
            </a:r>
            <a:r>
              <a:rPr lang="en-GB" altLang="cs-CZ" dirty="0">
                <a:latin typeface="Georgia" panose="02040502050405020303" pitchFamily="18" charset="0"/>
              </a:rPr>
              <a:t> regions were colonized, trades developed, and numerous towns were founded. Silver was mined, castles, monasteries and churches were built in the Gothic style. However, with the murder of King Wenceslas III in Olomouc in 1306, the </a:t>
            </a:r>
            <a:r>
              <a:rPr lang="en-GB" altLang="cs-CZ" dirty="0" err="1">
                <a:latin typeface="Georgia" panose="02040502050405020303" pitchFamily="18" charset="0"/>
              </a:rPr>
              <a:t>Přemyslid</a:t>
            </a:r>
            <a:r>
              <a:rPr lang="en-GB" altLang="cs-CZ" dirty="0">
                <a:latin typeface="Georgia" panose="02040502050405020303" pitchFamily="18" charset="0"/>
              </a:rPr>
              <a:t> dynasty died out in the male line.</a:t>
            </a:r>
          </a:p>
        </p:txBody>
      </p:sp>
      <p:pic>
        <p:nvPicPr>
          <p:cNvPr id="86023" name="Picture 8" descr="Soubor:Kodex vyšehradský1.jpg">
            <a:hlinkClick r:id="rId3"/>
            <a:extLst>
              <a:ext uri="{FF2B5EF4-FFF2-40B4-BE49-F238E27FC236}">
                <a16:creationId xmlns:a16="http://schemas.microsoft.com/office/drawing/2014/main" id="{B65C830F-B676-1F19-5CED-5C8A14275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9097" y="4418597"/>
            <a:ext cx="15351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9" descr="Soubor:Kodex vyšehradský2.jpg">
            <a:hlinkClick r:id="rId5"/>
            <a:extLst>
              <a:ext uri="{FF2B5EF4-FFF2-40B4-BE49-F238E27FC236}">
                <a16:creationId xmlns:a16="http://schemas.microsoft.com/office/drawing/2014/main" id="{3F4E1BC6-DE78-5A16-2D83-371708401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1707" y="4418597"/>
            <a:ext cx="16240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Přemyslid dynasty - Wikiwand"/>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594402" y="4742333"/>
            <a:ext cx="2156753" cy="20532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a:extLst>
              <a:ext uri="{FF2B5EF4-FFF2-40B4-BE49-F238E27FC236}">
                <a16:creationId xmlns:a16="http://schemas.microsoft.com/office/drawing/2014/main" id="{CAD6463D-85BA-876C-8AA5-EF2C2C300D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641F53F7-CEF9-8A69-850C-A3EB29CE2605}"/>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Basic Facts about </a:t>
            </a:r>
            <a:r>
              <a:rPr lang="en-US" altLang="cs-CZ" sz="2400" dirty="0" err="1" smtClean="0">
                <a:solidFill>
                  <a:srgbClr val="0039A6"/>
                </a:solidFill>
                <a:latin typeface="Georgia" panose="02040502050405020303" pitchFamily="18" charset="0"/>
              </a:rPr>
              <a:t>Czec</a:t>
            </a:r>
            <a:r>
              <a:rPr lang="cs-CZ" altLang="cs-CZ" sz="2400" dirty="0" err="1" smtClean="0">
                <a:solidFill>
                  <a:srgbClr val="0039A6"/>
                </a:solidFill>
                <a:latin typeface="Georgia" panose="02040502050405020303" pitchFamily="18" charset="0"/>
              </a:rPr>
              <a:t>hia</a:t>
            </a:r>
            <a:endParaRPr lang="en-US" altLang="cs-CZ" sz="2400" dirty="0">
              <a:solidFill>
                <a:srgbClr val="0039A6"/>
              </a:solidFill>
              <a:latin typeface="Georgia" panose="02040502050405020303" pitchFamily="18" charset="0"/>
            </a:endParaRPr>
          </a:p>
        </p:txBody>
      </p:sp>
      <p:sp>
        <p:nvSpPr>
          <p:cNvPr id="12292" name="Rectangle 3">
            <a:extLst>
              <a:ext uri="{FF2B5EF4-FFF2-40B4-BE49-F238E27FC236}">
                <a16:creationId xmlns:a16="http://schemas.microsoft.com/office/drawing/2014/main" id="{7BFFFC78-1E24-7178-7398-EA9053D186F1}"/>
              </a:ext>
            </a:extLst>
          </p:cNvPr>
          <p:cNvSpPr>
            <a:spLocks noGrp="1" noChangeArrowheads="1"/>
          </p:cNvSpPr>
          <p:nvPr>
            <p:ph type="subTitle" idx="4294967295"/>
          </p:nvPr>
        </p:nvSpPr>
        <p:spPr>
          <a:xfrm>
            <a:off x="1511300" y="1851025"/>
            <a:ext cx="7632700" cy="4405313"/>
          </a:xfrm>
        </p:spPr>
        <p:txBody>
          <a:bodyPr/>
          <a:lstStyle/>
          <a:p>
            <a:pPr marL="304800" indent="-304800" algn="just" eaLnBrk="1" hangingPunct="1">
              <a:lnSpc>
                <a:spcPct val="110000"/>
              </a:lnSpc>
              <a:spcBef>
                <a:spcPct val="0"/>
              </a:spcBef>
              <a:spcAft>
                <a:spcPts val="1200"/>
              </a:spcAft>
              <a:buFont typeface="Georgia" panose="02040502050405020303" pitchFamily="18" charset="0"/>
              <a:buNone/>
            </a:pPr>
            <a:r>
              <a:rPr lang="en-US" altLang="cs-CZ" sz="2400" dirty="0">
                <a:solidFill>
                  <a:srgbClr val="D52B1E"/>
                </a:solidFill>
                <a:latin typeface="Georgia" panose="02040502050405020303" pitchFamily="18" charset="0"/>
              </a:rPr>
              <a:t>You can find information about the precise procedure</a:t>
            </a:r>
          </a:p>
          <a:p>
            <a:pPr marL="304800" indent="-304800" algn="just" eaLnBrk="1" hangingPunct="1">
              <a:lnSpc>
                <a:spcPct val="110000"/>
              </a:lnSpc>
              <a:spcBef>
                <a:spcPct val="0"/>
              </a:spcBef>
              <a:spcAft>
                <a:spcPts val="1200"/>
              </a:spcAft>
              <a:buFont typeface="Georgia" panose="02040502050405020303" pitchFamily="18" charset="0"/>
              <a:buNone/>
            </a:pPr>
            <a:r>
              <a:rPr lang="en-US" altLang="cs-CZ" sz="2400" dirty="0">
                <a:solidFill>
                  <a:srgbClr val="D52B1E"/>
                </a:solidFill>
                <a:latin typeface="Georgia" panose="02040502050405020303" pitchFamily="18" charset="0"/>
              </a:rPr>
              <a:t>for health insurance here: </a:t>
            </a:r>
          </a:p>
          <a:p>
            <a:pPr marL="304800" indent="-304800" algn="just" eaLnBrk="1" hangingPunct="1">
              <a:lnSpc>
                <a:spcPct val="110000"/>
              </a:lnSpc>
              <a:spcBef>
                <a:spcPct val="0"/>
              </a:spcBef>
              <a:spcAft>
                <a:spcPts val="1200"/>
              </a:spcAft>
              <a:buFont typeface="Georgia" panose="02040502050405020303" pitchFamily="18" charset="0"/>
              <a:buNone/>
            </a:pPr>
            <a:r>
              <a:rPr lang="en-US" altLang="cs-CZ" sz="1800" dirty="0">
                <a:latin typeface="Georgia" panose="02040502050405020303" pitchFamily="18" charset="0"/>
                <a:hlinkClick r:id="rId3"/>
              </a:rPr>
              <a:t>www.justlanded.com/english/Czech-Republic/Czech-Republic-Guide/Health/Health-insurance</a:t>
            </a:r>
            <a:endParaRPr lang="cs-CZ" altLang="cs-CZ" sz="1800" dirty="0">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None/>
            </a:pPr>
            <a:r>
              <a:rPr lang="en-US" altLang="cs-CZ" sz="2400" dirty="0">
                <a:solidFill>
                  <a:srgbClr val="D52B1E"/>
                </a:solidFill>
                <a:latin typeface="Georgia" panose="02040502050405020303" pitchFamily="18" charset="0"/>
              </a:rPr>
              <a:t>For more information about social security visit</a:t>
            </a:r>
          </a:p>
          <a:p>
            <a:pPr marL="304800" indent="-304800" algn="just" eaLnBrk="1" hangingPunct="1">
              <a:lnSpc>
                <a:spcPct val="110000"/>
              </a:lnSpc>
              <a:spcBef>
                <a:spcPct val="0"/>
              </a:spcBef>
              <a:spcAft>
                <a:spcPts val="1200"/>
              </a:spcAft>
              <a:buFont typeface="Georgia" panose="02040502050405020303" pitchFamily="18" charset="0"/>
              <a:buNone/>
            </a:pPr>
            <a:r>
              <a:rPr lang="en-US" altLang="cs-CZ" sz="2400" dirty="0">
                <a:solidFill>
                  <a:srgbClr val="D52B1E"/>
                </a:solidFill>
                <a:latin typeface="Georgia" panose="02040502050405020303" pitchFamily="18" charset="0"/>
              </a:rPr>
              <a:t>the following websites:</a:t>
            </a:r>
          </a:p>
          <a:p>
            <a:pPr marL="304800" indent="-304800" algn="just" eaLnBrk="1" hangingPunct="1">
              <a:lnSpc>
                <a:spcPct val="110000"/>
              </a:lnSpc>
              <a:spcBef>
                <a:spcPct val="0"/>
              </a:spcBef>
              <a:spcAft>
                <a:spcPts val="1200"/>
              </a:spcAft>
              <a:buFont typeface="Georgia" panose="02040502050405020303" pitchFamily="18" charset="0"/>
              <a:buNone/>
            </a:pPr>
            <a:r>
              <a:rPr lang="cs-CZ" altLang="cs-CZ" sz="1800" dirty="0">
                <a:latin typeface="Georgia" panose="02040502050405020303" pitchFamily="18" charset="0"/>
                <a:hlinkClick r:id="rId4"/>
              </a:rPr>
              <a:t>Responsibilities of MoLSA (mpsv.cz)</a:t>
            </a:r>
            <a:endParaRPr lang="en-US" altLang="cs-CZ" sz="1800" dirty="0">
              <a:latin typeface="Georgia" panose="02040502050405020303" pitchFamily="18" charset="0"/>
            </a:endParaRPr>
          </a:p>
        </p:txBody>
      </p:sp>
      <p:sp>
        <p:nvSpPr>
          <p:cNvPr id="2" name="Rectangle 1">
            <a:extLst>
              <a:ext uri="{FF2B5EF4-FFF2-40B4-BE49-F238E27FC236}">
                <a16:creationId xmlns:a16="http://schemas.microsoft.com/office/drawing/2014/main" id="{98FA1B9D-E150-2124-AE1D-6E1B30BD96BB}"/>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C99CAA5-B9AD-B094-626F-D96932E5B833}"/>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295" name="Picture 10" descr="93402">
            <a:extLst>
              <a:ext uri="{FF2B5EF4-FFF2-40B4-BE49-F238E27FC236}">
                <a16:creationId xmlns:a16="http://schemas.microsoft.com/office/drawing/2014/main" id="{810CAE90-F2BC-9034-730E-19CCC1A3F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0" y="4418013"/>
            <a:ext cx="1860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1" descr="205694-top_foto1-iowvs">
            <a:extLst>
              <a:ext uri="{FF2B5EF4-FFF2-40B4-BE49-F238E27FC236}">
                <a16:creationId xmlns:a16="http://schemas.microsoft.com/office/drawing/2014/main" id="{9BFC8C7F-C938-8760-3ACC-BCB0F76208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898" r="18898"/>
          <a:stretch>
            <a:fillRect/>
          </a:stretch>
        </p:blipFill>
        <p:spPr bwMode="auto">
          <a:xfrm>
            <a:off x="7810500" y="355600"/>
            <a:ext cx="7826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a:extLst>
              <a:ext uri="{FF2B5EF4-FFF2-40B4-BE49-F238E27FC236}">
                <a16:creationId xmlns:a16="http://schemas.microsoft.com/office/drawing/2014/main" id="{C4CEF34F-D696-F5D3-F31C-83752140AC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a:extLst>
              <a:ext uri="{FF2B5EF4-FFF2-40B4-BE49-F238E27FC236}">
                <a16:creationId xmlns:a16="http://schemas.microsoft.com/office/drawing/2014/main" id="{5026329D-4877-C7A7-0FD1-724EE6640D57}"/>
              </a:ext>
            </a:extLst>
          </p:cNvPr>
          <p:cNvSpPr>
            <a:spLocks noGrp="1" noChangeArrowheads="1"/>
          </p:cNvSpPr>
          <p:nvPr>
            <p:ph type="ctrTitle" idx="4294967295"/>
          </p:nvPr>
        </p:nvSpPr>
        <p:spPr>
          <a:xfrm>
            <a:off x="1800225" y="401638"/>
            <a:ext cx="7343775" cy="503237"/>
          </a:xfrm>
        </p:spPr>
        <p:txBody>
          <a:bodyPr/>
          <a:lstStyle/>
          <a:p>
            <a:pPr eaLnBrk="1" hangingPunct="1"/>
            <a:r>
              <a:rPr lang="en-GB" altLang="cs-CZ" sz="2400">
                <a:solidFill>
                  <a:srgbClr val="0039A6"/>
                </a:solidFill>
                <a:latin typeface="Georgia" panose="02040502050405020303" pitchFamily="18" charset="0"/>
              </a:rPr>
              <a:t>Luxembourg Dynasty (14th and 15th centuries)</a:t>
            </a:r>
          </a:p>
        </p:txBody>
      </p:sp>
      <p:sp>
        <p:nvSpPr>
          <p:cNvPr id="2" name="Rectangle 1">
            <a:extLst>
              <a:ext uri="{FF2B5EF4-FFF2-40B4-BE49-F238E27FC236}">
                <a16:creationId xmlns:a16="http://schemas.microsoft.com/office/drawing/2014/main" id="{EE9F5FB1-0FA0-6955-9F5A-988DE9C22681}"/>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D5A5BD4-9193-0AD6-1CD7-B751FFCB35E3}"/>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9094" name="Text Box 7">
            <a:extLst>
              <a:ext uri="{FF2B5EF4-FFF2-40B4-BE49-F238E27FC236}">
                <a16:creationId xmlns:a16="http://schemas.microsoft.com/office/drawing/2014/main" id="{07364F30-AF20-3B6B-9D0C-2E7024921394}"/>
              </a:ext>
            </a:extLst>
          </p:cNvPr>
          <p:cNvSpPr txBox="1">
            <a:spLocks noChangeArrowheads="1"/>
          </p:cNvSpPr>
          <p:nvPr/>
        </p:nvSpPr>
        <p:spPr bwMode="auto">
          <a:xfrm>
            <a:off x="493713" y="2135835"/>
            <a:ext cx="8210550" cy="441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30000"/>
              </a:lnSpc>
            </a:pPr>
            <a:r>
              <a:rPr lang="en-US" altLang="cs-CZ" dirty="0">
                <a:latin typeface="Georgia" panose="02040502050405020303" pitchFamily="18" charset="0"/>
              </a:rPr>
              <a:t>					</a:t>
            </a:r>
            <a:r>
              <a:rPr lang="en-GB" altLang="cs-CZ" dirty="0">
                <a:latin typeface="Georgia" panose="02040502050405020303" pitchFamily="18" charset="0"/>
              </a:rPr>
              <a:t>The marriage of 14-year-old John 					of Luxembourg and 18-year-old 					</a:t>
            </a:r>
            <a:r>
              <a:rPr lang="en-GB" altLang="cs-CZ" dirty="0" err="1">
                <a:latin typeface="Georgia" panose="02040502050405020303" pitchFamily="18" charset="0"/>
              </a:rPr>
              <a:t>Přemyslid</a:t>
            </a:r>
            <a:r>
              <a:rPr lang="en-GB" altLang="cs-CZ" dirty="0">
                <a:latin typeface="Georgia" panose="02040502050405020303" pitchFamily="18" charset="0"/>
              </a:rPr>
              <a:t> princess </a:t>
            </a:r>
            <a:r>
              <a:rPr lang="en-GB" altLang="cs-CZ" dirty="0" smtClean="0">
                <a:latin typeface="Georgia" panose="02040502050405020303" pitchFamily="18" charset="0"/>
              </a:rPr>
              <a:t>Elizabeth</a:t>
            </a:r>
            <a:r>
              <a:rPr lang="cs-CZ" altLang="cs-CZ" dirty="0" smtClean="0">
                <a:latin typeface="Georgia" panose="02040502050405020303" pitchFamily="18" charset="0"/>
              </a:rPr>
              <a:t> </a:t>
            </a:r>
            <a:r>
              <a:rPr lang="en-GB" altLang="cs-CZ" dirty="0" smtClean="0">
                <a:latin typeface="Georgia" panose="02040502050405020303" pitchFamily="18" charset="0"/>
              </a:rPr>
              <a:t>brought </a:t>
            </a:r>
            <a:r>
              <a:rPr lang="en-GB" altLang="cs-CZ" dirty="0">
                <a:latin typeface="Georgia" panose="02040502050405020303" pitchFamily="18" charset="0"/>
              </a:rPr>
              <a:t>the </a:t>
            </a:r>
            <a:r>
              <a:rPr lang="en-GB" altLang="cs-CZ" dirty="0" smtClean="0">
                <a:latin typeface="Georgia" panose="02040502050405020303" pitchFamily="18" charset="0"/>
              </a:rPr>
              <a:t>Luxembourg </a:t>
            </a:r>
            <a:r>
              <a:rPr lang="en-GB" altLang="cs-CZ" dirty="0">
                <a:latin typeface="Georgia" panose="02040502050405020303" pitchFamily="18" charset="0"/>
              </a:rPr>
              <a:t>Dynasty to the </a:t>
            </a:r>
            <a:r>
              <a:rPr lang="en-GB" altLang="cs-CZ" dirty="0" smtClean="0">
                <a:latin typeface="Georgia" panose="02040502050405020303" pitchFamily="18" charset="0"/>
              </a:rPr>
              <a:t>Bohemian </a:t>
            </a:r>
            <a:r>
              <a:rPr lang="en-GB" altLang="cs-CZ" dirty="0">
                <a:latin typeface="Georgia" panose="02040502050405020303" pitchFamily="18" charset="0"/>
              </a:rPr>
              <a:t>throne. During this era the Bohemian state was at the height of its power. John's first-born and highly educated son Charles IV became the most famous king in the Czech history (1346-1378). During his reign Charles IV expanded the state to include additional lands, founded Prague's New Town and the university (1348) and, after being crowned the Holy Roman Emperor, he commissioned the construction of the stone bridge in Prague (1357) bearing his name (the picture shows Charles Bridge from 1606). His son Wenceslas IV was deposed from the German throne (1400) and the country fell into crisis.</a:t>
            </a:r>
          </a:p>
        </p:txBody>
      </p:sp>
      <p:pic>
        <p:nvPicPr>
          <p:cNvPr id="3076" name="Picture 4" descr="Karel IV. byl atlet plný adrenalinu. Při soubojích si zarazil čelist,  zničil páteř a zjizvil tvář - Aktuálně.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203" y="1188328"/>
            <a:ext cx="2949067" cy="20250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a:extLst>
              <a:ext uri="{FF2B5EF4-FFF2-40B4-BE49-F238E27FC236}">
                <a16:creationId xmlns:a16="http://schemas.microsoft.com/office/drawing/2014/main" id="{B474C569-F4F0-F8EC-8F78-ED34F9B348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
            <a:extLst>
              <a:ext uri="{FF2B5EF4-FFF2-40B4-BE49-F238E27FC236}">
                <a16:creationId xmlns:a16="http://schemas.microsoft.com/office/drawing/2014/main" id="{510F1A0A-F1E5-A891-CB99-41E0CC61ECD9}"/>
              </a:ext>
            </a:extLst>
          </p:cNvPr>
          <p:cNvSpPr>
            <a:spLocks noGrp="1" noChangeArrowheads="1"/>
          </p:cNvSpPr>
          <p:nvPr>
            <p:ph type="ctrTitle" idx="4294967295"/>
          </p:nvPr>
        </p:nvSpPr>
        <p:spPr>
          <a:xfrm>
            <a:off x="1800225" y="401638"/>
            <a:ext cx="7343775" cy="503237"/>
          </a:xfrm>
        </p:spPr>
        <p:txBody>
          <a:bodyPr/>
          <a:lstStyle/>
          <a:p>
            <a:pPr eaLnBrk="1" hangingPunct="1"/>
            <a:r>
              <a:rPr lang="cs-CZ" altLang="cs-CZ" sz="2400">
                <a:solidFill>
                  <a:srgbClr val="0039A6"/>
                </a:solidFill>
                <a:latin typeface="Georgia" panose="02040502050405020303" pitchFamily="18" charset="0"/>
              </a:rPr>
              <a:t>Habsburgs (1526 to 1611)</a:t>
            </a:r>
          </a:p>
        </p:txBody>
      </p:sp>
      <p:sp>
        <p:nvSpPr>
          <p:cNvPr id="2" name="Rectangle 1">
            <a:extLst>
              <a:ext uri="{FF2B5EF4-FFF2-40B4-BE49-F238E27FC236}">
                <a16:creationId xmlns:a16="http://schemas.microsoft.com/office/drawing/2014/main" id="{EEDD7EC6-F4E1-CB59-C418-F6382457F249}"/>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0F2610EA-69A5-CDAA-826B-2154BA804456}"/>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0118" name="Text Box 7">
            <a:extLst>
              <a:ext uri="{FF2B5EF4-FFF2-40B4-BE49-F238E27FC236}">
                <a16:creationId xmlns:a16="http://schemas.microsoft.com/office/drawing/2014/main" id="{674EE7E4-CE07-2495-B9CC-F23F3ED4321B}"/>
              </a:ext>
            </a:extLst>
          </p:cNvPr>
          <p:cNvSpPr txBox="1">
            <a:spLocks noChangeArrowheads="1"/>
          </p:cNvSpPr>
          <p:nvPr/>
        </p:nvSpPr>
        <p:spPr bwMode="auto">
          <a:xfrm>
            <a:off x="465138" y="2680512"/>
            <a:ext cx="8210550"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30000"/>
              </a:lnSpc>
            </a:pPr>
            <a:r>
              <a:rPr lang="en-US" altLang="cs-CZ" dirty="0">
                <a:latin typeface="Georgia" panose="02040502050405020303" pitchFamily="18" charset="0"/>
              </a:rPr>
              <a:t>			</a:t>
            </a:r>
            <a:r>
              <a:rPr lang="en-GB" altLang="cs-CZ" dirty="0">
                <a:latin typeface="Georgia" panose="02040502050405020303" pitchFamily="18" charset="0"/>
              </a:rPr>
              <a:t>The Habsburgs assumed the Czech throne in 1526 			and Ferdinand I gained hereditary succession rights 			for his family. The reign of his successor, 				Maximilian II, brought unprecedented religious freedom.  Rudolph II (1576-1611) transferred his seat to Bohemia and Prague which became not only the capital city of the empire, but also the centre of European science and the arts. His court hosted the greatest astronomers of the period, including the Italian Giordano Bruno, the Dane </a:t>
            </a:r>
            <a:r>
              <a:rPr lang="en-GB" altLang="cs-CZ" dirty="0" err="1">
                <a:latin typeface="Georgia" panose="02040502050405020303" pitchFamily="18" charset="0"/>
              </a:rPr>
              <a:t>Tycho</a:t>
            </a:r>
            <a:r>
              <a:rPr lang="en-GB" altLang="cs-CZ" dirty="0">
                <a:latin typeface="Georgia" panose="02040502050405020303" pitchFamily="18" charset="0"/>
              </a:rPr>
              <a:t> Brahe, the German Johannes Kepler and the Bohemian-born </a:t>
            </a:r>
            <a:r>
              <a:rPr lang="en-GB" altLang="cs-CZ" dirty="0" err="1">
                <a:latin typeface="Georgia" panose="02040502050405020303" pitchFamily="18" charset="0"/>
              </a:rPr>
              <a:t>Tadeáš</a:t>
            </a:r>
            <a:r>
              <a:rPr lang="en-GB" altLang="cs-CZ" dirty="0">
                <a:latin typeface="Georgia" panose="02040502050405020303" pitchFamily="18" charset="0"/>
              </a:rPr>
              <a:t> </a:t>
            </a:r>
            <a:r>
              <a:rPr lang="en-GB" altLang="cs-CZ" dirty="0" err="1">
                <a:latin typeface="Georgia" panose="02040502050405020303" pitchFamily="18" charset="0"/>
              </a:rPr>
              <a:t>Hájek</a:t>
            </a:r>
            <a:r>
              <a:rPr lang="en-GB" altLang="cs-CZ" dirty="0">
                <a:latin typeface="Georgia" panose="02040502050405020303" pitchFamily="18" charset="0"/>
              </a:rPr>
              <a:t>. The picture shows </a:t>
            </a:r>
            <a:r>
              <a:rPr lang="en-GB" altLang="cs-CZ" dirty="0" err="1">
                <a:latin typeface="Georgia" panose="02040502050405020303" pitchFamily="18" charset="0"/>
              </a:rPr>
              <a:t>Arcimboldo's</a:t>
            </a:r>
            <a:r>
              <a:rPr lang="en-GB" altLang="cs-CZ" dirty="0">
                <a:latin typeface="Georgia" panose="02040502050405020303" pitchFamily="18" charset="0"/>
              </a:rPr>
              <a:t> famous portrait of Rudolph II.</a:t>
            </a:r>
          </a:p>
        </p:txBody>
      </p:sp>
      <p:pic>
        <p:nvPicPr>
          <p:cNvPr id="90119" name="Picture 13" descr="ANd9GcQ7MfiXOFCDH2b8VMriTNCVFO9Y_MtKJCpaj0Qa7rqvNi5tuuFT">
            <a:extLst>
              <a:ext uri="{FF2B5EF4-FFF2-40B4-BE49-F238E27FC236}">
                <a16:creationId xmlns:a16="http://schemas.microsoft.com/office/drawing/2014/main" id="{1C49E5F9-DA80-4E87-37EA-0931100D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02" y="1353313"/>
            <a:ext cx="2176463" cy="265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a:extLst>
              <a:ext uri="{FF2B5EF4-FFF2-40B4-BE49-F238E27FC236}">
                <a16:creationId xmlns:a16="http://schemas.microsoft.com/office/drawing/2014/main" id="{0B1B2C69-83E9-3251-814C-A1B8EEFE01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a:extLst>
              <a:ext uri="{FF2B5EF4-FFF2-40B4-BE49-F238E27FC236}">
                <a16:creationId xmlns:a16="http://schemas.microsoft.com/office/drawing/2014/main" id="{7BA7C8FD-AE33-CDCB-96B4-D9EDDE16A20A}"/>
              </a:ext>
            </a:extLst>
          </p:cNvPr>
          <p:cNvSpPr>
            <a:spLocks noGrp="1" noChangeArrowheads="1"/>
          </p:cNvSpPr>
          <p:nvPr>
            <p:ph type="ctrTitle" idx="4294967295"/>
          </p:nvPr>
        </p:nvSpPr>
        <p:spPr>
          <a:xfrm>
            <a:off x="1250156" y="508611"/>
            <a:ext cx="7343775" cy="503237"/>
          </a:xfrm>
        </p:spPr>
        <p:txBody>
          <a:bodyPr rtlCol="0">
            <a:normAutofit fontScale="90000"/>
          </a:bodyPr>
          <a:lstStyle/>
          <a:p>
            <a:pPr eaLnBrk="1" fontAlgn="auto" hangingPunct="1">
              <a:spcAft>
                <a:spcPts val="0"/>
              </a:spcAft>
              <a:defRPr/>
            </a:pPr>
            <a:r>
              <a:rPr lang="en-GB" altLang="cs-CZ" sz="2400" dirty="0">
                <a:solidFill>
                  <a:srgbClr val="0039A6"/>
                </a:solidFill>
                <a:latin typeface="Georgia" panose="02040502050405020303" pitchFamily="18" charset="0"/>
              </a:rPr>
              <a:t>The Thirty Years’ War and Germanization – 17th and 18th centuries</a:t>
            </a:r>
          </a:p>
        </p:txBody>
      </p:sp>
      <p:sp>
        <p:nvSpPr>
          <p:cNvPr id="2" name="Rectangle 1">
            <a:extLst>
              <a:ext uri="{FF2B5EF4-FFF2-40B4-BE49-F238E27FC236}">
                <a16:creationId xmlns:a16="http://schemas.microsoft.com/office/drawing/2014/main" id="{EA8C6ED6-8E3D-9EA5-7EEE-808217691465}"/>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0A039C4-DBB9-2502-BC73-257CDEB2928B}"/>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142" name="Text Box 7">
            <a:extLst>
              <a:ext uri="{FF2B5EF4-FFF2-40B4-BE49-F238E27FC236}">
                <a16:creationId xmlns:a16="http://schemas.microsoft.com/office/drawing/2014/main" id="{CE20B893-0677-0D5C-46E3-84B6BEADB994}"/>
              </a:ext>
            </a:extLst>
          </p:cNvPr>
          <p:cNvSpPr txBox="1">
            <a:spLocks noChangeArrowheads="1"/>
          </p:cNvSpPr>
          <p:nvPr/>
        </p:nvSpPr>
        <p:spPr bwMode="auto">
          <a:xfrm>
            <a:off x="447675" y="1282700"/>
            <a:ext cx="8210550" cy="544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30000"/>
              </a:lnSpc>
              <a:spcBef>
                <a:spcPct val="50000"/>
              </a:spcBef>
            </a:pPr>
            <a:r>
              <a:rPr lang="en-US" altLang="cs-CZ">
                <a:latin typeface="Georgia" panose="02040502050405020303" pitchFamily="18" charset="0"/>
              </a:rPr>
              <a:t>				</a:t>
            </a:r>
            <a:r>
              <a:rPr lang="en-GB" altLang="cs-CZ">
                <a:latin typeface="Georgia" panose="02040502050405020303" pitchFamily="18" charset="0"/>
              </a:rPr>
              <a:t>The strengthening of absolutist tendencies 				and Catholic expansion climaxed after 				Matthias took the throne (1611) and Czech 				was declared the official state language 				(1615). Disputes between the sovereign and 				the Czech nobility provoked the Uprising 				of the Estates (1618), which marked the 				beginning of the Thirty Years War. The 				defeat of the Protestants at the Battle of White Mountain (1620) led not only to the execution of 27 rebellious leaders (see picture) but also economic decline and the end of Czech independence. The period of Germanization brought the first census (1754), the introduction of compulsory general school attendance (1774), the cancellation of serfdom (1781), the unification of Moravia and Silesia into a single administrative unit (1782), and the abolition of lifelong military service (1802).</a:t>
            </a:r>
          </a:p>
        </p:txBody>
      </p:sp>
      <p:pic>
        <p:nvPicPr>
          <p:cNvPr id="91143" name="Picture 12" descr="execution">
            <a:extLst>
              <a:ext uri="{FF2B5EF4-FFF2-40B4-BE49-F238E27FC236}">
                <a16:creationId xmlns:a16="http://schemas.microsoft.com/office/drawing/2014/main" id="{98D624A5-8008-4502-1BF7-C8D37D42E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3" y="1393825"/>
            <a:ext cx="345598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7">
            <a:extLst>
              <a:ext uri="{FF2B5EF4-FFF2-40B4-BE49-F238E27FC236}">
                <a16:creationId xmlns:a16="http://schemas.microsoft.com/office/drawing/2014/main" id="{FA960037-47ED-45A2-1CFE-FC7A49C417B2}"/>
              </a:ext>
            </a:extLst>
          </p:cNvPr>
          <p:cNvSpPr txBox="1">
            <a:spLocks noChangeArrowheads="1"/>
          </p:cNvSpPr>
          <p:nvPr/>
        </p:nvSpPr>
        <p:spPr bwMode="auto">
          <a:xfrm>
            <a:off x="465138" y="1754327"/>
            <a:ext cx="8210550"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30000"/>
              </a:lnSpc>
            </a:pPr>
            <a:r>
              <a:rPr lang="en-US" altLang="cs-CZ" dirty="0">
                <a:latin typeface="Georgia" panose="02040502050405020303" pitchFamily="18" charset="0"/>
              </a:rPr>
              <a:t>				</a:t>
            </a:r>
            <a:r>
              <a:rPr lang="en-GB" altLang="cs-CZ" dirty="0">
                <a:latin typeface="Georgia" panose="02040502050405020303" pitchFamily="18" charset="0"/>
              </a:rPr>
              <a:t>The ideals of freedom and civil society 				spread through the Czech lands from  				the end of the 18th century. A new class of 				Czech intellectuals started a National 				Revival (renaissance of the Czech language and culture), and developed modern arts and sciences. In 1883 a public collection was launched to build the National Theatre (pictured in 1888). A group of radicals and liberals entered the political scene for the first time in the tumultuous year of 1848; these individuals were later replaced by leaders of political parties pursuing universal suffrage rights (1907). Progress was interrupted by the First</a:t>
            </a:r>
            <a:r>
              <a:rPr lang="cs-CZ" altLang="cs-CZ" dirty="0">
                <a:latin typeface="Georgia" panose="02040502050405020303" pitchFamily="18" charset="0"/>
              </a:rPr>
              <a:t> </a:t>
            </a:r>
            <a:r>
              <a:rPr lang="en-GB" altLang="cs-CZ" dirty="0">
                <a:latin typeface="Georgia" panose="02040502050405020303" pitchFamily="18" charset="0"/>
              </a:rPr>
              <a:t>World War, after which the first independent Czechoslovak Republic was</a:t>
            </a:r>
            <a:r>
              <a:rPr lang="cs-CZ" altLang="cs-CZ" dirty="0">
                <a:latin typeface="Georgia" panose="02040502050405020303" pitchFamily="18" charset="0"/>
              </a:rPr>
              <a:t> </a:t>
            </a:r>
            <a:r>
              <a:rPr lang="en-GB" altLang="cs-CZ" dirty="0">
                <a:latin typeface="Georgia" panose="02040502050405020303" pitchFamily="18" charset="0"/>
              </a:rPr>
              <a:t>established on October 28, 1918, with </a:t>
            </a:r>
            <a:r>
              <a:rPr lang="en-GB" altLang="cs-CZ" dirty="0" err="1">
                <a:latin typeface="Georgia" panose="02040502050405020303" pitchFamily="18" charset="0"/>
              </a:rPr>
              <a:t>Tomáš</a:t>
            </a:r>
            <a:r>
              <a:rPr lang="en-GB" altLang="cs-CZ" dirty="0">
                <a:latin typeface="Georgia" panose="02040502050405020303" pitchFamily="18" charset="0"/>
              </a:rPr>
              <a:t> </a:t>
            </a:r>
            <a:r>
              <a:rPr lang="en-GB" altLang="cs-CZ" dirty="0" err="1">
                <a:latin typeface="Georgia" panose="02040502050405020303" pitchFamily="18" charset="0"/>
              </a:rPr>
              <a:t>Garrigue</a:t>
            </a:r>
            <a:r>
              <a:rPr lang="en-GB" altLang="cs-CZ" dirty="0">
                <a:latin typeface="Georgia" panose="02040502050405020303" pitchFamily="18" charset="0"/>
              </a:rPr>
              <a:t> Masaryk (1850-1938)</a:t>
            </a:r>
            <a:r>
              <a:rPr lang="cs-CZ" altLang="cs-CZ" dirty="0">
                <a:latin typeface="Georgia" panose="02040502050405020303" pitchFamily="18" charset="0"/>
              </a:rPr>
              <a:t> </a:t>
            </a:r>
            <a:r>
              <a:rPr lang="en-GB" altLang="cs-CZ" dirty="0">
                <a:latin typeface="Georgia" panose="02040502050405020303" pitchFamily="18" charset="0"/>
              </a:rPr>
              <a:t>as president.</a:t>
            </a:r>
          </a:p>
        </p:txBody>
      </p:sp>
      <p:pic>
        <p:nvPicPr>
          <p:cNvPr id="92163" name="Picture 10">
            <a:extLst>
              <a:ext uri="{FF2B5EF4-FFF2-40B4-BE49-F238E27FC236}">
                <a16:creationId xmlns:a16="http://schemas.microsoft.com/office/drawing/2014/main" id="{29EDEC00-8012-6F7E-9501-2F31AA2D42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8671" r="12926"/>
          <a:stretch>
            <a:fillRect/>
          </a:stretch>
        </p:blipFill>
        <p:spPr bwMode="auto">
          <a:xfrm>
            <a:off x="347663" y="1262292"/>
            <a:ext cx="3671887"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a:extLst>
              <a:ext uri="{FF2B5EF4-FFF2-40B4-BE49-F238E27FC236}">
                <a16:creationId xmlns:a16="http://schemas.microsoft.com/office/drawing/2014/main" id="{9E7AF980-E65E-C082-06A1-6B569F4876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2">
            <a:extLst>
              <a:ext uri="{FF2B5EF4-FFF2-40B4-BE49-F238E27FC236}">
                <a16:creationId xmlns:a16="http://schemas.microsoft.com/office/drawing/2014/main" id="{D60E08F0-72AC-DD18-794F-4F52E1EE2621}"/>
              </a:ext>
            </a:extLst>
          </p:cNvPr>
          <p:cNvSpPr>
            <a:spLocks noGrp="1" noChangeArrowheads="1"/>
          </p:cNvSpPr>
          <p:nvPr>
            <p:ph type="ctrTitle" idx="4294967295"/>
          </p:nvPr>
        </p:nvSpPr>
        <p:spPr>
          <a:xfrm>
            <a:off x="1800225" y="444500"/>
            <a:ext cx="7343775" cy="503238"/>
          </a:xfrm>
        </p:spPr>
        <p:txBody>
          <a:bodyPr/>
          <a:lstStyle/>
          <a:p>
            <a:pPr eaLnBrk="1" hangingPunct="1"/>
            <a:r>
              <a:rPr lang="en-US" altLang="cs-CZ" sz="2400">
                <a:solidFill>
                  <a:srgbClr val="0039A6"/>
                </a:solidFill>
                <a:latin typeface="Georgia" panose="02040502050405020303" pitchFamily="18" charset="0"/>
              </a:rPr>
              <a:t>National Revival (19th century)</a:t>
            </a:r>
          </a:p>
        </p:txBody>
      </p:sp>
      <p:sp>
        <p:nvSpPr>
          <p:cNvPr id="2" name="Rectangle 1">
            <a:extLst>
              <a:ext uri="{FF2B5EF4-FFF2-40B4-BE49-F238E27FC236}">
                <a16:creationId xmlns:a16="http://schemas.microsoft.com/office/drawing/2014/main" id="{A02C1CC5-06AE-484E-4442-25FB6756227F}"/>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0D7FC25-45A5-505C-C227-F09A89F76CC3}"/>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a:extLst>
              <a:ext uri="{FF2B5EF4-FFF2-40B4-BE49-F238E27FC236}">
                <a16:creationId xmlns:a16="http://schemas.microsoft.com/office/drawing/2014/main" id="{75EEA746-7928-C3AF-646E-7E89318CF9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2">
            <a:extLst>
              <a:ext uri="{FF2B5EF4-FFF2-40B4-BE49-F238E27FC236}">
                <a16:creationId xmlns:a16="http://schemas.microsoft.com/office/drawing/2014/main" id="{62403103-DACA-4E0A-43A4-124F768D36FE}"/>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Modern History (20th and 21st centuries)</a:t>
            </a:r>
          </a:p>
        </p:txBody>
      </p:sp>
      <p:sp>
        <p:nvSpPr>
          <p:cNvPr id="2" name="Rectangle 1">
            <a:extLst>
              <a:ext uri="{FF2B5EF4-FFF2-40B4-BE49-F238E27FC236}">
                <a16:creationId xmlns:a16="http://schemas.microsoft.com/office/drawing/2014/main" id="{F4322368-CD6A-A466-75E5-E48EB808E36E}"/>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6E76857-721F-F8C0-F859-5BEE0CACDA05}"/>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3190" name="Text Box 7">
            <a:extLst>
              <a:ext uri="{FF2B5EF4-FFF2-40B4-BE49-F238E27FC236}">
                <a16:creationId xmlns:a16="http://schemas.microsoft.com/office/drawing/2014/main" id="{872857B5-05DA-BE75-0439-EC2D96B7BF26}"/>
              </a:ext>
            </a:extLst>
          </p:cNvPr>
          <p:cNvSpPr txBox="1">
            <a:spLocks noChangeArrowheads="1"/>
          </p:cNvSpPr>
          <p:nvPr/>
        </p:nvSpPr>
        <p:spPr bwMode="auto">
          <a:xfrm>
            <a:off x="447675" y="1522413"/>
            <a:ext cx="8274050"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30000"/>
              </a:lnSpc>
              <a:spcBef>
                <a:spcPct val="50000"/>
              </a:spcBef>
            </a:pPr>
            <a:r>
              <a:rPr lang="en-US" altLang="cs-CZ">
                <a:latin typeface="Georgia" panose="02040502050405020303" pitchFamily="18" charset="0"/>
              </a:rPr>
              <a:t>				</a:t>
            </a:r>
            <a:r>
              <a:rPr lang="en-GB" altLang="cs-CZ">
                <a:latin typeface="Georgia" panose="02040502050405020303" pitchFamily="18" charset="0"/>
              </a:rPr>
              <a:t>The battle for political control following 				the end of the Second World War was won 				by the Communist Party in February 1948. 				Years of totalitarian power and economic 				troubles climaxed in the Prague Spring of 				1968 and the invasion of the Warsaw Pact troops. The Communist government regained control during the 1970s ("normalisation period"). The country returned to democracy after the Velvet Revolution of 1989 when Václav Havel was elected president. The transformation of society and the economy followed; state enterprises were privatised and laws were changed. After the peaceful separation of Czechoslovakia into two independent states on January 1, 1993, the Czech Republic joined NATO in 1999 and became a member of the European Union in 2004.</a:t>
            </a:r>
          </a:p>
        </p:txBody>
      </p:sp>
      <p:pic>
        <p:nvPicPr>
          <p:cNvPr id="93191" name="Picture 10">
            <a:extLst>
              <a:ext uri="{FF2B5EF4-FFF2-40B4-BE49-F238E27FC236}">
                <a16:creationId xmlns:a16="http://schemas.microsoft.com/office/drawing/2014/main" id="{3BC6A482-82D7-F056-C305-122851B1A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 y="1698625"/>
            <a:ext cx="3535363"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5">
            <a:extLst>
              <a:ext uri="{FF2B5EF4-FFF2-40B4-BE49-F238E27FC236}">
                <a16:creationId xmlns:a16="http://schemas.microsoft.com/office/drawing/2014/main" id="{5278E648-A785-850B-D004-F610B322E555}"/>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3">
            <a:extLst>
              <a:ext uri="{FF2B5EF4-FFF2-40B4-BE49-F238E27FC236}">
                <a16:creationId xmlns:a16="http://schemas.microsoft.com/office/drawing/2014/main" id="{18751D08-C289-37E5-5888-ADB95E6DD5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2">
            <a:extLst>
              <a:ext uri="{FF2B5EF4-FFF2-40B4-BE49-F238E27FC236}">
                <a16:creationId xmlns:a16="http://schemas.microsoft.com/office/drawing/2014/main" id="{9E684F12-9DE3-D179-1C12-959D9C32B39C}"/>
              </a:ext>
            </a:extLst>
          </p:cNvPr>
          <p:cNvSpPr>
            <a:spLocks noGrp="1" noChangeArrowheads="1"/>
          </p:cNvSpPr>
          <p:nvPr>
            <p:ph type="ctrTitle" idx="4294967295"/>
          </p:nvPr>
        </p:nvSpPr>
        <p:spPr>
          <a:xfrm>
            <a:off x="1800225" y="401638"/>
            <a:ext cx="7343775" cy="503237"/>
          </a:xfrm>
        </p:spPr>
        <p:txBody>
          <a:bodyPr/>
          <a:lstStyle/>
          <a:p>
            <a:pPr eaLnBrk="1" hangingPunct="1"/>
            <a:r>
              <a:rPr lang="cs-CZ" altLang="cs-CZ" sz="2400" dirty="0" err="1" smtClean="0">
                <a:solidFill>
                  <a:srgbClr val="0039A6"/>
                </a:solidFill>
                <a:latin typeface="Georgia" panose="02040502050405020303" pitchFamily="18" charset="0"/>
              </a:rPr>
              <a:t>Famous</a:t>
            </a:r>
            <a:r>
              <a:rPr lang="en-US" altLang="cs-CZ" sz="2400" dirty="0" smtClean="0">
                <a:solidFill>
                  <a:srgbClr val="0039A6"/>
                </a:solidFill>
                <a:latin typeface="Georgia" panose="02040502050405020303" pitchFamily="18" charset="0"/>
              </a:rPr>
              <a:t> </a:t>
            </a:r>
            <a:r>
              <a:rPr lang="en-US" altLang="cs-CZ" sz="2400" dirty="0">
                <a:solidFill>
                  <a:srgbClr val="0039A6"/>
                </a:solidFill>
                <a:latin typeface="Georgia" panose="02040502050405020303" pitchFamily="18" charset="0"/>
              </a:rPr>
              <a:t>Personalities</a:t>
            </a:r>
          </a:p>
        </p:txBody>
      </p:sp>
      <p:sp>
        <p:nvSpPr>
          <p:cNvPr id="2" name="Rectangle 1">
            <a:extLst>
              <a:ext uri="{FF2B5EF4-FFF2-40B4-BE49-F238E27FC236}">
                <a16:creationId xmlns:a16="http://schemas.microsoft.com/office/drawing/2014/main" id="{43D80FAA-3B5D-2392-0575-FF2486AD6B2B}"/>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D6E49A4-F1ED-F915-031F-DED219DA29FD}"/>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215" name="Text Box 7">
            <a:extLst>
              <a:ext uri="{FF2B5EF4-FFF2-40B4-BE49-F238E27FC236}">
                <a16:creationId xmlns:a16="http://schemas.microsoft.com/office/drawing/2014/main" id="{972DA4C1-5409-EFF0-531A-B83C3EFF776E}"/>
              </a:ext>
            </a:extLst>
          </p:cNvPr>
          <p:cNvSpPr txBox="1">
            <a:spLocks noChangeArrowheads="1"/>
          </p:cNvSpPr>
          <p:nvPr/>
        </p:nvSpPr>
        <p:spPr bwMode="auto">
          <a:xfrm>
            <a:off x="447675" y="1600200"/>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endParaRPr lang="cs-CZ" altLang="cs-CZ">
              <a:latin typeface="Georgia" panose="02040502050405020303" pitchFamily="18" charset="0"/>
            </a:endParaRPr>
          </a:p>
        </p:txBody>
      </p:sp>
      <p:pic>
        <p:nvPicPr>
          <p:cNvPr id="94216" name="Picture 9" descr="File:Johan amos comenius 1592-1671.jpg">
            <a:hlinkClick r:id="rId4"/>
            <a:extLst>
              <a:ext uri="{FF2B5EF4-FFF2-40B4-BE49-F238E27FC236}">
                <a16:creationId xmlns:a16="http://schemas.microsoft.com/office/drawing/2014/main" id="{333A0A15-B93B-B0DA-FD08-981168870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25" y="1368425"/>
            <a:ext cx="10795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Text Box 10">
            <a:extLst>
              <a:ext uri="{FF2B5EF4-FFF2-40B4-BE49-F238E27FC236}">
                <a16:creationId xmlns:a16="http://schemas.microsoft.com/office/drawing/2014/main" id="{FAB06141-E9F8-5F61-EA06-A67711AEF052}"/>
              </a:ext>
            </a:extLst>
          </p:cNvPr>
          <p:cNvSpPr txBox="1">
            <a:spLocks noChangeArrowheads="1"/>
          </p:cNvSpPr>
          <p:nvPr/>
        </p:nvSpPr>
        <p:spPr bwMode="auto">
          <a:xfrm>
            <a:off x="1701800" y="1320800"/>
            <a:ext cx="7099300" cy="547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cs-CZ" sz="2400">
                <a:latin typeface="Georgia" panose="02040502050405020303" pitchFamily="18" charset="0"/>
              </a:rPr>
              <a:t>Jan Amos Komenský 1592 – 1670</a:t>
            </a:r>
          </a:p>
          <a:p>
            <a:pPr eaLnBrk="1" hangingPunct="1">
              <a:spcBef>
                <a:spcPct val="30000"/>
              </a:spcBef>
            </a:pPr>
            <a:r>
              <a:rPr lang="en-GB" altLang="cs-CZ" sz="2000">
                <a:latin typeface="Georgia" panose="02040502050405020303" pitchFamily="18" charset="0"/>
              </a:rPr>
              <a:t>- Pedagogue, philosopher, theologian, minister, writer, and education reformer</a:t>
            </a:r>
          </a:p>
          <a:p>
            <a:pPr eaLnBrk="1" hangingPunct="1">
              <a:spcBef>
                <a:spcPct val="50000"/>
              </a:spcBef>
            </a:pPr>
            <a:endParaRPr lang="en-GB" altLang="cs-CZ" sz="1000">
              <a:latin typeface="Georgia" panose="02040502050405020303" pitchFamily="18" charset="0"/>
            </a:endParaRPr>
          </a:p>
          <a:p>
            <a:pPr eaLnBrk="1" hangingPunct="1">
              <a:spcBef>
                <a:spcPct val="30000"/>
              </a:spcBef>
            </a:pPr>
            <a:r>
              <a:rPr lang="en-GB" altLang="cs-CZ" sz="2400">
                <a:latin typeface="Georgia" panose="02040502050405020303" pitchFamily="18" charset="0"/>
              </a:rPr>
              <a:t>Bedřich Smetana 1824 – 1884</a:t>
            </a:r>
          </a:p>
          <a:p>
            <a:pPr eaLnBrk="1" hangingPunct="1">
              <a:spcBef>
                <a:spcPct val="30000"/>
              </a:spcBef>
              <a:buFontTx/>
              <a:buChar char="-"/>
            </a:pPr>
            <a:r>
              <a:rPr lang="en-GB" altLang="cs-CZ" sz="2000">
                <a:latin typeface="Georgia" panose="02040502050405020303" pitchFamily="18" charset="0"/>
              </a:rPr>
              <a:t> Composer </a:t>
            </a:r>
          </a:p>
          <a:p>
            <a:pPr eaLnBrk="1" hangingPunct="1">
              <a:buFontTx/>
              <a:buChar char="-"/>
            </a:pPr>
            <a:r>
              <a:rPr lang="en-GB" altLang="cs-CZ" sz="2000">
                <a:latin typeface="Georgia" panose="02040502050405020303" pitchFamily="18" charset="0"/>
              </a:rPr>
              <a:t> Most famous works: the opera The Bartered Bride, Má vlast (My Fatherland) symphonic cycle, and the First String Quartet (From My Life).</a:t>
            </a:r>
          </a:p>
          <a:p>
            <a:pPr eaLnBrk="1" hangingPunct="1">
              <a:buFontTx/>
              <a:buChar char="-"/>
            </a:pPr>
            <a:endParaRPr lang="en-GB" altLang="cs-CZ" sz="1400">
              <a:latin typeface="Georgia" panose="02040502050405020303" pitchFamily="18" charset="0"/>
            </a:endParaRPr>
          </a:p>
          <a:p>
            <a:pPr eaLnBrk="1" hangingPunct="1">
              <a:spcBef>
                <a:spcPct val="30000"/>
              </a:spcBef>
            </a:pPr>
            <a:r>
              <a:rPr lang="en-GB" altLang="cs-CZ" sz="2400">
                <a:latin typeface="Georgia" panose="02040502050405020303" pitchFamily="18" charset="0"/>
              </a:rPr>
              <a:t>Antonín Dvořák 1841 – 1904</a:t>
            </a:r>
          </a:p>
          <a:p>
            <a:pPr eaLnBrk="1" hangingPunct="1">
              <a:spcBef>
                <a:spcPct val="30000"/>
              </a:spcBef>
              <a:buFontTx/>
              <a:buChar char="-"/>
            </a:pPr>
            <a:r>
              <a:rPr lang="en-GB" altLang="cs-CZ" sz="2000">
                <a:latin typeface="Georgia" panose="02040502050405020303" pitchFamily="18" charset="0"/>
              </a:rPr>
              <a:t> Composer</a:t>
            </a:r>
          </a:p>
          <a:p>
            <a:pPr eaLnBrk="1" hangingPunct="1">
              <a:buFontTx/>
              <a:buChar char="-"/>
            </a:pPr>
            <a:r>
              <a:rPr lang="en-GB" altLang="cs-CZ" sz="2000">
                <a:latin typeface="Georgia" panose="02040502050405020303" pitchFamily="18" charset="0"/>
              </a:rPr>
              <a:t> Most famous works: New World Symphony, Slavonic Dances, “American” String Quartet, the opera Rusalka, Cello Concerto in B minor, choral works </a:t>
            </a:r>
            <a:r>
              <a:rPr lang="cs-CZ" altLang="cs-CZ" sz="2000">
                <a:latin typeface="Georgia" panose="02040502050405020303" pitchFamily="18" charset="0"/>
              </a:rPr>
              <a:t>(</a:t>
            </a:r>
            <a:r>
              <a:rPr lang="en-GB" altLang="cs-CZ" sz="2000">
                <a:latin typeface="Georgia" panose="02040502050405020303" pitchFamily="18" charset="0"/>
              </a:rPr>
              <a:t>Stabat Mater, Requiem</a:t>
            </a:r>
            <a:r>
              <a:rPr lang="cs-CZ" altLang="cs-CZ" sz="2000">
                <a:latin typeface="Georgia" panose="02040502050405020303" pitchFamily="18" charset="0"/>
              </a:rPr>
              <a:t>, </a:t>
            </a:r>
            <a:r>
              <a:rPr lang="en-GB" altLang="cs-CZ" sz="2000">
                <a:latin typeface="Georgia" panose="02040502050405020303" pitchFamily="18" charset="0"/>
              </a:rPr>
              <a:t> Te Deum</a:t>
            </a:r>
            <a:r>
              <a:rPr lang="cs-CZ" altLang="cs-CZ" sz="2000">
                <a:latin typeface="Georgia" panose="02040502050405020303" pitchFamily="18" charset="0"/>
              </a:rPr>
              <a:t>)</a:t>
            </a:r>
            <a:r>
              <a:rPr lang="en-GB" altLang="cs-CZ" sz="2000">
                <a:latin typeface="Georgia" panose="02040502050405020303" pitchFamily="18" charset="0"/>
              </a:rPr>
              <a:t>.</a:t>
            </a:r>
          </a:p>
        </p:txBody>
      </p:sp>
      <p:pic>
        <p:nvPicPr>
          <p:cNvPr id="94218" name="Picture 12" descr="File:Dvorak1.jpg">
            <a:hlinkClick r:id="rId6"/>
            <a:extLst>
              <a:ext uri="{FF2B5EF4-FFF2-40B4-BE49-F238E27FC236}">
                <a16:creationId xmlns:a16="http://schemas.microsoft.com/office/drawing/2014/main" id="{F3B955C2-47D5-A507-2F7E-260A2488B6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21033"/>
          <a:stretch>
            <a:fillRect/>
          </a:stretch>
        </p:blipFill>
        <p:spPr bwMode="auto">
          <a:xfrm>
            <a:off x="392113" y="4905375"/>
            <a:ext cx="10795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17" descr="ANd9GcTszmoparNLfvIDmfR7AbgvoHkJH7JIlqvxGIt4p_DLN6Oo61rV">
            <a:extLst>
              <a:ext uri="{FF2B5EF4-FFF2-40B4-BE49-F238E27FC236}">
                <a16:creationId xmlns:a16="http://schemas.microsoft.com/office/drawing/2014/main" id="{82BD49A4-4576-3E6F-41C4-79DA4FD3CF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 y="2990850"/>
            <a:ext cx="10795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D9573DD6-E933-B6AB-3B0F-B8ED5295446D}"/>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a:extLst>
              <a:ext uri="{FF2B5EF4-FFF2-40B4-BE49-F238E27FC236}">
                <a16:creationId xmlns:a16="http://schemas.microsoft.com/office/drawing/2014/main" id="{DA9B0B9E-8F90-1AF3-1A28-67857DD308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2">
            <a:extLst>
              <a:ext uri="{FF2B5EF4-FFF2-40B4-BE49-F238E27FC236}">
                <a16:creationId xmlns:a16="http://schemas.microsoft.com/office/drawing/2014/main" id="{F9D6D2B5-9BF5-9477-E319-7119B59EE4EB}"/>
              </a:ext>
            </a:extLst>
          </p:cNvPr>
          <p:cNvSpPr>
            <a:spLocks noGrp="1" noChangeArrowheads="1"/>
          </p:cNvSpPr>
          <p:nvPr>
            <p:ph type="ctrTitle" idx="4294967295"/>
          </p:nvPr>
        </p:nvSpPr>
        <p:spPr>
          <a:xfrm>
            <a:off x="1800225" y="401638"/>
            <a:ext cx="7343775" cy="503237"/>
          </a:xfrm>
        </p:spPr>
        <p:txBody>
          <a:bodyPr/>
          <a:lstStyle/>
          <a:p>
            <a:pPr eaLnBrk="1" hangingPunct="1"/>
            <a:r>
              <a:rPr lang="cs-CZ" altLang="cs-CZ" sz="2400" dirty="0" err="1" smtClean="0">
                <a:solidFill>
                  <a:srgbClr val="0039A6"/>
                </a:solidFill>
                <a:latin typeface="Georgia" panose="02040502050405020303" pitchFamily="18" charset="0"/>
              </a:rPr>
              <a:t>Famous</a:t>
            </a:r>
            <a:r>
              <a:rPr lang="en-US" altLang="cs-CZ" sz="2400" dirty="0" smtClean="0">
                <a:solidFill>
                  <a:srgbClr val="0039A6"/>
                </a:solidFill>
                <a:latin typeface="Georgia" panose="02040502050405020303" pitchFamily="18" charset="0"/>
              </a:rPr>
              <a:t> </a:t>
            </a:r>
            <a:r>
              <a:rPr lang="en-US" altLang="cs-CZ" sz="2400" dirty="0">
                <a:solidFill>
                  <a:srgbClr val="0039A6"/>
                </a:solidFill>
                <a:latin typeface="Georgia" panose="02040502050405020303" pitchFamily="18" charset="0"/>
              </a:rPr>
              <a:t>Personalities</a:t>
            </a:r>
          </a:p>
        </p:txBody>
      </p:sp>
      <p:sp>
        <p:nvSpPr>
          <p:cNvPr id="2" name="Rectangle 1">
            <a:extLst>
              <a:ext uri="{FF2B5EF4-FFF2-40B4-BE49-F238E27FC236}">
                <a16:creationId xmlns:a16="http://schemas.microsoft.com/office/drawing/2014/main" id="{78816CF9-1650-BB70-5C1E-CEADF6E1DE34}"/>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043A0378-9F46-5C67-91F9-73454F451CC2}"/>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5239" name="Text Box 8">
            <a:extLst>
              <a:ext uri="{FF2B5EF4-FFF2-40B4-BE49-F238E27FC236}">
                <a16:creationId xmlns:a16="http://schemas.microsoft.com/office/drawing/2014/main" id="{9DC5784F-343B-80D1-1169-897A4E455B89}"/>
              </a:ext>
            </a:extLst>
          </p:cNvPr>
          <p:cNvSpPr txBox="1">
            <a:spLocks noChangeArrowheads="1"/>
          </p:cNvSpPr>
          <p:nvPr/>
        </p:nvSpPr>
        <p:spPr bwMode="auto">
          <a:xfrm>
            <a:off x="447675" y="1600200"/>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endParaRPr lang="cs-CZ" altLang="cs-CZ">
              <a:latin typeface="Georgia" panose="02040502050405020303" pitchFamily="18" charset="0"/>
            </a:endParaRPr>
          </a:p>
        </p:txBody>
      </p:sp>
      <p:sp>
        <p:nvSpPr>
          <p:cNvPr id="82952" name="Text Box 10">
            <a:extLst>
              <a:ext uri="{FF2B5EF4-FFF2-40B4-BE49-F238E27FC236}">
                <a16:creationId xmlns:a16="http://schemas.microsoft.com/office/drawing/2014/main" id="{0CBBCA70-C590-BBBB-4512-19E36F801239}"/>
              </a:ext>
            </a:extLst>
          </p:cNvPr>
          <p:cNvSpPr txBox="1">
            <a:spLocks noChangeArrowheads="1"/>
          </p:cNvSpPr>
          <p:nvPr/>
        </p:nvSpPr>
        <p:spPr bwMode="auto">
          <a:xfrm>
            <a:off x="1701800" y="1320800"/>
            <a:ext cx="70993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cs-CZ" sz="2400" dirty="0">
                <a:latin typeface="Georgia" pitchFamily="18" charset="0"/>
              </a:rPr>
              <a:t>Alfons Mucha </a:t>
            </a:r>
            <a:r>
              <a:rPr lang="en-GB" sz="2400" dirty="0">
                <a:latin typeface="Georgia" pitchFamily="18" charset="0"/>
              </a:rPr>
              <a:t>1860 – 1939</a:t>
            </a:r>
          </a:p>
          <a:p>
            <a:pPr eaLnBrk="1" fontAlgn="auto" hangingPunct="1">
              <a:spcBef>
                <a:spcPct val="50000"/>
              </a:spcBef>
              <a:spcAft>
                <a:spcPts val="0"/>
              </a:spcAft>
              <a:buFontTx/>
              <a:buChar char="-"/>
              <a:defRPr/>
            </a:pPr>
            <a:r>
              <a:rPr lang="en-GB" sz="2000" dirty="0">
                <a:latin typeface="Georgia" pitchFamily="18" charset="0"/>
              </a:rPr>
              <a:t> Painter and printmaker</a:t>
            </a:r>
          </a:p>
          <a:p>
            <a:pPr eaLnBrk="1" fontAlgn="auto" hangingPunct="1">
              <a:spcBef>
                <a:spcPct val="20000"/>
              </a:spcBef>
              <a:spcAft>
                <a:spcPts val="0"/>
              </a:spcAft>
              <a:buFontTx/>
              <a:buChar char="-"/>
              <a:defRPr/>
            </a:pPr>
            <a:r>
              <a:rPr lang="en-GB" sz="2000" dirty="0">
                <a:latin typeface="Georgia" pitchFamily="18" charset="0"/>
              </a:rPr>
              <a:t> His paintings, illustrations and designs (furniture, jewellery) represent Art Nouveau at its best.</a:t>
            </a:r>
          </a:p>
          <a:p>
            <a:pPr eaLnBrk="1" fontAlgn="auto" hangingPunct="1">
              <a:spcBef>
                <a:spcPct val="20000"/>
              </a:spcBef>
              <a:spcAft>
                <a:spcPts val="0"/>
              </a:spcAft>
              <a:buFontTx/>
              <a:buChar char="-"/>
              <a:defRPr/>
            </a:pPr>
            <a:endParaRPr lang="en-GB" sz="1200" dirty="0">
              <a:latin typeface="Georgia" pitchFamily="18" charset="0"/>
            </a:endParaRPr>
          </a:p>
          <a:p>
            <a:pPr eaLnBrk="1" fontAlgn="auto" hangingPunct="1">
              <a:spcBef>
                <a:spcPct val="50000"/>
              </a:spcBef>
              <a:spcAft>
                <a:spcPts val="0"/>
              </a:spcAft>
              <a:defRPr/>
            </a:pPr>
            <a:r>
              <a:rPr lang="en-GB" sz="2400" dirty="0">
                <a:latin typeface="Georgia" pitchFamily="18" charset="0"/>
              </a:rPr>
              <a:t>Franz Kafka 1883 – 1924</a:t>
            </a:r>
          </a:p>
          <a:p>
            <a:pPr eaLnBrk="1" fontAlgn="auto" hangingPunct="1">
              <a:spcBef>
                <a:spcPct val="50000"/>
              </a:spcBef>
              <a:spcAft>
                <a:spcPts val="0"/>
              </a:spcAft>
              <a:buFontTx/>
              <a:buChar char="-"/>
              <a:defRPr/>
            </a:pPr>
            <a:r>
              <a:rPr lang="en-GB" sz="2000" dirty="0">
                <a:latin typeface="Georgia" pitchFamily="18" charset="0"/>
              </a:rPr>
              <a:t> Writer of German-Jewish origin, born in Prague</a:t>
            </a:r>
          </a:p>
          <a:p>
            <a:pPr eaLnBrk="1" fontAlgn="auto" hangingPunct="1">
              <a:spcBef>
                <a:spcPct val="20000"/>
              </a:spcBef>
              <a:spcAft>
                <a:spcPts val="0"/>
              </a:spcAft>
              <a:buFontTx/>
              <a:buChar char="-"/>
              <a:defRPr/>
            </a:pPr>
            <a:r>
              <a:rPr lang="en-GB" sz="2000" dirty="0">
                <a:latin typeface="Georgia" pitchFamily="18" charset="0"/>
              </a:rPr>
              <a:t> Author of absurd existentialist stories (The Metamorphosis, The Judgment) and novels (America, The Trial, The Castle)</a:t>
            </a:r>
          </a:p>
          <a:p>
            <a:pPr eaLnBrk="1" fontAlgn="auto" hangingPunct="1">
              <a:spcBef>
                <a:spcPct val="20000"/>
              </a:spcBef>
              <a:spcAft>
                <a:spcPts val="0"/>
              </a:spcAft>
              <a:buFontTx/>
              <a:buChar char="-"/>
              <a:defRPr/>
            </a:pPr>
            <a:endParaRPr lang="en-GB" sz="1050" dirty="0">
              <a:latin typeface="Georgia" pitchFamily="18" charset="0"/>
            </a:endParaRPr>
          </a:p>
          <a:p>
            <a:pPr eaLnBrk="1" fontAlgn="auto" hangingPunct="1">
              <a:spcBef>
                <a:spcPct val="80000"/>
              </a:spcBef>
              <a:spcAft>
                <a:spcPts val="0"/>
              </a:spcAft>
              <a:defRPr/>
            </a:pPr>
            <a:r>
              <a:rPr lang="en-GB" sz="2400" dirty="0">
                <a:latin typeface="Georgia" pitchFamily="18" charset="0"/>
              </a:rPr>
              <a:t>Karel </a:t>
            </a:r>
            <a:r>
              <a:rPr lang="cs-CZ" sz="2400" dirty="0">
                <a:latin typeface="Georgia" pitchFamily="18" charset="0"/>
              </a:rPr>
              <a:t>Čapek</a:t>
            </a:r>
            <a:r>
              <a:rPr lang="en-GB" sz="2400" dirty="0">
                <a:latin typeface="Georgia" pitchFamily="18" charset="0"/>
              </a:rPr>
              <a:t> 1890 – 1938</a:t>
            </a:r>
          </a:p>
          <a:p>
            <a:pPr eaLnBrk="1" fontAlgn="auto" hangingPunct="1">
              <a:lnSpc>
                <a:spcPct val="120000"/>
              </a:lnSpc>
              <a:spcBef>
                <a:spcPct val="30000"/>
              </a:spcBef>
              <a:spcAft>
                <a:spcPts val="0"/>
              </a:spcAft>
              <a:defRPr/>
            </a:pPr>
            <a:r>
              <a:rPr lang="en-GB" sz="2000" dirty="0">
                <a:latin typeface="Georgia" pitchFamily="18" charset="0"/>
              </a:rPr>
              <a:t>- Writer, playwright, journalist, translator, and philosopher</a:t>
            </a:r>
          </a:p>
          <a:p>
            <a:pPr eaLnBrk="1" fontAlgn="auto" hangingPunct="1">
              <a:spcBef>
                <a:spcPct val="20000"/>
              </a:spcBef>
              <a:spcAft>
                <a:spcPts val="0"/>
              </a:spcAft>
              <a:defRPr/>
            </a:pPr>
            <a:r>
              <a:rPr lang="en-GB" sz="2000" dirty="0">
                <a:latin typeface="Georgia" pitchFamily="18" charset="0"/>
              </a:rPr>
              <a:t>- He invented the word “robot” for his play R.U.R.</a:t>
            </a:r>
          </a:p>
        </p:txBody>
      </p:sp>
      <p:pic>
        <p:nvPicPr>
          <p:cNvPr id="95241" name="Picture 13" descr="File:Alfons Mucha LOC 3c05828u.jpg">
            <a:hlinkClick r:id="rId4"/>
            <a:extLst>
              <a:ext uri="{FF2B5EF4-FFF2-40B4-BE49-F238E27FC236}">
                <a16:creationId xmlns:a16="http://schemas.microsoft.com/office/drawing/2014/main" id="{1F9BF358-71D0-EC4C-987B-10E3CEE2D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75" y="1433513"/>
            <a:ext cx="10795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2" name="AutoShape 15" descr="Z">
            <a:extLst>
              <a:ext uri="{FF2B5EF4-FFF2-40B4-BE49-F238E27FC236}">
                <a16:creationId xmlns:a16="http://schemas.microsoft.com/office/drawing/2014/main" id="{F9D7FA92-A69D-50EA-BDBA-4FAEE0088F00}"/>
              </a:ext>
            </a:extLst>
          </p:cNvPr>
          <p:cNvSpPr>
            <a:spLocks noChangeAspect="1" noChangeArrowheads="1"/>
          </p:cNvSpPr>
          <p:nvPr/>
        </p:nvSpPr>
        <p:spPr bwMode="auto">
          <a:xfrm>
            <a:off x="3981450" y="2638425"/>
            <a:ext cx="11811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95243" name="AutoShape 17" descr="Z">
            <a:extLst>
              <a:ext uri="{FF2B5EF4-FFF2-40B4-BE49-F238E27FC236}">
                <a16:creationId xmlns:a16="http://schemas.microsoft.com/office/drawing/2014/main" id="{B3A5C404-9569-DB01-1BA6-37D500951118}"/>
              </a:ext>
            </a:extLst>
          </p:cNvPr>
          <p:cNvSpPr>
            <a:spLocks noChangeAspect="1" noChangeArrowheads="1"/>
          </p:cNvSpPr>
          <p:nvPr/>
        </p:nvSpPr>
        <p:spPr bwMode="auto">
          <a:xfrm>
            <a:off x="3810000" y="2414588"/>
            <a:ext cx="1524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95244" name="Picture 19" descr="200px-Kafka_portrait">
            <a:extLst>
              <a:ext uri="{FF2B5EF4-FFF2-40B4-BE49-F238E27FC236}">
                <a16:creationId xmlns:a16="http://schemas.microsoft.com/office/drawing/2014/main" id="{04D1E3B8-DF28-3D80-2C11-74C8A8549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3378200"/>
            <a:ext cx="10795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20" descr="capek-karel-225x300">
            <a:extLst>
              <a:ext uri="{FF2B5EF4-FFF2-40B4-BE49-F238E27FC236}">
                <a16:creationId xmlns:a16="http://schemas.microsoft.com/office/drawing/2014/main" id="{BADCB04A-7FFF-2FA1-F0C1-C85BC5875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3780"/>
          <a:stretch>
            <a:fillRect/>
          </a:stretch>
        </p:blipFill>
        <p:spPr bwMode="auto">
          <a:xfrm>
            <a:off x="395288" y="5273675"/>
            <a:ext cx="10795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5A1AB50E-A828-918C-7275-10F52DEC033E}"/>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a:extLst>
              <a:ext uri="{FF2B5EF4-FFF2-40B4-BE49-F238E27FC236}">
                <a16:creationId xmlns:a16="http://schemas.microsoft.com/office/drawing/2014/main" id="{A1CF7635-FF69-995A-CD0F-B313D40E84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2">
            <a:extLst>
              <a:ext uri="{FF2B5EF4-FFF2-40B4-BE49-F238E27FC236}">
                <a16:creationId xmlns:a16="http://schemas.microsoft.com/office/drawing/2014/main" id="{E2C3F257-726D-6560-607F-38700DDA463D}"/>
              </a:ext>
            </a:extLst>
          </p:cNvPr>
          <p:cNvSpPr>
            <a:spLocks noGrp="1" noChangeArrowheads="1"/>
          </p:cNvSpPr>
          <p:nvPr>
            <p:ph type="ctrTitle" idx="4294967295"/>
          </p:nvPr>
        </p:nvSpPr>
        <p:spPr>
          <a:xfrm>
            <a:off x="1800225" y="401638"/>
            <a:ext cx="7343775" cy="503237"/>
          </a:xfrm>
        </p:spPr>
        <p:txBody>
          <a:bodyPr/>
          <a:lstStyle/>
          <a:p>
            <a:pPr eaLnBrk="1" hangingPunct="1"/>
            <a:r>
              <a:rPr lang="cs-CZ" altLang="cs-CZ" sz="2400" dirty="0" err="1" smtClean="0">
                <a:solidFill>
                  <a:srgbClr val="0039A6"/>
                </a:solidFill>
                <a:latin typeface="Georgia" panose="02040502050405020303" pitchFamily="18" charset="0"/>
              </a:rPr>
              <a:t>Famous</a:t>
            </a:r>
            <a:r>
              <a:rPr lang="en-US" altLang="cs-CZ" sz="2400" dirty="0" smtClean="0">
                <a:solidFill>
                  <a:srgbClr val="0039A6"/>
                </a:solidFill>
                <a:latin typeface="Georgia" panose="02040502050405020303" pitchFamily="18" charset="0"/>
              </a:rPr>
              <a:t> </a:t>
            </a:r>
            <a:r>
              <a:rPr lang="cs-CZ" altLang="cs-CZ" sz="2400" dirty="0">
                <a:solidFill>
                  <a:srgbClr val="0039A6"/>
                </a:solidFill>
                <a:latin typeface="Georgia" panose="02040502050405020303" pitchFamily="18" charset="0"/>
              </a:rPr>
              <a:t>P</a:t>
            </a:r>
            <a:r>
              <a:rPr lang="en-US" altLang="cs-CZ" sz="2400" dirty="0" err="1">
                <a:solidFill>
                  <a:srgbClr val="0039A6"/>
                </a:solidFill>
                <a:latin typeface="Georgia" panose="02040502050405020303" pitchFamily="18" charset="0"/>
              </a:rPr>
              <a:t>ersonalities</a:t>
            </a:r>
            <a:endParaRPr lang="en-US" altLang="cs-CZ" sz="2400" dirty="0">
              <a:solidFill>
                <a:srgbClr val="0039A6"/>
              </a:solidFill>
              <a:latin typeface="Georgia" panose="02040502050405020303" pitchFamily="18" charset="0"/>
            </a:endParaRPr>
          </a:p>
        </p:txBody>
      </p:sp>
      <p:sp>
        <p:nvSpPr>
          <p:cNvPr id="2" name="Rectangle 1">
            <a:extLst>
              <a:ext uri="{FF2B5EF4-FFF2-40B4-BE49-F238E27FC236}">
                <a16:creationId xmlns:a16="http://schemas.microsoft.com/office/drawing/2014/main" id="{BD71BC3B-78FF-93FE-8063-AAD0CDFA06EF}"/>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B24459B-3B95-3564-E5F6-1D63F3A4C010}"/>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6263" name="Text Box 8">
            <a:extLst>
              <a:ext uri="{FF2B5EF4-FFF2-40B4-BE49-F238E27FC236}">
                <a16:creationId xmlns:a16="http://schemas.microsoft.com/office/drawing/2014/main" id="{468D0DE7-4833-8914-99B2-036614A317E3}"/>
              </a:ext>
            </a:extLst>
          </p:cNvPr>
          <p:cNvSpPr txBox="1">
            <a:spLocks noChangeArrowheads="1"/>
          </p:cNvSpPr>
          <p:nvPr/>
        </p:nvSpPr>
        <p:spPr bwMode="auto">
          <a:xfrm>
            <a:off x="447675" y="1600200"/>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endParaRPr lang="cs-CZ" altLang="cs-CZ">
              <a:latin typeface="Georgia" panose="02040502050405020303" pitchFamily="18" charset="0"/>
            </a:endParaRPr>
          </a:p>
        </p:txBody>
      </p:sp>
      <p:sp>
        <p:nvSpPr>
          <p:cNvPr id="96264" name="Text Box 10">
            <a:extLst>
              <a:ext uri="{FF2B5EF4-FFF2-40B4-BE49-F238E27FC236}">
                <a16:creationId xmlns:a16="http://schemas.microsoft.com/office/drawing/2014/main" id="{C6A2B36C-6309-076C-87B4-BB47C67CDA48}"/>
              </a:ext>
            </a:extLst>
          </p:cNvPr>
          <p:cNvSpPr txBox="1">
            <a:spLocks noChangeArrowheads="1"/>
          </p:cNvSpPr>
          <p:nvPr/>
        </p:nvSpPr>
        <p:spPr bwMode="auto">
          <a:xfrm>
            <a:off x="1701800" y="1320800"/>
            <a:ext cx="7099300" cy="547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cs-CZ" sz="2000">
                <a:latin typeface="Georgia" panose="02040502050405020303" pitchFamily="18" charset="0"/>
              </a:rPr>
              <a:t>Jaroslav Heyrovský 1890 - 1967</a:t>
            </a:r>
          </a:p>
          <a:p>
            <a:pPr eaLnBrk="1" hangingPunct="1">
              <a:spcBef>
                <a:spcPct val="50000"/>
              </a:spcBef>
              <a:buFontTx/>
              <a:buChar char="-"/>
            </a:pPr>
            <a:r>
              <a:rPr lang="en-GB" altLang="cs-CZ" sz="2000">
                <a:latin typeface="Georgia" panose="02040502050405020303" pitchFamily="18" charset="0"/>
              </a:rPr>
              <a:t> Physical chemist, Nobel Prize for chemistry (1959)</a:t>
            </a:r>
          </a:p>
          <a:p>
            <a:pPr eaLnBrk="1" hangingPunct="1">
              <a:spcBef>
                <a:spcPct val="30000"/>
              </a:spcBef>
              <a:buFontTx/>
              <a:buChar char="-"/>
            </a:pPr>
            <a:r>
              <a:rPr lang="en-GB" altLang="cs-CZ" sz="2000">
                <a:latin typeface="Georgia" panose="02040502050405020303" pitchFamily="18" charset="0"/>
              </a:rPr>
              <a:t> Father of  polarography, inventor of the polarograph (1924) </a:t>
            </a:r>
          </a:p>
          <a:p>
            <a:pPr eaLnBrk="1" hangingPunct="1">
              <a:spcBef>
                <a:spcPct val="30000"/>
              </a:spcBef>
              <a:buFontTx/>
              <a:buChar char="-"/>
            </a:pPr>
            <a:r>
              <a:rPr lang="en-GB" altLang="cs-CZ" sz="2000">
                <a:latin typeface="Georgia" panose="02040502050405020303" pitchFamily="18" charset="0"/>
              </a:rPr>
              <a:t> Founder of the Czechoslovak Polarographic Institute</a:t>
            </a:r>
          </a:p>
          <a:p>
            <a:pPr eaLnBrk="1" hangingPunct="1">
              <a:spcBef>
                <a:spcPct val="50000"/>
              </a:spcBef>
            </a:pPr>
            <a:endParaRPr lang="en-GB" altLang="cs-CZ" sz="800">
              <a:latin typeface="Georgia" panose="02040502050405020303" pitchFamily="18" charset="0"/>
            </a:endParaRPr>
          </a:p>
          <a:p>
            <a:pPr eaLnBrk="1" hangingPunct="1">
              <a:spcBef>
                <a:spcPct val="30000"/>
              </a:spcBef>
            </a:pPr>
            <a:r>
              <a:rPr lang="en-GB" altLang="cs-CZ" sz="2000">
                <a:latin typeface="Georgia" panose="02040502050405020303" pitchFamily="18" charset="0"/>
              </a:rPr>
              <a:t>Jaroslav Seifert 1901 – 1986</a:t>
            </a:r>
          </a:p>
          <a:p>
            <a:pPr eaLnBrk="1" hangingPunct="1">
              <a:spcBef>
                <a:spcPct val="40000"/>
              </a:spcBef>
              <a:buFontTx/>
              <a:buChar char="-"/>
            </a:pPr>
            <a:r>
              <a:rPr lang="en-GB" altLang="cs-CZ" sz="2000">
                <a:latin typeface="Georgia" panose="02040502050405020303" pitchFamily="18" charset="0"/>
              </a:rPr>
              <a:t>Poet, recipient of the Nobel Prize for literature (1984)</a:t>
            </a:r>
          </a:p>
          <a:p>
            <a:pPr eaLnBrk="1" hangingPunct="1">
              <a:spcBef>
                <a:spcPct val="40000"/>
              </a:spcBef>
              <a:buFontTx/>
              <a:buChar char="-"/>
            </a:pPr>
            <a:r>
              <a:rPr lang="en-GB" altLang="cs-CZ" sz="2000">
                <a:latin typeface="Georgia" panose="02040502050405020303" pitchFamily="18" charset="0"/>
              </a:rPr>
              <a:t> A leading representative of pre-war Czechoslovak avant-garde</a:t>
            </a:r>
          </a:p>
          <a:p>
            <a:pPr eaLnBrk="1" hangingPunct="1">
              <a:spcBef>
                <a:spcPct val="50000"/>
              </a:spcBef>
            </a:pPr>
            <a:endParaRPr lang="en-GB" altLang="cs-CZ" sz="1200">
              <a:latin typeface="Georgia" panose="02040502050405020303" pitchFamily="18" charset="0"/>
            </a:endParaRPr>
          </a:p>
          <a:p>
            <a:pPr eaLnBrk="1" hangingPunct="1"/>
            <a:r>
              <a:rPr lang="en-GB" altLang="cs-CZ" sz="2000">
                <a:latin typeface="Georgia" panose="02040502050405020303" pitchFamily="18" charset="0"/>
              </a:rPr>
              <a:t>Otto Wichterle 1913 - 1998</a:t>
            </a:r>
          </a:p>
          <a:p>
            <a:pPr eaLnBrk="1" hangingPunct="1">
              <a:lnSpc>
                <a:spcPct val="120000"/>
              </a:lnSpc>
              <a:spcBef>
                <a:spcPct val="10000"/>
              </a:spcBef>
            </a:pPr>
            <a:r>
              <a:rPr lang="en-GB" altLang="cs-CZ" sz="2000">
                <a:latin typeface="Georgia" panose="02040502050405020303" pitchFamily="18" charset="0"/>
              </a:rPr>
              <a:t>- Chemist, inventor of gel contact lenses and of the first Czechoslovak synthetic fibre “silon” </a:t>
            </a:r>
          </a:p>
          <a:p>
            <a:pPr eaLnBrk="1" hangingPunct="1">
              <a:spcBef>
                <a:spcPct val="30000"/>
              </a:spcBef>
            </a:pPr>
            <a:r>
              <a:rPr lang="en-GB" altLang="cs-CZ" sz="2000">
                <a:latin typeface="Georgia" panose="02040502050405020303" pitchFamily="18" charset="0"/>
              </a:rPr>
              <a:t>- Founder of the Institute of Macromolecular Chemistry in Prague</a:t>
            </a:r>
          </a:p>
        </p:txBody>
      </p:sp>
      <p:sp>
        <p:nvSpPr>
          <p:cNvPr id="96265" name="AutoShape 18" descr="2Q==">
            <a:extLst>
              <a:ext uri="{FF2B5EF4-FFF2-40B4-BE49-F238E27FC236}">
                <a16:creationId xmlns:a16="http://schemas.microsoft.com/office/drawing/2014/main" id="{06D8BAF5-08F2-6761-4E36-578D900B76BD}"/>
              </a:ext>
            </a:extLst>
          </p:cNvPr>
          <p:cNvSpPr>
            <a:spLocks noChangeAspect="1" noChangeArrowheads="1"/>
          </p:cNvSpPr>
          <p:nvPr/>
        </p:nvSpPr>
        <p:spPr bwMode="auto">
          <a:xfrm>
            <a:off x="3614738" y="2238375"/>
            <a:ext cx="19145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96266" name="Picture 21" descr="5">
            <a:extLst>
              <a:ext uri="{FF2B5EF4-FFF2-40B4-BE49-F238E27FC236}">
                <a16:creationId xmlns:a16="http://schemas.microsoft.com/office/drawing/2014/main" id="{886A417E-F44C-AA39-5215-A7F6462E0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735" t="5431" r="7735" b="16292"/>
          <a:stretch>
            <a:fillRect/>
          </a:stretch>
        </p:blipFill>
        <p:spPr bwMode="auto">
          <a:xfrm>
            <a:off x="395288" y="1446213"/>
            <a:ext cx="10795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7" name="Picture 22" descr="6">
            <a:extLst>
              <a:ext uri="{FF2B5EF4-FFF2-40B4-BE49-F238E27FC236}">
                <a16:creationId xmlns:a16="http://schemas.microsoft.com/office/drawing/2014/main" id="{279787E3-8EF2-EEAE-1719-F56E279091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56" t="3291" r="4556" b="6584"/>
          <a:stretch>
            <a:fillRect/>
          </a:stretch>
        </p:blipFill>
        <p:spPr bwMode="auto">
          <a:xfrm>
            <a:off x="392113" y="3233738"/>
            <a:ext cx="10795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8" name="Picture 23" descr="wichterle_m">
            <a:extLst>
              <a:ext uri="{FF2B5EF4-FFF2-40B4-BE49-F238E27FC236}">
                <a16:creationId xmlns:a16="http://schemas.microsoft.com/office/drawing/2014/main" id="{920E1B35-6990-AEFA-D07B-F4BBDD46EED9}"/>
              </a:ext>
            </a:extLst>
          </p:cNvPr>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b="4749"/>
          <a:stretch>
            <a:fillRect/>
          </a:stretch>
        </p:blipFill>
        <p:spPr bwMode="auto">
          <a:xfrm>
            <a:off x="395288" y="5086350"/>
            <a:ext cx="10795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8F84895E-2D3A-FD8E-FC8B-88BCBD3C0108}"/>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a:extLst>
              <a:ext uri="{FF2B5EF4-FFF2-40B4-BE49-F238E27FC236}">
                <a16:creationId xmlns:a16="http://schemas.microsoft.com/office/drawing/2014/main" id="{03EF305C-3B1A-5327-AEB1-6A4AA55A5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2">
            <a:extLst>
              <a:ext uri="{FF2B5EF4-FFF2-40B4-BE49-F238E27FC236}">
                <a16:creationId xmlns:a16="http://schemas.microsoft.com/office/drawing/2014/main" id="{0E27EDC7-BBFF-4B1F-2738-E251184A757B}"/>
              </a:ext>
            </a:extLst>
          </p:cNvPr>
          <p:cNvSpPr>
            <a:spLocks noGrp="1" noChangeArrowheads="1"/>
          </p:cNvSpPr>
          <p:nvPr>
            <p:ph type="ctrTitle" idx="4294967295"/>
          </p:nvPr>
        </p:nvSpPr>
        <p:spPr>
          <a:xfrm>
            <a:off x="1800225" y="401638"/>
            <a:ext cx="7343775" cy="503237"/>
          </a:xfrm>
        </p:spPr>
        <p:txBody>
          <a:bodyPr/>
          <a:lstStyle/>
          <a:p>
            <a:pPr eaLnBrk="1" hangingPunct="1"/>
            <a:r>
              <a:rPr lang="cs-CZ" altLang="cs-CZ" sz="2400" dirty="0" err="1" smtClean="0">
                <a:solidFill>
                  <a:srgbClr val="0039A6"/>
                </a:solidFill>
                <a:latin typeface="Georgia" panose="02040502050405020303" pitchFamily="18" charset="0"/>
              </a:rPr>
              <a:t>Famous</a:t>
            </a:r>
            <a:r>
              <a:rPr lang="en-US" altLang="cs-CZ" sz="2400" dirty="0" smtClean="0">
                <a:solidFill>
                  <a:srgbClr val="0039A6"/>
                </a:solidFill>
                <a:latin typeface="Georgia" panose="02040502050405020303" pitchFamily="18" charset="0"/>
              </a:rPr>
              <a:t> </a:t>
            </a:r>
            <a:r>
              <a:rPr lang="cs-CZ" altLang="cs-CZ" sz="2400" dirty="0">
                <a:solidFill>
                  <a:srgbClr val="0039A6"/>
                </a:solidFill>
                <a:latin typeface="Georgia" panose="02040502050405020303" pitchFamily="18" charset="0"/>
              </a:rPr>
              <a:t>P</a:t>
            </a:r>
            <a:r>
              <a:rPr lang="en-US" altLang="cs-CZ" sz="2400" dirty="0" err="1">
                <a:solidFill>
                  <a:srgbClr val="0039A6"/>
                </a:solidFill>
                <a:latin typeface="Georgia" panose="02040502050405020303" pitchFamily="18" charset="0"/>
              </a:rPr>
              <a:t>ersonalities</a:t>
            </a:r>
            <a:endParaRPr lang="en-US" altLang="cs-CZ" sz="2400" dirty="0">
              <a:solidFill>
                <a:srgbClr val="0039A6"/>
              </a:solidFill>
              <a:latin typeface="Georgia" panose="02040502050405020303" pitchFamily="18" charset="0"/>
            </a:endParaRPr>
          </a:p>
        </p:txBody>
      </p:sp>
      <p:sp>
        <p:nvSpPr>
          <p:cNvPr id="2" name="Rectangle 1">
            <a:extLst>
              <a:ext uri="{FF2B5EF4-FFF2-40B4-BE49-F238E27FC236}">
                <a16:creationId xmlns:a16="http://schemas.microsoft.com/office/drawing/2014/main" id="{EEAEE230-F77E-1B19-1976-249AED5743DF}"/>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29FBBCA-CAF0-3B91-7F39-9D864D74115B}"/>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287" name="Text Box 8">
            <a:extLst>
              <a:ext uri="{FF2B5EF4-FFF2-40B4-BE49-F238E27FC236}">
                <a16:creationId xmlns:a16="http://schemas.microsoft.com/office/drawing/2014/main" id="{FDAA8904-FAC7-53B2-FD90-7156947656F4}"/>
              </a:ext>
            </a:extLst>
          </p:cNvPr>
          <p:cNvSpPr txBox="1">
            <a:spLocks noChangeArrowheads="1"/>
          </p:cNvSpPr>
          <p:nvPr/>
        </p:nvSpPr>
        <p:spPr bwMode="auto">
          <a:xfrm>
            <a:off x="447675" y="1600200"/>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endParaRPr lang="cs-CZ" altLang="cs-CZ">
              <a:latin typeface="Georgia" panose="02040502050405020303" pitchFamily="18" charset="0"/>
            </a:endParaRPr>
          </a:p>
        </p:txBody>
      </p:sp>
      <p:sp>
        <p:nvSpPr>
          <p:cNvPr id="97288" name="Text Box 10">
            <a:extLst>
              <a:ext uri="{FF2B5EF4-FFF2-40B4-BE49-F238E27FC236}">
                <a16:creationId xmlns:a16="http://schemas.microsoft.com/office/drawing/2014/main" id="{5E28A00A-A4FE-34C3-19F7-8F0FBAFC04C8}"/>
              </a:ext>
            </a:extLst>
          </p:cNvPr>
          <p:cNvSpPr txBox="1">
            <a:spLocks noChangeArrowheads="1"/>
          </p:cNvSpPr>
          <p:nvPr/>
        </p:nvSpPr>
        <p:spPr bwMode="auto">
          <a:xfrm>
            <a:off x="1701800" y="1320800"/>
            <a:ext cx="7099300"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cs-CZ" altLang="cs-CZ" sz="2400">
                <a:latin typeface="Georgia" panose="02040502050405020303" pitchFamily="18" charset="0"/>
              </a:rPr>
              <a:t>Emil Zátopek </a:t>
            </a:r>
            <a:r>
              <a:rPr lang="en-US" altLang="cs-CZ" sz="2400">
                <a:latin typeface="Georgia" panose="02040502050405020303" pitchFamily="18" charset="0"/>
              </a:rPr>
              <a:t>1922 - 2000</a:t>
            </a:r>
          </a:p>
          <a:p>
            <a:pPr eaLnBrk="1" hangingPunct="1">
              <a:spcBef>
                <a:spcPct val="50000"/>
              </a:spcBef>
              <a:buFontTx/>
              <a:buChar char="-"/>
            </a:pPr>
            <a:r>
              <a:rPr lang="en-US" altLang="cs-CZ" sz="2000">
                <a:latin typeface="Georgia" panose="02040502050405020303" pitchFamily="18" charset="0"/>
              </a:rPr>
              <a:t> Athlete</a:t>
            </a:r>
          </a:p>
          <a:p>
            <a:pPr eaLnBrk="1" hangingPunct="1">
              <a:spcBef>
                <a:spcPct val="20000"/>
              </a:spcBef>
              <a:spcAft>
                <a:spcPct val="5000"/>
              </a:spcAft>
              <a:buFontTx/>
              <a:buChar char="-"/>
            </a:pPr>
            <a:r>
              <a:rPr lang="en-US" altLang="cs-CZ" sz="2000">
                <a:latin typeface="Georgia" panose="02040502050405020303" pitchFamily="18" charset="0"/>
              </a:rPr>
              <a:t> Four-time Olympic gold medal winner, declared World’s Greatest Athlete in 1949, 1951 and 1952</a:t>
            </a:r>
          </a:p>
          <a:p>
            <a:pPr eaLnBrk="1" hangingPunct="1">
              <a:spcBef>
                <a:spcPct val="90000"/>
              </a:spcBef>
            </a:pPr>
            <a:r>
              <a:rPr lang="cs-CZ" altLang="cs-CZ" sz="2400">
                <a:latin typeface="Georgia" panose="02040502050405020303" pitchFamily="18" charset="0"/>
              </a:rPr>
              <a:t>Milan Kundera </a:t>
            </a:r>
            <a:r>
              <a:rPr lang="en-US" altLang="cs-CZ" sz="2400">
                <a:latin typeface="Georgia" panose="02040502050405020303" pitchFamily="18" charset="0"/>
              </a:rPr>
              <a:t>*1929</a:t>
            </a:r>
          </a:p>
          <a:p>
            <a:pPr eaLnBrk="1" hangingPunct="1">
              <a:spcBef>
                <a:spcPct val="50000"/>
              </a:spcBef>
              <a:buFontTx/>
              <a:buChar char="-"/>
            </a:pPr>
            <a:r>
              <a:rPr lang="en-US" altLang="cs-CZ" sz="2000">
                <a:latin typeface="Georgia" panose="02040502050405020303" pitchFamily="18" charset="0"/>
              </a:rPr>
              <a:t> Writer, poet, playwright and translator</a:t>
            </a:r>
          </a:p>
          <a:p>
            <a:pPr eaLnBrk="1" hangingPunct="1">
              <a:spcBef>
                <a:spcPct val="20000"/>
              </a:spcBef>
              <a:buFontTx/>
              <a:buChar char="-"/>
            </a:pPr>
            <a:r>
              <a:rPr lang="en-US" altLang="cs-CZ" sz="2000">
                <a:latin typeface="Georgia" panose="02040502050405020303" pitchFamily="18" charset="0"/>
              </a:rPr>
              <a:t> Most famous novels</a:t>
            </a:r>
            <a:r>
              <a:rPr lang="cs-CZ" altLang="cs-CZ" sz="2000">
                <a:latin typeface="Georgia" panose="02040502050405020303" pitchFamily="18" charset="0"/>
              </a:rPr>
              <a:t>: </a:t>
            </a:r>
            <a:r>
              <a:rPr lang="en-US" altLang="cs-CZ" sz="2000">
                <a:latin typeface="Georgia" panose="02040502050405020303" pitchFamily="18" charset="0"/>
              </a:rPr>
              <a:t>The Unbearable Lightness of Being (1982) and Immortality (1988)</a:t>
            </a:r>
          </a:p>
          <a:p>
            <a:pPr eaLnBrk="1" hangingPunct="1">
              <a:spcBef>
                <a:spcPct val="50000"/>
              </a:spcBef>
            </a:pPr>
            <a:endParaRPr lang="en-US" altLang="cs-CZ" sz="500">
              <a:latin typeface="Georgia" panose="02040502050405020303" pitchFamily="18" charset="0"/>
            </a:endParaRPr>
          </a:p>
          <a:p>
            <a:pPr eaLnBrk="1" hangingPunct="1">
              <a:spcBef>
                <a:spcPct val="50000"/>
              </a:spcBef>
            </a:pPr>
            <a:r>
              <a:rPr lang="cs-CZ" altLang="cs-CZ" sz="2400">
                <a:latin typeface="Georgia" panose="02040502050405020303" pitchFamily="18" charset="0"/>
              </a:rPr>
              <a:t>Miloš Forman </a:t>
            </a:r>
            <a:r>
              <a:rPr lang="en-US" altLang="cs-CZ" sz="2400">
                <a:latin typeface="Georgia" panose="02040502050405020303" pitchFamily="18" charset="0"/>
              </a:rPr>
              <a:t>1932</a:t>
            </a:r>
            <a:r>
              <a:rPr lang="cs-CZ" altLang="cs-CZ" sz="2400">
                <a:latin typeface="Georgia" panose="02040502050405020303" pitchFamily="18" charset="0"/>
              </a:rPr>
              <a:t> - 2018</a:t>
            </a:r>
            <a:endParaRPr lang="en-US" altLang="cs-CZ" sz="2400">
              <a:latin typeface="Georgia" panose="02040502050405020303" pitchFamily="18" charset="0"/>
            </a:endParaRPr>
          </a:p>
          <a:p>
            <a:pPr eaLnBrk="1" hangingPunct="1">
              <a:spcBef>
                <a:spcPct val="50000"/>
              </a:spcBef>
              <a:buFontTx/>
              <a:buChar char="-"/>
            </a:pPr>
            <a:r>
              <a:rPr lang="en-US" altLang="cs-CZ" sz="2000">
                <a:latin typeface="Georgia" panose="02040502050405020303" pitchFamily="18" charset="0"/>
              </a:rPr>
              <a:t> Director, screenwriter and actor</a:t>
            </a:r>
          </a:p>
          <a:p>
            <a:pPr eaLnBrk="1" hangingPunct="1">
              <a:spcBef>
                <a:spcPct val="20000"/>
              </a:spcBef>
              <a:buFontTx/>
              <a:buChar char="-"/>
            </a:pPr>
            <a:r>
              <a:rPr lang="en-US" altLang="cs-CZ" sz="2000">
                <a:latin typeface="Georgia" panose="02040502050405020303" pitchFamily="18" charset="0"/>
              </a:rPr>
              <a:t> Most famous films: One Flew Over the Cuckoo’s Nest, Amadeus, Hair, Goya</a:t>
            </a:r>
            <a:r>
              <a:rPr lang="en-GB" altLang="cs-CZ" sz="2000">
                <a:latin typeface="Georgia" panose="02040502050405020303" pitchFamily="18" charset="0"/>
              </a:rPr>
              <a:t>’</a:t>
            </a:r>
            <a:r>
              <a:rPr lang="en-US" altLang="cs-CZ" sz="2000">
                <a:latin typeface="Georgia" panose="02040502050405020303" pitchFamily="18" charset="0"/>
              </a:rPr>
              <a:t>s Ghosts, etc.</a:t>
            </a:r>
          </a:p>
        </p:txBody>
      </p:sp>
      <p:pic>
        <p:nvPicPr>
          <p:cNvPr id="97289" name="Picture 21" descr="ANd9GcQW9LaVs3fKRH_eNK0u7-PzvC8gliKpBprrcIFTS7yBFKuXEpLU">
            <a:extLst>
              <a:ext uri="{FF2B5EF4-FFF2-40B4-BE49-F238E27FC236}">
                <a16:creationId xmlns:a16="http://schemas.microsoft.com/office/drawing/2014/main" id="{049C5E57-DF9A-2D2D-6E9D-81A990249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3354"/>
          <a:stretch>
            <a:fillRect/>
          </a:stretch>
        </p:blipFill>
        <p:spPr bwMode="auto">
          <a:xfrm>
            <a:off x="398463" y="1452563"/>
            <a:ext cx="10795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0" name="AutoShape 23" descr="2Q==">
            <a:extLst>
              <a:ext uri="{FF2B5EF4-FFF2-40B4-BE49-F238E27FC236}">
                <a16:creationId xmlns:a16="http://schemas.microsoft.com/office/drawing/2014/main" id="{1F6823E8-6591-5A3D-78FB-BDCED27FD47A}"/>
              </a:ext>
            </a:extLst>
          </p:cNvPr>
          <p:cNvSpPr>
            <a:spLocks noChangeAspect="1" noChangeArrowheads="1"/>
          </p:cNvSpPr>
          <p:nvPr/>
        </p:nvSpPr>
        <p:spPr bwMode="auto">
          <a:xfrm>
            <a:off x="3105150" y="2533650"/>
            <a:ext cx="1581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97291" name="Picture 25" descr="forman">
            <a:extLst>
              <a:ext uri="{FF2B5EF4-FFF2-40B4-BE49-F238E27FC236}">
                <a16:creationId xmlns:a16="http://schemas.microsoft.com/office/drawing/2014/main" id="{0F1E0185-476E-A96A-F9CF-E5743D725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815" r="6815"/>
          <a:stretch>
            <a:fillRect/>
          </a:stretch>
        </p:blipFill>
        <p:spPr bwMode="auto">
          <a:xfrm>
            <a:off x="400050" y="5103813"/>
            <a:ext cx="10890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2" name="Picture 27" descr="241653">
            <a:extLst>
              <a:ext uri="{FF2B5EF4-FFF2-40B4-BE49-F238E27FC236}">
                <a16:creationId xmlns:a16="http://schemas.microsoft.com/office/drawing/2014/main" id="{E376C6BD-626F-4EF6-D461-A8574CC347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42337"/>
          <a:stretch>
            <a:fillRect/>
          </a:stretch>
        </p:blipFill>
        <p:spPr bwMode="auto">
          <a:xfrm>
            <a:off x="395288" y="3348038"/>
            <a:ext cx="10795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1520CBA7-309C-36FD-A975-A1BEF5144712}"/>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3">
            <a:extLst>
              <a:ext uri="{FF2B5EF4-FFF2-40B4-BE49-F238E27FC236}">
                <a16:creationId xmlns:a16="http://schemas.microsoft.com/office/drawing/2014/main" id="{DB2BC585-A1C3-8F66-EE3F-345F2C0107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2">
            <a:extLst>
              <a:ext uri="{FF2B5EF4-FFF2-40B4-BE49-F238E27FC236}">
                <a16:creationId xmlns:a16="http://schemas.microsoft.com/office/drawing/2014/main" id="{D801F8C2-4B7F-648F-D5CA-9C2448A678B8}"/>
              </a:ext>
            </a:extLst>
          </p:cNvPr>
          <p:cNvSpPr>
            <a:spLocks noGrp="1" noChangeArrowheads="1"/>
          </p:cNvSpPr>
          <p:nvPr>
            <p:ph type="ctrTitle" idx="4294967295"/>
          </p:nvPr>
        </p:nvSpPr>
        <p:spPr>
          <a:xfrm>
            <a:off x="1800225" y="401638"/>
            <a:ext cx="7343775" cy="503237"/>
          </a:xfrm>
        </p:spPr>
        <p:txBody>
          <a:bodyPr/>
          <a:lstStyle/>
          <a:p>
            <a:pPr eaLnBrk="1" hangingPunct="1"/>
            <a:r>
              <a:rPr lang="cs-CZ" altLang="cs-CZ" sz="2400" dirty="0" err="1" smtClean="0">
                <a:solidFill>
                  <a:srgbClr val="0039A6"/>
                </a:solidFill>
                <a:latin typeface="Georgia" panose="02040502050405020303" pitchFamily="18" charset="0"/>
              </a:rPr>
              <a:t>Famous</a:t>
            </a:r>
            <a:r>
              <a:rPr lang="en-US" altLang="cs-CZ" sz="2400" dirty="0" smtClean="0">
                <a:solidFill>
                  <a:srgbClr val="0039A6"/>
                </a:solidFill>
                <a:latin typeface="Georgia" panose="02040502050405020303" pitchFamily="18" charset="0"/>
              </a:rPr>
              <a:t> </a:t>
            </a:r>
            <a:r>
              <a:rPr lang="en-US" altLang="cs-CZ" sz="2400" dirty="0">
                <a:solidFill>
                  <a:srgbClr val="0039A6"/>
                </a:solidFill>
                <a:latin typeface="Georgia" panose="02040502050405020303" pitchFamily="18" charset="0"/>
              </a:rPr>
              <a:t>Personalities</a:t>
            </a:r>
          </a:p>
        </p:txBody>
      </p:sp>
      <p:sp>
        <p:nvSpPr>
          <p:cNvPr id="2" name="Rectangle 1">
            <a:extLst>
              <a:ext uri="{FF2B5EF4-FFF2-40B4-BE49-F238E27FC236}">
                <a16:creationId xmlns:a16="http://schemas.microsoft.com/office/drawing/2014/main" id="{ECCBEEF9-8828-3A57-1FEA-FAB3BFAAD0A3}"/>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30CC1F3E-3C0F-2795-6528-2788106385FD}"/>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8311" name="Text Box 8">
            <a:extLst>
              <a:ext uri="{FF2B5EF4-FFF2-40B4-BE49-F238E27FC236}">
                <a16:creationId xmlns:a16="http://schemas.microsoft.com/office/drawing/2014/main" id="{71FA696A-07C5-56EE-75BE-6D6795A069C7}"/>
              </a:ext>
            </a:extLst>
          </p:cNvPr>
          <p:cNvSpPr txBox="1">
            <a:spLocks noChangeArrowheads="1"/>
          </p:cNvSpPr>
          <p:nvPr/>
        </p:nvSpPr>
        <p:spPr bwMode="auto">
          <a:xfrm>
            <a:off x="447675" y="1600200"/>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endParaRPr lang="cs-CZ" altLang="cs-CZ">
              <a:latin typeface="Georgia" panose="02040502050405020303" pitchFamily="18" charset="0"/>
            </a:endParaRPr>
          </a:p>
        </p:txBody>
      </p:sp>
      <p:sp>
        <p:nvSpPr>
          <p:cNvPr id="98312" name="Text Box 10">
            <a:extLst>
              <a:ext uri="{FF2B5EF4-FFF2-40B4-BE49-F238E27FC236}">
                <a16:creationId xmlns:a16="http://schemas.microsoft.com/office/drawing/2014/main" id="{D04AF279-6B30-2901-72F2-8A85F0A065A3}"/>
              </a:ext>
            </a:extLst>
          </p:cNvPr>
          <p:cNvSpPr txBox="1">
            <a:spLocks noChangeArrowheads="1"/>
          </p:cNvSpPr>
          <p:nvPr/>
        </p:nvSpPr>
        <p:spPr bwMode="auto">
          <a:xfrm>
            <a:off x="1701800" y="998538"/>
            <a:ext cx="7099300" cy="579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30000"/>
              </a:spcBef>
            </a:pPr>
            <a:r>
              <a:rPr lang="cs-CZ" altLang="cs-CZ" sz="2400">
                <a:latin typeface="Georgia" panose="02040502050405020303" pitchFamily="18" charset="0"/>
              </a:rPr>
              <a:t>Václav Havel </a:t>
            </a:r>
            <a:r>
              <a:rPr lang="en-GB" altLang="cs-CZ" sz="2400">
                <a:latin typeface="Georgia" panose="02040502050405020303" pitchFamily="18" charset="0"/>
              </a:rPr>
              <a:t>1936-2011</a:t>
            </a:r>
          </a:p>
          <a:p>
            <a:pPr eaLnBrk="1" hangingPunct="1">
              <a:spcBef>
                <a:spcPct val="20000"/>
              </a:spcBef>
              <a:buFontTx/>
              <a:buChar char="-"/>
            </a:pPr>
            <a:r>
              <a:rPr lang="en-GB" altLang="cs-CZ" sz="2000">
                <a:latin typeface="Georgia" panose="02040502050405020303" pitchFamily="18" charset="0"/>
              </a:rPr>
              <a:t> Politician, playwright, poet, essayist and dissident</a:t>
            </a:r>
          </a:p>
          <a:p>
            <a:pPr eaLnBrk="1" hangingPunct="1">
              <a:spcBef>
                <a:spcPct val="20000"/>
              </a:spcBef>
              <a:buFontTx/>
              <a:buChar char="-"/>
            </a:pPr>
            <a:r>
              <a:rPr lang="en-GB" altLang="cs-CZ" sz="2000">
                <a:latin typeface="Georgia" panose="02040502050405020303" pitchFamily="18" charset="0"/>
              </a:rPr>
              <a:t> Last president of Czechoslovakia and the first president </a:t>
            </a:r>
          </a:p>
          <a:p>
            <a:pPr eaLnBrk="1" hangingPunct="1">
              <a:spcBef>
                <a:spcPct val="20000"/>
              </a:spcBef>
            </a:pPr>
            <a:r>
              <a:rPr lang="en-GB" altLang="cs-CZ" sz="2000">
                <a:latin typeface="Georgia" panose="02040502050405020303" pitchFamily="18" charset="0"/>
              </a:rPr>
              <a:t>of the Czech Republic</a:t>
            </a:r>
          </a:p>
          <a:p>
            <a:pPr eaLnBrk="1" hangingPunct="1">
              <a:spcBef>
                <a:spcPct val="20000"/>
              </a:spcBef>
              <a:buFontTx/>
              <a:buChar char="-"/>
            </a:pPr>
            <a:r>
              <a:rPr lang="en-GB" altLang="cs-CZ" sz="2000">
                <a:latin typeface="Georgia" panose="02040502050405020303" pitchFamily="18" charset="0"/>
              </a:rPr>
              <a:t> Renowned human rights defender</a:t>
            </a:r>
          </a:p>
          <a:p>
            <a:pPr eaLnBrk="1" hangingPunct="1">
              <a:spcBef>
                <a:spcPct val="50000"/>
              </a:spcBef>
            </a:pPr>
            <a:endParaRPr lang="en-GB" altLang="cs-CZ" sz="800">
              <a:latin typeface="Georgia" panose="02040502050405020303" pitchFamily="18" charset="0"/>
            </a:endParaRPr>
          </a:p>
          <a:p>
            <a:pPr eaLnBrk="1" hangingPunct="1">
              <a:spcBef>
                <a:spcPct val="10000"/>
              </a:spcBef>
            </a:pPr>
            <a:r>
              <a:rPr lang="cs-CZ" altLang="cs-CZ" sz="2400">
                <a:latin typeface="Georgia" panose="02040502050405020303" pitchFamily="18" charset="0"/>
              </a:rPr>
              <a:t>Martina Navrátilová </a:t>
            </a:r>
            <a:r>
              <a:rPr lang="en-GB" altLang="cs-CZ" sz="2400">
                <a:latin typeface="Georgia" panose="02040502050405020303" pitchFamily="18" charset="0"/>
              </a:rPr>
              <a:t>*1956</a:t>
            </a:r>
          </a:p>
          <a:p>
            <a:pPr eaLnBrk="1" hangingPunct="1">
              <a:spcBef>
                <a:spcPct val="20000"/>
              </a:spcBef>
            </a:pPr>
            <a:r>
              <a:rPr lang="en-GB" altLang="cs-CZ" sz="2000">
                <a:latin typeface="Georgia" panose="02040502050405020303" pitchFamily="18" charset="0"/>
              </a:rPr>
              <a:t>- Czech American tennis player</a:t>
            </a:r>
          </a:p>
          <a:p>
            <a:pPr eaLnBrk="1" hangingPunct="1">
              <a:spcBef>
                <a:spcPct val="20000"/>
              </a:spcBef>
            </a:pPr>
            <a:r>
              <a:rPr lang="en-GB" altLang="cs-CZ" sz="2000">
                <a:latin typeface="Georgia" panose="02040502050405020303" pitchFamily="18" charset="0"/>
              </a:rPr>
              <a:t>- Open era record for most singles titles (167) and doubles titles (177), including 18 Grand Slam singles titles,  9 singles titles at Wimbledon (an all-time record)</a:t>
            </a:r>
          </a:p>
          <a:p>
            <a:pPr eaLnBrk="1" hangingPunct="1">
              <a:spcBef>
                <a:spcPct val="50000"/>
              </a:spcBef>
            </a:pPr>
            <a:r>
              <a:rPr lang="cs-CZ" altLang="cs-CZ" sz="2400">
                <a:latin typeface="Georgia" panose="02040502050405020303" pitchFamily="18" charset="0"/>
              </a:rPr>
              <a:t>Jaromír Jágr</a:t>
            </a:r>
            <a:r>
              <a:rPr lang="en-GB" altLang="cs-CZ" sz="2400">
                <a:latin typeface="Georgia" panose="02040502050405020303" pitchFamily="18" charset="0"/>
              </a:rPr>
              <a:t>	*1972</a:t>
            </a:r>
          </a:p>
          <a:p>
            <a:pPr eaLnBrk="1" hangingPunct="1">
              <a:lnSpc>
                <a:spcPct val="110000"/>
              </a:lnSpc>
              <a:buFontTx/>
              <a:buChar char="-"/>
            </a:pPr>
            <a:r>
              <a:rPr lang="en-GB" altLang="cs-CZ" sz="2000">
                <a:latin typeface="Georgia" panose="02040502050405020303" pitchFamily="18" charset="0"/>
              </a:rPr>
              <a:t> Ice-hockey player, winner of the Stanley Cup (1991, 1992), the World Championships (2005, 2010), and the Olympic gold medal (1998), all-time leader among European trained players in scored goals, assists and points in NHL history </a:t>
            </a:r>
          </a:p>
        </p:txBody>
      </p:sp>
      <p:pic>
        <p:nvPicPr>
          <p:cNvPr id="98313" name="Picture 22" descr="ANd9GcT56-oO6AjittiYItd9dhE6pfosJ1JoAD8X398wQDHz8EUUM6GN">
            <a:extLst>
              <a:ext uri="{FF2B5EF4-FFF2-40B4-BE49-F238E27FC236}">
                <a16:creationId xmlns:a16="http://schemas.microsoft.com/office/drawing/2014/main" id="{B3E91D15-3D8E-75ED-23A4-B8F4C3F50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3252788"/>
            <a:ext cx="10795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28" descr="ANd9GcRuJ5A2qn7EKis6qIeV4DScXBnmWqtNONMc05GU7p5WXMrOlH4u">
            <a:extLst>
              <a:ext uri="{FF2B5EF4-FFF2-40B4-BE49-F238E27FC236}">
                <a16:creationId xmlns:a16="http://schemas.microsoft.com/office/drawing/2014/main" id="{F5BF973F-7F20-15C3-2301-2856F3A4B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246" b="2748"/>
          <a:stretch>
            <a:fillRect/>
          </a:stretch>
        </p:blipFill>
        <p:spPr bwMode="auto">
          <a:xfrm>
            <a:off x="431800" y="5040313"/>
            <a:ext cx="1076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Picture 30" descr="ANd9GcSwb6A7cBLsfP1_rNeptsBqDnhwAaM6xDz4uw1bnhakT2Q0S9fA">
            <a:extLst>
              <a:ext uri="{FF2B5EF4-FFF2-40B4-BE49-F238E27FC236}">
                <a16:creationId xmlns:a16="http://schemas.microsoft.com/office/drawing/2014/main" id="{8D81468E-607E-BC28-7085-F79BCD4541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3" y="1185863"/>
            <a:ext cx="107950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a:extLst>
              <a:ext uri="{FF2B5EF4-FFF2-40B4-BE49-F238E27FC236}">
                <a16:creationId xmlns:a16="http://schemas.microsoft.com/office/drawing/2014/main" id="{DCEDD1C6-314A-B5E6-8A0A-6803211E2F96}"/>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a:extLst>
              <a:ext uri="{FF2B5EF4-FFF2-40B4-BE49-F238E27FC236}">
                <a16:creationId xmlns:a16="http://schemas.microsoft.com/office/drawing/2014/main" id="{1E23E2BF-7AAC-1BD5-EAB0-6A0A733AA2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2">
            <a:extLst>
              <a:ext uri="{FF2B5EF4-FFF2-40B4-BE49-F238E27FC236}">
                <a16:creationId xmlns:a16="http://schemas.microsoft.com/office/drawing/2014/main" id="{DF13FA93-B222-20A0-CD50-A5AFFEA6B9AD}"/>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dirty="0">
                <a:solidFill>
                  <a:srgbClr val="0039A6"/>
                </a:solidFill>
                <a:latin typeface="Georgia" panose="02040502050405020303" pitchFamily="18" charset="0"/>
              </a:rPr>
              <a:t>Basic Facts about </a:t>
            </a:r>
            <a:r>
              <a:rPr lang="cs-CZ" altLang="cs-CZ" sz="2400" dirty="0" err="1" smtClean="0">
                <a:solidFill>
                  <a:srgbClr val="0039A6"/>
                </a:solidFill>
                <a:latin typeface="Georgia" panose="02040502050405020303" pitchFamily="18" charset="0"/>
              </a:rPr>
              <a:t>Czechia</a:t>
            </a:r>
            <a:endParaRPr lang="en-US" altLang="cs-CZ" sz="2400" dirty="0">
              <a:solidFill>
                <a:srgbClr val="0039A6"/>
              </a:solidFill>
              <a:latin typeface="Georgia" panose="02040502050405020303" pitchFamily="18" charset="0"/>
            </a:endParaRPr>
          </a:p>
        </p:txBody>
      </p:sp>
      <p:sp>
        <p:nvSpPr>
          <p:cNvPr id="13317" name="Rectangle 3">
            <a:extLst>
              <a:ext uri="{FF2B5EF4-FFF2-40B4-BE49-F238E27FC236}">
                <a16:creationId xmlns:a16="http://schemas.microsoft.com/office/drawing/2014/main" id="{54EFFBB6-56B2-6366-65BF-C1D25B73B688}"/>
              </a:ext>
            </a:extLst>
          </p:cNvPr>
          <p:cNvSpPr>
            <a:spLocks noGrp="1" noChangeArrowheads="1"/>
          </p:cNvSpPr>
          <p:nvPr>
            <p:ph type="subTitle" idx="4294967295"/>
          </p:nvPr>
        </p:nvSpPr>
        <p:spPr>
          <a:xfrm>
            <a:off x="1511300" y="1851025"/>
            <a:ext cx="7632700" cy="3948113"/>
          </a:xfrm>
        </p:spPr>
        <p:txBody>
          <a:bodyPr/>
          <a:lstStyle/>
          <a:p>
            <a:pPr marL="304800" indent="-304800" algn="just" eaLnBrk="1" hangingPunct="1">
              <a:lnSpc>
                <a:spcPct val="110000"/>
              </a:lnSpc>
              <a:spcBef>
                <a:spcPct val="0"/>
              </a:spcBef>
              <a:spcAft>
                <a:spcPts val="1200"/>
              </a:spcAft>
              <a:buFont typeface="Georgia" panose="02040502050405020303" pitchFamily="18" charset="0"/>
              <a:buNone/>
            </a:pPr>
            <a:r>
              <a:rPr lang="en-GB" altLang="cs-CZ" sz="2400" dirty="0">
                <a:solidFill>
                  <a:srgbClr val="0039A6"/>
                </a:solidFill>
                <a:latin typeface="Georgia" panose="02040502050405020303" pitchFamily="18" charset="0"/>
              </a:rPr>
              <a:t>	Opening hours of shops and other services</a:t>
            </a:r>
            <a:r>
              <a:rPr lang="en-GB" altLang="cs-CZ" dirty="0">
                <a:solidFill>
                  <a:srgbClr val="0039A6"/>
                </a:solidFill>
                <a:latin typeface="Georgia" panose="02040502050405020303" pitchFamily="18" charset="0"/>
              </a:rPr>
              <a:t>:</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solidFill>
                  <a:srgbClr val="D52B1E"/>
                </a:solidFill>
                <a:latin typeface="Georgia" panose="02040502050405020303" pitchFamily="18" charset="0"/>
              </a:rPr>
              <a:t>Shops:</a:t>
            </a:r>
            <a:r>
              <a:rPr lang="en-GB" altLang="cs-CZ" sz="2000" dirty="0">
                <a:latin typeface="Georgia" panose="02040502050405020303" pitchFamily="18" charset="0"/>
              </a:rPr>
              <a:t>		9 a.m. – 8 p.m. on weekdays</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2000" dirty="0">
                <a:latin typeface="Georgia" panose="02040502050405020303" pitchFamily="18" charset="0"/>
              </a:rPr>
              <a:t>				9 a.m. – 1 p.m. on Saturdays</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latin typeface="Georgia" panose="02040502050405020303" pitchFamily="18" charset="0"/>
              </a:rPr>
              <a:t>Shopping centres are also open on Sundays</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solidFill>
                  <a:srgbClr val="D52B1E"/>
                </a:solidFill>
                <a:latin typeface="Georgia" panose="02040502050405020303" pitchFamily="18" charset="0"/>
              </a:rPr>
              <a:t>Banks:</a:t>
            </a:r>
            <a:r>
              <a:rPr lang="en-GB" altLang="cs-CZ" sz="2000" dirty="0">
                <a:latin typeface="Georgia" panose="02040502050405020303" pitchFamily="18" charset="0"/>
              </a:rPr>
              <a:t>		8. a.m. – 6 p.m. on weekdays</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dirty="0">
                <a:solidFill>
                  <a:srgbClr val="D52B1E"/>
                </a:solidFill>
                <a:latin typeface="Georgia" panose="02040502050405020303" pitchFamily="18" charset="0"/>
              </a:rPr>
              <a:t>Pharmacies:	</a:t>
            </a:r>
            <a:r>
              <a:rPr lang="en-GB" altLang="cs-CZ" sz="2000" dirty="0">
                <a:latin typeface="Georgia" panose="02040502050405020303" pitchFamily="18" charset="0"/>
              </a:rPr>
              <a:t>	the same as shops; larger (regional) 				towns have pharmacies with non-stop 				operation</a:t>
            </a:r>
          </a:p>
        </p:txBody>
      </p:sp>
      <p:sp>
        <p:nvSpPr>
          <p:cNvPr id="2" name="Rectangle 1">
            <a:extLst>
              <a:ext uri="{FF2B5EF4-FFF2-40B4-BE49-F238E27FC236}">
                <a16:creationId xmlns:a16="http://schemas.microsoft.com/office/drawing/2014/main" id="{3A45D4EC-2E60-2E4A-870B-2A662CC973AD}"/>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513EC4C-4BC8-111B-86DA-6D7FD8FC7883}"/>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8">
            <a:extLst>
              <a:ext uri="{FF2B5EF4-FFF2-40B4-BE49-F238E27FC236}">
                <a16:creationId xmlns:a16="http://schemas.microsoft.com/office/drawing/2014/main" id="{57E93597-8CB3-9276-9A01-0C2D182D00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388" y="0"/>
            <a:ext cx="655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3">
            <a:extLst>
              <a:ext uri="{FF2B5EF4-FFF2-40B4-BE49-F238E27FC236}">
                <a16:creationId xmlns:a16="http://schemas.microsoft.com/office/drawing/2014/main" id="{705E6E4A-9DE9-C80D-7F63-6BF2463E59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2">
            <a:extLst>
              <a:ext uri="{FF2B5EF4-FFF2-40B4-BE49-F238E27FC236}">
                <a16:creationId xmlns:a16="http://schemas.microsoft.com/office/drawing/2014/main" id="{62AAA152-2429-327F-53B9-D44EBB292DBC}"/>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Geography</a:t>
            </a:r>
          </a:p>
        </p:txBody>
      </p:sp>
      <p:sp>
        <p:nvSpPr>
          <p:cNvPr id="55300" name="Rectangle 3">
            <a:extLst>
              <a:ext uri="{FF2B5EF4-FFF2-40B4-BE49-F238E27FC236}">
                <a16:creationId xmlns:a16="http://schemas.microsoft.com/office/drawing/2014/main" id="{8AB746A0-947D-6583-3096-29A5F568F274}"/>
              </a:ext>
            </a:extLst>
          </p:cNvPr>
          <p:cNvSpPr>
            <a:spLocks noGrp="1" noChangeArrowheads="1"/>
          </p:cNvSpPr>
          <p:nvPr>
            <p:ph type="subTitle" idx="4294967295"/>
          </p:nvPr>
        </p:nvSpPr>
        <p:spPr>
          <a:xfrm>
            <a:off x="1511300" y="1787525"/>
            <a:ext cx="7632700" cy="4862513"/>
          </a:xfrm>
        </p:spPr>
        <p:txBody>
          <a:bodyPr>
            <a:normAutofit/>
          </a:bodyPr>
          <a:lstStyle/>
          <a:p>
            <a:pPr marL="304800" indent="-304800" algn="just" eaLnBrk="1" hangingPunct="1">
              <a:lnSpc>
                <a:spcPct val="110000"/>
              </a:lnSpc>
              <a:spcBef>
                <a:spcPct val="0"/>
              </a:spcBef>
              <a:spcAft>
                <a:spcPts val="1200"/>
              </a:spcAft>
              <a:buFont typeface="Georgia" panose="02040502050405020303" pitchFamily="18" charset="0"/>
              <a:buChar char="●"/>
            </a:pPr>
            <a:r>
              <a:rPr lang="en-US" altLang="x-none" sz="1600">
                <a:effectLst>
                  <a:outerShdw blurRad="38100" dist="38100" dir="2700000" algn="tl">
                    <a:srgbClr val="C0C0C0"/>
                  </a:outerShdw>
                </a:effectLst>
                <a:latin typeface="Georgia" panose="02040502050405020303" pitchFamily="18" charset="0"/>
              </a:rPr>
              <a:t>Location: Central Europe</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x-none" sz="1600">
                <a:effectLst>
                  <a:outerShdw blurRad="38100" dist="38100" dir="2700000" algn="tl">
                    <a:srgbClr val="C0C0C0"/>
                  </a:outerShdw>
                </a:effectLst>
                <a:latin typeface="Georgia" panose="02040502050405020303" pitchFamily="18" charset="0"/>
              </a:rPr>
              <a:t>Area: 78,866 </a:t>
            </a:r>
            <a:r>
              <a:rPr lang="en-GB" altLang="x-none" sz="1600">
                <a:effectLst>
                  <a:outerShdw blurRad="38100" dist="38100" dir="2700000" algn="tl">
                    <a:srgbClr val="C0C0C0"/>
                  </a:outerShdw>
                </a:effectLst>
                <a:latin typeface="Georgia" panose="02040502050405020303" pitchFamily="18" charset="0"/>
              </a:rPr>
              <a:t>km</a:t>
            </a:r>
            <a:r>
              <a:rPr lang="en-GB" altLang="x-none" sz="1600" baseline="30000">
                <a:effectLst>
                  <a:outerShdw blurRad="38100" dist="38100" dir="2700000" algn="tl">
                    <a:srgbClr val="C0C0C0"/>
                  </a:outerShdw>
                </a:effectLst>
                <a:latin typeface="Georgia" panose="02040502050405020303" pitchFamily="18" charset="0"/>
              </a:rPr>
              <a:t>2 </a:t>
            </a:r>
            <a:r>
              <a:rPr lang="en-US" altLang="x-none" sz="1600">
                <a:effectLst>
                  <a:outerShdw blurRad="38100" dist="38100" dir="2700000" algn="tl">
                    <a:srgbClr val="C0C0C0"/>
                  </a:outerShdw>
                </a:effectLst>
                <a:latin typeface="Georgia" panose="02040502050405020303" pitchFamily="18" charset="0"/>
              </a:rPr>
              <a:t>	</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x-none" sz="1600">
                <a:effectLst>
                  <a:outerShdw blurRad="38100" dist="38100" dir="2700000" algn="tl">
                    <a:srgbClr val="C0C0C0"/>
                  </a:outerShdw>
                </a:effectLst>
                <a:latin typeface="Georgia" panose="02040502050405020303" pitchFamily="18" charset="0"/>
              </a:rPr>
              <a:t>Distance North/South: 278 km; West/East: 493 km</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x-none" sz="1600">
                <a:effectLst>
                  <a:outerShdw blurRad="38100" dist="38100" dir="2700000" algn="tl">
                    <a:srgbClr val="C0C0C0"/>
                  </a:outerShdw>
                </a:effectLst>
                <a:latin typeface="Georgia" panose="02040502050405020303" pitchFamily="18" charset="0"/>
              </a:rPr>
              <a:t>Border</a:t>
            </a:r>
            <a:r>
              <a:rPr lang="cs-CZ" altLang="x-none" sz="1600">
                <a:effectLst>
                  <a:outerShdw blurRad="38100" dist="38100" dir="2700000" algn="tl">
                    <a:srgbClr val="C0C0C0"/>
                  </a:outerShdw>
                </a:effectLst>
                <a:latin typeface="Georgia" panose="02040502050405020303" pitchFamily="18" charset="0"/>
              </a:rPr>
              <a:t>ing on </a:t>
            </a:r>
            <a:r>
              <a:rPr lang="en-GB" altLang="x-none" sz="1600">
                <a:effectLst>
                  <a:outerShdw blurRad="38100" dist="38100" dir="2700000" algn="tl">
                    <a:srgbClr val="C0C0C0"/>
                  </a:outerShdw>
                </a:effectLst>
                <a:latin typeface="Georgia" panose="02040502050405020303" pitchFamily="18" charset="0"/>
              </a:rPr>
              <a:t>(length of border)</a:t>
            </a:r>
            <a:r>
              <a:rPr lang="en-US" altLang="x-none" sz="1600">
                <a:effectLst>
                  <a:outerShdw blurRad="38100" dist="38100" dir="2700000" algn="tl">
                    <a:srgbClr val="C0C0C0"/>
                  </a:outerShdw>
                </a:effectLst>
                <a:latin typeface="Georgia" panose="02040502050405020303" pitchFamily="18" charset="0"/>
              </a:rPr>
              <a:t>: </a:t>
            </a:r>
            <a:r>
              <a:rPr lang="cs-CZ" altLang="x-none" sz="1600">
                <a:effectLst>
                  <a:outerShdw blurRad="38100" dist="38100" dir="2700000" algn="tl">
                    <a:srgbClr val="C0C0C0"/>
                  </a:outerShdw>
                </a:effectLst>
                <a:latin typeface="Georgia" panose="02040502050405020303" pitchFamily="18" charset="0"/>
              </a:rPr>
              <a:t>	</a:t>
            </a:r>
            <a:r>
              <a:rPr lang="en-US" altLang="x-none" sz="1600">
                <a:effectLst>
                  <a:outerShdw blurRad="38100" dist="38100" dir="2700000" algn="tl">
                    <a:srgbClr val="C0C0C0"/>
                  </a:outerShdw>
                </a:effectLst>
                <a:latin typeface="Georgia" panose="02040502050405020303" pitchFamily="18" charset="0"/>
              </a:rPr>
              <a:t>Germany </a:t>
            </a:r>
            <a:r>
              <a:rPr lang="cs-CZ" altLang="x-none" sz="1600">
                <a:effectLst>
                  <a:outerShdw blurRad="38100" dist="38100" dir="2700000" algn="tl">
                    <a:srgbClr val="C0C0C0"/>
                  </a:outerShdw>
                </a:effectLst>
                <a:latin typeface="Georgia" panose="02040502050405020303" pitchFamily="18" charset="0"/>
              </a:rPr>
              <a:t>(</a:t>
            </a:r>
            <a:r>
              <a:rPr lang="en-US" altLang="x-none" sz="1600">
                <a:effectLst>
                  <a:outerShdw blurRad="38100" dist="38100" dir="2700000" algn="tl">
                    <a:srgbClr val="C0C0C0"/>
                  </a:outerShdw>
                </a:effectLst>
                <a:latin typeface="Georgia" panose="02040502050405020303" pitchFamily="18" charset="0"/>
              </a:rPr>
              <a:t>646 km</a:t>
            </a:r>
            <a:r>
              <a:rPr lang="cs-CZ" altLang="x-none" sz="1600">
                <a:effectLst>
                  <a:outerShdw blurRad="38100" dist="38100" dir="2700000" algn="tl">
                    <a:srgbClr val="C0C0C0"/>
                  </a:outerShdw>
                </a:effectLst>
                <a:latin typeface="Georgia" panose="02040502050405020303" pitchFamily="18" charset="0"/>
              </a:rPr>
              <a:t>)</a:t>
            </a:r>
            <a:endParaRPr lang="en-US" altLang="x-none" sz="1600">
              <a:effectLst>
                <a:outerShdw blurRad="38100" dist="38100" dir="2700000" algn="tl">
                  <a:srgbClr val="C0C0C0"/>
                </a:outerShdw>
              </a:effectLst>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None/>
            </a:pPr>
            <a:r>
              <a:rPr lang="en-US" altLang="x-none" sz="1600">
                <a:effectLst>
                  <a:outerShdw blurRad="38100" dist="38100" dir="2700000" algn="tl">
                    <a:srgbClr val="C0C0C0"/>
                  </a:outerShdw>
                </a:effectLst>
                <a:latin typeface="Georgia" panose="02040502050405020303" pitchFamily="18" charset="0"/>
              </a:rPr>
              <a:t>			 </a:t>
            </a:r>
            <a:r>
              <a:rPr lang="cs-CZ" altLang="x-none" sz="1600">
                <a:effectLst>
                  <a:outerShdw blurRad="38100" dist="38100" dir="2700000" algn="tl">
                    <a:srgbClr val="C0C0C0"/>
                  </a:outerShdw>
                </a:effectLst>
                <a:latin typeface="Georgia" panose="02040502050405020303" pitchFamily="18" charset="0"/>
              </a:rPr>
              <a:t>		</a:t>
            </a:r>
            <a:r>
              <a:rPr lang="en-US" altLang="x-none" sz="1600">
                <a:effectLst>
                  <a:outerShdw blurRad="38100" dist="38100" dir="2700000" algn="tl">
                    <a:srgbClr val="C0C0C0"/>
                  </a:outerShdw>
                </a:effectLst>
                <a:latin typeface="Georgia" panose="02040502050405020303" pitchFamily="18" charset="0"/>
              </a:rPr>
              <a:t> Austria </a:t>
            </a:r>
            <a:r>
              <a:rPr lang="cs-CZ" altLang="x-none" sz="1600">
                <a:effectLst>
                  <a:outerShdw blurRad="38100" dist="38100" dir="2700000" algn="tl">
                    <a:srgbClr val="C0C0C0"/>
                  </a:outerShdw>
                </a:effectLst>
                <a:latin typeface="Georgia" panose="02040502050405020303" pitchFamily="18" charset="0"/>
              </a:rPr>
              <a:t>(</a:t>
            </a:r>
            <a:r>
              <a:rPr lang="en-US" altLang="x-none" sz="1600">
                <a:effectLst>
                  <a:outerShdw blurRad="38100" dist="38100" dir="2700000" algn="tl">
                    <a:srgbClr val="C0C0C0"/>
                  </a:outerShdw>
                </a:effectLst>
                <a:latin typeface="Georgia" panose="02040502050405020303" pitchFamily="18" charset="0"/>
              </a:rPr>
              <a:t>362 km</a:t>
            </a:r>
            <a:r>
              <a:rPr lang="cs-CZ" altLang="x-none" sz="1600">
                <a:effectLst>
                  <a:outerShdw blurRad="38100" dist="38100" dir="2700000" algn="tl">
                    <a:srgbClr val="C0C0C0"/>
                  </a:outerShdw>
                </a:effectLst>
                <a:latin typeface="Georgia" panose="02040502050405020303" pitchFamily="18" charset="0"/>
              </a:rPr>
              <a:t>)</a:t>
            </a:r>
            <a:endParaRPr lang="en-US" altLang="x-none" sz="1600">
              <a:effectLst>
                <a:outerShdw blurRad="38100" dist="38100" dir="2700000" algn="tl">
                  <a:srgbClr val="C0C0C0"/>
                </a:outerShdw>
              </a:effectLst>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None/>
            </a:pPr>
            <a:r>
              <a:rPr lang="en-US" altLang="x-none" sz="1600">
                <a:effectLst>
                  <a:outerShdw blurRad="38100" dist="38100" dir="2700000" algn="tl">
                    <a:srgbClr val="C0C0C0"/>
                  </a:outerShdw>
                </a:effectLst>
                <a:latin typeface="Georgia" panose="02040502050405020303" pitchFamily="18" charset="0"/>
              </a:rPr>
              <a:t>			  </a:t>
            </a:r>
            <a:r>
              <a:rPr lang="cs-CZ" altLang="x-none" sz="1600">
                <a:effectLst>
                  <a:outerShdw blurRad="38100" dist="38100" dir="2700000" algn="tl">
                    <a:srgbClr val="C0C0C0"/>
                  </a:outerShdw>
                </a:effectLst>
                <a:latin typeface="Georgia" panose="02040502050405020303" pitchFamily="18" charset="0"/>
              </a:rPr>
              <a:t>		</a:t>
            </a:r>
            <a:r>
              <a:rPr lang="en-US" altLang="x-none" sz="1600">
                <a:effectLst>
                  <a:outerShdw blurRad="38100" dist="38100" dir="2700000" algn="tl">
                    <a:srgbClr val="C0C0C0"/>
                  </a:outerShdw>
                </a:effectLst>
                <a:latin typeface="Georgia" panose="02040502050405020303" pitchFamily="18" charset="0"/>
              </a:rPr>
              <a:t>Poland </a:t>
            </a:r>
            <a:r>
              <a:rPr lang="cs-CZ" altLang="x-none" sz="1600">
                <a:effectLst>
                  <a:outerShdw blurRad="38100" dist="38100" dir="2700000" algn="tl">
                    <a:srgbClr val="C0C0C0"/>
                  </a:outerShdw>
                </a:effectLst>
                <a:latin typeface="Georgia" panose="02040502050405020303" pitchFamily="18" charset="0"/>
              </a:rPr>
              <a:t>(</a:t>
            </a:r>
            <a:r>
              <a:rPr lang="en-US" altLang="x-none" sz="1600">
                <a:effectLst>
                  <a:outerShdw blurRad="38100" dist="38100" dir="2700000" algn="tl">
                    <a:srgbClr val="C0C0C0"/>
                  </a:outerShdw>
                </a:effectLst>
                <a:latin typeface="Georgia" panose="02040502050405020303" pitchFamily="18" charset="0"/>
              </a:rPr>
              <a:t>658 km</a:t>
            </a:r>
            <a:r>
              <a:rPr lang="cs-CZ" altLang="x-none" sz="1600">
                <a:effectLst>
                  <a:outerShdw blurRad="38100" dist="38100" dir="2700000" algn="tl">
                    <a:srgbClr val="C0C0C0"/>
                  </a:outerShdw>
                </a:effectLst>
                <a:latin typeface="Georgia" panose="02040502050405020303" pitchFamily="18" charset="0"/>
              </a:rPr>
              <a:t>)</a:t>
            </a:r>
            <a:endParaRPr lang="en-US" altLang="x-none" sz="1600">
              <a:effectLst>
                <a:outerShdw blurRad="38100" dist="38100" dir="2700000" algn="tl">
                  <a:srgbClr val="C0C0C0"/>
                </a:outerShdw>
              </a:effectLst>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None/>
            </a:pPr>
            <a:r>
              <a:rPr lang="en-US" altLang="x-none" sz="1600">
                <a:effectLst>
                  <a:outerShdw blurRad="38100" dist="38100" dir="2700000" algn="tl">
                    <a:srgbClr val="C0C0C0"/>
                  </a:outerShdw>
                </a:effectLst>
                <a:latin typeface="Georgia" panose="02040502050405020303" pitchFamily="18" charset="0"/>
              </a:rPr>
              <a:t>			 </a:t>
            </a:r>
            <a:r>
              <a:rPr lang="cs-CZ" altLang="x-none" sz="1600">
                <a:effectLst>
                  <a:outerShdw blurRad="38100" dist="38100" dir="2700000" algn="tl">
                    <a:srgbClr val="C0C0C0"/>
                  </a:outerShdw>
                </a:effectLst>
                <a:latin typeface="Georgia" panose="02040502050405020303" pitchFamily="18" charset="0"/>
              </a:rPr>
              <a:t>		</a:t>
            </a:r>
            <a:r>
              <a:rPr lang="en-US" altLang="x-none" sz="1600">
                <a:effectLst>
                  <a:outerShdw blurRad="38100" dist="38100" dir="2700000" algn="tl">
                    <a:srgbClr val="C0C0C0"/>
                  </a:outerShdw>
                </a:effectLst>
                <a:latin typeface="Georgia" panose="02040502050405020303" pitchFamily="18" charset="0"/>
              </a:rPr>
              <a:t> Slovakia </a:t>
            </a:r>
            <a:r>
              <a:rPr lang="cs-CZ" altLang="x-none" sz="1600">
                <a:effectLst>
                  <a:outerShdw blurRad="38100" dist="38100" dir="2700000" algn="tl">
                    <a:srgbClr val="C0C0C0"/>
                  </a:outerShdw>
                </a:effectLst>
                <a:latin typeface="Georgia" panose="02040502050405020303" pitchFamily="18" charset="0"/>
              </a:rPr>
              <a:t>(</a:t>
            </a:r>
            <a:r>
              <a:rPr lang="en-US" altLang="x-none" sz="1600">
                <a:effectLst>
                  <a:outerShdw blurRad="38100" dist="38100" dir="2700000" algn="tl">
                    <a:srgbClr val="C0C0C0"/>
                  </a:outerShdw>
                </a:effectLst>
                <a:latin typeface="Georgia" panose="02040502050405020303" pitchFamily="18" charset="0"/>
              </a:rPr>
              <a:t>215 km</a:t>
            </a:r>
            <a:r>
              <a:rPr lang="cs-CZ" altLang="x-none" sz="1600">
                <a:effectLst>
                  <a:outerShdw blurRad="38100" dist="38100" dir="2700000" algn="tl">
                    <a:srgbClr val="C0C0C0"/>
                  </a:outerShdw>
                </a:effectLst>
                <a:latin typeface="Georgia" panose="02040502050405020303" pitchFamily="18" charset="0"/>
              </a:rPr>
              <a:t>)</a:t>
            </a:r>
            <a:endParaRPr lang="en-US" altLang="x-none" sz="1600">
              <a:effectLst>
                <a:outerShdw blurRad="38100" dist="38100" dir="2700000" algn="tl">
                  <a:srgbClr val="C0C0C0"/>
                </a:outerShdw>
              </a:effectLst>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Char char="●"/>
            </a:pPr>
            <a:r>
              <a:rPr lang="en-US" altLang="x-none" sz="1600">
                <a:effectLst>
                  <a:outerShdw blurRad="38100" dist="38100" dir="2700000" algn="tl">
                    <a:srgbClr val="C0C0C0"/>
                  </a:outerShdw>
                </a:effectLst>
                <a:latin typeface="Georgia" panose="02040502050405020303" pitchFamily="18" charset="0"/>
              </a:rPr>
              <a:t>Lowest point: Elbe River – 115 m</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x-none" sz="1600">
                <a:effectLst>
                  <a:outerShdw blurRad="38100" dist="38100" dir="2700000" algn="tl">
                    <a:srgbClr val="C0C0C0"/>
                  </a:outerShdw>
                </a:effectLst>
                <a:latin typeface="Georgia" panose="02040502050405020303" pitchFamily="18" charset="0"/>
              </a:rPr>
              <a:t>Highest point: Sněžka – 1,602 m</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x-none" sz="1600">
                <a:effectLst>
                  <a:outerShdw blurRad="38100" dist="38100" dir="2700000" algn="tl">
                    <a:srgbClr val="C0C0C0"/>
                  </a:outerShdw>
                </a:effectLst>
                <a:latin typeface="Georgia" panose="02040502050405020303" pitchFamily="18" charset="0"/>
              </a:rPr>
              <a:t>Average temperatures: summer + 20°C / 68°F, winter -5°C / 23°F</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x-none" sz="1600">
                <a:effectLst>
                  <a:outerShdw blurRad="38100" dist="38100" dir="2700000" algn="tl">
                    <a:srgbClr val="C0C0C0"/>
                  </a:outerShdw>
                </a:effectLst>
                <a:latin typeface="Georgia" panose="02040502050405020303" pitchFamily="18" charset="0"/>
              </a:rPr>
              <a:t>Land use: arable land 39%; permanent crops 3%; forests 34%; other 24%</a:t>
            </a:r>
          </a:p>
        </p:txBody>
      </p:sp>
      <p:sp>
        <p:nvSpPr>
          <p:cNvPr id="2" name="Rectangle 1">
            <a:extLst>
              <a:ext uri="{FF2B5EF4-FFF2-40B4-BE49-F238E27FC236}">
                <a16:creationId xmlns:a16="http://schemas.microsoft.com/office/drawing/2014/main" id="{EDF36D23-E210-2BDB-EE4A-121B4CBB59F6}"/>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4E7C84F-98FA-2B26-21FF-CD13DB22B848}"/>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9">
            <a:extLst>
              <a:ext uri="{FF2B5EF4-FFF2-40B4-BE49-F238E27FC236}">
                <a16:creationId xmlns:a16="http://schemas.microsoft.com/office/drawing/2014/main" id="{144AAD87-C4AB-5F1E-3C94-9F6247B601E6}"/>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3">
            <a:extLst>
              <a:ext uri="{FF2B5EF4-FFF2-40B4-BE49-F238E27FC236}">
                <a16:creationId xmlns:a16="http://schemas.microsoft.com/office/drawing/2014/main" id="{CB191A48-3F87-4B9A-8D64-24B2194A77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2">
            <a:extLst>
              <a:ext uri="{FF2B5EF4-FFF2-40B4-BE49-F238E27FC236}">
                <a16:creationId xmlns:a16="http://schemas.microsoft.com/office/drawing/2014/main" id="{C1C28312-669C-6F7C-40C1-FCF8D1CE25D9}"/>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Population</a:t>
            </a:r>
          </a:p>
        </p:txBody>
      </p:sp>
      <p:sp>
        <p:nvSpPr>
          <p:cNvPr id="100357" name="Rectangle 3">
            <a:extLst>
              <a:ext uri="{FF2B5EF4-FFF2-40B4-BE49-F238E27FC236}">
                <a16:creationId xmlns:a16="http://schemas.microsoft.com/office/drawing/2014/main" id="{7777DF77-159C-6F65-69E9-342534C12D0E}"/>
              </a:ext>
            </a:extLst>
          </p:cNvPr>
          <p:cNvSpPr>
            <a:spLocks noGrp="1" noChangeArrowheads="1"/>
          </p:cNvSpPr>
          <p:nvPr>
            <p:ph type="subTitle" idx="4294967295"/>
          </p:nvPr>
        </p:nvSpPr>
        <p:spPr>
          <a:xfrm>
            <a:off x="1511300" y="1689100"/>
            <a:ext cx="7632700" cy="4545013"/>
          </a:xfrm>
        </p:spPr>
        <p:txBody>
          <a:bodyPr/>
          <a:lstStyle/>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1800" dirty="0">
                <a:latin typeface="Georgia" panose="02040502050405020303" pitchFamily="18" charset="0"/>
              </a:rPr>
              <a:t>Total:  </a:t>
            </a:r>
            <a:r>
              <a:rPr lang="cs-CZ" altLang="cs-CZ" sz="1800" dirty="0" err="1" smtClean="0">
                <a:latin typeface="Georgia" panose="02040502050405020303" pitchFamily="18" charset="0"/>
              </a:rPr>
              <a:t>est</a:t>
            </a:r>
            <a:r>
              <a:rPr lang="cs-CZ" altLang="cs-CZ" sz="1800" dirty="0" smtClean="0">
                <a:latin typeface="Georgia" panose="02040502050405020303" pitchFamily="18" charset="0"/>
              </a:rPr>
              <a:t>. 10,5 mil. </a:t>
            </a:r>
            <a:endParaRPr lang="en-US" altLang="cs-CZ" sz="1800" dirty="0">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None/>
            </a:pPr>
            <a:r>
              <a:rPr lang="en-US" altLang="cs-CZ" sz="2800" dirty="0">
                <a:solidFill>
                  <a:srgbClr val="0039A6"/>
                </a:solidFill>
                <a:latin typeface="Georgia" panose="02040502050405020303" pitchFamily="18" charset="0"/>
              </a:rPr>
              <a:t>	Age structure			Median age</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1800" dirty="0">
                <a:latin typeface="Georgia" panose="02040502050405020303" pitchFamily="18" charset="0"/>
              </a:rPr>
              <a:t>0-14 years: 1</a:t>
            </a:r>
            <a:r>
              <a:rPr lang="cs-CZ" altLang="cs-CZ" sz="1800" dirty="0" smtClean="0">
                <a:latin typeface="Georgia" panose="02040502050405020303" pitchFamily="18" charset="0"/>
              </a:rPr>
              <a:t>5.8</a:t>
            </a:r>
            <a:r>
              <a:rPr lang="en-US" altLang="cs-CZ" sz="1800" dirty="0" smtClean="0">
                <a:latin typeface="Georgia" panose="02040502050405020303" pitchFamily="18" charset="0"/>
              </a:rPr>
              <a:t>%</a:t>
            </a:r>
            <a:r>
              <a:rPr lang="en-US" altLang="cs-CZ" sz="1800" dirty="0">
                <a:latin typeface="Georgia" panose="02040502050405020303" pitchFamily="18" charset="0"/>
              </a:rPr>
              <a:t>			Total: </a:t>
            </a:r>
            <a:r>
              <a:rPr lang="en-US" altLang="cs-CZ" sz="1800" dirty="0" smtClean="0">
                <a:latin typeface="Georgia" panose="02040502050405020303" pitchFamily="18" charset="0"/>
              </a:rPr>
              <a:t>4</a:t>
            </a:r>
            <a:r>
              <a:rPr lang="cs-CZ" altLang="cs-CZ" sz="1800" dirty="0">
                <a:latin typeface="Georgia" panose="02040502050405020303" pitchFamily="18" charset="0"/>
              </a:rPr>
              <a:t>3</a:t>
            </a:r>
            <a:r>
              <a:rPr lang="cs-CZ" altLang="cs-CZ" sz="1800" dirty="0" smtClean="0">
                <a:latin typeface="Georgia" panose="02040502050405020303" pitchFamily="18" charset="0"/>
              </a:rPr>
              <a:t>.2</a:t>
            </a:r>
            <a:r>
              <a:rPr lang="en-US" altLang="cs-CZ" sz="1800" dirty="0" smtClean="0">
                <a:latin typeface="Georgia" panose="02040502050405020303" pitchFamily="18" charset="0"/>
              </a:rPr>
              <a:t> </a:t>
            </a:r>
            <a:r>
              <a:rPr lang="en-US" altLang="cs-CZ" sz="1800" dirty="0">
                <a:latin typeface="Georgia" panose="02040502050405020303" pitchFamily="18" charset="0"/>
              </a:rPr>
              <a:t>years</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1800" dirty="0">
                <a:latin typeface="Georgia" panose="02040502050405020303" pitchFamily="18" charset="0"/>
              </a:rPr>
              <a:t>15-64 years: </a:t>
            </a:r>
            <a:r>
              <a:rPr lang="cs-CZ" altLang="cs-CZ" sz="1800" dirty="0" smtClean="0">
                <a:latin typeface="Georgia" panose="02040502050405020303" pitchFamily="18" charset="0"/>
              </a:rPr>
              <a:t>63.4</a:t>
            </a:r>
            <a:r>
              <a:rPr lang="en-US" altLang="cs-CZ" sz="1800" dirty="0" smtClean="0">
                <a:latin typeface="Georgia" panose="02040502050405020303" pitchFamily="18" charset="0"/>
              </a:rPr>
              <a:t>%</a:t>
            </a:r>
            <a:r>
              <a:rPr lang="en-US" altLang="cs-CZ" sz="1800" dirty="0">
                <a:latin typeface="Georgia" panose="02040502050405020303" pitchFamily="18" charset="0"/>
              </a:rPr>
              <a:t>			Male: </a:t>
            </a:r>
            <a:r>
              <a:rPr lang="cs-CZ" altLang="cs-CZ" sz="1800" dirty="0">
                <a:latin typeface="Georgia" panose="02040502050405020303" pitchFamily="18" charset="0"/>
              </a:rPr>
              <a:t>40</a:t>
            </a:r>
            <a:r>
              <a:rPr lang="en-US" altLang="cs-CZ" sz="1800" dirty="0">
                <a:latin typeface="Georgia" panose="02040502050405020303" pitchFamily="18" charset="0"/>
              </a:rPr>
              <a:t> years</a:t>
            </a:r>
          </a:p>
          <a:p>
            <a:pPr marL="304800" indent="-304800" algn="just" eaLnBrk="1" hangingPunct="1">
              <a:lnSpc>
                <a:spcPct val="110000"/>
              </a:lnSpc>
              <a:spcBef>
                <a:spcPct val="0"/>
              </a:spcBef>
              <a:spcAft>
                <a:spcPts val="1200"/>
              </a:spcAft>
              <a:buFont typeface="Georgia" panose="02040502050405020303" pitchFamily="18" charset="0"/>
              <a:buChar char="●"/>
            </a:pPr>
            <a:r>
              <a:rPr lang="en-US" altLang="cs-CZ" sz="1800" dirty="0">
                <a:latin typeface="Georgia" panose="02040502050405020303" pitchFamily="18" charset="0"/>
              </a:rPr>
              <a:t>65+ years: </a:t>
            </a:r>
            <a:r>
              <a:rPr lang="cs-CZ" altLang="cs-CZ" sz="1800" dirty="0" smtClean="0">
                <a:latin typeface="Georgia" panose="02040502050405020303" pitchFamily="18" charset="0"/>
              </a:rPr>
              <a:t>20.8</a:t>
            </a:r>
            <a:r>
              <a:rPr lang="en-US" altLang="cs-CZ" sz="1800" dirty="0" smtClean="0">
                <a:latin typeface="Georgia" panose="02040502050405020303" pitchFamily="18" charset="0"/>
              </a:rPr>
              <a:t>%</a:t>
            </a:r>
            <a:r>
              <a:rPr lang="en-US" altLang="cs-CZ" sz="1800" dirty="0">
                <a:latin typeface="Georgia" panose="02040502050405020303" pitchFamily="18" charset="0"/>
              </a:rPr>
              <a:t>			Female: 42</a:t>
            </a:r>
            <a:r>
              <a:rPr lang="cs-CZ" altLang="cs-CZ" sz="1800" dirty="0">
                <a:latin typeface="Georgia" panose="02040502050405020303" pitchFamily="18" charset="0"/>
              </a:rPr>
              <a:t>.6</a:t>
            </a:r>
            <a:r>
              <a:rPr lang="en-US" altLang="cs-CZ" sz="1800" dirty="0">
                <a:latin typeface="Georgia" panose="02040502050405020303" pitchFamily="18" charset="0"/>
              </a:rPr>
              <a:t> years</a:t>
            </a:r>
          </a:p>
          <a:p>
            <a:pPr marL="304800" indent="-304800" algn="just" eaLnBrk="1" hangingPunct="1">
              <a:lnSpc>
                <a:spcPct val="110000"/>
              </a:lnSpc>
              <a:spcBef>
                <a:spcPct val="0"/>
              </a:spcBef>
              <a:spcAft>
                <a:spcPts val="1200"/>
              </a:spcAft>
              <a:buFont typeface="Georgia" panose="02040502050405020303" pitchFamily="18" charset="0"/>
              <a:buNone/>
            </a:pPr>
            <a:r>
              <a:rPr lang="en-US" altLang="cs-CZ" sz="2800" dirty="0">
                <a:solidFill>
                  <a:srgbClr val="0039A6"/>
                </a:solidFill>
                <a:latin typeface="Georgia" panose="02040502050405020303" pitchFamily="18" charset="0"/>
              </a:rPr>
              <a:t>	Birth rate				Death rate</a:t>
            </a:r>
          </a:p>
          <a:p>
            <a:pPr marL="304800" indent="-304800" algn="just" eaLnBrk="1" hangingPunct="1">
              <a:lnSpc>
                <a:spcPct val="110000"/>
              </a:lnSpc>
              <a:spcBef>
                <a:spcPct val="0"/>
              </a:spcBef>
              <a:spcAft>
                <a:spcPts val="1200"/>
              </a:spcAft>
              <a:buFont typeface="Georgia" panose="02040502050405020303" pitchFamily="18" charset="0"/>
              <a:buNone/>
            </a:pPr>
            <a:r>
              <a:rPr lang="en-US" altLang="cs-CZ" sz="1800" dirty="0">
                <a:latin typeface="Georgia" panose="02040502050405020303" pitchFamily="18" charset="0"/>
              </a:rPr>
              <a:t>	</a:t>
            </a:r>
            <a:r>
              <a:rPr lang="cs-CZ" altLang="cs-CZ" sz="1800" dirty="0" smtClean="0">
                <a:latin typeface="Georgia" panose="02040502050405020303" pitchFamily="18" charset="0"/>
              </a:rPr>
              <a:t>9.51</a:t>
            </a:r>
            <a:r>
              <a:rPr lang="en-US" altLang="cs-CZ" sz="1800" dirty="0" smtClean="0">
                <a:latin typeface="Georgia" panose="02040502050405020303" pitchFamily="18" charset="0"/>
              </a:rPr>
              <a:t> </a:t>
            </a:r>
            <a:r>
              <a:rPr lang="en-US" altLang="cs-CZ" sz="1800" dirty="0">
                <a:latin typeface="Georgia" panose="02040502050405020303" pitchFamily="18" charset="0"/>
              </a:rPr>
              <a:t>births / 1,000 population		10</a:t>
            </a:r>
            <a:r>
              <a:rPr lang="cs-CZ" altLang="cs-CZ" sz="1800" dirty="0" smtClean="0">
                <a:latin typeface="Georgia" panose="02040502050405020303" pitchFamily="18" charset="0"/>
              </a:rPr>
              <a:t>.867</a:t>
            </a:r>
            <a:r>
              <a:rPr lang="en-US" altLang="cs-CZ" sz="1800" dirty="0" smtClean="0">
                <a:latin typeface="Georgia" panose="02040502050405020303" pitchFamily="18" charset="0"/>
              </a:rPr>
              <a:t> </a:t>
            </a:r>
            <a:r>
              <a:rPr lang="en-US" altLang="cs-CZ" sz="1800" dirty="0">
                <a:latin typeface="Georgia" panose="02040502050405020303" pitchFamily="18" charset="0"/>
              </a:rPr>
              <a:t>deaths / 1,000 </a:t>
            </a:r>
            <a:r>
              <a:rPr lang="en-US" altLang="cs-CZ" sz="1800" dirty="0" err="1">
                <a:latin typeface="Georgia" panose="02040502050405020303" pitchFamily="18" charset="0"/>
              </a:rPr>
              <a:t>popul</a:t>
            </a:r>
            <a:r>
              <a:rPr lang="en-US" altLang="cs-CZ" sz="1800" dirty="0">
                <a:latin typeface="Georgia" panose="02040502050405020303" pitchFamily="18" charset="0"/>
              </a:rPr>
              <a:t>.</a:t>
            </a:r>
          </a:p>
          <a:p>
            <a:pPr marL="304800" indent="-304800" algn="just" eaLnBrk="1" hangingPunct="1">
              <a:lnSpc>
                <a:spcPct val="110000"/>
              </a:lnSpc>
              <a:spcBef>
                <a:spcPct val="0"/>
              </a:spcBef>
              <a:spcAft>
                <a:spcPts val="1200"/>
              </a:spcAft>
              <a:buFont typeface="Georgia" panose="02040502050405020303" pitchFamily="18" charset="0"/>
              <a:buNone/>
            </a:pPr>
            <a:r>
              <a:rPr lang="en-US" altLang="cs-CZ" sz="2800" dirty="0">
                <a:solidFill>
                  <a:srgbClr val="0039A6"/>
                </a:solidFill>
                <a:latin typeface="Georgia" panose="02040502050405020303" pitchFamily="18" charset="0"/>
              </a:rPr>
              <a:t>	Population growth rate 	Urbanization 	</a:t>
            </a:r>
          </a:p>
          <a:p>
            <a:pPr marL="304800" indent="-304800" algn="just" eaLnBrk="1" hangingPunct="1">
              <a:lnSpc>
                <a:spcPct val="110000"/>
              </a:lnSpc>
              <a:spcBef>
                <a:spcPct val="0"/>
              </a:spcBef>
              <a:spcAft>
                <a:spcPts val="1200"/>
              </a:spcAft>
              <a:buFont typeface="Georgia" panose="02040502050405020303" pitchFamily="18" charset="0"/>
              <a:buNone/>
            </a:pPr>
            <a:r>
              <a:rPr lang="en-US" altLang="cs-CZ" sz="1800" dirty="0">
                <a:latin typeface="Georgia" panose="02040502050405020303" pitchFamily="18" charset="0"/>
              </a:rPr>
              <a:t>	0</a:t>
            </a:r>
            <a:r>
              <a:rPr lang="cs-CZ" altLang="cs-CZ" sz="1800" dirty="0">
                <a:latin typeface="Georgia" panose="02040502050405020303" pitchFamily="18" charset="0"/>
              </a:rPr>
              <a:t>.</a:t>
            </a:r>
            <a:r>
              <a:rPr lang="en-US" altLang="cs-CZ" sz="1800" dirty="0">
                <a:latin typeface="Georgia" panose="02040502050405020303" pitchFamily="18" charset="0"/>
              </a:rPr>
              <a:t>1</a:t>
            </a:r>
            <a:r>
              <a:rPr lang="cs-CZ" altLang="cs-CZ" sz="1800" dirty="0">
                <a:latin typeface="Georgia" panose="02040502050405020303" pitchFamily="18" charset="0"/>
              </a:rPr>
              <a:t>8</a:t>
            </a:r>
            <a:r>
              <a:rPr lang="en-US" altLang="cs-CZ" sz="1800" dirty="0">
                <a:latin typeface="Georgia" panose="02040502050405020303" pitchFamily="18" charset="0"/>
              </a:rPr>
              <a:t>%				</a:t>
            </a:r>
            <a:r>
              <a:rPr lang="cs-CZ" altLang="cs-CZ" sz="1800" dirty="0" smtClean="0">
                <a:latin typeface="Georgia" panose="02040502050405020303" pitchFamily="18" charset="0"/>
              </a:rPr>
              <a:t>             </a:t>
            </a:r>
            <a:r>
              <a:rPr lang="en-US" altLang="cs-CZ" sz="1800" dirty="0" smtClean="0">
                <a:latin typeface="Georgia" panose="02040502050405020303" pitchFamily="18" charset="0"/>
              </a:rPr>
              <a:t>7</a:t>
            </a:r>
            <a:r>
              <a:rPr lang="cs-CZ" altLang="cs-CZ" sz="1800" dirty="0" smtClean="0">
                <a:latin typeface="Georgia" panose="02040502050405020303" pitchFamily="18" charset="0"/>
              </a:rPr>
              <a:t>4.5</a:t>
            </a:r>
            <a:r>
              <a:rPr lang="en-US" altLang="cs-CZ" sz="1800" dirty="0">
                <a:latin typeface="Georgia" panose="02040502050405020303" pitchFamily="18" charset="0"/>
              </a:rPr>
              <a:t>% of total population</a:t>
            </a:r>
          </a:p>
        </p:txBody>
      </p:sp>
      <p:sp>
        <p:nvSpPr>
          <p:cNvPr id="2" name="Rectangle 1">
            <a:extLst>
              <a:ext uri="{FF2B5EF4-FFF2-40B4-BE49-F238E27FC236}">
                <a16:creationId xmlns:a16="http://schemas.microsoft.com/office/drawing/2014/main" id="{51130DAA-A637-754E-CD32-4FA3FBA77C95}"/>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3BE0DF8-BA18-92CB-14AA-C19CFD24938D}"/>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360" name="AutoShape 10" descr="data:image/jpeg;base64,/9j/4AAQSkZJRgABAQAAAQABAAD/2wCEAAkGBhQSERUUERQWFRQWFhgYGRgYFxgYFRgVGhoWFxUUFhgXHiYfGBwlGRgXHy8hIycpLCwsGh4xNTAqNSYrLCkBCQoKDgwOGg8PGi8lHyUvNC8qMDAsLCoyKiwsNDEsLi8sNC0qLC8sLC4qLCkqLywvLCksLCwsLTQsLCwpLCwpLP/AABEIAMwA+AMBIgACEQEDEQH/xAAcAAEAAQUBAQAAAAAAAAAAAAAABAEDBQYHAgj/xABBEAABAwIEAwYDBQYFBAMBAAABAAIRAyEEEjFBBSJRBhNhcYGRBzKhQlKx0fAUIzOCwfFTYnKS4SRDssIWY9IV/8QAGwEBAAIDAQEAAAAAAAAAAAAAAAQGAgMFAQf/xAAyEQABBAECBAMIAAcBAAAAAAABAAIDEQQhMQUSQVETYXEigZGhscHR8AYUIzJC4fEz/9oADAMBAAIRAxEAPwDuKIiIiIiIiIiIiIqFyIqosNjO2GDpEtfiKQI1GaSPRsqG74jYGY7+fJjyPfKsxG8i6Kw523VrZUWEodtcG8AtxFODuZAnoSQIPgp+G4vRqfw6tNx6BwJ9pWJBG6zBvZTERF4iIiIiIiIiIiIiKiqqIiIiIiIiIiIiIiIiIiIiIiqiIiIiIiIvFWqGgucQABJJMAAakk6BW8bjWUmOqVHBrGiSTsFxntn2wrY12QAtw8nLTFnVCL5qnsYatkcfOaulqkk5Bta2ntD8VmhzqeCa2oRY1HGKYP8AlGrvP8VpmM43ia5mvWNQGeSYYJ2DWkAecKNw3hj6rLNDGMa7MGtl+xDjN4Mi9gFsj+y1R4aaVMtYGCSXM5yZksIMOHn0XUx5cPm8J7O9lxH78FzsiHL5fFa7tQA3/Hv1WIp1WtF6DOkCY8ueZ9fdVxWBpuaHZAzW8/Nf5d/7QslT4BWgNa0AuzQ03flYOd48JIAAmSfArLv7JsDGt+d7+UPyuLWcpIcA2NxoT5oY+H4rxJHY12BJBHmLpYsPEMgFr623IAIPwtaKeGjSLDS+1zePNSME11wA5w8JJtaQb+C3TCdiQH/vamZrACWAZSS6RY6xbRZSl2fpMLXYcFkTzg3I6GfmHt5nQ55vEsSSIxct+mnz0K9wsDMZKJHOrvevy1BWjYDtnjMM+M7oaP4dUFzSBrB1afIgWNl0Ps58QKGKIY79zWNsjyIcf8jtD5WK0rtbkcHM7otqtIJcIuwiMzyNdrybnXVapUEgSOb9dFhicOZNBziwfP8AdQfNbMvPdFNymj6dfwR5L6JRcx7E9vzTLaGLcSwwKdVx+XoyoTt0dtuunArmzQuhdyuU6KZsreZqIiLStqIiIiKiqiIqIkKqIqIqqiIiIiIiIiIiIiIqoiIiKhKqtT+JHHv2fCOa0xUrfu2+up9pWTWlxDQsXuDWlxWi9uu2Rxtf9novDcOx0F+znXGY9QDoPVSeA8LbUqxzEM+eQCDkEZQAZDjJIGi1jhHC3Gk8jLDiIB+Z2UZjksQTqALaWW04Wuyjh21TUe2qQW7ZCP8ADI1FouSD4qNlY7pZCI6PKeUgWSTV7V616HZMXJMYDrqxzEmhptQ+XxW24KoXVCLDKxo/diRrytqsmPr9k3AIm8XvdSDnsESGta0gtc4uu4jrAMRI36EaNheMupMN/m5gDq22XNA3AOsKRS7TVgC0VWuEFrebra7T01122UD+abYFIc6PcX+FtoyuDnNBpuMEmHgZWxaTs7mjaCehUl7qZptAc4kFuhcTAIbaPAlQeHcWDhmNX7AGTKGmmSWgt6nSxvYepmYusW02tY1vKyZDso00HKdR5QV0GAyajVSQ9tWFFxlJ5IhvM0auaGgtE3gPDiIj18YjzxHDmlRL4Jys5Yl7u8Mc0XABcAdDBnqr9fGkMBqOH2jmDhyl2Yg5YkgSAAdYCg4bjrmUstRwqudpPKb20aL79NLLaIX3dWB81sax0rTyrTjiKrHlz8wJkPzTmc0/M0zpPgsPWYCXQDAJgHXKdL7/ANVsnaRpytqPeXPc90tFhlb/AAzAkm03JI1Gy1lz5drDTIAm5iPYaq44ErJGh9AE6V6fj7qj58L4JHRFxIGuvc/n92UV7Zncafn+vNdM+GXa/vG/slZ0vYP3bjq5g+yfFv1Hkub1Gxpoo7Ma6jVp1aZh7XAjzG3kRZe8QxRKw9+izwckxuHZfSKKJwriArUmVB9oCR0O4UtU8itFaQbREReL1ERERERERERERURVREVEVVREREREVURERFyn4l1DVxJEktoMBIEWzTJv6ey6q4wFx7tRjB3teb2BJi3ywAfCSf0Fkx7mu9nfovfDDwb2AsrFcDxrqTi54DmsdzN1LHWAJAuZI8bgFT8dTearnHM5oPeGAHAF2UugHoDEdBpda/wjFNpQcpdDgYGoMloM+5vay3FrxmcA0sc4jcDObjQ73JkdBdbcaJsz5clw9p9gkdPT3LT4kL4I42DRu4PWjpfrvoolThYc8ubmYS3kLDymLFpBs05RmHqoeI4dVc5rMoJmIczIYJiZiHCAf1CzmIxFPD0y4UnUubM8VJyuHRjmuyyXAH3Ks8KxhfDiC6HCDnNwADMzcCZg+Wy4keI4z+26xWnUitK18lMZi42U7nYC0X5AE+Sn0sA5hAIBeSOZuYCBJ+0CB7rKVuEl4kNYZiTUObaABlAEaq2MYOUm3ML+jlnsfxBvcF7BIBA+6JidYsrC2owGsGi3ZOMwcrQK6LWsPQLWgONOzRYNNoFyAXX9ljcbjmwR3gLTOYODhpBjKACb7E/SVMbjDbM2HF7jEi0SPmNtxAWE4o9pBeARzcziQYOgbmkz6W02uZTae4NJ30Xr2nEx3SRCyBZvrSwmKxPeNl0CCYY2zWNJ5eUaugAkmd1DwtdhzNaL7mLxq2T9V5x4vAdmbOUnMIa3oAPM6RaFTCYYMHKL3lx33nKutiMlDmNIA5Rr5k9vr76VEy5Gyl8nMTzGx5f82Xus+Bf9FY3EWuf0Oim4lwFzqbflCx9d/wDwF0JXaLRA1dd+E/FS+j3bjJDQfbl/CPZdAXHvhpi+7xFJv3szfUtc78RHquwql5TeWU0rZjO5owiIijKQiIiIiIiIiIiIiIiIiFERFREREVUREReKuh8iuJdr6UPcY+aGB3jMlrvCwIXbyFy/jeBzioxwaeZwId8sgy2Y0M76Lzn8Mhx7hbmWWPYNyP8AX3XOsJQ5+cQ4utrHLExHiJgrbqtSph3FmIBcMudvMHgAixaYkgEOEG9lCpV6+GkFtnTYiTlIixOvnM+KsUsUHOJJuTvY+y6vC8DJIPjUGG9AQST3BG3z9FW8jLjxjcB5nCjqCKrof0eqmsrGqc+clugAkARBgh03028k4JjCwyWQMsiWtIJJuZaRBkuOnRY/FuIJLWmTvYAwHamZt0heKdaoDzZozdBYXiYJ3j6qt5+K/AmLWu13BO9fu6nji0mTyyjSth0B6/FbbW4lOUNewF3MCQbCS0yJ1naVWrxC+aQQ7kJl+X/LvGWR5SZWpPp1HlucggEDQ3An7J+iydKuWg3eGZTlk0WsOW4y6GZj+qmSZM8Hh+Oyg7r+9f2lYsPOZmAmxpv5H8abqRSa5rzctZIIyUxOki4BJ2jpEnVXMbhuQi2RzHT3jsnMQI5GtFwBpvKx1DH0gM+HBc5wbJNSOuYco0sImND0WLpg1XFzzUDupjQSQJj0sZ08I7mNC+enN2UTL4vjwRkbny6X6rywSMreo+zEjeATKuVnGTsCPw3/AF0VKNdrbQAZN5En+pKt414MWkA76XtorGx4c3mBVBkY4ScpCjVXggxfx8R4/kojbuH3ReV7cHfa9tvO6g4vG5QWi5/NRpZKbZUuKOzQW+fDevmxbf8AK8AeVv8AldtC+dewuOdRbWqAw9oBbvDiQAb6rtPZHtW3GU7w2q0czdv9TfD8FVZyXuLuiskIDWhq2FERR1vRUlVWn8S4kHVqge4wwloGwjw8dZUDPzRhx+IW3rVLfBAZnUFuCpKwPZLi3fMqAuzd2/KCdYyh0TvErQPip2zrMxrcKys7D0msa57mzmcXSZJbfKBsNTKkQTiWISgVYWjI/okg9Fnvit21q4JtGnhyGPrFxNQgHKxsAhoNpJOu0eKxPw07e162LOFxFTv2ua4sqQAQW3N4EtInUSIXNuNdp6mKwZpV3mpUo1Guo1HGX5XBwqU3HVwsxwm9ipXw57RswAxOIe0PrNphtFpmMznNa6Y2AufAEbrO71ULnJcH3p2X0qi4hwT4t4tlekcQ+nVpVCA5jWtDmAuyyMtwRrDpkecrtwWQcCpMcgfsqoiLJbFREREVURERFpXaKkKdZ5Is8ZiegiCfHot1Wv8AbHAh9HNuLe+n1WLmB4or0GrrsuXVMR3hJM+vTQQoXdQTbfp4AKdWYRMA2/XkVHDiZtb2M+IKu+MWsYGN6KlTtLnlx6qPiafIYB02PlaNLqNgbF2RpAkSDAIN7gRe2il4hpFw7fQ2j1iUrYUuux+W22n0hRcjFbLkMnq+Xpp7j7ivY38sZYTv6rzWq7nS8y09DbVecNjnUs3d5QC0i8iNSIDgR6nqpFSnpPX+hVKGHInKQT906kEEWnXymdws+I40eRA5sgB7eR+3qt3D5ZI5R4f/AEff0UIYjva5DnAsaxwLyWg5ZBYOQff0AvcqgeXHV0esDxOghXhi2zHQHz2t9FarPcXQHBrbSXQNdwSei5+AyDAhL2vJadhsfSu/dT8l8udI2MR04bnX47baLH12ZKge2ACTmgQbTfyOn4KuLxGZuhG4vc+2ytYnEBpIHOJIDttbLH1sU6+kX/4UtsrWgvGx1rseqxdjuLgxw9oaXe/ZX8Vieuh6LHVDLujf1AUl+UNbcg7zrPht9VFFOYAkk++q5GTneJYFil1IsHwaJIN9ith4K6KDj95waPIcxPvlWx9kOLGhiqTwbFwa7xa6x/P0WtsGUBn3Z/3H5vy9ApuCkvaBqSAPORH1UZjaZRWTjbrC7NW4497nGm4Na0kCwJdBib/gFleD8T76nmiCHFrgNJEG3oQVpWMwzm4mrSYQGhwPlmAcWj+YlZ7sxVbR/wCndOdznOzH7TtSCNiGj2CpmHmStz3xTSaEkAdL6V2XfmgZ4Acwa7+7raymL49TpuLYc4jXKAQPC5F1oHbVor1X1MO4x3YmLZnAG0dYgeikcT4v+z1a1N5uHH1a7mafYhReGd4Wue5pGdxcBaQ2ABbraVEzeI5BL2SNAAOnuUvHxGx08HcfVcipcTABfneK2YEOBiNZuLgzEQs58ROJHFYXhtd5nEvoVBUOhcxtTLSe4dTDz6latxrDf9TVsWt7x/LpAk2jZe31qYpACc0mdMsQIjedforZGRyghVF39Nx62Va4aGf9xxFjNp5osIkWmAqV3S0x6el1CqtJMjosjgWU8jszjMDKInMZvJm1r/RZlYOFe0vPBMeadVr3tDwwg5SSA4gyASLx1hdX4H8X8U2vS/axSfRqkTkADmAnLmEE6HVrrwuQ4k8pjUXCl9nMc1ldj64LqbCHOaNXRcME6SYE+Ka9FmC7dui+ukXEMN8acYHCrUZRNEuINNoIdAiQHZiZg6kQV2nB4ttWmyoy7Xta5vk4Aj6FbQQVKZI1+yvIiL1bEREREXitSDmlrhIIgr2iIuX9o+A9xUd0Nx4iYWt1Hwf1+t11ftm4Nwj6hZnFOHED5skgPLfENk+i5picM2o0VKTg+m7Rw69DuCNwu9g5RrlK4ObigGwsfmzC2lxfyXrIOgVjIQYBI6dF7oucLOjouuyUHdcl8RGyrVpgiPEbnqlTD2vPuUqvsbfgpdSo2P7fmvXuCMae6w+LeyATSDHCxcIIcPEQoD8U5omnAGa0Na503JNjpKyuJdpbfqOhUHEUjcyPqVB/lmAcvTejqus3Ol5uf/KqsGvj3WGLjH2iRoDbYa6+a8Npud9nQX6aeN1lsPwV7uZxygEWIIn01hZUcPlsRY9BA8fNV/iHF2xO8KDU9T0H5K6mLhGT25f9rVGYRxDpaR92bGVKw+B7loc8/vHXa37rfvnxO3v0Wcxz6WGHND6p0ZNm+Lug+q18VC9xc4kk3JUPHkkmJfJsVKlayMBrFKw7CSANSYH9F0TgnZJtE06xOZzHB0GzZFwOuq0bg+CqVKrGUmlzy4ZQOuvtvK6hVwlS7MwJbYkTEj5o8Jkei4/8QZeRA1hhdQ6+vT7qVw+COS+fdY6ti3A97q5xdmHV0kz+P0VzhWJq1MQyoLd26wN8xIIj2crGF/id2ZJY3MTsS4umPb6qQQ9tSKYsRJM6HT9eSp3iua/nH929/NWXlbyFlf8AFXjFPvqz3VIzOAiNIAA3UKn2ihmT7UxEXzC0LzVqObXJrEAZTlvqTr+H1VKuHFNveASWnMesbrNzjIbkNk/UrNjGhob06LRu1HZLFE1MQWNLSZIaZcB1I39JWv8AZHhlOpimCtdgkwdCRoD1G/oul8Y7a0xRIBBsQI/V1ygYktOYGDMghWrhpyMmIwuHKdmnbfT5d1Ws2FmLO156myF13tFh8M7DFpa2Mp2AynYtjRcSLDeNJsszxDiDzTANYvLmyRJsZIh07722IWOoyGidV1IeES8LHLI4O5tdFDzMpk5DmNqu6kYAMynMbxa0yZFj0t+Ct1QIO0j+34KuBwrXOMuAsTcwLAmBG/TxVquIMDQrcubXtK/w7MbuFt41hfU/ZDi9DEYSk/DE921oYA75mlgDSx3iLfivlPBY9zSWgkTymNxMweosF9BfBKgG4F/NLnViSPu8jI9xdZDQrdFYeV0NERbFLREREREREXirSDmlrhIIIIOhBsQVwXtRwbE8HxBdS5sPUPLImm4f4dQbOA313G676o3EOHU69N1OswPY4QWuEj/g+IWyN/KVrkZzBcNwfH8PiYg9zV+488pP+R+h8jBUyrw0zdvqFf7V/BOo0l+Cd3jP8N5AePBrjZ/rB81oz8RjcE7I41KcfYqC3oHbeS6sWSfVcuXGF9ltTsIRIv0vdR6jTuSFhqXb2sD+8pMd4iWn+oXqp2+B1w59H7b7KScttb/VRhivvb6LIPw5tcqVw3DkVASCRfWIHjK17/5ydqHu78grFftjiHWY1rB4Ak/VRJ5o5Y3MJ3HS1JigkY4OA29FuuMxDGAlzgPYD8z9FrOO7WmYoH+b/wDK117alQzUcXeZWxcC7EYrER3NF5b94jKz/c6B7LlMxYI201vvOp/C6PiSOPtO9wWIYwuMkkk9VnuAdm62KfkosLjudGtHVztAug9nvg41sOxdTN/9dOQP5nm59APNTKnxHwmFd3OGw5dSYYLmZWtkWJaDd3mYnxXkkjWDdS8bEmyHVG21leA9l6fDMO+pZ9bIS58b7Mb0bMeJWtYvjJotJcToST1vJn1W5Yri1PFYLvaJzMfHgQQ4S0jYghc/7Rvpmi9r3ta50loJuYMgAdLKqcZf4s8cR1G/xO/wC7XC4aJDh1o+5QuGdqafeudVDm5iAHRYAfe3Fysxi+MijUk6HQ7SNR9QuY4jihLRT8YAjdy37DYQd21lQiaTQ1xOzgBmknyXOzMOOItfrrpXorBPFEHeyb7rHcT7SMq1m5pytOYkCeaQp/aXGg4Jz6Tpa6Lj7s83/PqtEdj+7ztdBMkE66HVp8eo2KzfC6jmcPc+p8lXvTTHUGKX/m1/sVKlwWsDHs6Ee9ePbGzlDTr2WvY3HM7sDLBAMmfm9NuijYLhAGHxRqEcjRlM72cI9YHuoOPZkyzoVa4himERSzNaQ2QTqRE6bZtFcsThrp4fEbJWv0I+CrnGM25wx7Nh9QsdTeZHmsvVAczOXguc50gWdsZI0i9vIrEFTMHgnPBInlEmNh1Phce6scEbHO/qN5jSrUmysFxDraKjqptPSR6q9TbEyhYHOANvHzXCbjudN4QGt9U5gpNCqzJvnzSOkRr5yuy/A/ifNWonUsY/wsL/APlHoFxwYdrXmCHAbj5SJAOuy3T4XY80uKU72e9zfAteDl/p7Lq8VNMa3lqisGGnAhfRSIi4anKqIiIiIiIiIqIiqrOJwjKgy1GNe3o5ocPYq6qoi1fHfDTh9XXDtaTuwuZ9GmPosVU+C+AOnfN8ng/i0rfUWzxH91r8NvZc+Z8EsCNXVz/Mwf8AopuG+EXD2a03v/1VHf8ArC3RF5zu7r3w29lieH9lMJQ/hYek09cgLv8AcZKk4/jFChHfVWU50zOAnyBU1cM7X1Hft+INYFxzODbxDf8Atx4AQY8VHml8Ntrq8MwBmSll0ALXbWVW1GSxwc1ws5pkEHcEar5241nwdSrh3WgwRsQLtP8AVdA+DmOfGKaT+5ZkcJ0a8h+eP5Q0n06rR+0WOGJxVSs4We8xvDRAH0hRpnB8YcV2+FwSY2VLC0ggVr57j7ro3wxwpbwhz3wRVdVqNHQCGD6sn1XN+O4jLiq3eCb2nZsDJHpCynZDj76OKZQpuc+jWd3bmXgh1g9o+y4a+8qF8RMLTGOLGOzd21rHHTmu7KfIOAUKQFz2uA0AIJ+YUnFY/Hy3h2pdr7vstXqva55jWJCyuM4q6o0F7p7x73vGgL+XUes+qj4gMFMEHmvIiw6Qd1jXPJbl6kO8jBB9wfoELQ6j2XSkHK7mqyr/ABirTJAbIBIiTJ9wruM4+79ko4cgRh88H7zXOzNafJzn+46L3w3g4qNcSWkhsnMRpI+Wd/K6xPEGgOLdjb0UhgaaB1Ch5LXf+poHp5adVYr5X0szqkun5LyIjm6ReNZ1WFcFew9Fz7D3XlzC2xV0IY5jfDZyj0pfPHPe5xL3WfM2r1HCOcJH914p1S0x+oV7C8Qc0OaCQHCCOokH8YXnEUSHcwiwI8Qbg2UoUAHMOq1a2QVSjUkq7RwZqO5Z0OlzYE6LOfD3s9TxuPp4eq5zA9riC0tmWtLo5gZ0UTi9BlLG16eHe402VHsa4kZiAS0nljUz6LnwxXll0h80IIFhRHDLTkbuDXeVz9SAukfBjg1PEYkPe4h2HAe1oHzSYEnYNN43lc+Y0DK0/bkny0H1k+i6N8D6FQY55DTkFJwedhcZQT1JGnmpWa0OifqvGakWu6IiKtKaqoiIiIiIiKiqqIiKqIiIiIiIiIiIuOfFPFMfjC1sS2mGu/1XP0BC7BVqZQSdACfZfPXFsSalZ9R2r3Fx8ySVEyn8rK7qx/w9j+JO552A+qk9n+OYnD4ath6OXK8uc8lsuEtbTImbC3uVgi1zswbrbS8z/b6KXiHcpcNwTHjMFYnDV3F5InXbZQrc7forRyRRaMFF26k8Kc9lUPFRzHiQHNJaWyMpMi+hI8k4o6Hul2cuJl0ky65zSbmTe6t13mRl3sozKRe/msB0Qa6nZCA3Rotx6/7Ueqx0XXt2IDcxNwI06kAx9YWR4hhu7sSDpoQRfxCw2Op8ro25vNboQ172h+1qHk88LHPj1IF/I0pFbEGmxrodzA6iBG2U/aHU2WNxjiabnuiczWxImCHGQJkiAb+XUK1XxLi0BxdAHLMwBN46XlUxIDmg9P7Kw5uLjwyM8IVe6qMObkzxPEjrrb77KnD8caZlusEXAIuCDqvGIdmcfBTaL2d2RBzE/wAuWDr4z/VQajywuAAOZuUyJiSDI6G2viVYJGviiA3XBFOdat4exWUxTw/RoaABvNwLn1N1imhZJz5bA1ge4WUB5WEUvHjW1Ts/xY4XFUa41pVGu82g8w9WyPVRKTzmzG5Mk+Z1W+0vhcW8Nq4+rVYWik5zGMknPOUB7nAAQdhM9QtFo01rgaySQlvTRZOJA1U2hzjxbceX2h/X3X0v8O8p4dhy1obLOaABmcCWlxjUmNV818MIbUaSJEiR1G49RZfWGApMbSY2k0NphrcoFgGxygeigcW9kNb31WUG5KkIqIuCpSqqqiqiIiIiIiIiIiIiIiIiIiIiKPxCmXUqjW6ljgPMggLgWIw5Di1wIcDBBEEHoQV9CrC9qcFTOHrVHU2Oe2m4hxaC4GLEEibKPPD4g32Xa4TxH+TeQW3zUuEYgfZ2Aj8/rKph2BpByhwjS+sQdPG6uV6at0nQ2+5n00XL6q+kU0EbqDWcBUvaQvL35TIurHFKRnMFep3PosyKAKjte5xc0ij0Vri1WC0RaxP5LH4x0gRv9VlsbTkXWI4lV/gBsANa4kA6OLspnzDGnyIXT4aAZmGtja4HGnviicD/AJaeiYlzXNADMsC5JmTufDyUGkR3ZU3EPDmkDcKDg8QxtOsxzMz3hgYZPIQ4F5jeW29VbOKRePyADqqXhTeCXHuCruBdy36qLVabz1KusCyfB+z9XGVmUaABqPmJIAsCSSTsBJ9FMdHTRzHZRb1WKdhXMdlcIMA6g2IDhp4EKRSas92j7IVMHiH0qpktIyuIgPbAhw8NvRY40CNVLgYDGHA7ha3u1pdt+H2Fbj+COwrzlAL6UjXUVGOjf5h5wtC4l8G8dScRTptrN2cx7RI/0vII+vmt9+CeAqswtV72lrKj2lk2zAAhzgOmgneCujqsOy34s7xHVWpYYHtFrgvZ/wCDOMqPBxAbQpzeXNc8jcNawkT5kLu1CiGNa0aNAA8gICuIoeTlyZJBf0WxjAzZERFFWaKqoiIiqqIiKqKkpKIqoiIiIiIiIiIiKxjsIKtN9N3yvaWmNYIiyvoi9BINhco4h8MMS1x7ssqN2ObKY8QbD0JWkYmnDoG1vZfRdUS0gdCvn/G4VzKjmvBDmkggiCCubkRNYLarvwbiEuUS2Uj2dlh8TSkLzRYJ5SSLaiLwMw9DIWSNCTAEk2AGpPQBbrgfhI52HY8P7uuZLmP+WCeUWu0xE6rSxjnigupk5cOO8GV1Wud4ilYrXMTS5iuyj4R4hxh1Sk0dQXuPtlH4rSu3PZEYHEd20uc1zGuDnADNaHRG2abbWXd4HAf5kcyrHH8+CWHljdZtaY1qtYnDQZ3O0WjrPmsmaPgugfCPs6zEVa3fUhUo90WOzCW5i5pa3/VabXEK65ZbFF4juipDCS6guZUqVltvwza7/wDpYbKDOfb7sHMfLLK6tW+DOAJkd80fdFS3lzNJ+q2Ls/2PwuCB/Z6Qa4iC8y6oR0LnXjwEBcrJ4rC+ItYDZC3shddlT8fwulXblr02VG9HtDgPETosbhexGBpuzMwtEO2OQGPLNMLOIq82R7RQJr1UotB1pUAVURa16iIiIiIiIiIiIiIiIiqqIiIqoiIiIiIiIiIiIiIih47g9Gt/FpMeermgn31UxEItZNcWm2mlBwXA6FEzSo02HqGgH31U6EReAAbI57nm3G0UPifCKOIZkr02VG9HCYPUHUHxCmIsgSDYWJFrVmfDLh4M/s4PgX1CPYuhbFhMGyk0MpMaxg0a0BoHoFfVFsfNJJ/e4n1NrENa3YIiItSyREREREREREREREREX//Z">
            <a:extLst>
              <a:ext uri="{FF2B5EF4-FFF2-40B4-BE49-F238E27FC236}">
                <a16:creationId xmlns:a16="http://schemas.microsoft.com/office/drawing/2014/main" id="{6F77F995-A0BD-C59B-8F75-5EEC3912C2D6}"/>
              </a:ext>
            </a:extLst>
          </p:cNvPr>
          <p:cNvSpPr>
            <a:spLocks noChangeAspect="1" noChangeArrowheads="1"/>
          </p:cNvSpPr>
          <p:nvPr/>
        </p:nvSpPr>
        <p:spPr bwMode="auto">
          <a:xfrm>
            <a:off x="4352925" y="-939800"/>
            <a:ext cx="2362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00361" name="Picture 12" descr="http://static.ddmcdn.com/gif/population-six-billion-1.jpg">
            <a:extLst>
              <a:ext uri="{FF2B5EF4-FFF2-40B4-BE49-F238E27FC236}">
                <a16:creationId xmlns:a16="http://schemas.microsoft.com/office/drawing/2014/main" id="{0159FED7-7BC1-7A8A-D1EF-913083559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863" y="336550"/>
            <a:ext cx="19050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a:extLst>
              <a:ext uri="{FF2B5EF4-FFF2-40B4-BE49-F238E27FC236}">
                <a16:creationId xmlns:a16="http://schemas.microsoft.com/office/drawing/2014/main" id="{10D0E4B6-24AC-7F5C-C392-C08EDCFEAA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2">
            <a:extLst>
              <a:ext uri="{FF2B5EF4-FFF2-40B4-BE49-F238E27FC236}">
                <a16:creationId xmlns:a16="http://schemas.microsoft.com/office/drawing/2014/main" id="{5FF43938-05C6-7FB3-5CDB-605B14892D98}"/>
              </a:ext>
            </a:extLst>
          </p:cNvPr>
          <p:cNvSpPr>
            <a:spLocks noGrp="1" noChangeArrowheads="1"/>
          </p:cNvSpPr>
          <p:nvPr>
            <p:ph type="ctrTitle" idx="4294967295"/>
          </p:nvPr>
        </p:nvSpPr>
        <p:spPr>
          <a:xfrm>
            <a:off x="1928813" y="444500"/>
            <a:ext cx="7343775" cy="503238"/>
          </a:xfrm>
        </p:spPr>
        <p:txBody>
          <a:bodyPr/>
          <a:lstStyle/>
          <a:p>
            <a:pPr eaLnBrk="1" hangingPunct="1"/>
            <a:r>
              <a:rPr lang="en-US" altLang="cs-CZ" sz="2400">
                <a:solidFill>
                  <a:srgbClr val="0039A6"/>
                </a:solidFill>
                <a:latin typeface="Georgia" panose="02040502050405020303" pitchFamily="18" charset="0"/>
              </a:rPr>
              <a:t>Infrastructure</a:t>
            </a:r>
          </a:p>
        </p:txBody>
      </p:sp>
      <p:sp>
        <p:nvSpPr>
          <p:cNvPr id="101380" name="Rectangle 3">
            <a:extLst>
              <a:ext uri="{FF2B5EF4-FFF2-40B4-BE49-F238E27FC236}">
                <a16:creationId xmlns:a16="http://schemas.microsoft.com/office/drawing/2014/main" id="{A0482D76-A384-B6DE-E94C-9006A818EDBE}"/>
              </a:ext>
            </a:extLst>
          </p:cNvPr>
          <p:cNvSpPr>
            <a:spLocks noGrp="1" noChangeArrowheads="1"/>
          </p:cNvSpPr>
          <p:nvPr>
            <p:ph type="subTitle" idx="4294967295"/>
          </p:nvPr>
        </p:nvSpPr>
        <p:spPr>
          <a:xfrm>
            <a:off x="1511300" y="836613"/>
            <a:ext cx="7632700" cy="4329112"/>
          </a:xfrm>
        </p:spPr>
        <p:txBody>
          <a:bodyPr/>
          <a:lstStyle/>
          <a:p>
            <a:pPr marL="304800" indent="-304800" algn="just" eaLnBrk="1" hangingPunct="1">
              <a:spcBef>
                <a:spcPct val="0"/>
              </a:spcBef>
              <a:buFont typeface="Georgia" panose="02040502050405020303" pitchFamily="18" charset="0"/>
              <a:buNone/>
            </a:pPr>
            <a:r>
              <a:rPr lang="en-US" altLang="cs-CZ" sz="4400" dirty="0">
                <a:solidFill>
                  <a:srgbClr val="D52B1E"/>
                </a:solidFill>
                <a:latin typeface="Georgia" panose="02040502050405020303" pitchFamily="18" charset="0"/>
              </a:rPr>
              <a:t>	</a:t>
            </a:r>
            <a:r>
              <a:rPr lang="en-GB" altLang="cs-CZ" sz="2400" dirty="0">
                <a:solidFill>
                  <a:srgbClr val="D52B1E"/>
                </a:solidFill>
                <a:latin typeface="Georgia" panose="02040502050405020303" pitchFamily="18" charset="0"/>
              </a:rPr>
              <a:t>LOCATION AND INFRASTRUCTURE</a:t>
            </a:r>
          </a:p>
          <a:p>
            <a:pPr marL="304800" indent="-304800" eaLnBrk="1" hangingPunct="1">
              <a:spcBef>
                <a:spcPct val="0"/>
              </a:spcBef>
              <a:buFont typeface="Georgia" panose="02040502050405020303" pitchFamily="18" charset="0"/>
              <a:buChar char="●"/>
            </a:pPr>
            <a:r>
              <a:rPr lang="cs-CZ" altLang="cs-CZ" sz="1400" dirty="0" err="1" smtClean="0">
                <a:latin typeface="Georgia" pitchFamily="18" charset="0"/>
              </a:rPr>
              <a:t>Czechia</a:t>
            </a:r>
            <a:r>
              <a:rPr lang="en-GB" altLang="cs-CZ" sz="1400" dirty="0" smtClean="0">
                <a:latin typeface="Georgia" panose="02040502050405020303" pitchFamily="18" charset="0"/>
              </a:rPr>
              <a:t>'s </a:t>
            </a:r>
            <a:r>
              <a:rPr lang="en-GB" altLang="cs-CZ" sz="1400" dirty="0">
                <a:latin typeface="Georgia" panose="02040502050405020303" pitchFamily="18" charset="0"/>
              </a:rPr>
              <a:t>geographical position makes it a natural crossroads for major transit corridors. </a:t>
            </a:r>
          </a:p>
          <a:p>
            <a:pPr marL="304800" indent="-304800" eaLnBrk="1" hangingPunct="1">
              <a:spcBef>
                <a:spcPct val="0"/>
              </a:spcBef>
              <a:buFont typeface="Georgia" panose="02040502050405020303" pitchFamily="18" charset="0"/>
              <a:buChar char="●"/>
            </a:pPr>
            <a:r>
              <a:rPr lang="en-GB" altLang="cs-CZ" sz="1400" dirty="0">
                <a:latin typeface="Georgia" panose="02040502050405020303" pitchFamily="18" charset="0"/>
              </a:rPr>
              <a:t>The significance </a:t>
            </a:r>
            <a:r>
              <a:rPr lang="en-GB" altLang="cs-CZ" sz="1400" dirty="0" smtClean="0">
                <a:latin typeface="Georgia" panose="02040502050405020303" pitchFamily="18" charset="0"/>
              </a:rPr>
              <a:t>of</a:t>
            </a:r>
            <a:r>
              <a:rPr lang="cs-CZ" altLang="cs-CZ" sz="1400" dirty="0">
                <a:latin typeface="Georgia" panose="02040502050405020303" pitchFamily="18" charset="0"/>
              </a:rPr>
              <a:t> </a:t>
            </a:r>
            <a:r>
              <a:rPr lang="cs-CZ" altLang="cs-CZ" sz="1400" dirty="0" err="1">
                <a:latin typeface="Georgia" panose="02040502050405020303" pitchFamily="18" charset="0"/>
              </a:rPr>
              <a:t>Czechia</a:t>
            </a:r>
            <a:r>
              <a:rPr lang="cs-CZ" altLang="cs-CZ" sz="1400" dirty="0">
                <a:latin typeface="Georgia" panose="02040502050405020303" pitchFamily="18" charset="0"/>
              </a:rPr>
              <a:t> </a:t>
            </a:r>
            <a:r>
              <a:rPr lang="en-GB" altLang="cs-CZ" sz="1400" dirty="0" smtClean="0">
                <a:latin typeface="Georgia" panose="02040502050405020303" pitchFamily="18" charset="0"/>
              </a:rPr>
              <a:t>as </a:t>
            </a:r>
            <a:r>
              <a:rPr lang="en-GB" altLang="cs-CZ" sz="1400" dirty="0">
                <a:latin typeface="Georgia" panose="02040502050405020303" pitchFamily="18" charset="0"/>
              </a:rPr>
              <a:t>a transit hub has grown since the country became a member of the EU Single Market covering the area of the 2</a:t>
            </a:r>
            <a:r>
              <a:rPr lang="cs-CZ" altLang="cs-CZ" sz="1400" dirty="0">
                <a:latin typeface="Georgia" panose="02040502050405020303" pitchFamily="18" charset="0"/>
              </a:rPr>
              <a:t>7</a:t>
            </a:r>
            <a:r>
              <a:rPr lang="en-GB" altLang="cs-CZ" sz="1400" dirty="0">
                <a:latin typeface="Georgia" panose="02040502050405020303" pitchFamily="18" charset="0"/>
              </a:rPr>
              <a:t> countries in Europe with </a:t>
            </a:r>
            <a:r>
              <a:rPr lang="cs-CZ" altLang="cs-CZ" sz="1400" dirty="0">
                <a:latin typeface="Georgia" panose="02040502050405020303" pitchFamily="18" charset="0"/>
              </a:rPr>
              <a:t>445</a:t>
            </a:r>
            <a:r>
              <a:rPr lang="en-GB" altLang="cs-CZ" sz="1400" dirty="0">
                <a:latin typeface="Georgia" panose="02040502050405020303" pitchFamily="18" charset="0"/>
              </a:rPr>
              <a:t> million consumers in total.</a:t>
            </a:r>
          </a:p>
          <a:p>
            <a:pPr marL="304800" indent="-304800" eaLnBrk="1" hangingPunct="1">
              <a:spcBef>
                <a:spcPct val="0"/>
              </a:spcBef>
              <a:buFont typeface="Georgia" panose="02040502050405020303" pitchFamily="18" charset="0"/>
              <a:buChar char="●"/>
            </a:pPr>
            <a:r>
              <a:rPr lang="en-GB" altLang="cs-CZ" sz="1400" dirty="0">
                <a:latin typeface="Georgia" panose="02040502050405020303" pitchFamily="18" charset="0"/>
              </a:rPr>
              <a:t>The flight time from most European destinations is less than two hours. </a:t>
            </a:r>
          </a:p>
          <a:p>
            <a:pPr marL="304800" indent="-304800" eaLnBrk="1" hangingPunct="1">
              <a:spcBef>
                <a:spcPct val="0"/>
              </a:spcBef>
              <a:buFont typeface="Georgia" panose="02040502050405020303" pitchFamily="18" charset="0"/>
              <a:buChar char="●"/>
            </a:pPr>
            <a:r>
              <a:rPr lang="cs-CZ" altLang="cs-CZ" sz="1400" dirty="0" err="1">
                <a:latin typeface="Georgia" pitchFamily="18" charset="0"/>
              </a:rPr>
              <a:t>Czechia</a:t>
            </a:r>
            <a:r>
              <a:rPr lang="cs-CZ" altLang="cs-CZ" sz="1400" dirty="0">
                <a:latin typeface="Georgia" pitchFamily="18" charset="0"/>
              </a:rPr>
              <a:t> </a:t>
            </a:r>
            <a:r>
              <a:rPr lang="en-GB" altLang="cs-CZ" sz="1400" dirty="0" smtClean="0">
                <a:latin typeface="Georgia" panose="02040502050405020303" pitchFamily="18" charset="0"/>
              </a:rPr>
              <a:t>ranks </a:t>
            </a:r>
            <a:r>
              <a:rPr lang="en-GB" altLang="cs-CZ" sz="1400" dirty="0">
                <a:latin typeface="Georgia" panose="02040502050405020303" pitchFamily="18" charset="0"/>
              </a:rPr>
              <a:t>among the world's most advanced countries in terms of transport network density.</a:t>
            </a:r>
          </a:p>
        </p:txBody>
      </p:sp>
      <p:sp>
        <p:nvSpPr>
          <p:cNvPr id="2" name="Rectangle 1">
            <a:extLst>
              <a:ext uri="{FF2B5EF4-FFF2-40B4-BE49-F238E27FC236}">
                <a16:creationId xmlns:a16="http://schemas.microsoft.com/office/drawing/2014/main" id="{73361F03-222F-0F9E-259E-A64EAC667FFD}"/>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056A971-CA84-E2B6-3B3D-2207DA1DD479}"/>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1383" name="Obrázek 8" descr="Infrastructure_June 2012.jpg">
            <a:extLst>
              <a:ext uri="{FF2B5EF4-FFF2-40B4-BE49-F238E27FC236}">
                <a16:creationId xmlns:a16="http://schemas.microsoft.com/office/drawing/2014/main" id="{07A55AF4-5475-5C80-2B7E-F6B1490CEC2D}"/>
              </a:ext>
            </a:extLst>
          </p:cNvPr>
          <p:cNvPicPr>
            <a:picLocks noChangeAspect="1"/>
          </p:cNvPicPr>
          <p:nvPr/>
        </p:nvPicPr>
        <p:blipFill>
          <a:blip r:embed="rId3" cstate="print">
            <a:extLst>
              <a:ext uri="{28A0092B-C50C-407E-A947-70E740481C1C}">
                <a14:useLocalDpi xmlns:a14="http://schemas.microsoft.com/office/drawing/2010/main" val="0"/>
              </a:ext>
            </a:extLst>
          </a:blip>
          <a:srcRect t="8856" b="401"/>
          <a:stretch>
            <a:fillRect/>
          </a:stretch>
        </p:blipFill>
        <p:spPr bwMode="auto">
          <a:xfrm>
            <a:off x="1316038" y="3290888"/>
            <a:ext cx="5329237"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2">
            <a:extLst>
              <a:ext uri="{FF2B5EF4-FFF2-40B4-BE49-F238E27FC236}">
                <a16:creationId xmlns:a16="http://schemas.microsoft.com/office/drawing/2014/main" id="{8127537D-9836-BB1B-3D2C-EABB3F107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0525" y="3311525"/>
            <a:ext cx="19351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Text Box 13">
            <a:extLst>
              <a:ext uri="{FF2B5EF4-FFF2-40B4-BE49-F238E27FC236}">
                <a16:creationId xmlns:a16="http://schemas.microsoft.com/office/drawing/2014/main" id="{9811D58C-D694-35AE-7395-D4A32D637224}"/>
              </a:ext>
            </a:extLst>
          </p:cNvPr>
          <p:cNvSpPr txBox="1">
            <a:spLocks noChangeArrowheads="1"/>
          </p:cNvSpPr>
          <p:nvPr/>
        </p:nvSpPr>
        <p:spPr bwMode="auto">
          <a:xfrm>
            <a:off x="6680200" y="5653088"/>
            <a:ext cx="200660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20000"/>
              </a:spcBef>
            </a:pPr>
            <a:r>
              <a:rPr lang="en-GB" altLang="cs-CZ" sz="1000">
                <a:latin typeface="Georgia" panose="02040502050405020303" pitchFamily="18" charset="0"/>
              </a:rPr>
              <a:t>Source: Road and Motorway Directorate of the Czech Republic,</a:t>
            </a:r>
            <a:endParaRPr lang="cs-CZ" altLang="cs-CZ" sz="1000">
              <a:latin typeface="Georgia" panose="02040502050405020303" pitchFamily="18" charset="0"/>
            </a:endParaRP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dpis 1">
            <a:extLst>
              <a:ext uri="{FF2B5EF4-FFF2-40B4-BE49-F238E27FC236}">
                <a16:creationId xmlns:a16="http://schemas.microsoft.com/office/drawing/2014/main" id="{57BFE0E3-6B48-4901-00C5-4BC6B35254DF}"/>
              </a:ext>
            </a:extLst>
          </p:cNvPr>
          <p:cNvSpPr>
            <a:spLocks noGrp="1"/>
          </p:cNvSpPr>
          <p:nvPr>
            <p:ph type="title"/>
          </p:nvPr>
        </p:nvSpPr>
        <p:spPr/>
        <p:txBody>
          <a:bodyPr/>
          <a:lstStyle/>
          <a:p>
            <a:pPr eaLnBrk="1" hangingPunct="1"/>
            <a:r>
              <a:rPr lang="cs-CZ" altLang="cs-CZ" sz="1800">
                <a:solidFill>
                  <a:srgbClr val="0039A6"/>
                </a:solidFill>
                <a:latin typeface="Georgia" panose="02040502050405020303" pitchFamily="18" charset="0"/>
              </a:rPr>
              <a:t>              </a:t>
            </a:r>
            <a:r>
              <a:rPr lang="en-US" altLang="cs-CZ" sz="1800">
                <a:solidFill>
                  <a:srgbClr val="0039A6"/>
                </a:solidFill>
                <a:latin typeface="Georgia" panose="02040502050405020303" pitchFamily="18" charset="0"/>
              </a:rPr>
              <a:t>Infrastructure</a:t>
            </a:r>
            <a:endParaRPr lang="cs-CZ" altLang="cs-CZ" sz="1800">
              <a:solidFill>
                <a:srgbClr val="0039A6"/>
              </a:solidFill>
              <a:latin typeface="Georgia" panose="02040502050405020303" pitchFamily="18" charset="0"/>
            </a:endParaRPr>
          </a:p>
        </p:txBody>
      </p:sp>
      <p:sp>
        <p:nvSpPr>
          <p:cNvPr id="102403" name="Zástupný symbol pro obsah 2">
            <a:extLst>
              <a:ext uri="{FF2B5EF4-FFF2-40B4-BE49-F238E27FC236}">
                <a16:creationId xmlns:a16="http://schemas.microsoft.com/office/drawing/2014/main" id="{D02EB573-0277-F580-E948-06282CC0D53E}"/>
              </a:ext>
            </a:extLst>
          </p:cNvPr>
          <p:cNvSpPr>
            <a:spLocks noGrp="1"/>
          </p:cNvSpPr>
          <p:nvPr>
            <p:ph idx="1"/>
          </p:nvPr>
        </p:nvSpPr>
        <p:spPr/>
        <p:txBody>
          <a:bodyPr/>
          <a:lstStyle/>
          <a:p>
            <a:pPr marL="228600" indent="-228600" algn="just" eaLnBrk="1" hangingPunct="1">
              <a:buFont typeface="Arial" panose="020B0604020202020204" pitchFamily="34" charset="0"/>
              <a:buNone/>
            </a:pPr>
            <a:r>
              <a:rPr lang="cs-CZ" altLang="cs-CZ" sz="1800" dirty="0" err="1">
                <a:solidFill>
                  <a:srgbClr val="D52B1E"/>
                </a:solidFill>
                <a:latin typeface="Georgia" panose="02040502050405020303" pitchFamily="18" charset="0"/>
              </a:rPr>
              <a:t>Motorways</a:t>
            </a:r>
            <a:r>
              <a:rPr lang="cs-CZ" altLang="cs-CZ" sz="1800" dirty="0">
                <a:solidFill>
                  <a:srgbClr val="D52B1E"/>
                </a:solidFill>
                <a:latin typeface="Georgia" panose="02040502050405020303" pitchFamily="18" charset="0"/>
              </a:rPr>
              <a:t> in </a:t>
            </a:r>
            <a:r>
              <a:rPr lang="cs-CZ" altLang="cs-CZ" sz="1800" dirty="0" err="1" smtClean="0">
                <a:solidFill>
                  <a:srgbClr val="D52B1E"/>
                </a:solidFill>
                <a:latin typeface="Georgia" panose="02040502050405020303" pitchFamily="18" charset="0"/>
              </a:rPr>
              <a:t>Czechia</a:t>
            </a:r>
            <a:endParaRPr lang="cs-CZ" altLang="cs-CZ" sz="1800" dirty="0">
              <a:solidFill>
                <a:srgbClr val="D52B1E"/>
              </a:solidFill>
              <a:latin typeface="Georgia" panose="02040502050405020303" pitchFamily="18" charset="0"/>
            </a:endParaRPr>
          </a:p>
        </p:txBody>
      </p:sp>
      <p:pic>
        <p:nvPicPr>
          <p:cNvPr id="102404" name="Obrázek 3" descr="Zobrazit zdrojový obrázek">
            <a:extLst>
              <a:ext uri="{FF2B5EF4-FFF2-40B4-BE49-F238E27FC236}">
                <a16:creationId xmlns:a16="http://schemas.microsoft.com/office/drawing/2014/main" id="{1DF330FF-C351-298A-F2F1-3C1902EBA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609850"/>
            <a:ext cx="432117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A57634BA-39B4-0DDF-4D72-7C59453A8260}"/>
              </a:ext>
            </a:extLst>
          </p:cNvPr>
          <p:cNvSpPr/>
          <p:nvPr/>
        </p:nvSpPr>
        <p:spPr>
          <a:xfrm>
            <a:off x="1344613" y="758825"/>
            <a:ext cx="33337" cy="538163"/>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06" name="Picture 3">
            <a:extLst>
              <a:ext uri="{FF2B5EF4-FFF2-40B4-BE49-F238E27FC236}">
                <a16:creationId xmlns:a16="http://schemas.microsoft.com/office/drawing/2014/main" id="{D316BFEA-00A3-F4FB-5908-C1ECF841D6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888" y="827088"/>
            <a:ext cx="5937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08" name="Picture 20" descr="http://www.fotothing.com/photos/168/1684eca7516bfd5e5be430e204cd2b53.jpg">
            <a:extLst>
              <a:ext uri="{FF2B5EF4-FFF2-40B4-BE49-F238E27FC236}">
                <a16:creationId xmlns:a16="http://schemas.microsoft.com/office/drawing/2014/main" id="{DC1C75A8-2AB8-4724-BF74-775EC6F19D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03" t="32338" r="23575" b="24588"/>
          <a:stretch/>
        </p:blipFill>
        <p:spPr bwMode="auto">
          <a:xfrm>
            <a:off x="4824000" y="3154034"/>
            <a:ext cx="4320000" cy="3744000"/>
          </a:xfrm>
          <a:prstGeom prst="rect">
            <a:avLst/>
          </a:prstGeom>
          <a:noFill/>
          <a:effectLst>
            <a:glow>
              <a:schemeClr val="accent1"/>
            </a:glow>
            <a:softEdge rad="0"/>
          </a:effectLst>
          <a:extLst>
            <a:ext uri="{909E8E84-426E-40DD-AFC4-6F175D3DCCD1}">
              <a14:hiddenFill xmlns:a14="http://schemas.microsoft.com/office/drawing/2010/main">
                <a:solidFill>
                  <a:srgbClr val="FFFFFF"/>
                </a:solidFill>
              </a14:hiddenFill>
            </a:ext>
          </a:extLst>
        </p:spPr>
      </p:pic>
      <p:pic>
        <p:nvPicPr>
          <p:cNvPr id="103427" name="Picture 3">
            <a:extLst>
              <a:ext uri="{FF2B5EF4-FFF2-40B4-BE49-F238E27FC236}">
                <a16:creationId xmlns:a16="http://schemas.microsoft.com/office/drawing/2014/main" id="{48584538-F6E7-EB31-9581-077798537A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2">
            <a:extLst>
              <a:ext uri="{FF2B5EF4-FFF2-40B4-BE49-F238E27FC236}">
                <a16:creationId xmlns:a16="http://schemas.microsoft.com/office/drawing/2014/main" id="{01C56F98-24F5-07CC-1B8F-DAD39E67A81D}"/>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Infrastructure</a:t>
            </a:r>
          </a:p>
        </p:txBody>
      </p:sp>
      <p:sp>
        <p:nvSpPr>
          <p:cNvPr id="103429" name="Rectangle 3">
            <a:extLst>
              <a:ext uri="{FF2B5EF4-FFF2-40B4-BE49-F238E27FC236}">
                <a16:creationId xmlns:a16="http://schemas.microsoft.com/office/drawing/2014/main" id="{89B18445-A097-B815-0EA9-864423ECFB2B}"/>
              </a:ext>
            </a:extLst>
          </p:cNvPr>
          <p:cNvSpPr>
            <a:spLocks noGrp="1" noChangeArrowheads="1"/>
          </p:cNvSpPr>
          <p:nvPr>
            <p:ph type="subTitle" idx="4294967295"/>
          </p:nvPr>
        </p:nvSpPr>
        <p:spPr>
          <a:xfrm>
            <a:off x="1482725" y="1236663"/>
            <a:ext cx="7661275" cy="5307012"/>
          </a:xfrm>
        </p:spPr>
        <p:txBody>
          <a:bodyPr/>
          <a:lstStyle/>
          <a:p>
            <a:pPr marL="304800" indent="-304800" algn="just" eaLnBrk="1" hangingPunct="1">
              <a:lnSpc>
                <a:spcPct val="110000"/>
              </a:lnSpc>
              <a:spcBef>
                <a:spcPct val="0"/>
              </a:spcBef>
              <a:spcAft>
                <a:spcPts val="1200"/>
              </a:spcAft>
              <a:buFont typeface="Georgia" panose="02040502050405020303" pitchFamily="18" charset="0"/>
              <a:buNone/>
            </a:pPr>
            <a:r>
              <a:rPr lang="en-GB" altLang="cs-CZ" sz="2800">
                <a:solidFill>
                  <a:srgbClr val="0039A6"/>
                </a:solidFill>
                <a:latin typeface="Georgia" panose="02040502050405020303" pitchFamily="18" charset="0"/>
              </a:rPr>
              <a:t>	Airports</a:t>
            </a:r>
            <a:r>
              <a:rPr lang="en-GB" altLang="cs-CZ" sz="2800">
                <a:latin typeface="Georgia" panose="02040502050405020303" pitchFamily="18" charset="0"/>
              </a:rPr>
              <a:t>	</a:t>
            </a:r>
          </a:p>
          <a:p>
            <a:pPr marL="304800" indent="-304800" algn="just" eaLnBrk="1" hangingPunct="1">
              <a:lnSpc>
                <a:spcPct val="110000"/>
              </a:lnSpc>
              <a:spcBef>
                <a:spcPct val="0"/>
              </a:spcBef>
              <a:spcAft>
                <a:spcPts val="600"/>
              </a:spcAft>
              <a:buFont typeface="Georgia" panose="02040502050405020303" pitchFamily="18" charset="0"/>
              <a:buNone/>
            </a:pPr>
            <a:r>
              <a:rPr lang="en-GB" altLang="cs-CZ" sz="2000">
                <a:latin typeface="Georgia" panose="02040502050405020303" pitchFamily="18" charset="0"/>
              </a:rPr>
              <a:t>	Total: 122; 44 with paved runways; 5 international</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2000">
                <a:latin typeface="Georgia" panose="02040502050405020303" pitchFamily="18" charset="0"/>
              </a:rPr>
              <a:t>	</a:t>
            </a:r>
            <a:r>
              <a:rPr lang="en-GB" altLang="cs-CZ" sz="2000">
                <a:solidFill>
                  <a:srgbClr val="D52B1E"/>
                </a:solidFill>
                <a:latin typeface="Georgia" panose="02040502050405020303" pitchFamily="18" charset="0"/>
              </a:rPr>
              <a:t>Main International Airports in the Czech Republic:</a:t>
            </a:r>
            <a:r>
              <a:rPr lang="en-GB" altLang="cs-CZ" sz="2000">
                <a:latin typeface="Georgia" panose="02040502050405020303" pitchFamily="18" charset="0"/>
              </a:rPr>
              <a:t> </a:t>
            </a:r>
          </a:p>
          <a:p>
            <a:pPr marL="304800" indent="-304800" algn="just" eaLnBrk="1" hangingPunct="1">
              <a:lnSpc>
                <a:spcPct val="110000"/>
              </a:lnSpc>
              <a:spcBef>
                <a:spcPct val="0"/>
              </a:spcBef>
              <a:spcAft>
                <a:spcPts val="1200"/>
              </a:spcAft>
              <a:buFont typeface="Georgia" panose="02040502050405020303" pitchFamily="18" charset="0"/>
              <a:buChar char="●"/>
            </a:pPr>
            <a:r>
              <a:rPr lang="cs-CZ" altLang="cs-CZ" sz="2000">
                <a:latin typeface="Georgia" panose="02040502050405020303" pitchFamily="18" charset="0"/>
              </a:rPr>
              <a:t>Václav Havel </a:t>
            </a:r>
            <a:r>
              <a:rPr lang="en-GB" altLang="cs-CZ" sz="2000">
                <a:latin typeface="Georgia" panose="02040502050405020303" pitchFamily="18" charset="0"/>
              </a:rPr>
              <a:t>Airport Prague (PRG)	</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2000">
                <a:latin typeface="Georgia" panose="02040502050405020303" pitchFamily="18" charset="0"/>
              </a:rPr>
              <a:t>		– 11-12 million passengers per year</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2000">
                <a:latin typeface="Georgia" panose="02040502050405020303" pitchFamily="18" charset="0"/>
              </a:rPr>
              <a:t>		– connections to 130 destinations worldwide</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2000">
                <a:latin typeface="Georgia" panose="02040502050405020303" pitchFamily="18" charset="0"/>
              </a:rPr>
              <a:t>		– winner of the 2011 IATA Eagle Award </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2000">
                <a:latin typeface="Georgia" panose="02040502050405020303" pitchFamily="18" charset="0"/>
              </a:rPr>
              <a:t>		for the Most </a:t>
            </a:r>
            <a:r>
              <a:rPr lang="cs-CZ" altLang="cs-CZ" sz="2000">
                <a:latin typeface="Georgia" panose="02040502050405020303" pitchFamily="18" charset="0"/>
              </a:rPr>
              <a:t>D</a:t>
            </a:r>
            <a:r>
              <a:rPr lang="en-GB" altLang="cs-CZ" sz="2000">
                <a:latin typeface="Georgia" panose="02040502050405020303" pitchFamily="18" charset="0"/>
              </a:rPr>
              <a:t>eserving Airport</a:t>
            </a:r>
          </a:p>
          <a:p>
            <a:pPr marL="304800" indent="-304800" algn="just" eaLnBrk="1" hangingPunct="1">
              <a:lnSpc>
                <a:spcPct val="110000"/>
              </a:lnSpc>
              <a:spcBef>
                <a:spcPct val="0"/>
              </a:spcBef>
              <a:spcAft>
                <a:spcPts val="1200"/>
              </a:spcAft>
              <a:buFont typeface="Georgia" panose="02040502050405020303" pitchFamily="18" charset="0"/>
              <a:buChar char="●"/>
            </a:pPr>
            <a:r>
              <a:rPr lang="en-GB" altLang="cs-CZ" sz="2000">
                <a:latin typeface="Georgia" panose="02040502050405020303" pitchFamily="18" charset="0"/>
              </a:rPr>
              <a:t>Brno Airport (BRQ), Ostrava Airport (OSR),</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2000">
                <a:latin typeface="Georgia" panose="02040502050405020303" pitchFamily="18" charset="0"/>
              </a:rPr>
              <a:t>	Karlovy Vary Airport (KLV), Pardubice Airport (PED)</a:t>
            </a:r>
          </a:p>
        </p:txBody>
      </p:sp>
      <p:sp>
        <p:nvSpPr>
          <p:cNvPr id="2" name="Rectangle 1">
            <a:extLst>
              <a:ext uri="{FF2B5EF4-FFF2-40B4-BE49-F238E27FC236}">
                <a16:creationId xmlns:a16="http://schemas.microsoft.com/office/drawing/2014/main" id="{2ECC6737-B61F-3FD0-46B1-4AB8F9154584}"/>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F18ECD9-AF3A-1DBF-546B-3F4CAF49C897}"/>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0">
            <a:extLst>
              <a:ext uri="{FF2B5EF4-FFF2-40B4-BE49-F238E27FC236}">
                <a16:creationId xmlns:a16="http://schemas.microsoft.com/office/drawing/2014/main" id="{6D521580-76C6-CFD8-ECAC-ACBE7E1E0799}"/>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a:extLst>
              <a:ext uri="{FF2B5EF4-FFF2-40B4-BE49-F238E27FC236}">
                <a16:creationId xmlns:a16="http://schemas.microsoft.com/office/drawing/2014/main" id="{D4A8801D-0FC8-473E-D3DD-3DA300D639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2">
            <a:extLst>
              <a:ext uri="{FF2B5EF4-FFF2-40B4-BE49-F238E27FC236}">
                <a16:creationId xmlns:a16="http://schemas.microsoft.com/office/drawing/2014/main" id="{EBB31027-D2A7-4FD0-4B1E-A252C2635810}"/>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Infrastructure</a:t>
            </a:r>
          </a:p>
        </p:txBody>
      </p:sp>
      <p:sp>
        <p:nvSpPr>
          <p:cNvPr id="104453" name="Rectangle 3">
            <a:extLst>
              <a:ext uri="{FF2B5EF4-FFF2-40B4-BE49-F238E27FC236}">
                <a16:creationId xmlns:a16="http://schemas.microsoft.com/office/drawing/2014/main" id="{A5BD80DD-A748-3A3D-4A9C-89F49882EA45}"/>
              </a:ext>
            </a:extLst>
          </p:cNvPr>
          <p:cNvSpPr>
            <a:spLocks noGrp="1" noChangeArrowheads="1"/>
          </p:cNvSpPr>
          <p:nvPr>
            <p:ph type="subTitle" idx="4294967295"/>
          </p:nvPr>
        </p:nvSpPr>
        <p:spPr>
          <a:xfrm>
            <a:off x="1511300" y="1444625"/>
            <a:ext cx="7632700" cy="5103813"/>
          </a:xfrm>
        </p:spPr>
        <p:txBody>
          <a:bodyPr/>
          <a:lstStyle/>
          <a:p>
            <a:pPr marL="304800" indent="-304800" algn="just" eaLnBrk="1" hangingPunct="1">
              <a:lnSpc>
                <a:spcPct val="110000"/>
              </a:lnSpc>
              <a:spcBef>
                <a:spcPct val="0"/>
              </a:spcBef>
              <a:spcAft>
                <a:spcPts val="1200"/>
              </a:spcAft>
              <a:buFont typeface="Georgia" panose="02040502050405020303" pitchFamily="18" charset="0"/>
              <a:buNone/>
            </a:pPr>
            <a:r>
              <a:rPr lang="en-US" altLang="cs-CZ" sz="2400">
                <a:solidFill>
                  <a:srgbClr val="0039A6"/>
                </a:solidFill>
                <a:latin typeface="Georgia" panose="02040502050405020303" pitchFamily="18" charset="0"/>
              </a:rPr>
              <a:t>		</a:t>
            </a:r>
            <a:r>
              <a:rPr lang="en-GB" altLang="cs-CZ" sz="2400">
                <a:solidFill>
                  <a:srgbClr val="0039A6"/>
                </a:solidFill>
                <a:latin typeface="Georgia" panose="02040502050405020303" pitchFamily="18" charset="0"/>
              </a:rPr>
              <a:t>	Roadways</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1800">
                <a:latin typeface="Georgia" panose="02040502050405020303" pitchFamily="18" charset="0"/>
              </a:rPr>
              <a:t>			Total: 	55,500 km (paved)</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1800">
                <a:latin typeface="Georgia" panose="02040502050405020303" pitchFamily="18" charset="0"/>
              </a:rPr>
              <a:t>				1,178 km of motorways and highways </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1800">
                <a:latin typeface="Georgia" panose="02040502050405020303" pitchFamily="18" charset="0"/>
              </a:rPr>
              <a:t>				(2,180 km planned)</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2400">
                <a:solidFill>
                  <a:srgbClr val="0039A6"/>
                </a:solidFill>
                <a:latin typeface="Georgia" panose="02040502050405020303" pitchFamily="18" charset="0"/>
              </a:rPr>
              <a:t>			Railways</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1800">
                <a:latin typeface="Georgia" panose="02040502050405020303" pitchFamily="18" charset="0"/>
              </a:rPr>
              <a:t>			Total:	9,600 km in operation</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1800">
                <a:latin typeface="Georgia" panose="02040502050405020303" pitchFamily="18" charset="0"/>
              </a:rPr>
              <a:t>				3,000 km electrified tracks</a:t>
            </a:r>
          </a:p>
          <a:p>
            <a:pPr marL="304800" indent="-304800" algn="just" eaLnBrk="1" hangingPunct="1">
              <a:lnSpc>
                <a:spcPct val="110000"/>
              </a:lnSpc>
              <a:spcBef>
                <a:spcPct val="0"/>
              </a:spcBef>
              <a:spcAft>
                <a:spcPts val="1200"/>
              </a:spcAft>
              <a:buFont typeface="Georgia" panose="02040502050405020303" pitchFamily="18" charset="0"/>
              <a:buNone/>
            </a:pPr>
            <a:endParaRPr lang="en-GB" altLang="cs-CZ" sz="1800">
              <a:latin typeface="Georgia" panose="02040502050405020303" pitchFamily="18" charset="0"/>
            </a:endParaRP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2400">
                <a:solidFill>
                  <a:srgbClr val="0039A6"/>
                </a:solidFill>
                <a:latin typeface="Georgia" panose="02040502050405020303" pitchFamily="18" charset="0"/>
              </a:rPr>
              <a:t>			Waterways</a:t>
            </a:r>
          </a:p>
          <a:p>
            <a:pPr marL="304800" indent="-304800" algn="just" eaLnBrk="1" hangingPunct="1">
              <a:lnSpc>
                <a:spcPct val="110000"/>
              </a:lnSpc>
              <a:spcBef>
                <a:spcPct val="0"/>
              </a:spcBef>
              <a:spcAft>
                <a:spcPts val="1200"/>
              </a:spcAft>
              <a:buFont typeface="Georgia" panose="02040502050405020303" pitchFamily="18" charset="0"/>
              <a:buNone/>
            </a:pPr>
            <a:r>
              <a:rPr lang="en-GB" altLang="cs-CZ" sz="1800">
                <a:latin typeface="Georgia" panose="02040502050405020303" pitchFamily="18" charset="0"/>
              </a:rPr>
              <a:t>			Total:	660 km (mainly Elbe, Vltava and 					Oder rivers)</a:t>
            </a:r>
          </a:p>
        </p:txBody>
      </p:sp>
      <p:sp>
        <p:nvSpPr>
          <p:cNvPr id="2" name="Rectangle 1">
            <a:extLst>
              <a:ext uri="{FF2B5EF4-FFF2-40B4-BE49-F238E27FC236}">
                <a16:creationId xmlns:a16="http://schemas.microsoft.com/office/drawing/2014/main" id="{75699E1A-5C89-BBCC-DAC2-57050EA0D745}"/>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36336D6-1FE5-0C23-362D-768A694EFBA4}"/>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4456" name="Picture 11" descr="MP900431666[1]">
            <a:extLst>
              <a:ext uri="{FF2B5EF4-FFF2-40B4-BE49-F238E27FC236}">
                <a16:creationId xmlns:a16="http://schemas.microsoft.com/office/drawing/2014/main" id="{15386CEF-EF5B-A1E7-38B4-9BBCCD99C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00200"/>
            <a:ext cx="14398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12" descr="MP900386077[1]">
            <a:extLst>
              <a:ext uri="{FF2B5EF4-FFF2-40B4-BE49-F238E27FC236}">
                <a16:creationId xmlns:a16="http://schemas.microsoft.com/office/drawing/2014/main" id="{BEF0803B-0BE4-E027-0D0A-BBAC040E2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249" b="11810"/>
          <a:stretch>
            <a:fillRect/>
          </a:stretch>
        </p:blipFill>
        <p:spPr bwMode="auto">
          <a:xfrm>
            <a:off x="1146175" y="3517900"/>
            <a:ext cx="1439863"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Picture 14" descr="plavba_lodi_i">
            <a:extLst>
              <a:ext uri="{FF2B5EF4-FFF2-40B4-BE49-F238E27FC236}">
                <a16:creationId xmlns:a16="http://schemas.microsoft.com/office/drawing/2014/main" id="{7092E8F7-5572-5885-0D0E-73BAC838A9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622" t="49763" r="23622"/>
          <a:stretch>
            <a:fillRect/>
          </a:stretch>
        </p:blipFill>
        <p:spPr bwMode="auto">
          <a:xfrm>
            <a:off x="1130300" y="5434013"/>
            <a:ext cx="1439863"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5" descr="wheat-stem-and-grain">
            <a:extLst>
              <a:ext uri="{FF2B5EF4-FFF2-40B4-BE49-F238E27FC236}">
                <a16:creationId xmlns:a16="http://schemas.microsoft.com/office/drawing/2014/main" id="{AA764E0E-3822-4C29-756A-83BA1D84030B}"/>
              </a:ext>
            </a:extLst>
          </p:cNvPr>
          <p:cNvPicPr>
            <a:picLocks noChangeAspect="1" noChangeArrowheads="1"/>
          </p:cNvPicPr>
          <p:nvPr/>
        </p:nvPicPr>
        <p:blipFill>
          <a:blip r:embed="rId2">
            <a:lum bright="4000" contrast="4000"/>
            <a:extLst>
              <a:ext uri="{28A0092B-C50C-407E-A947-70E740481C1C}">
                <a14:useLocalDpi xmlns:a14="http://schemas.microsoft.com/office/drawing/2010/main" val="0"/>
              </a:ext>
            </a:extLst>
          </a:blip>
          <a:srcRect r="3337"/>
          <a:stretch>
            <a:fillRect/>
          </a:stretch>
        </p:blipFill>
        <p:spPr bwMode="auto">
          <a:xfrm>
            <a:off x="5541963" y="0"/>
            <a:ext cx="36020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a:extLst>
              <a:ext uri="{FF2B5EF4-FFF2-40B4-BE49-F238E27FC236}">
                <a16:creationId xmlns:a16="http://schemas.microsoft.com/office/drawing/2014/main" id="{69F12A6E-F69B-90EC-EB0D-1B86709A2A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2">
            <a:extLst>
              <a:ext uri="{FF2B5EF4-FFF2-40B4-BE49-F238E27FC236}">
                <a16:creationId xmlns:a16="http://schemas.microsoft.com/office/drawing/2014/main" id="{132F553D-1FE5-2045-2966-7D35ADAB88E3}"/>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Agriculture</a:t>
            </a:r>
          </a:p>
        </p:txBody>
      </p:sp>
      <p:sp>
        <p:nvSpPr>
          <p:cNvPr id="105477" name="Rectangle 3">
            <a:extLst>
              <a:ext uri="{FF2B5EF4-FFF2-40B4-BE49-F238E27FC236}">
                <a16:creationId xmlns:a16="http://schemas.microsoft.com/office/drawing/2014/main" id="{8B6F813A-F7B9-4FA5-6A26-27E6DC363882}"/>
              </a:ext>
            </a:extLst>
          </p:cNvPr>
          <p:cNvSpPr>
            <a:spLocks noGrp="1" noChangeArrowheads="1"/>
          </p:cNvSpPr>
          <p:nvPr>
            <p:ph type="subTitle" idx="4294967295"/>
          </p:nvPr>
        </p:nvSpPr>
        <p:spPr>
          <a:xfrm>
            <a:off x="1482725" y="1851025"/>
            <a:ext cx="7661275" cy="5006975"/>
          </a:xfrm>
        </p:spPr>
        <p:txBody>
          <a:bodyPr/>
          <a:lstStyle/>
          <a:p>
            <a:pPr marL="304800" indent="-304800" eaLnBrk="1" hangingPunct="1">
              <a:buFontTx/>
              <a:buNone/>
            </a:pPr>
            <a:r>
              <a:rPr lang="en-US" altLang="cs-CZ" sz="2000">
                <a:solidFill>
                  <a:srgbClr val="0039A6"/>
                </a:solidFill>
                <a:cs typeface="Times New Roman" panose="02020603050405020304" pitchFamily="18" charset="0"/>
              </a:rPr>
              <a:t>	</a:t>
            </a:r>
            <a:r>
              <a:rPr lang="en-US" altLang="cs-CZ" sz="2000">
                <a:solidFill>
                  <a:srgbClr val="0039A6"/>
                </a:solidFill>
                <a:latin typeface="Georgia" panose="02040502050405020303" pitchFamily="18" charset="0"/>
                <a:cs typeface="Times New Roman" panose="02020603050405020304" pitchFamily="18" charset="0"/>
              </a:rPr>
              <a:t>Agricultural land:</a:t>
            </a:r>
            <a:r>
              <a:rPr lang="en-US" altLang="cs-CZ" sz="2000">
                <a:latin typeface="Georgia" panose="02040502050405020303" pitchFamily="18" charset="0"/>
                <a:cs typeface="Times New Roman" panose="02020603050405020304" pitchFamily="18" charset="0"/>
              </a:rPr>
              <a:t>		 </a:t>
            </a:r>
            <a:r>
              <a:rPr lang="en-GB" altLang="cs-CZ" sz="2000">
                <a:latin typeface="Georgia" panose="02040502050405020303" pitchFamily="18" charset="0"/>
                <a:cs typeface="Times New Roman" panose="02020603050405020304" pitchFamily="18" charset="0"/>
              </a:rPr>
              <a:t>4,269,000 ha</a:t>
            </a:r>
            <a:endParaRPr lang="en-GB" altLang="cs-CZ" sz="2000">
              <a:latin typeface="Georgia" panose="02040502050405020303" pitchFamily="18" charset="0"/>
            </a:endParaRPr>
          </a:p>
          <a:p>
            <a:pPr marL="304800" indent="-304800" eaLnBrk="1" hangingPunct="1">
              <a:buFontTx/>
              <a:buNone/>
            </a:pPr>
            <a:endParaRPr lang="en-GB" altLang="cs-CZ" sz="1000">
              <a:latin typeface="Georgia" panose="02040502050405020303" pitchFamily="18" charset="0"/>
            </a:endParaRPr>
          </a:p>
          <a:p>
            <a:pPr marL="304800" indent="-304800" eaLnBrk="1" hangingPunct="1">
              <a:buFontTx/>
              <a:buNone/>
            </a:pPr>
            <a:r>
              <a:rPr lang="en-GB" altLang="cs-CZ" sz="2000">
                <a:solidFill>
                  <a:srgbClr val="0039A6"/>
                </a:solidFill>
                <a:cs typeface="Times New Roman" panose="02020603050405020304" pitchFamily="18" charset="0"/>
              </a:rPr>
              <a:t>	</a:t>
            </a:r>
            <a:r>
              <a:rPr lang="en-GB" altLang="cs-CZ" sz="2000">
                <a:solidFill>
                  <a:srgbClr val="0039A6"/>
                </a:solidFill>
                <a:latin typeface="Georgia" panose="02040502050405020303" pitchFamily="18" charset="0"/>
                <a:cs typeface="Times New Roman" panose="02020603050405020304" pitchFamily="18" charset="0"/>
              </a:rPr>
              <a:t>Arable land:</a:t>
            </a:r>
            <a:r>
              <a:rPr lang="en-GB" altLang="cs-CZ" sz="2000">
                <a:latin typeface="Georgia" panose="02040502050405020303" pitchFamily="18" charset="0"/>
                <a:cs typeface="Times New Roman" panose="02020603050405020304" pitchFamily="18" charset="0"/>
              </a:rPr>
              <a:t> 			 3,062,000 ha</a:t>
            </a:r>
            <a:r>
              <a:rPr lang="en-GB" altLang="cs-CZ" sz="2000">
                <a:latin typeface="Georgia" panose="02040502050405020303" pitchFamily="18" charset="0"/>
              </a:rPr>
              <a:t> (40% of total area)</a:t>
            </a:r>
          </a:p>
          <a:p>
            <a:pPr marL="304800" indent="-304800" eaLnBrk="1" hangingPunct="1">
              <a:buFontTx/>
              <a:buNone/>
            </a:pPr>
            <a:endParaRPr lang="en-GB" altLang="cs-CZ" sz="1000">
              <a:latin typeface="Georgia" panose="02040502050405020303" pitchFamily="18" charset="0"/>
            </a:endParaRPr>
          </a:p>
          <a:p>
            <a:pPr marL="304800" indent="-304800" eaLnBrk="1" hangingPunct="1">
              <a:buFontTx/>
              <a:buNone/>
            </a:pPr>
            <a:r>
              <a:rPr lang="en-GB" altLang="cs-CZ" sz="2000">
                <a:latin typeface="Georgia" panose="02040502050405020303" pitchFamily="18" charset="0"/>
              </a:rPr>
              <a:t>	</a:t>
            </a:r>
            <a:r>
              <a:rPr lang="en-GB" altLang="cs-CZ" sz="2000">
                <a:solidFill>
                  <a:srgbClr val="0039A6"/>
                </a:solidFill>
                <a:latin typeface="Georgia" panose="02040502050405020303" pitchFamily="18" charset="0"/>
              </a:rPr>
              <a:t>Organic cropland</a:t>
            </a:r>
            <a:r>
              <a:rPr lang="en-GB" altLang="cs-CZ" sz="2000">
                <a:latin typeface="Georgia" panose="02040502050405020303" pitchFamily="18" charset="0"/>
              </a:rPr>
              <a:t>		 220,000 ha</a:t>
            </a:r>
          </a:p>
          <a:p>
            <a:pPr marL="304800" indent="-304800" eaLnBrk="1" hangingPunct="1">
              <a:buFontTx/>
              <a:buNone/>
            </a:pPr>
            <a:endParaRPr lang="en-GB" altLang="cs-CZ" sz="1000">
              <a:latin typeface="Georgia" panose="02040502050405020303" pitchFamily="18" charset="0"/>
            </a:endParaRPr>
          </a:p>
          <a:p>
            <a:pPr marL="304800" indent="-304800" eaLnBrk="1" hangingPunct="1">
              <a:buFontTx/>
              <a:buNone/>
            </a:pPr>
            <a:r>
              <a:rPr lang="en-GB" altLang="cs-CZ" sz="2000">
                <a:solidFill>
                  <a:srgbClr val="0039A6"/>
                </a:solidFill>
                <a:cs typeface="Times New Roman" panose="02020603050405020304" pitchFamily="18" charset="0"/>
              </a:rPr>
              <a:t>	</a:t>
            </a:r>
            <a:r>
              <a:rPr lang="en-GB" altLang="cs-CZ" sz="2000">
                <a:solidFill>
                  <a:srgbClr val="0039A6"/>
                </a:solidFill>
                <a:latin typeface="Georgia" panose="02040502050405020303" pitchFamily="18" charset="0"/>
                <a:cs typeface="Times New Roman" panose="02020603050405020304" pitchFamily="18" charset="0"/>
              </a:rPr>
              <a:t>Share in overall GDP:</a:t>
            </a:r>
            <a:r>
              <a:rPr lang="en-GB" altLang="cs-CZ" sz="2000">
                <a:latin typeface="Georgia" panose="02040502050405020303" pitchFamily="18" charset="0"/>
                <a:cs typeface="Times New Roman" panose="02020603050405020304" pitchFamily="18" charset="0"/>
              </a:rPr>
              <a:t> 	 3.4%</a:t>
            </a:r>
            <a:r>
              <a:rPr lang="en-GB" altLang="cs-CZ" sz="2000">
                <a:latin typeface="Georgia" panose="02040502050405020303" pitchFamily="18" charset="0"/>
              </a:rPr>
              <a:t> </a:t>
            </a:r>
          </a:p>
          <a:p>
            <a:pPr marL="304800" indent="-304800" eaLnBrk="1" hangingPunct="1">
              <a:buFontTx/>
              <a:buNone/>
            </a:pPr>
            <a:endParaRPr lang="en-GB" altLang="cs-CZ" sz="1000">
              <a:latin typeface="Georgia" panose="02040502050405020303" pitchFamily="18" charset="0"/>
            </a:endParaRPr>
          </a:p>
          <a:p>
            <a:pPr marL="304800" indent="-304800" eaLnBrk="1" hangingPunct="1">
              <a:buFontTx/>
              <a:buNone/>
            </a:pPr>
            <a:r>
              <a:rPr lang="en-GB" altLang="cs-CZ" sz="2000">
                <a:solidFill>
                  <a:srgbClr val="0039A6"/>
                </a:solidFill>
                <a:cs typeface="Times New Roman" panose="02020603050405020304" pitchFamily="18" charset="0"/>
              </a:rPr>
              <a:t>	</a:t>
            </a:r>
            <a:r>
              <a:rPr lang="en-GB" altLang="cs-CZ" sz="2000">
                <a:solidFill>
                  <a:srgbClr val="0039A6"/>
                </a:solidFill>
                <a:latin typeface="Georgia" panose="02040502050405020303" pitchFamily="18" charset="0"/>
                <a:cs typeface="Times New Roman" panose="02020603050405020304" pitchFamily="18" charset="0"/>
              </a:rPr>
              <a:t>Agricultural workers:</a:t>
            </a:r>
            <a:r>
              <a:rPr lang="en-GB" altLang="cs-CZ" sz="2000">
                <a:latin typeface="Georgia" panose="02040502050405020303" pitchFamily="18" charset="0"/>
                <a:cs typeface="Times New Roman" panose="02020603050405020304" pitchFamily="18" charset="0"/>
              </a:rPr>
              <a:t> 	 4% of population</a:t>
            </a:r>
          </a:p>
          <a:p>
            <a:pPr marL="304800" indent="-304800" eaLnBrk="1" hangingPunct="1">
              <a:buFontTx/>
              <a:buNone/>
            </a:pPr>
            <a:endParaRPr lang="en-GB" altLang="cs-CZ" sz="2000">
              <a:latin typeface="Georgia" panose="02040502050405020303" pitchFamily="18" charset="0"/>
              <a:cs typeface="Times New Roman" panose="02020603050405020304" pitchFamily="18" charset="0"/>
            </a:endParaRPr>
          </a:p>
          <a:p>
            <a:pPr marL="304800" indent="-304800" eaLnBrk="1" hangingPunct="1">
              <a:spcBef>
                <a:spcPct val="0"/>
              </a:spcBef>
              <a:buFontTx/>
              <a:buNone/>
            </a:pPr>
            <a:r>
              <a:rPr lang="en-US" altLang="cs-CZ" sz="2000">
                <a:solidFill>
                  <a:srgbClr val="0039A6"/>
                </a:solidFill>
                <a:cs typeface="Times New Roman" panose="02020603050405020304" pitchFamily="18" charset="0"/>
              </a:rPr>
              <a:t>			</a:t>
            </a:r>
            <a:r>
              <a:rPr lang="en-US" altLang="cs-CZ" sz="2000">
                <a:solidFill>
                  <a:srgbClr val="0039A6"/>
                </a:solidFill>
                <a:latin typeface="Georgia" panose="02040502050405020303" pitchFamily="18" charset="0"/>
                <a:cs typeface="Times New Roman" panose="02020603050405020304" pitchFamily="18" charset="0"/>
              </a:rPr>
              <a:t>Traditional agricultural crops:</a:t>
            </a:r>
            <a:r>
              <a:rPr lang="en-US" altLang="cs-CZ" sz="2000">
                <a:latin typeface="Georgia" panose="02040502050405020303" pitchFamily="18" charset="0"/>
                <a:cs typeface="Times New Roman" panose="02020603050405020304" pitchFamily="18" charset="0"/>
              </a:rPr>
              <a:t> 	</a:t>
            </a:r>
          </a:p>
          <a:p>
            <a:pPr marL="304800" indent="-304800" eaLnBrk="1" hangingPunct="1">
              <a:spcBef>
                <a:spcPct val="0"/>
              </a:spcBef>
              <a:buFontTx/>
              <a:buNone/>
            </a:pPr>
            <a:endParaRPr lang="en-US" altLang="cs-CZ" sz="1000">
              <a:latin typeface="Georgia" panose="02040502050405020303" pitchFamily="18" charset="0"/>
              <a:cs typeface="Times New Roman" panose="02020603050405020304" pitchFamily="18" charset="0"/>
            </a:endParaRPr>
          </a:p>
          <a:p>
            <a:pPr marL="304800" indent="-304800" eaLnBrk="1" hangingPunct="1">
              <a:lnSpc>
                <a:spcPct val="110000"/>
              </a:lnSpc>
              <a:spcBef>
                <a:spcPct val="0"/>
              </a:spcBef>
              <a:buFontTx/>
              <a:buNone/>
            </a:pPr>
            <a:r>
              <a:rPr lang="en-US" altLang="cs-CZ" sz="2000">
                <a:latin typeface="Georgia" panose="02040502050405020303" pitchFamily="18" charset="0"/>
                <a:cs typeface="Times New Roman" panose="02020603050405020304" pitchFamily="18" charset="0"/>
              </a:rPr>
              <a:t>			- Grains (wheat, rye, barley, oats, corn)</a:t>
            </a:r>
          </a:p>
          <a:p>
            <a:pPr marL="304800" indent="-304800" eaLnBrk="1" hangingPunct="1">
              <a:lnSpc>
                <a:spcPct val="110000"/>
              </a:lnSpc>
              <a:spcBef>
                <a:spcPct val="0"/>
              </a:spcBef>
              <a:buFontTx/>
              <a:buNone/>
            </a:pPr>
            <a:r>
              <a:rPr lang="en-US" altLang="cs-CZ" sz="2000">
                <a:latin typeface="Georgia" panose="02040502050405020303" pitchFamily="18" charset="0"/>
                <a:cs typeface="Times New Roman" panose="02020603050405020304" pitchFamily="18" charset="0"/>
              </a:rPr>
              <a:t>			- Rape 		- Sugar beet</a:t>
            </a:r>
          </a:p>
          <a:p>
            <a:pPr marL="304800" indent="-304800" eaLnBrk="1" hangingPunct="1">
              <a:lnSpc>
                <a:spcPct val="110000"/>
              </a:lnSpc>
              <a:spcBef>
                <a:spcPct val="0"/>
              </a:spcBef>
              <a:buFontTx/>
              <a:buNone/>
            </a:pPr>
            <a:r>
              <a:rPr lang="en-US" altLang="cs-CZ" sz="2000">
                <a:latin typeface="Georgia" panose="02040502050405020303" pitchFamily="18" charset="0"/>
                <a:cs typeface="Times New Roman" panose="02020603050405020304" pitchFamily="18" charset="0"/>
              </a:rPr>
              <a:t>			- Hops 		- Mustard					- Potatoes	- Oil seeds</a:t>
            </a:r>
          </a:p>
        </p:txBody>
      </p:sp>
      <p:sp>
        <p:nvSpPr>
          <p:cNvPr id="2" name="Rectangle 1">
            <a:extLst>
              <a:ext uri="{FF2B5EF4-FFF2-40B4-BE49-F238E27FC236}">
                <a16:creationId xmlns:a16="http://schemas.microsoft.com/office/drawing/2014/main" id="{4B90F677-B42F-B009-8D92-374BCA3C5B7E}"/>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A559457-3726-BA5A-CE49-BF18F9C04EB7}"/>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5480" name="Picture 28" descr="spelt-grain">
            <a:extLst>
              <a:ext uri="{FF2B5EF4-FFF2-40B4-BE49-F238E27FC236}">
                <a16:creationId xmlns:a16="http://schemas.microsoft.com/office/drawing/2014/main" id="{ED4B42D4-B077-CADD-5E65-C4DFBF6E3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3225"/>
            <a:ext cx="2452688"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8" descr="ANd9GcTbvZyOK9cR466UbcC_onrUd49BqqXxcgMNvkiHSd9T3p9pf1u3uw">
            <a:extLst>
              <a:ext uri="{FF2B5EF4-FFF2-40B4-BE49-F238E27FC236}">
                <a16:creationId xmlns:a16="http://schemas.microsoft.com/office/drawing/2014/main" id="{A272F544-F044-459A-9F2B-2CE52DAC3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1599"/>
          <a:stretch>
            <a:fillRect/>
          </a:stretch>
        </p:blipFill>
        <p:spPr bwMode="auto">
          <a:xfrm>
            <a:off x="8169275" y="6022975"/>
            <a:ext cx="9747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16" descr="ANd9GcTbvZyOK9cR466UbcC_onrUd49BqqXxcgMNvkiHSd9T3p9pf1u3uw">
            <a:extLst>
              <a:ext uri="{FF2B5EF4-FFF2-40B4-BE49-F238E27FC236}">
                <a16:creationId xmlns:a16="http://schemas.microsoft.com/office/drawing/2014/main" id="{CD9656BC-CC91-E2B1-4204-E3A0DA252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6022975"/>
            <a:ext cx="16684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17" descr="ANd9GcTbvZyOK9cR466UbcC_onrUd49BqqXxcgMNvkiHSd9T3p9pf1u3uw">
            <a:extLst>
              <a:ext uri="{FF2B5EF4-FFF2-40B4-BE49-F238E27FC236}">
                <a16:creationId xmlns:a16="http://schemas.microsoft.com/office/drawing/2014/main" id="{C25DA0DD-1165-39C8-C4DB-BB25A0916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613" y="6022975"/>
            <a:ext cx="166846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15" descr="ANd9GcTbvZyOK9cR466UbcC_onrUd49BqqXxcgMNvkiHSd9T3p9pf1u3uw">
            <a:extLst>
              <a:ext uri="{FF2B5EF4-FFF2-40B4-BE49-F238E27FC236}">
                <a16:creationId xmlns:a16="http://schemas.microsoft.com/office/drawing/2014/main" id="{B1B0FF2E-E075-EAA7-0476-11A95A51D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900" y="6022975"/>
            <a:ext cx="16684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4" descr="ANd9GcTbvZyOK9cR466UbcC_onrUd49BqqXxcgMNvkiHSd9T3p9pf1u3uw">
            <a:extLst>
              <a:ext uri="{FF2B5EF4-FFF2-40B4-BE49-F238E27FC236}">
                <a16:creationId xmlns:a16="http://schemas.microsoft.com/office/drawing/2014/main" id="{944106E9-E6EE-320C-F974-2CB1B93E2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713" y="6022975"/>
            <a:ext cx="166846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13" descr="ANd9GcTbvZyOK9cR466UbcC_onrUd49BqqXxcgMNvkiHSd9T3p9pf1u3uw">
            <a:extLst>
              <a:ext uri="{FF2B5EF4-FFF2-40B4-BE49-F238E27FC236}">
                <a16:creationId xmlns:a16="http://schemas.microsoft.com/office/drawing/2014/main" id="{948120CC-F548-D6F3-F90E-9270FDA20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22975"/>
            <a:ext cx="16684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Picture 3">
            <a:extLst>
              <a:ext uri="{FF2B5EF4-FFF2-40B4-BE49-F238E27FC236}">
                <a16:creationId xmlns:a16="http://schemas.microsoft.com/office/drawing/2014/main" id="{218B2B7B-AA77-3C51-CC47-23BD680C2B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20675"/>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5" name="Rectangle 2">
            <a:extLst>
              <a:ext uri="{FF2B5EF4-FFF2-40B4-BE49-F238E27FC236}">
                <a16:creationId xmlns:a16="http://schemas.microsoft.com/office/drawing/2014/main" id="{5DBD9AFD-9F73-E82F-939C-0B6A2A2B6FD8}"/>
              </a:ext>
            </a:extLst>
          </p:cNvPr>
          <p:cNvSpPr>
            <a:spLocks noGrp="1" noChangeArrowheads="1"/>
          </p:cNvSpPr>
          <p:nvPr>
            <p:ph type="ctrTitle" idx="4294967295"/>
          </p:nvPr>
        </p:nvSpPr>
        <p:spPr>
          <a:xfrm>
            <a:off x="1800225" y="401638"/>
            <a:ext cx="7343775" cy="503237"/>
          </a:xfrm>
        </p:spPr>
        <p:txBody>
          <a:bodyPr/>
          <a:lstStyle/>
          <a:p>
            <a:pPr eaLnBrk="1" hangingPunct="1"/>
            <a:r>
              <a:rPr lang="en-US" altLang="cs-CZ" sz="2400">
                <a:solidFill>
                  <a:srgbClr val="0039A6"/>
                </a:solidFill>
                <a:latin typeface="Georgia" panose="02040502050405020303" pitchFamily="18" charset="0"/>
              </a:rPr>
              <a:t>Environment</a:t>
            </a:r>
          </a:p>
        </p:txBody>
      </p:sp>
      <p:sp>
        <p:nvSpPr>
          <p:cNvPr id="111626" name="Rectangle 3">
            <a:extLst>
              <a:ext uri="{FF2B5EF4-FFF2-40B4-BE49-F238E27FC236}">
                <a16:creationId xmlns:a16="http://schemas.microsoft.com/office/drawing/2014/main" id="{324C273B-5956-6B93-1283-5E842FFC2E98}"/>
              </a:ext>
            </a:extLst>
          </p:cNvPr>
          <p:cNvSpPr>
            <a:spLocks noGrp="1" noChangeArrowheads="1"/>
          </p:cNvSpPr>
          <p:nvPr>
            <p:ph type="subTitle" idx="4294967295"/>
          </p:nvPr>
        </p:nvSpPr>
        <p:spPr>
          <a:xfrm>
            <a:off x="1235075" y="1428750"/>
            <a:ext cx="7908925" cy="4586288"/>
          </a:xfrm>
        </p:spPr>
        <p:txBody>
          <a:bodyPr rtlCol="0">
            <a:normAutofit fontScale="92500" lnSpcReduction="20000"/>
          </a:bodyPr>
          <a:lstStyle/>
          <a:p>
            <a:pPr marL="304800" indent="-304800" eaLnBrk="1" fontAlgn="auto" hangingPunct="1">
              <a:lnSpc>
                <a:spcPct val="80000"/>
              </a:lnSpc>
              <a:spcAft>
                <a:spcPts val="0"/>
              </a:spcAft>
              <a:defRPr/>
            </a:pPr>
            <a:r>
              <a:rPr lang="en-GB" altLang="cs-CZ" sz="2000" dirty="0">
                <a:solidFill>
                  <a:srgbClr val="0039A6"/>
                </a:solidFill>
                <a:latin typeface="Georgia" panose="02040502050405020303" pitchFamily="18" charset="0"/>
                <a:cs typeface="Times New Roman" panose="02020603050405020304" pitchFamily="18" charset="0"/>
              </a:rPr>
              <a:t>Number of protected areas:</a:t>
            </a:r>
            <a:r>
              <a:rPr lang="en-GB" altLang="cs-CZ" sz="2000" dirty="0">
                <a:latin typeface="Georgia" panose="02040502050405020303" pitchFamily="18" charset="0"/>
                <a:cs typeface="Times New Roman" panose="02020603050405020304" pitchFamily="18" charset="0"/>
              </a:rPr>
              <a:t> 			2,170</a:t>
            </a:r>
            <a:r>
              <a:rPr lang="en-GB" altLang="cs-CZ" sz="2000" dirty="0">
                <a:latin typeface="Georgia" panose="02040502050405020303" pitchFamily="18" charset="0"/>
              </a:rPr>
              <a:t> </a:t>
            </a:r>
          </a:p>
          <a:p>
            <a:pPr marL="304800" indent="-304800" eaLnBrk="1" fontAlgn="auto" hangingPunct="1">
              <a:lnSpc>
                <a:spcPct val="80000"/>
              </a:lnSpc>
              <a:spcAft>
                <a:spcPts val="0"/>
              </a:spcAft>
              <a:buFontTx/>
              <a:buNone/>
              <a:defRPr/>
            </a:pPr>
            <a:endParaRPr lang="en-GB" altLang="cs-CZ" sz="800" dirty="0">
              <a:latin typeface="Georgia" panose="02040502050405020303" pitchFamily="18" charset="0"/>
            </a:endParaRPr>
          </a:p>
          <a:p>
            <a:pPr marL="304800" indent="-304800" eaLnBrk="1" fontAlgn="auto" hangingPunct="1">
              <a:lnSpc>
                <a:spcPct val="80000"/>
              </a:lnSpc>
              <a:spcAft>
                <a:spcPts val="0"/>
              </a:spcAft>
              <a:defRPr/>
            </a:pPr>
            <a:r>
              <a:rPr lang="en-GB" altLang="cs-CZ" sz="2000" dirty="0">
                <a:solidFill>
                  <a:srgbClr val="0039A6"/>
                </a:solidFill>
                <a:latin typeface="Georgia" panose="02040502050405020303" pitchFamily="18" charset="0"/>
                <a:cs typeface="Times New Roman" panose="02020603050405020304" pitchFamily="18" charset="0"/>
              </a:rPr>
              <a:t>National parks:</a:t>
            </a:r>
            <a:r>
              <a:rPr lang="en-GB" altLang="cs-CZ" sz="2000" dirty="0">
                <a:latin typeface="Georgia" panose="02040502050405020303" pitchFamily="18" charset="0"/>
                <a:cs typeface="Times New Roman" panose="02020603050405020304" pitchFamily="18" charset="0"/>
              </a:rPr>
              <a:t> 	</a:t>
            </a:r>
            <a:r>
              <a:rPr lang="cs-CZ" altLang="cs-CZ" sz="1800" dirty="0">
                <a:latin typeface="Georgia" panose="02040502050405020303" pitchFamily="18" charset="0"/>
                <a:cs typeface="Times New Roman" panose="02020603050405020304" pitchFamily="18" charset="0"/>
              </a:rPr>
              <a:t>Krkonoše </a:t>
            </a:r>
            <a:r>
              <a:rPr lang="en-GB" altLang="cs-CZ" sz="1800" dirty="0">
                <a:latin typeface="Georgia" panose="02040502050405020303" pitchFamily="18" charset="0"/>
                <a:cs typeface="Times New Roman" panose="02020603050405020304" pitchFamily="18" charset="0"/>
              </a:rPr>
              <a:t>(Giant Mountains)</a:t>
            </a:r>
          </a:p>
          <a:p>
            <a:pPr marL="304800" indent="-304800" eaLnBrk="1" fontAlgn="auto" hangingPunct="1">
              <a:lnSpc>
                <a:spcPct val="80000"/>
              </a:lnSpc>
              <a:spcAft>
                <a:spcPts val="0"/>
              </a:spcAft>
              <a:defRPr/>
            </a:pPr>
            <a:endParaRPr lang="en-GB" altLang="cs-CZ" sz="800" dirty="0">
              <a:latin typeface="Georgia" panose="02040502050405020303" pitchFamily="18" charset="0"/>
              <a:cs typeface="Times New Roman" panose="02020603050405020304" pitchFamily="18" charset="0"/>
            </a:endParaRPr>
          </a:p>
          <a:p>
            <a:pPr marL="304800" indent="-304800" eaLnBrk="1" fontAlgn="auto" hangingPunct="1">
              <a:lnSpc>
                <a:spcPct val="80000"/>
              </a:lnSpc>
              <a:spcAft>
                <a:spcPts val="0"/>
              </a:spcAft>
              <a:buFontTx/>
              <a:buNone/>
              <a:defRPr/>
            </a:pPr>
            <a:r>
              <a:rPr lang="en-GB" altLang="cs-CZ" sz="1800" dirty="0">
                <a:cs typeface="Times New Roman" panose="02020603050405020304" pitchFamily="18" charset="0"/>
              </a:rPr>
              <a:t>				</a:t>
            </a:r>
            <a:r>
              <a:rPr lang="cs-CZ" altLang="cs-CZ" sz="1800" dirty="0">
                <a:latin typeface="Georgia" panose="02040502050405020303" pitchFamily="18" charset="0"/>
                <a:cs typeface="Times New Roman" panose="02020603050405020304" pitchFamily="18" charset="0"/>
              </a:rPr>
              <a:t>Podyjí</a:t>
            </a:r>
            <a:r>
              <a:rPr lang="en-GB" altLang="cs-CZ" sz="1800" dirty="0">
                <a:latin typeface="Georgia" panose="02040502050405020303" pitchFamily="18" charset="0"/>
                <a:cs typeface="Times New Roman" panose="02020603050405020304" pitchFamily="18" charset="0"/>
              </a:rPr>
              <a:t> NP (</a:t>
            </a:r>
            <a:r>
              <a:rPr lang="cs-CZ" altLang="cs-CZ" sz="1800" dirty="0">
                <a:latin typeface="Georgia" panose="02040502050405020303" pitchFamily="18" charset="0"/>
                <a:cs typeface="Times New Roman" panose="02020603050405020304" pitchFamily="18" charset="0"/>
              </a:rPr>
              <a:t>Dyje</a:t>
            </a:r>
            <a:r>
              <a:rPr lang="en-GB" altLang="cs-CZ" sz="1800" dirty="0">
                <a:latin typeface="Georgia" panose="02040502050405020303" pitchFamily="18" charset="0"/>
                <a:cs typeface="Times New Roman" panose="02020603050405020304" pitchFamily="18" charset="0"/>
              </a:rPr>
              <a:t> River valley)</a:t>
            </a:r>
          </a:p>
          <a:p>
            <a:pPr marL="304800" indent="-304800" eaLnBrk="1" fontAlgn="auto" hangingPunct="1">
              <a:lnSpc>
                <a:spcPct val="80000"/>
              </a:lnSpc>
              <a:spcAft>
                <a:spcPts val="0"/>
              </a:spcAft>
              <a:buFontTx/>
              <a:buNone/>
              <a:defRPr/>
            </a:pPr>
            <a:endParaRPr lang="en-GB" altLang="cs-CZ" sz="800" dirty="0">
              <a:latin typeface="Georgia" panose="02040502050405020303" pitchFamily="18" charset="0"/>
              <a:cs typeface="Times New Roman" panose="02020603050405020304" pitchFamily="18" charset="0"/>
            </a:endParaRPr>
          </a:p>
          <a:p>
            <a:pPr marL="304800" indent="-304800" eaLnBrk="1" fontAlgn="auto" hangingPunct="1">
              <a:lnSpc>
                <a:spcPct val="80000"/>
              </a:lnSpc>
              <a:spcAft>
                <a:spcPts val="0"/>
              </a:spcAft>
              <a:buFontTx/>
              <a:buNone/>
              <a:defRPr/>
            </a:pPr>
            <a:r>
              <a:rPr lang="en-GB" altLang="cs-CZ" sz="1800" dirty="0">
                <a:latin typeface="Georgia" panose="02040502050405020303" pitchFamily="18" charset="0"/>
                <a:cs typeface="Times New Roman" panose="02020603050405020304" pitchFamily="18" charset="0"/>
              </a:rPr>
              <a:t> 	</a:t>
            </a:r>
            <a:r>
              <a:rPr lang="en-GB" altLang="cs-CZ" sz="1800" dirty="0">
                <a:cs typeface="Times New Roman" panose="02020603050405020304" pitchFamily="18" charset="0"/>
              </a:rPr>
              <a:t>			</a:t>
            </a:r>
            <a:r>
              <a:rPr lang="cs-CZ" altLang="cs-CZ" sz="1800" dirty="0">
                <a:latin typeface="Georgia" panose="02040502050405020303" pitchFamily="18" charset="0"/>
                <a:cs typeface="Times New Roman" panose="02020603050405020304" pitchFamily="18" charset="0"/>
              </a:rPr>
              <a:t>České Švýcarsko </a:t>
            </a:r>
            <a:r>
              <a:rPr lang="en-GB" altLang="cs-CZ" sz="1800" dirty="0">
                <a:latin typeface="Georgia" panose="02040502050405020303" pitchFamily="18" charset="0"/>
                <a:cs typeface="Times New Roman" panose="02020603050405020304" pitchFamily="18" charset="0"/>
              </a:rPr>
              <a:t>(“Bohemian Switzerland”)</a:t>
            </a:r>
          </a:p>
          <a:p>
            <a:pPr marL="304800" indent="-304800" eaLnBrk="1" fontAlgn="auto" hangingPunct="1">
              <a:lnSpc>
                <a:spcPct val="80000"/>
              </a:lnSpc>
              <a:spcAft>
                <a:spcPts val="0"/>
              </a:spcAft>
              <a:buFontTx/>
              <a:buNone/>
              <a:defRPr/>
            </a:pPr>
            <a:endParaRPr lang="en-GB" altLang="cs-CZ" sz="800" dirty="0">
              <a:latin typeface="Georgia" panose="02040502050405020303" pitchFamily="18" charset="0"/>
              <a:cs typeface="Times New Roman" panose="02020603050405020304" pitchFamily="18" charset="0"/>
            </a:endParaRPr>
          </a:p>
          <a:p>
            <a:pPr marL="304800" indent="-304800" eaLnBrk="1" fontAlgn="auto" hangingPunct="1">
              <a:lnSpc>
                <a:spcPct val="80000"/>
              </a:lnSpc>
              <a:spcAft>
                <a:spcPts val="0"/>
              </a:spcAft>
              <a:buFontTx/>
              <a:buNone/>
              <a:defRPr/>
            </a:pPr>
            <a:r>
              <a:rPr lang="en-GB" altLang="cs-CZ" sz="1800" dirty="0">
                <a:latin typeface="Georgia" panose="02040502050405020303" pitchFamily="18" charset="0"/>
              </a:rPr>
              <a:t>				</a:t>
            </a:r>
            <a:r>
              <a:rPr lang="cs-CZ" altLang="cs-CZ" sz="1800" dirty="0">
                <a:latin typeface="Georgia" panose="02040502050405020303" pitchFamily="18" charset="0"/>
              </a:rPr>
              <a:t>Šumava</a:t>
            </a:r>
            <a:r>
              <a:rPr lang="en-GB" altLang="cs-CZ" sz="1800" dirty="0">
                <a:latin typeface="Georgia" panose="02040502050405020303" pitchFamily="18" charset="0"/>
              </a:rPr>
              <a:t> NP</a:t>
            </a:r>
          </a:p>
          <a:p>
            <a:pPr marL="304800" indent="-304800" eaLnBrk="1" fontAlgn="auto" hangingPunct="1">
              <a:lnSpc>
                <a:spcPct val="80000"/>
              </a:lnSpc>
              <a:spcAft>
                <a:spcPts val="0"/>
              </a:spcAft>
              <a:buFontTx/>
              <a:buNone/>
              <a:defRPr/>
            </a:pPr>
            <a:endParaRPr lang="en-GB" altLang="cs-CZ" sz="1200" dirty="0">
              <a:latin typeface="Georgia" panose="02040502050405020303" pitchFamily="18" charset="0"/>
            </a:endParaRPr>
          </a:p>
          <a:p>
            <a:pPr marL="304800" indent="-304800" eaLnBrk="1" fontAlgn="auto" hangingPunct="1">
              <a:lnSpc>
                <a:spcPct val="80000"/>
              </a:lnSpc>
              <a:spcAft>
                <a:spcPts val="0"/>
              </a:spcAft>
              <a:defRPr/>
            </a:pPr>
            <a:r>
              <a:rPr lang="en-GB" altLang="cs-CZ" sz="2000" dirty="0">
                <a:solidFill>
                  <a:srgbClr val="0039A6"/>
                </a:solidFill>
                <a:latin typeface="Georgia" panose="02040502050405020303" pitchFamily="18" charset="0"/>
                <a:cs typeface="Times New Roman" panose="02020603050405020304" pitchFamily="18" charset="0"/>
              </a:rPr>
              <a:t>Area of national parks:</a:t>
            </a:r>
            <a:r>
              <a:rPr lang="en-GB" altLang="cs-CZ" sz="2000" dirty="0">
                <a:latin typeface="Georgia" panose="02040502050405020303" pitchFamily="18" charset="0"/>
                <a:cs typeface="Times New Roman" panose="02020603050405020304" pitchFamily="18" charset="0"/>
              </a:rPr>
              <a:t> 			119,020 ha</a:t>
            </a:r>
            <a:r>
              <a:rPr lang="en-GB" altLang="cs-CZ" sz="2000" dirty="0">
                <a:latin typeface="Georgia" panose="02040502050405020303" pitchFamily="18" charset="0"/>
              </a:rPr>
              <a:t> </a:t>
            </a:r>
          </a:p>
          <a:p>
            <a:pPr marL="304800" indent="-304800" eaLnBrk="1" fontAlgn="auto" hangingPunct="1">
              <a:lnSpc>
                <a:spcPct val="80000"/>
              </a:lnSpc>
              <a:spcAft>
                <a:spcPts val="0"/>
              </a:spcAft>
              <a:buFontTx/>
              <a:buNone/>
              <a:defRPr/>
            </a:pPr>
            <a:endParaRPr lang="en-GB" altLang="cs-CZ" sz="800" dirty="0">
              <a:latin typeface="Georgia" panose="02040502050405020303" pitchFamily="18" charset="0"/>
            </a:endParaRPr>
          </a:p>
          <a:p>
            <a:pPr marL="304800" indent="-304800" eaLnBrk="1" fontAlgn="auto" hangingPunct="1">
              <a:lnSpc>
                <a:spcPct val="80000"/>
              </a:lnSpc>
              <a:spcAft>
                <a:spcPts val="0"/>
              </a:spcAft>
              <a:defRPr/>
            </a:pPr>
            <a:r>
              <a:rPr lang="en-GB" altLang="cs-CZ" sz="2000" dirty="0">
                <a:solidFill>
                  <a:srgbClr val="0039A6"/>
                </a:solidFill>
                <a:latin typeface="Georgia" panose="02040502050405020303" pitchFamily="18" charset="0"/>
                <a:cs typeface="Times New Roman" panose="02020603050405020304" pitchFamily="18" charset="0"/>
              </a:rPr>
              <a:t>Share of national parks in overall area:</a:t>
            </a:r>
            <a:r>
              <a:rPr lang="en-GB" altLang="cs-CZ" sz="2000" dirty="0">
                <a:latin typeface="Georgia" panose="02040502050405020303" pitchFamily="18" charset="0"/>
                <a:cs typeface="Times New Roman" panose="02020603050405020304" pitchFamily="18" charset="0"/>
              </a:rPr>
              <a:t> 	15.09% </a:t>
            </a:r>
            <a:endParaRPr lang="en-GB" altLang="cs-CZ" sz="2000" dirty="0">
              <a:latin typeface="Georgia" panose="02040502050405020303" pitchFamily="18" charset="0"/>
            </a:endParaRPr>
          </a:p>
          <a:p>
            <a:pPr marL="304800" indent="-304800" eaLnBrk="1" fontAlgn="auto" hangingPunct="1">
              <a:lnSpc>
                <a:spcPct val="80000"/>
              </a:lnSpc>
              <a:spcAft>
                <a:spcPts val="0"/>
              </a:spcAft>
              <a:buFontTx/>
              <a:buNone/>
              <a:defRPr/>
            </a:pPr>
            <a:endParaRPr lang="en-GB" altLang="cs-CZ" sz="800" dirty="0">
              <a:latin typeface="Georgia" panose="02040502050405020303" pitchFamily="18" charset="0"/>
            </a:endParaRPr>
          </a:p>
          <a:p>
            <a:pPr marL="304800" indent="-304800" eaLnBrk="1" fontAlgn="auto" hangingPunct="1">
              <a:lnSpc>
                <a:spcPct val="80000"/>
              </a:lnSpc>
              <a:spcAft>
                <a:spcPts val="0"/>
              </a:spcAft>
              <a:defRPr/>
            </a:pPr>
            <a:r>
              <a:rPr lang="en-GB" altLang="cs-CZ" sz="2000" dirty="0">
                <a:solidFill>
                  <a:srgbClr val="0039A6"/>
                </a:solidFill>
                <a:latin typeface="Georgia" panose="02040502050405020303" pitchFamily="18" charset="0"/>
                <a:cs typeface="Times New Roman" panose="02020603050405020304" pitchFamily="18" charset="0"/>
              </a:rPr>
              <a:t>Forest land:</a:t>
            </a:r>
            <a:r>
              <a:rPr lang="en-GB" altLang="cs-CZ" sz="2000" dirty="0">
                <a:latin typeface="Georgia" panose="02040502050405020303" pitchFamily="18" charset="0"/>
                <a:cs typeface="Times New Roman" panose="02020603050405020304" pitchFamily="18" charset="0"/>
              </a:rPr>
              <a:t> 					2,646,000 ha</a:t>
            </a:r>
          </a:p>
          <a:p>
            <a:pPr lvl="1" eaLnBrk="1" fontAlgn="auto" hangingPunct="1">
              <a:lnSpc>
                <a:spcPct val="80000"/>
              </a:lnSpc>
              <a:spcAft>
                <a:spcPts val="0"/>
              </a:spcAft>
              <a:defRPr/>
            </a:pPr>
            <a:r>
              <a:rPr lang="en-GB" altLang="cs-CZ" sz="2000" dirty="0">
                <a:solidFill>
                  <a:srgbClr val="0039A6"/>
                </a:solidFill>
                <a:latin typeface="Georgia" panose="02040502050405020303" pitchFamily="18" charset="0"/>
                <a:cs typeface="Times New Roman" panose="02020603050405020304" pitchFamily="18" charset="0"/>
              </a:rPr>
              <a:t>Share in overall area:		</a:t>
            </a:r>
            <a:r>
              <a:rPr lang="en-GB" altLang="cs-CZ" sz="2000" dirty="0">
                <a:latin typeface="Georgia" panose="02040502050405020303" pitchFamily="18" charset="0"/>
                <a:cs typeface="Times New Roman" panose="02020603050405020304" pitchFamily="18" charset="0"/>
              </a:rPr>
              <a:t>	34%</a:t>
            </a:r>
          </a:p>
          <a:p>
            <a:pPr marL="304800" indent="-304800" eaLnBrk="1" fontAlgn="auto" hangingPunct="1">
              <a:lnSpc>
                <a:spcPct val="80000"/>
              </a:lnSpc>
              <a:spcAft>
                <a:spcPts val="0"/>
              </a:spcAft>
              <a:buFontTx/>
              <a:buNone/>
              <a:defRPr/>
            </a:pPr>
            <a:endParaRPr lang="en-GB" altLang="cs-CZ" sz="800" dirty="0">
              <a:latin typeface="Georgia" panose="02040502050405020303" pitchFamily="18" charset="0"/>
              <a:cs typeface="Times New Roman" panose="02020603050405020304" pitchFamily="18" charset="0"/>
            </a:endParaRPr>
          </a:p>
          <a:p>
            <a:pPr marL="304800" indent="-304800" eaLnBrk="1" fontAlgn="auto" hangingPunct="1">
              <a:spcAft>
                <a:spcPts val="0"/>
              </a:spcAft>
              <a:defRPr/>
            </a:pPr>
            <a:r>
              <a:rPr lang="en-GB" altLang="cs-CZ" sz="2000" dirty="0">
                <a:solidFill>
                  <a:srgbClr val="0039A6"/>
                </a:solidFill>
                <a:latin typeface="Georgia" panose="02040502050405020303" pitchFamily="18" charset="0"/>
                <a:cs typeface="Times New Roman" panose="02020603050405020304" pitchFamily="18" charset="0"/>
              </a:rPr>
              <a:t>Communal waste production per capita:</a:t>
            </a:r>
            <a:r>
              <a:rPr lang="en-GB" altLang="cs-CZ" sz="2000" dirty="0">
                <a:latin typeface="Georgia" panose="02040502050405020303" pitchFamily="18" charset="0"/>
                <a:cs typeface="Times New Roman" panose="02020603050405020304" pitchFamily="18" charset="0"/>
              </a:rPr>
              <a:t> 	280 kg</a:t>
            </a:r>
            <a:r>
              <a:rPr lang="en-GB" altLang="cs-CZ" sz="2000" dirty="0">
                <a:latin typeface="Georgia" panose="02040502050405020303" pitchFamily="18" charset="0"/>
              </a:rPr>
              <a:t> </a:t>
            </a:r>
          </a:p>
          <a:p>
            <a:pPr marL="304800" indent="-304800" eaLnBrk="1" fontAlgn="auto" hangingPunct="1">
              <a:spcAft>
                <a:spcPts val="0"/>
              </a:spcAft>
              <a:buFontTx/>
              <a:buNone/>
              <a:defRPr/>
            </a:pPr>
            <a:endParaRPr lang="en-GB" altLang="cs-CZ" sz="800" dirty="0">
              <a:latin typeface="Georgia" panose="02040502050405020303" pitchFamily="18" charset="0"/>
            </a:endParaRPr>
          </a:p>
          <a:p>
            <a:pPr marL="304800" indent="-304800" eaLnBrk="1" fontAlgn="auto" hangingPunct="1">
              <a:lnSpc>
                <a:spcPct val="80000"/>
              </a:lnSpc>
              <a:spcAft>
                <a:spcPts val="0"/>
              </a:spcAft>
              <a:defRPr/>
            </a:pPr>
            <a:r>
              <a:rPr lang="en-GB" altLang="cs-CZ" sz="2000" dirty="0">
                <a:solidFill>
                  <a:srgbClr val="0039A6"/>
                </a:solidFill>
                <a:latin typeface="Georgia" panose="02040502050405020303" pitchFamily="18" charset="0"/>
                <a:cs typeface="Times New Roman" panose="02020603050405020304" pitchFamily="18" charset="0"/>
              </a:rPr>
              <a:t>CO</a:t>
            </a:r>
            <a:r>
              <a:rPr lang="en-GB" altLang="cs-CZ" sz="2000" baseline="-30000" dirty="0">
                <a:solidFill>
                  <a:srgbClr val="0039A6"/>
                </a:solidFill>
                <a:latin typeface="Georgia" panose="02040502050405020303" pitchFamily="18" charset="0"/>
                <a:cs typeface="Times New Roman" panose="02020603050405020304" pitchFamily="18" charset="0"/>
              </a:rPr>
              <a:t>2</a:t>
            </a:r>
            <a:r>
              <a:rPr lang="en-GB" altLang="cs-CZ" sz="2000" dirty="0">
                <a:solidFill>
                  <a:srgbClr val="0039A6"/>
                </a:solidFill>
                <a:latin typeface="Georgia" panose="02040502050405020303" pitchFamily="18" charset="0"/>
                <a:cs typeface="Times New Roman" panose="02020603050405020304" pitchFamily="18" charset="0"/>
              </a:rPr>
              <a:t> emissions in tonnes per capita:</a:t>
            </a:r>
            <a:r>
              <a:rPr lang="en-GB" altLang="cs-CZ" sz="2000" dirty="0">
                <a:latin typeface="Georgia" panose="02040502050405020303" pitchFamily="18" charset="0"/>
                <a:cs typeface="Times New Roman" panose="02020603050405020304" pitchFamily="18" charset="0"/>
              </a:rPr>
              <a:t> 	</a:t>
            </a:r>
            <a:r>
              <a:rPr lang="en-GB" altLang="cs-CZ" sz="2000" dirty="0" smtClean="0">
                <a:latin typeface="Georgia" panose="02040502050405020303" pitchFamily="18" charset="0"/>
                <a:cs typeface="Times New Roman" panose="02020603050405020304" pitchFamily="18" charset="0"/>
              </a:rPr>
              <a:t>11.27 </a:t>
            </a:r>
            <a:r>
              <a:rPr lang="en-GB" altLang="cs-CZ" sz="2000" dirty="0">
                <a:latin typeface="Georgia" panose="02040502050405020303" pitchFamily="18" charset="0"/>
                <a:cs typeface="Times New Roman" panose="02020603050405020304" pitchFamily="18" charset="0"/>
              </a:rPr>
              <a:t>t</a:t>
            </a:r>
            <a:r>
              <a:rPr lang="en-GB" altLang="cs-CZ" sz="2000" dirty="0">
                <a:latin typeface="Georgia" panose="02040502050405020303" pitchFamily="18" charset="0"/>
              </a:rPr>
              <a:t> </a:t>
            </a:r>
          </a:p>
        </p:txBody>
      </p:sp>
      <p:sp>
        <p:nvSpPr>
          <p:cNvPr id="2" name="Rectangle 1">
            <a:extLst>
              <a:ext uri="{FF2B5EF4-FFF2-40B4-BE49-F238E27FC236}">
                <a16:creationId xmlns:a16="http://schemas.microsoft.com/office/drawing/2014/main" id="{4D771C2C-BB6B-81F9-70A9-1CFA9A014682}"/>
              </a:ext>
            </a:extLst>
          </p:cNvPr>
          <p:cNvSpPr/>
          <p:nvPr/>
        </p:nvSpPr>
        <p:spPr>
          <a:xfrm>
            <a:off x="1138238" y="336550"/>
            <a:ext cx="30162" cy="719138"/>
          </a:xfrm>
          <a:prstGeom prst="rect">
            <a:avLst/>
          </a:prstGeom>
          <a:solidFill>
            <a:srgbClr val="D52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190BA7A-925B-AC6D-403D-4DDD87D409D2}"/>
              </a:ext>
            </a:extLst>
          </p:cNvPr>
          <p:cNvSpPr/>
          <p:nvPr/>
        </p:nvSpPr>
        <p:spPr>
          <a:xfrm>
            <a:off x="8675688" y="336550"/>
            <a:ext cx="28575" cy="719138"/>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6509" name="Picture 20" descr="ANd9GcRnUJbBw1Z-wZsp1-AUbN4uIVDS3ceRdiCiYGdufRNFUBfs337OrA">
            <a:extLst>
              <a:ext uri="{FF2B5EF4-FFF2-40B4-BE49-F238E27FC236}">
                <a16:creationId xmlns:a16="http://schemas.microsoft.com/office/drawing/2014/main" id="{8186D5B1-202F-DEAD-C86D-B32884DE4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575" y="29845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0" name="Picture 26" descr="ANd9GcSx_cbfxzJ__lOqsdg6P-zDrXAms9xQDFdL_uMbgVE-7Qi2lH_FJw">
            <a:extLst>
              <a:ext uri="{FF2B5EF4-FFF2-40B4-BE49-F238E27FC236}">
                <a16:creationId xmlns:a16="http://schemas.microsoft.com/office/drawing/2014/main" id="{68C67BC3-CCFC-0253-4B9D-4AA8D2CF84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9088" y="21018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1" name="Picture 30" descr="ANd9GcTD1mPh4wJtbwrSLr2Gs3ML_0H9QHIvKBRWGn7ewLCfO-lzVV4MHg">
            <a:extLst>
              <a:ext uri="{FF2B5EF4-FFF2-40B4-BE49-F238E27FC236}">
                <a16:creationId xmlns:a16="http://schemas.microsoft.com/office/drawing/2014/main" id="{67C9563C-2C99-AE9B-02F6-A71B01456D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8712" y="1800010"/>
            <a:ext cx="3603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12" name="AutoShape 32" descr="2Q==">
            <a:extLst>
              <a:ext uri="{FF2B5EF4-FFF2-40B4-BE49-F238E27FC236}">
                <a16:creationId xmlns:a16="http://schemas.microsoft.com/office/drawing/2014/main" id="{4E8BA750-738D-CE69-B4C2-1EDDA4E012DD}"/>
              </a:ext>
            </a:extLst>
          </p:cNvPr>
          <p:cNvSpPr>
            <a:spLocks noChangeAspect="1" noChangeArrowheads="1"/>
          </p:cNvSpPr>
          <p:nvPr/>
        </p:nvSpPr>
        <p:spPr bwMode="auto">
          <a:xfrm>
            <a:off x="3824288" y="2681288"/>
            <a:ext cx="14954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106513" name="AutoShape 36" descr="Z">
            <a:extLst>
              <a:ext uri="{FF2B5EF4-FFF2-40B4-BE49-F238E27FC236}">
                <a16:creationId xmlns:a16="http://schemas.microsoft.com/office/drawing/2014/main" id="{F9CD3EEE-F3CC-2FED-CBEA-10291476CAEF}"/>
              </a:ext>
            </a:extLst>
          </p:cNvPr>
          <p:cNvSpPr>
            <a:spLocks noChangeAspect="1" noChangeArrowheads="1"/>
          </p:cNvSpPr>
          <p:nvPr/>
        </p:nvSpPr>
        <p:spPr bwMode="auto">
          <a:xfrm>
            <a:off x="3771900" y="26289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sp>
        <p:nvSpPr>
          <p:cNvPr id="106514" name="AutoShape 38" descr="Z">
            <a:extLst>
              <a:ext uri="{FF2B5EF4-FFF2-40B4-BE49-F238E27FC236}">
                <a16:creationId xmlns:a16="http://schemas.microsoft.com/office/drawing/2014/main" id="{160A31A4-A25E-5FD0-2D21-6C704E1E6B15}"/>
              </a:ext>
            </a:extLst>
          </p:cNvPr>
          <p:cNvSpPr>
            <a:spLocks noChangeAspect="1" noChangeArrowheads="1"/>
          </p:cNvSpPr>
          <p:nvPr/>
        </p:nvSpPr>
        <p:spPr bwMode="auto">
          <a:xfrm>
            <a:off x="3771900" y="26289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cs-CZ" altLang="cs-CZ">
              <a:latin typeface="Arial" panose="020B0604020202020204" pitchFamily="34" charset="0"/>
            </a:endParaRPr>
          </a:p>
        </p:txBody>
      </p:sp>
      <p:pic>
        <p:nvPicPr>
          <p:cNvPr id="106515" name="Picture 40" descr="np-ceske-svycarsko">
            <a:extLst>
              <a:ext uri="{FF2B5EF4-FFF2-40B4-BE49-F238E27FC236}">
                <a16:creationId xmlns:a16="http://schemas.microsoft.com/office/drawing/2014/main" id="{C764C337-88FF-796B-BC3B-E60F938EE9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9088" y="2526506"/>
            <a:ext cx="39528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6" name="Picture 42" descr="np-sumava">
            <a:extLst>
              <a:ext uri="{FF2B5EF4-FFF2-40B4-BE49-F238E27FC236}">
                <a16:creationId xmlns:a16="http://schemas.microsoft.com/office/drawing/2014/main" id="{23C6FB5E-2F9B-87B4-F91C-00D68A84DA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1625" y="2997200"/>
            <a:ext cx="39528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60C6D3D3-C24D-D03C-6934-BB1A3724DC8E}"/>
              </a:ext>
            </a:extLst>
          </p:cNvPr>
          <p:cNvPicPr>
            <a:picLocks noChangeAspect="1" noChangeArrowheads="1"/>
          </p:cNvPicPr>
          <p:nvPr/>
        </p:nvPicPr>
        <p:blipFill>
          <a:blip r:embed="rId2">
            <a:lum bright="96000" contrast="-70000"/>
            <a:extLst>
              <a:ext uri="{28A0092B-C50C-407E-A947-70E740481C1C}">
                <a14:useLocalDpi xmlns:a14="http://schemas.microsoft.com/office/drawing/2010/main" val="0"/>
              </a:ext>
            </a:extLst>
          </a:blip>
          <a:srcRect b="7571"/>
          <a:stretch>
            <a:fillRect/>
          </a:stretch>
        </p:blipFill>
        <p:spPr bwMode="auto">
          <a:xfrm>
            <a:off x="2411413" y="1144588"/>
            <a:ext cx="6732587"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8" descr="E:\data\MZV_en_lg.gif">
            <a:extLst>
              <a:ext uri="{FF2B5EF4-FFF2-40B4-BE49-F238E27FC236}">
                <a16:creationId xmlns:a16="http://schemas.microsoft.com/office/drawing/2014/main" id="{584D0C4C-90F4-E5A4-E987-589C1EC8F79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4300" y="125413"/>
            <a:ext cx="38084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2">
            <a:extLst>
              <a:ext uri="{FF2B5EF4-FFF2-40B4-BE49-F238E27FC236}">
                <a16:creationId xmlns:a16="http://schemas.microsoft.com/office/drawing/2014/main" id="{4B26B660-ED8E-89F1-3B34-5B969A01F505}"/>
              </a:ext>
            </a:extLst>
          </p:cNvPr>
          <p:cNvSpPr>
            <a:spLocks noGrp="1" noChangeArrowheads="1"/>
          </p:cNvSpPr>
          <p:nvPr>
            <p:ph type="ctrTitle"/>
          </p:nvPr>
        </p:nvSpPr>
        <p:spPr>
          <a:xfrm>
            <a:off x="1285875" y="2997200"/>
            <a:ext cx="7772400" cy="1470025"/>
          </a:xfrm>
        </p:spPr>
        <p:txBody>
          <a:bodyPr rtlCol="0">
            <a:normAutofit fontScale="90000"/>
          </a:bodyPr>
          <a:lstStyle/>
          <a:p>
            <a:pPr algn="l" eaLnBrk="1" fontAlgn="auto" hangingPunct="1">
              <a:spcAft>
                <a:spcPts val="0"/>
              </a:spcAft>
              <a:defRPr/>
            </a:pPr>
            <a:r>
              <a:rPr lang="en-US" sz="5400">
                <a:solidFill>
                  <a:srgbClr val="D52B1E"/>
                </a:solidFill>
                <a:effectLst>
                  <a:outerShdw blurRad="38100" dist="38100" dir="2700000" algn="tl">
                    <a:srgbClr val="C0C0C0"/>
                  </a:outerShdw>
                </a:effectLst>
                <a:latin typeface="Georgia" pitchFamily="18" charset="0"/>
              </a:rPr>
              <a:t>Thank you </a:t>
            </a:r>
            <a:br>
              <a:rPr lang="en-US" sz="5400">
                <a:solidFill>
                  <a:srgbClr val="D52B1E"/>
                </a:solidFill>
                <a:effectLst>
                  <a:outerShdw blurRad="38100" dist="38100" dir="2700000" algn="tl">
                    <a:srgbClr val="C0C0C0"/>
                  </a:outerShdw>
                </a:effectLst>
                <a:latin typeface="Georgia" pitchFamily="18" charset="0"/>
              </a:rPr>
            </a:br>
            <a:r>
              <a:rPr lang="en-US" sz="5400">
                <a:solidFill>
                  <a:srgbClr val="D52B1E"/>
                </a:solidFill>
                <a:effectLst>
                  <a:outerShdw blurRad="38100" dist="38100" dir="2700000" algn="tl">
                    <a:srgbClr val="C0C0C0"/>
                  </a:outerShdw>
                </a:effectLst>
                <a:latin typeface="Georgia" pitchFamily="18" charset="0"/>
              </a:rPr>
              <a:t>for your attention</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8651</Words>
  <Application>Microsoft Office PowerPoint</Application>
  <PresentationFormat>Předvádění na obrazovce (4:3)</PresentationFormat>
  <Paragraphs>1225</Paragraphs>
  <Slides>98</Slides>
  <Notes>3</Notes>
  <HiddenSlides>0</HiddenSlides>
  <MMClips>0</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1</vt:i4>
      </vt:variant>
      <vt:variant>
        <vt:lpstr>Nadpisy snímků</vt:lpstr>
      </vt:variant>
      <vt:variant>
        <vt:i4>98</vt:i4>
      </vt:variant>
    </vt:vector>
  </HeadingPairs>
  <TitlesOfParts>
    <vt:vector size="109" baseType="lpstr">
      <vt:lpstr>MS Gothic</vt:lpstr>
      <vt:lpstr>ＭＳ Ｐゴシック</vt:lpstr>
      <vt:lpstr>游ゴシック</vt:lpstr>
      <vt:lpstr>Arial</vt:lpstr>
      <vt:lpstr>Calibri</vt:lpstr>
      <vt:lpstr>Calibri Light</vt:lpstr>
      <vt:lpstr>Georgia</vt:lpstr>
      <vt:lpstr>MS Mincho</vt:lpstr>
      <vt:lpstr>Times New Roman</vt:lpstr>
      <vt:lpstr>Motiv Office</vt:lpstr>
      <vt:lpstr>Chart</vt:lpstr>
      <vt:lpstr>Welcome to Czechia</vt:lpstr>
      <vt:lpstr>Contents</vt:lpstr>
      <vt:lpstr>Basic Facts about the Czechia</vt:lpstr>
      <vt:lpstr>Basic Facts about the Czechia</vt:lpstr>
      <vt:lpstr>Basic Facts about Czechia</vt:lpstr>
      <vt:lpstr>Basic Facts about Czechia</vt:lpstr>
      <vt:lpstr>Basic Facts about Czechia</vt:lpstr>
      <vt:lpstr>Basic Facts about Czechia</vt:lpstr>
      <vt:lpstr>Basic Facts about Czechia</vt:lpstr>
      <vt:lpstr>Basic Facts about Czechia</vt:lpstr>
      <vt:lpstr>Driving Regulations</vt:lpstr>
      <vt:lpstr>Driving Regulations</vt:lpstr>
      <vt:lpstr>Useful Links</vt:lpstr>
      <vt:lpstr>Useful Links</vt:lpstr>
      <vt:lpstr>Useful Links</vt:lpstr>
      <vt:lpstr>Foreign Policy of Czechia</vt:lpstr>
      <vt:lpstr>Foreign Policy of Czechia</vt:lpstr>
      <vt:lpstr>Foreign Policy of Czechia</vt:lpstr>
      <vt:lpstr>Foreign Policy of Czechia</vt:lpstr>
      <vt:lpstr>Foreign Policy of Czechia</vt:lpstr>
      <vt:lpstr>Foreign Policy of Czechia</vt:lpstr>
      <vt:lpstr>Foreign Policy of Czechia</vt:lpstr>
      <vt:lpstr>Foreign Policy of Czechia</vt:lpstr>
      <vt:lpstr>Foreign Policy of Czechia</vt:lpstr>
      <vt:lpstr>Foreign Policy of Czechia</vt:lpstr>
      <vt:lpstr>Foreign Policy of Czechia</vt:lpstr>
      <vt:lpstr>Foreign Policy of Czechia</vt:lpstr>
      <vt:lpstr>Foreign Policy of Czechia</vt:lpstr>
      <vt:lpstr>Foreign Policy of Czechia</vt:lpstr>
      <vt:lpstr>                             Economy</vt:lpstr>
      <vt:lpstr>Economy</vt:lpstr>
      <vt:lpstr>Economy</vt:lpstr>
      <vt:lpstr>Economy</vt:lpstr>
      <vt:lpstr>Economy</vt:lpstr>
      <vt:lpstr>Economy</vt:lpstr>
      <vt:lpstr>Economy</vt:lpstr>
      <vt:lpstr>Economy</vt:lpstr>
      <vt:lpstr>Economy</vt:lpstr>
      <vt:lpstr>              Economy</vt:lpstr>
      <vt:lpstr>Economy</vt:lpstr>
      <vt:lpstr>Economy</vt:lpstr>
      <vt:lpstr>Economy</vt:lpstr>
      <vt:lpstr>Economy</vt:lpstr>
      <vt:lpstr>Economy</vt:lpstr>
      <vt:lpstr>Economy</vt:lpstr>
      <vt:lpstr>Economy</vt:lpstr>
      <vt:lpstr>Economy</vt:lpstr>
      <vt:lpstr>Economy</vt:lpstr>
      <vt:lpstr>Economy</vt:lpstr>
      <vt:lpstr>Economy</vt:lpstr>
      <vt:lpstr>Economy</vt:lpstr>
      <vt:lpstr>Economy</vt:lpstr>
      <vt:lpstr>                               Economy</vt:lpstr>
      <vt:lpstr>     Economy</vt:lpstr>
      <vt:lpstr>       Economy</vt:lpstr>
      <vt:lpstr>Economy</vt:lpstr>
      <vt:lpstr>Economy</vt:lpstr>
      <vt:lpstr>Economy</vt:lpstr>
      <vt:lpstr>Economy</vt:lpstr>
      <vt:lpstr>Economy</vt:lpstr>
      <vt:lpstr>Economy and Tourism </vt:lpstr>
      <vt:lpstr>Economy and Tourism </vt:lpstr>
      <vt:lpstr>Tourism</vt:lpstr>
      <vt:lpstr>Tourism</vt:lpstr>
      <vt:lpstr>Tourism</vt:lpstr>
      <vt:lpstr>Tourism</vt:lpstr>
      <vt:lpstr>Tourism</vt:lpstr>
      <vt:lpstr>Tourism</vt:lpstr>
      <vt:lpstr>Tourism</vt:lpstr>
      <vt:lpstr>Traditional Czech Brands</vt:lpstr>
      <vt:lpstr>Traditional Czech Brands</vt:lpstr>
      <vt:lpstr>Traditional Czech Brands</vt:lpstr>
      <vt:lpstr>Traditional Czech Brands</vt:lpstr>
      <vt:lpstr>Traditional Czech Brands</vt:lpstr>
      <vt:lpstr>Traditional Czech Brands</vt:lpstr>
      <vt:lpstr>Traditional Czech Brands</vt:lpstr>
      <vt:lpstr>Ancient History (up to the 9th century)</vt:lpstr>
      <vt:lpstr>Early Christianity (9th and 10th centuries)</vt:lpstr>
      <vt:lpstr>Přemyslid Dynasty (11th to 13th century) </vt:lpstr>
      <vt:lpstr>Luxembourg Dynasty (14th and 15th centuries)</vt:lpstr>
      <vt:lpstr>Habsburgs (1526 to 1611)</vt:lpstr>
      <vt:lpstr>The Thirty Years’ War and Germanization – 17th and 18th centuries</vt:lpstr>
      <vt:lpstr>National Revival (19th century)</vt:lpstr>
      <vt:lpstr>Modern History (20th and 21st centuries)</vt:lpstr>
      <vt:lpstr>Famous Personalities</vt:lpstr>
      <vt:lpstr>Famous Personalities</vt:lpstr>
      <vt:lpstr>Famous Personalities</vt:lpstr>
      <vt:lpstr>Famous Personalities</vt:lpstr>
      <vt:lpstr>Famous Personalities</vt:lpstr>
      <vt:lpstr>Geography</vt:lpstr>
      <vt:lpstr>Population</vt:lpstr>
      <vt:lpstr>Infrastructure</vt:lpstr>
      <vt:lpstr>              Infrastructure</vt:lpstr>
      <vt:lpstr>Infrastructure</vt:lpstr>
      <vt:lpstr>Infrastructure</vt:lpstr>
      <vt:lpstr>Agriculture</vt:lpstr>
      <vt:lpstr>Environment</vt:lpstr>
      <vt:lpstr>Thank you  for your attention</vt:lpstr>
    </vt:vector>
  </TitlesOfParts>
  <Company>MZV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Zabezpečení systému  podpory ekonomických zájmů České republiky  v zahraničí</dc:title>
  <dc:creator>Lukáš Jiříček</dc:creator>
  <cp:lastModifiedBy>ŠAGINJANOVÁ Ani</cp:lastModifiedBy>
  <cp:revision>637</cp:revision>
  <cp:lastPrinted>2012-04-19T17:36:18Z</cp:lastPrinted>
  <dcterms:created xsi:type="dcterms:W3CDTF">2010-11-10T09:45:21Z</dcterms:created>
  <dcterms:modified xsi:type="dcterms:W3CDTF">2024-01-31T12:32:01Z</dcterms:modified>
</cp:coreProperties>
</file>