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handoutMasterIdLst>
    <p:handoutMasterId r:id="rId25"/>
  </p:handoutMasterIdLst>
  <p:sldIdLst>
    <p:sldId id="256" r:id="rId2"/>
    <p:sldId id="257" r:id="rId3"/>
    <p:sldId id="260" r:id="rId4"/>
    <p:sldId id="275" r:id="rId5"/>
    <p:sldId id="278" r:id="rId6"/>
    <p:sldId id="279" r:id="rId7"/>
    <p:sldId id="276" r:id="rId8"/>
    <p:sldId id="277" r:id="rId9"/>
    <p:sldId id="282" r:id="rId10"/>
    <p:sldId id="261" r:id="rId11"/>
    <p:sldId id="285" r:id="rId12"/>
    <p:sldId id="292" r:id="rId13"/>
    <p:sldId id="287" r:id="rId14"/>
    <p:sldId id="291" r:id="rId15"/>
    <p:sldId id="268" r:id="rId16"/>
    <p:sldId id="286" r:id="rId17"/>
    <p:sldId id="269" r:id="rId18"/>
    <p:sldId id="270" r:id="rId19"/>
    <p:sldId id="271" r:id="rId20"/>
    <p:sldId id="273" r:id="rId21"/>
    <p:sldId id="288" r:id="rId22"/>
    <p:sldId id="289" r:id="rId23"/>
    <p:sldId id="274" r:id="rId2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849" autoAdjust="0"/>
  </p:normalViewPr>
  <p:slideViewPr>
    <p:cSldViewPr>
      <p:cViewPr>
        <p:scale>
          <a:sx n="80" d="100"/>
          <a:sy n="80" d="100"/>
        </p:scale>
        <p:origin x="-864" y="-6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C6C332-0CEC-42F7-887D-F050D7E44300}" type="datetimeFigureOut">
              <a:rPr lang="cs-CZ" smtClean="0"/>
              <a:pPr/>
              <a:t>13.5.2016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5CE705-9681-418D-9305-8E23BE4F8A3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7403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34B5-A6F8-44EB-B912-AEA2E0408780}" type="datetimeFigureOut">
              <a:rPr lang="cs-CZ" smtClean="0"/>
              <a:pPr/>
              <a:t>13.5.2016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76950-B02A-4AB3-BC65-B4CA56DFDD0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split orient="vert"/>
    <p:sndAc>
      <p:stSnd>
        <p:snd r:embed="rId1" name="camera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34B5-A6F8-44EB-B912-AEA2E0408780}" type="datetimeFigureOut">
              <a:rPr lang="cs-CZ" smtClean="0"/>
              <a:pPr/>
              <a:t>13.5.2016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76950-B02A-4AB3-BC65-B4CA56DFDD0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split orient="vert"/>
    <p:sndAc>
      <p:stSnd>
        <p:snd r:embed="rId1" name="camera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34B5-A6F8-44EB-B912-AEA2E0408780}" type="datetimeFigureOut">
              <a:rPr lang="cs-CZ" smtClean="0"/>
              <a:pPr/>
              <a:t>13.5.2016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76950-B02A-4AB3-BC65-B4CA56DFDD0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split orient="vert"/>
    <p:sndAc>
      <p:stSnd>
        <p:snd r:embed="rId1" name="camera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34B5-A6F8-44EB-B912-AEA2E0408780}" type="datetimeFigureOut">
              <a:rPr lang="cs-CZ" smtClean="0"/>
              <a:pPr/>
              <a:t>13.5.2016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76950-B02A-4AB3-BC65-B4CA56DFDD0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split orient="vert"/>
    <p:sndAc>
      <p:stSnd>
        <p:snd r:embed="rId1" name="camera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bg>
      <p:bgPr>
        <a:blipFill dpi="0" rotWithShape="1">
          <a:blip r:embed="rId3" cstate="print">
            <a:alphaModFix amt="9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cxnSp>
        <p:nvCxnSpPr>
          <p:cNvPr id="7" name="Přímá spojovací čára 6"/>
          <p:cNvCxnSpPr/>
          <p:nvPr userDrawn="1"/>
        </p:nvCxnSpPr>
        <p:spPr>
          <a:xfrm>
            <a:off x="611560" y="4077072"/>
            <a:ext cx="799288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Zástupný symbol pro text 9"/>
          <p:cNvSpPr>
            <a:spLocks noGrp="1"/>
          </p:cNvSpPr>
          <p:nvPr>
            <p:ph type="body" sz="quarter" idx="10"/>
          </p:nvPr>
        </p:nvSpPr>
        <p:spPr>
          <a:xfrm>
            <a:off x="468313" y="4365625"/>
            <a:ext cx="8280400" cy="1655763"/>
          </a:xfrm>
        </p:spPr>
        <p:txBody>
          <a:bodyPr>
            <a:noAutofit/>
          </a:bodyPr>
          <a:lstStyle>
            <a:lvl1pPr algn="ctr">
              <a:defRPr sz="1800"/>
            </a:lvl1pPr>
            <a:lvl2pPr algn="ctr">
              <a:defRPr sz="2400"/>
            </a:lvl2pPr>
            <a:lvl3pPr algn="ctr">
              <a:defRPr sz="2000"/>
            </a:lvl3pPr>
            <a:lvl4pPr algn="ctr">
              <a:defRPr sz="1800"/>
            </a:lvl4pPr>
            <a:lvl5pPr algn="ctr">
              <a:defRPr sz="1800"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</p:spTree>
  </p:cSld>
  <p:clrMapOvr>
    <a:masterClrMapping/>
  </p:clrMapOvr>
  <p:transition spd="slow">
    <p:split orient="vert"/>
    <p:sndAc>
      <p:stSnd>
        <p:snd r:embed="rId1" name="camera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tex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34B5-A6F8-44EB-B912-AEA2E0408780}" type="datetimeFigureOut">
              <a:rPr lang="cs-CZ" smtClean="0"/>
              <a:pPr/>
              <a:t>13.5.2016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76950-B02A-4AB3-BC65-B4CA56DFDD0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13"/>
          </p:nvPr>
        </p:nvSpPr>
        <p:spPr>
          <a:xfrm>
            <a:off x="539750" y="333375"/>
            <a:ext cx="8064500" cy="1439863"/>
          </a:xfrm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4"/>
          </p:nvPr>
        </p:nvSpPr>
        <p:spPr>
          <a:xfrm>
            <a:off x="539750" y="2276475"/>
            <a:ext cx="8064500" cy="3744913"/>
          </a:xfrm>
        </p:spPr>
        <p:txBody>
          <a:bodyPr/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cxnSp>
        <p:nvCxnSpPr>
          <p:cNvPr id="11" name="Přímá spojovací čára 10"/>
          <p:cNvCxnSpPr/>
          <p:nvPr userDrawn="1"/>
        </p:nvCxnSpPr>
        <p:spPr>
          <a:xfrm>
            <a:off x="539552" y="2033552"/>
            <a:ext cx="80648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plit orient="vert"/>
    <p:sndAc>
      <p:stSnd>
        <p:snd r:embed="rId1" name="camera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34B5-A6F8-44EB-B912-AEA2E0408780}" type="datetimeFigureOut">
              <a:rPr lang="cs-CZ" smtClean="0"/>
              <a:pPr/>
              <a:t>13.5.2016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76950-B02A-4AB3-BC65-B4CA56DFDD0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split orient="vert"/>
    <p:sndAc>
      <p:stSnd>
        <p:snd r:embed="rId1" name="camera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34B5-A6F8-44EB-B912-AEA2E0408780}" type="datetimeFigureOut">
              <a:rPr lang="cs-CZ" smtClean="0"/>
              <a:pPr/>
              <a:t>13.5.2016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76950-B02A-4AB3-BC65-B4CA56DFDD0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split orient="vert"/>
    <p:sndAc>
      <p:stSnd>
        <p:snd r:embed="rId1" name="camera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34B5-A6F8-44EB-B912-AEA2E0408780}" type="datetimeFigureOut">
              <a:rPr lang="cs-CZ" smtClean="0"/>
              <a:pPr/>
              <a:t>13.5.2016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76950-B02A-4AB3-BC65-B4CA56DFDD0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split orient="vert"/>
    <p:sndAc>
      <p:stSnd>
        <p:snd r:embed="rId1" name="camera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34B5-A6F8-44EB-B912-AEA2E0408780}" type="datetimeFigureOut">
              <a:rPr lang="cs-CZ" smtClean="0"/>
              <a:pPr/>
              <a:t>13.5.2016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76950-B02A-4AB3-BC65-B4CA56DFDD0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split orient="vert"/>
    <p:sndAc>
      <p:stSnd>
        <p:snd r:embed="rId1" name="camera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34B5-A6F8-44EB-B912-AEA2E0408780}" type="datetimeFigureOut">
              <a:rPr lang="cs-CZ" smtClean="0"/>
              <a:pPr/>
              <a:t>13.5.2016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76950-B02A-4AB3-BC65-B4CA56DFDD0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split orient="vert"/>
    <p:sndAc>
      <p:stSnd>
        <p:snd r:embed="rId1" name="camera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B34B5-A6F8-44EB-B912-AEA2E0408780}" type="datetimeFigureOut">
              <a:rPr lang="cs-CZ" smtClean="0"/>
              <a:pPr/>
              <a:t>13.5.2016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C76950-B02A-4AB3-BC65-B4CA56DFDD06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ransition spd="slow">
    <p:split orient="vert"/>
    <p:sndAc>
      <p:stSnd>
        <p:snd r:embed="rId1" name="camera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 cstate="print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21888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B34B5-A6F8-44EB-B912-AEA2E0408780}" type="datetimeFigureOut">
              <a:rPr lang="cs-CZ" smtClean="0"/>
              <a:pPr/>
              <a:t>13.5.2016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C76950-B02A-4AB3-BC65-B4CA56DFDD06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2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1" r:id="rId13"/>
  </p:sldLayoutIdLst>
  <p:transition spd="slow">
    <p:split orient="vert"/>
    <p:sndAc>
      <p:stSnd>
        <p:snd r:embed="rId15" name="camera.wav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lang="cs-CZ" sz="5400" kern="1200" dirty="0">
          <a:ln w="10160">
            <a:solidFill>
              <a:schemeClr val="accent1"/>
            </a:solidFill>
            <a:prstDash val="solid"/>
          </a:ln>
          <a:solidFill>
            <a:srgbClr val="FFFFFF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jpeg"/><Relationship Id="rId18" Type="http://schemas.openxmlformats.org/officeDocument/2006/relationships/image" Target="../media/image2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audio" Target="../media/audio1.wav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1403648" y="3670176"/>
            <a:ext cx="6400800" cy="1198984"/>
          </a:xfrm>
        </p:spPr>
        <p:txBody>
          <a:bodyPr>
            <a:normAutofit/>
          </a:bodyPr>
          <a:lstStyle/>
          <a:p>
            <a:pPr algn="r"/>
            <a:r>
              <a:rPr lang="cs-CZ" sz="3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Váš partner</a:t>
            </a:r>
            <a:r>
              <a:rPr lang="cs-CZ" sz="3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/>
            </a:r>
            <a:br>
              <a:rPr lang="cs-CZ" sz="3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cs-CZ" sz="3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pro ozubárenské technologie</a:t>
            </a:r>
            <a:endParaRPr lang="cs-CZ" sz="3400" dirty="0"/>
          </a:p>
        </p:txBody>
      </p:sp>
      <p:pic>
        <p:nvPicPr>
          <p:cNvPr id="10" name="Obrázek 9" descr="logo_big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1766188"/>
            <a:ext cx="8027523" cy="18771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spd="slow">
    <p:split orient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457200" y="285728"/>
            <a:ext cx="8229600" cy="92211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Obchodní zastoupení</a:t>
            </a:r>
            <a:endParaRPr kumimoji="0" lang="cs-CZ" sz="6000" b="0" i="0" u="none" strike="noStrike" kern="1200" cap="none" spc="0" normalizeH="0" baseline="0" noProof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12776"/>
            <a:ext cx="10081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1412776"/>
            <a:ext cx="1008112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1412776"/>
            <a:ext cx="1008112" cy="991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1412776"/>
            <a:ext cx="1008112" cy="991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3717032"/>
            <a:ext cx="936104" cy="112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03648" y="3717032"/>
            <a:ext cx="100811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55776" y="3717032"/>
            <a:ext cx="864096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63888" y="3717032"/>
            <a:ext cx="1008112" cy="1049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644008" y="3717032"/>
            <a:ext cx="1030342" cy="1027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Zástupný symbol pro obsah 2"/>
          <p:cNvSpPr txBox="1">
            <a:spLocks/>
          </p:cNvSpPr>
          <p:nvPr/>
        </p:nvSpPr>
        <p:spPr>
          <a:xfrm>
            <a:off x="0" y="2780928"/>
            <a:ext cx="9144000" cy="500066"/>
          </a:xfrm>
          <a:prstGeom prst="rect">
            <a:avLst/>
          </a:prstGeom>
        </p:spPr>
        <p:txBody>
          <a:bodyPr vert="horz" lIns="91440" tIns="45720" rIns="91440" bIns="45720" numCol="1" spcCol="180000" rtlCol="0">
            <a:noAutofit/>
          </a:bodyPr>
          <a:lstStyle/>
          <a:p>
            <a:pPr hangingPunct="0">
              <a:buNone/>
            </a:pPr>
            <a:r>
              <a:rPr lang="cs-CZ" dirty="0" smtClean="0"/>
              <a:t>    </a:t>
            </a:r>
            <a:r>
              <a:rPr lang="en-US" dirty="0" smtClean="0"/>
              <a:t>RUS</a:t>
            </a:r>
            <a:r>
              <a:rPr lang="cs-CZ" dirty="0" smtClean="0"/>
              <a:t>KO</a:t>
            </a:r>
            <a:r>
              <a:rPr lang="en-US" dirty="0" smtClean="0"/>
              <a:t> 	</a:t>
            </a:r>
            <a:r>
              <a:rPr lang="cs-CZ" dirty="0" smtClean="0"/>
              <a:t>      NĚMECKO  </a:t>
            </a:r>
            <a:r>
              <a:rPr lang="en-US" dirty="0" smtClean="0"/>
              <a:t>UKRA</a:t>
            </a:r>
            <a:r>
              <a:rPr lang="cs-CZ" dirty="0" smtClean="0"/>
              <a:t>J</a:t>
            </a:r>
            <a:r>
              <a:rPr lang="en-US" dirty="0" smtClean="0"/>
              <a:t>IN</a:t>
            </a:r>
            <a:r>
              <a:rPr lang="cs-CZ" dirty="0" smtClean="0"/>
              <a:t>A</a:t>
            </a:r>
            <a:r>
              <a:rPr lang="en-US" dirty="0" smtClean="0"/>
              <a:t> </a:t>
            </a:r>
            <a:r>
              <a:rPr lang="cs-CZ" dirty="0" smtClean="0"/>
              <a:t> UZBEKISTÁN BĚLORUSKO     ČÍNA</a:t>
            </a:r>
            <a:r>
              <a:rPr lang="en-US" dirty="0" smtClean="0"/>
              <a:t> </a:t>
            </a:r>
            <a:r>
              <a:rPr lang="cs-CZ" dirty="0" smtClean="0"/>
              <a:t>          J. KOREA</a:t>
            </a:r>
            <a:r>
              <a:rPr lang="en-US" dirty="0" smtClean="0"/>
              <a:t> </a:t>
            </a:r>
            <a:r>
              <a:rPr lang="cs-CZ" dirty="0" smtClean="0"/>
              <a:t>       ÍRÁN      </a:t>
            </a:r>
            <a:endParaRPr kumimoji="0" lang="cs-CZ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Zástupný symbol pro obsah 2"/>
          <p:cNvSpPr txBox="1">
            <a:spLocks/>
          </p:cNvSpPr>
          <p:nvPr/>
        </p:nvSpPr>
        <p:spPr>
          <a:xfrm>
            <a:off x="0" y="5072074"/>
            <a:ext cx="9144000" cy="500066"/>
          </a:xfrm>
          <a:prstGeom prst="rect">
            <a:avLst/>
          </a:prstGeom>
        </p:spPr>
        <p:txBody>
          <a:bodyPr vert="horz" lIns="91440" tIns="45720" rIns="91440" bIns="45720" numCol="1" spcCol="180000" rtlCol="0">
            <a:noAutofit/>
          </a:bodyPr>
          <a:lstStyle/>
          <a:p>
            <a:pPr hangingPunct="0">
              <a:buNone/>
            </a:pPr>
            <a:r>
              <a:rPr lang="en-US" dirty="0" smtClean="0"/>
              <a:t>    INDI</a:t>
            </a:r>
            <a:r>
              <a:rPr lang="cs-CZ" dirty="0" smtClean="0"/>
              <a:t>E</a:t>
            </a:r>
            <a:r>
              <a:rPr lang="en-US" dirty="0" smtClean="0"/>
              <a:t>	</a:t>
            </a:r>
            <a:r>
              <a:rPr lang="cs-CZ" dirty="0" smtClean="0"/>
              <a:t>       </a:t>
            </a:r>
            <a:r>
              <a:rPr lang="en-US" dirty="0" smtClean="0"/>
              <a:t>  TURE</a:t>
            </a:r>
            <a:r>
              <a:rPr lang="cs-CZ" dirty="0" smtClean="0"/>
              <a:t>CKO    </a:t>
            </a:r>
            <a:r>
              <a:rPr lang="en-US" dirty="0" smtClean="0"/>
              <a:t>   USA </a:t>
            </a:r>
            <a:r>
              <a:rPr lang="cs-CZ" dirty="0" smtClean="0"/>
              <a:t>          </a:t>
            </a:r>
            <a:r>
              <a:rPr lang="en-US" dirty="0" smtClean="0"/>
              <a:t>BRAZ</a:t>
            </a:r>
            <a:r>
              <a:rPr lang="cs-CZ" dirty="0" smtClean="0"/>
              <a:t>Í</a:t>
            </a:r>
            <a:r>
              <a:rPr lang="en-US" dirty="0" smtClean="0"/>
              <a:t>L</a:t>
            </a:r>
            <a:r>
              <a:rPr lang="cs-CZ" dirty="0" smtClean="0"/>
              <a:t>IE</a:t>
            </a:r>
            <a:r>
              <a:rPr lang="en-US" dirty="0" smtClean="0"/>
              <a:t>      FRANC</a:t>
            </a:r>
            <a:r>
              <a:rPr lang="cs-CZ" dirty="0" smtClean="0"/>
              <a:t>I</a:t>
            </a:r>
            <a:r>
              <a:rPr lang="en-US" dirty="0" smtClean="0"/>
              <a:t>E</a:t>
            </a:r>
            <a:r>
              <a:rPr lang="cs-CZ" dirty="0" smtClean="0"/>
              <a:t>       EGYPT       ETIOPIE      ŠPANĚLSKO     </a:t>
            </a:r>
            <a:endParaRPr kumimoji="0" lang="cs-CZ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331640" y="1412776"/>
            <a:ext cx="936104" cy="991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386" name="AutoShape 2" descr="Íránská vlajka"/>
          <p:cNvSpPr>
            <a:spLocks noChangeAspect="1" noChangeArrowheads="1"/>
          </p:cNvSpPr>
          <p:nvPr/>
        </p:nvSpPr>
        <p:spPr bwMode="auto">
          <a:xfrm>
            <a:off x="63500" y="-136525"/>
            <a:ext cx="4676775" cy="2667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388" name="AutoShape 4" descr="Íránská vlajka"/>
          <p:cNvSpPr>
            <a:spLocks noChangeAspect="1" noChangeArrowheads="1"/>
          </p:cNvSpPr>
          <p:nvPr/>
        </p:nvSpPr>
        <p:spPr bwMode="auto">
          <a:xfrm>
            <a:off x="63500" y="-136525"/>
            <a:ext cx="4676775" cy="2667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390" name="AutoShape 6" descr="http://obrazky.cz/?q=%C3%ADr%C3%A1nsk%C3%A1+vlajka&amp;url=http%3A%2F%2Fvlajky-statu.luksoft.cz%2Fnahled-velky%2Firanska_vlajka.jpg&amp;imageId=ff4df1fb4fd0653e&amp;data=lgLEEJLXPQdxP7JofNbFhGOOsl3EMLzmPYBV2PVuumP_qfhNebZbWVOChZ-oDmuAXaJFIfO4vXjEy9E4wgyO11Kbar27Vs5XNFZlxAJOoZPEAowTxAJpXcQCJF4%3D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16392" name="AutoShape 8" descr="http://obrazky.cz/?q=%C3%ADr%C3%A1nsk%C3%A1+vlajka&amp;url=http%3A%2F%2Fvlajky-statu.luksoft.cz%2Fnahled-velky%2Firanska_vlajka.jpg&amp;imageId=ff4df1fb4fd0653e&amp;data=lgLEEJLXPQdxP7JofNbFhGOOsl3EMLzmPYBV2PVuumP_qfhNebZbWVOChZ-oDmuAXaJFIfO4vXjEy9E4wgyO11Kbar27Vs5XNFZlxAJOoZPEAowTxAJpXcQCJF4%3D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028384" y="1412776"/>
            <a:ext cx="936104" cy="9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491880" y="1412776"/>
            <a:ext cx="864096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5" name="Picture 11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796136" y="3717032"/>
            <a:ext cx="829866" cy="985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7" name="Picture 13" descr="Etiopská vlajka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804248" y="3717032"/>
            <a:ext cx="936104" cy="1008112"/>
          </a:xfrm>
          <a:prstGeom prst="rect">
            <a:avLst/>
          </a:prstGeom>
          <a:noFill/>
        </p:spPr>
      </p:pic>
      <p:pic>
        <p:nvPicPr>
          <p:cNvPr id="16399" name="Picture 15" descr="Běloruská vlajka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499992" y="1412776"/>
            <a:ext cx="1052116" cy="996924"/>
          </a:xfrm>
          <a:prstGeom prst="rect">
            <a:avLst/>
          </a:prstGeom>
          <a:noFill/>
        </p:spPr>
      </p:pic>
      <p:pic>
        <p:nvPicPr>
          <p:cNvPr id="16401" name="Picture 17" descr="Španělská vlajka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956376" y="3717032"/>
            <a:ext cx="936104" cy="10081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cs-CZ" dirty="0" smtClean="0"/>
              <a:t>Proč otevřít firmu v Indii?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556792"/>
            <a:ext cx="8507288" cy="4277071"/>
          </a:xfrm>
        </p:spPr>
        <p:txBody>
          <a:bodyPr>
            <a:normAutofit fontScale="25000" lnSpcReduction="20000"/>
          </a:bodyPr>
          <a:lstStyle/>
          <a:p>
            <a:pPr>
              <a:buFontTx/>
              <a:buChar char="-"/>
            </a:pPr>
            <a:r>
              <a:rPr lang="cs-CZ" sz="9600" dirty="0" smtClean="0"/>
              <a:t>Na rozdíl od ČR je v Indii dostatek kvalifikované dělnické a inženýrské pracovní síly - musí být proškolena</a:t>
            </a:r>
          </a:p>
          <a:p>
            <a:endParaRPr lang="cs-CZ" sz="9600" dirty="0" smtClean="0"/>
          </a:p>
          <a:p>
            <a:pPr>
              <a:buFontTx/>
              <a:buChar char="-"/>
            </a:pPr>
            <a:r>
              <a:rPr lang="cs-CZ" sz="9600" dirty="0" smtClean="0"/>
              <a:t>Výrazné úspory na  mzdových nákladech – úspory jakýchkoliv ostatních nákladů pouze v případě použití domácích komponentů (problematické kvůli kvalitě)</a:t>
            </a:r>
          </a:p>
          <a:p>
            <a:pPr>
              <a:buFontTx/>
              <a:buChar char="-"/>
            </a:pPr>
            <a:endParaRPr lang="cs-CZ" sz="9600" dirty="0" smtClean="0"/>
          </a:p>
          <a:p>
            <a:pPr>
              <a:buFontTx/>
              <a:buChar char="-"/>
            </a:pPr>
            <a:endParaRPr lang="cs-CZ" sz="9600" dirty="0" smtClean="0"/>
          </a:p>
          <a:p>
            <a:pPr>
              <a:buFontTx/>
              <a:buChar char="-"/>
            </a:pPr>
            <a:r>
              <a:rPr lang="cs-CZ" sz="9600" dirty="0" smtClean="0"/>
              <a:t>Vysoká schopnost absorpce indického trhu pro obráběcí stroje a měřicí přístroje, samotný zisk z výroby v Indii je však vysoce zdaněn, hlavní výhoda spočívá v zakotvení na indickém trhu a upevnění pozice, jež otevírá příležitosti pro vývoz vlastních výrobků vyrobených v Evropě  / ČR</a:t>
            </a:r>
          </a:p>
          <a:p>
            <a:pPr>
              <a:buFontTx/>
              <a:buChar char="-"/>
            </a:pPr>
            <a:endParaRPr lang="cs-CZ" sz="9600" dirty="0" smtClean="0"/>
          </a:p>
          <a:p>
            <a:pPr>
              <a:buFontTx/>
              <a:buChar char="-"/>
            </a:pPr>
            <a:endParaRPr lang="cs-CZ" dirty="0"/>
          </a:p>
        </p:txBody>
      </p:sp>
    </p:spTree>
  </p:cSld>
  <p:clrMapOvr>
    <a:masterClrMapping/>
  </p:clrMapOvr>
  <p:transition spd="slow">
    <p:split orient="vert"/>
    <p:sndAc>
      <p:stSnd>
        <p:snd r:embed="rId2" name="camera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cs-CZ" dirty="0" smtClean="0"/>
              <a:t>Proč otevřít firmu v Indii?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268760"/>
            <a:ext cx="8507288" cy="4565103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cs-CZ" sz="2800" dirty="0" smtClean="0"/>
              <a:t>Důraz na cenu výrobku – místní strojírenská výroba umožňuje konkurenceschopnost s asijskými výrobci, ale s výrazně nižší kvalitou</a:t>
            </a:r>
          </a:p>
          <a:p>
            <a:pPr>
              <a:buFontTx/>
              <a:buChar char="-"/>
            </a:pPr>
            <a:r>
              <a:rPr lang="cs-CZ" sz="2800" dirty="0" smtClean="0"/>
              <a:t>Znalost anglického jazyka – odpadá komunikační bariéra</a:t>
            </a:r>
          </a:p>
          <a:p>
            <a:pPr>
              <a:buFontTx/>
              <a:buChar char="-"/>
            </a:pPr>
            <a:endParaRPr lang="cs-CZ" sz="2800" dirty="0" smtClean="0"/>
          </a:p>
          <a:p>
            <a:pPr>
              <a:buFontTx/>
              <a:buChar char="-"/>
            </a:pPr>
            <a:r>
              <a:rPr lang="cs-CZ" sz="2800" dirty="0" smtClean="0"/>
              <a:t>Usnadnění vstupu do státních tendrů – obrana, železnice atd. – pro malé a střední podniky – místní firma jakožto garant kompletního servisního zázemí v Indii </a:t>
            </a:r>
          </a:p>
          <a:p>
            <a:pPr>
              <a:buFontTx/>
              <a:buChar char="-"/>
            </a:pPr>
            <a:endParaRPr lang="cs-CZ" sz="2800" dirty="0"/>
          </a:p>
        </p:txBody>
      </p:sp>
    </p:spTree>
  </p:cSld>
  <p:clrMapOvr>
    <a:masterClrMapping/>
  </p:clrMapOvr>
  <p:transition spd="slow">
    <p:split orient="vert"/>
    <p:sndAc>
      <p:stSnd>
        <p:snd r:embed="rId2" name="camera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r>
              <a:rPr lang="cs-CZ" dirty="0" smtClean="0"/>
              <a:t>Úskalí a nevýhody firmy v Indii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340768"/>
            <a:ext cx="8507288" cy="4637111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cs-CZ" sz="3200" dirty="0" smtClean="0"/>
              <a:t>Administrativní překážky, přebujelá byrokracie</a:t>
            </a:r>
          </a:p>
          <a:p>
            <a:pPr>
              <a:buFontTx/>
              <a:buChar char="-"/>
            </a:pPr>
            <a:endParaRPr lang="cs-CZ" sz="3200" dirty="0" smtClean="0"/>
          </a:p>
          <a:p>
            <a:pPr>
              <a:buFontTx/>
              <a:buChar char="-"/>
            </a:pPr>
            <a:r>
              <a:rPr lang="cs-CZ" sz="3200" dirty="0" smtClean="0"/>
              <a:t>Složitý právní systém vycházející z britského vzoru</a:t>
            </a:r>
          </a:p>
          <a:p>
            <a:pPr>
              <a:buFontTx/>
              <a:buChar char="-"/>
            </a:pPr>
            <a:endParaRPr lang="cs-CZ" sz="3200" dirty="0" smtClean="0"/>
          </a:p>
          <a:p>
            <a:pPr>
              <a:buFontTx/>
              <a:buChar char="-"/>
            </a:pPr>
            <a:r>
              <a:rPr lang="cs-CZ" sz="3200" dirty="0" smtClean="0"/>
              <a:t>Komplikovaný daňový systém</a:t>
            </a:r>
          </a:p>
          <a:p>
            <a:pPr>
              <a:buFontTx/>
              <a:buChar char="-"/>
            </a:pPr>
            <a:endParaRPr lang="cs-CZ" sz="3200" dirty="0" smtClean="0"/>
          </a:p>
          <a:p>
            <a:pPr>
              <a:buFontTx/>
              <a:buChar char="-"/>
            </a:pPr>
            <a:r>
              <a:rPr lang="cs-CZ" sz="3200" dirty="0" smtClean="0"/>
              <a:t>Velký rozdíl mezi založením obchodní a výrobní firmy z hlediska právního, bez místního partnera je realizace prakticky nemožná</a:t>
            </a:r>
          </a:p>
          <a:p>
            <a:pPr>
              <a:buFontTx/>
              <a:buChar char="-"/>
            </a:pPr>
            <a:endParaRPr lang="cs-CZ" sz="3200" dirty="0" smtClean="0"/>
          </a:p>
          <a:p>
            <a:pPr>
              <a:buFontTx/>
              <a:buChar char="-"/>
            </a:pPr>
            <a:endParaRPr lang="cs-CZ" sz="5900" dirty="0" smtClean="0"/>
          </a:p>
          <a:p>
            <a:pPr>
              <a:buFontTx/>
              <a:buChar char="-"/>
            </a:pPr>
            <a:endParaRPr lang="cs-CZ" dirty="0"/>
          </a:p>
        </p:txBody>
      </p:sp>
    </p:spTree>
  </p:cSld>
  <p:clrMapOvr>
    <a:masterClrMapping/>
  </p:clrMapOvr>
  <p:transition spd="slow">
    <p:split orient="vert"/>
    <p:sndAc>
      <p:stSnd>
        <p:snd r:embed="rId2" name="camera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cs-CZ" dirty="0" smtClean="0"/>
              <a:t>Úskalí a nevýhody firmy v Indii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764704"/>
            <a:ext cx="8507288" cy="4637111"/>
          </a:xfrm>
        </p:spPr>
        <p:txBody>
          <a:bodyPr>
            <a:normAutofit fontScale="77500" lnSpcReduction="20000"/>
          </a:bodyPr>
          <a:lstStyle/>
          <a:p>
            <a:pPr>
              <a:buFontTx/>
              <a:buChar char="-"/>
            </a:pPr>
            <a:endParaRPr lang="cs-CZ" sz="3200" dirty="0" smtClean="0"/>
          </a:p>
          <a:p>
            <a:pPr>
              <a:buFontTx/>
              <a:buChar char="-"/>
            </a:pPr>
            <a:r>
              <a:rPr lang="cs-CZ" sz="3100" dirty="0" smtClean="0"/>
              <a:t>Otevření bankovního účtu trvá až 3 měsíce</a:t>
            </a:r>
          </a:p>
          <a:p>
            <a:pPr>
              <a:buFontTx/>
              <a:buChar char="-"/>
            </a:pPr>
            <a:endParaRPr lang="cs-CZ" sz="3100" dirty="0" smtClean="0"/>
          </a:p>
          <a:p>
            <a:pPr>
              <a:buFontTx/>
              <a:buChar char="-"/>
            </a:pPr>
            <a:r>
              <a:rPr lang="cs-CZ" sz="3100" dirty="0" smtClean="0"/>
              <a:t>Relativně vysoké náklady na vedení účetnictví a právního servisu ve srovnání s českým podnikem stejného rozměru je o cca 30% nákladnější</a:t>
            </a:r>
          </a:p>
          <a:p>
            <a:pPr>
              <a:buFontTx/>
              <a:buChar char="-"/>
            </a:pPr>
            <a:endParaRPr lang="cs-CZ" sz="3100" dirty="0" smtClean="0"/>
          </a:p>
          <a:p>
            <a:pPr>
              <a:buFontTx/>
              <a:buChar char="-"/>
            </a:pPr>
            <a:r>
              <a:rPr lang="cs-CZ" sz="3100" dirty="0" smtClean="0"/>
              <a:t>Důsledná kontrola valutových operací do zahraničí, administrativní složitosti při převodu valuty do zahraničí, max. převod pro TT platby 200.000 USD, pro L/C bez limitu</a:t>
            </a:r>
          </a:p>
          <a:p>
            <a:pPr>
              <a:buFontTx/>
              <a:buChar char="-"/>
            </a:pPr>
            <a:endParaRPr lang="cs-CZ" sz="3100" dirty="0" smtClean="0"/>
          </a:p>
          <a:p>
            <a:pPr>
              <a:buFontTx/>
              <a:buChar char="-"/>
            </a:pPr>
            <a:r>
              <a:rPr lang="cs-CZ" sz="3100" dirty="0" smtClean="0"/>
              <a:t>Nízká produktivita práce místních dělníků ve srovnání s českými – kompenzováno mzdovými náklady </a:t>
            </a:r>
          </a:p>
          <a:p>
            <a:pPr>
              <a:buFontTx/>
              <a:buChar char="-"/>
            </a:pPr>
            <a:endParaRPr lang="cs-CZ" sz="5900" dirty="0" smtClean="0"/>
          </a:p>
          <a:p>
            <a:pPr>
              <a:buFontTx/>
              <a:buChar char="-"/>
            </a:pPr>
            <a:endParaRPr lang="cs-CZ" dirty="0"/>
          </a:p>
        </p:txBody>
      </p:sp>
    </p:spTree>
  </p:cSld>
  <p:clrMapOvr>
    <a:masterClrMapping/>
  </p:clrMapOvr>
  <p:transition spd="slow">
    <p:split orient="vert"/>
    <p:sndAc>
      <p:stSnd>
        <p:snd r:embed="rId2" name="camera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457200" y="116632"/>
            <a:ext cx="8229600" cy="92211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noProof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Gearspect India</a:t>
            </a:r>
            <a:endParaRPr kumimoji="0" lang="cs-CZ" sz="6000" b="0" i="0" u="none" strike="noStrike" kern="1200" cap="none" spc="0" normalizeH="0" baseline="0" noProof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8787" y="979468"/>
            <a:ext cx="8656729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b="1" dirty="0" smtClean="0"/>
              <a:t>  2011</a:t>
            </a:r>
            <a:r>
              <a:rPr lang="cs-CZ" sz="3200" b="1" dirty="0" smtClean="0"/>
              <a:t> </a:t>
            </a:r>
            <a:r>
              <a:rPr lang="en-US" sz="3200" b="1" dirty="0" smtClean="0"/>
              <a:t>– </a:t>
            </a:r>
            <a:r>
              <a:rPr lang="cs-CZ" sz="3200" b="1" dirty="0" smtClean="0"/>
              <a:t>otevření obchodního zastoupení v </a:t>
            </a:r>
            <a:r>
              <a:rPr lang="cs-CZ" sz="3200" b="1" dirty="0" err="1" smtClean="0"/>
              <a:t>Púne</a:t>
            </a:r>
            <a:endParaRPr lang="en-US" sz="3200" b="1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200" b="1" dirty="0" smtClean="0"/>
              <a:t>2012 – </a:t>
            </a:r>
            <a:r>
              <a:rPr lang="cs-CZ" sz="3200" b="1" dirty="0" smtClean="0"/>
              <a:t> podpis </a:t>
            </a:r>
            <a:r>
              <a:rPr lang="en-US" sz="3200" b="1" dirty="0" err="1" smtClean="0"/>
              <a:t>MoU</a:t>
            </a:r>
            <a:r>
              <a:rPr lang="cs-CZ" sz="3200" b="1" dirty="0" smtClean="0"/>
              <a:t> za účelem zřízení výrobní </a:t>
            </a:r>
          </a:p>
          <a:p>
            <a:pPr marL="457200" indent="-457200"/>
            <a:r>
              <a:rPr lang="cs-CZ" sz="3200" b="1" dirty="0" smtClean="0"/>
              <a:t>                   haly v </a:t>
            </a:r>
            <a:r>
              <a:rPr lang="cs-CZ" sz="3200" b="1" dirty="0" err="1" smtClean="0"/>
              <a:t>Púne</a:t>
            </a:r>
            <a:r>
              <a:rPr lang="cs-CZ" sz="3200" b="1" dirty="0" smtClean="0"/>
              <a:t> ve spolupráci s p. </a:t>
            </a:r>
            <a:r>
              <a:rPr lang="en-US" sz="3200" b="1" dirty="0" err="1" smtClean="0"/>
              <a:t>Kudale</a:t>
            </a:r>
            <a:endParaRPr lang="en-US" sz="3200" b="1" dirty="0" smtClean="0"/>
          </a:p>
          <a:p>
            <a:endParaRPr lang="en-US" sz="3200" b="1" dirty="0" smtClean="0"/>
          </a:p>
          <a:p>
            <a:endParaRPr lang="en-US" sz="3200" b="1" dirty="0"/>
          </a:p>
          <a:p>
            <a:endParaRPr lang="en-US" sz="3200" b="1" dirty="0" smtClean="0"/>
          </a:p>
          <a:p>
            <a:endParaRPr lang="en-US" sz="3200" b="1" dirty="0"/>
          </a:p>
          <a:p>
            <a:endParaRPr lang="en-US" sz="3200" b="1" dirty="0" smtClean="0"/>
          </a:p>
          <a:p>
            <a:endParaRPr lang="en-US" sz="3200" b="1" dirty="0" smtClean="0"/>
          </a:p>
          <a:p>
            <a:endParaRPr lang="en-US" sz="3200" b="1" dirty="0"/>
          </a:p>
          <a:p>
            <a:r>
              <a:rPr lang="en-US" sz="3200" b="1" dirty="0" smtClean="0"/>
              <a:t>                         </a:t>
            </a:r>
            <a:endParaRPr lang="en-US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80" r="15374"/>
          <a:stretch/>
        </p:blipFill>
        <p:spPr bwMode="auto">
          <a:xfrm>
            <a:off x="1148342" y="2564904"/>
            <a:ext cx="7227094" cy="3295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9543218"/>
      </p:ext>
    </p:extLst>
  </p:cSld>
  <p:clrMapOvr>
    <a:masterClrMapping/>
  </p:clrMapOvr>
  <p:transition spd="slow">
    <p:split orient="vert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Gearspect</a:t>
            </a:r>
            <a:r>
              <a:rPr lang="cs-CZ" dirty="0" smtClean="0"/>
              <a:t> India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205063"/>
          </a:xfrm>
        </p:spPr>
        <p:txBody>
          <a:bodyPr/>
          <a:lstStyle/>
          <a:p>
            <a:pPr>
              <a:buFontTx/>
              <a:buChar char="-"/>
            </a:pPr>
            <a:r>
              <a:rPr lang="cs-CZ" sz="2800" dirty="0" smtClean="0"/>
              <a:t>Vyškolení technického personálu na všech pozicích v mateřském závodě v ČR </a:t>
            </a:r>
          </a:p>
          <a:p>
            <a:pPr>
              <a:buFontTx/>
              <a:buChar char="-"/>
            </a:pPr>
            <a:r>
              <a:rPr lang="cs-CZ" sz="2800" dirty="0" smtClean="0"/>
              <a:t>Registrace firmy v Indii přes místního partnera – velice složitá byrokracie</a:t>
            </a:r>
          </a:p>
          <a:p>
            <a:pPr>
              <a:buFontTx/>
              <a:buChar char="-"/>
            </a:pPr>
            <a:r>
              <a:rPr lang="cs-CZ" sz="2800" dirty="0" smtClean="0"/>
              <a:t>Postupné přenášení výroby do Indie</a:t>
            </a:r>
          </a:p>
          <a:p>
            <a:pPr>
              <a:buFontTx/>
              <a:buChar char="-"/>
            </a:pPr>
            <a:endParaRPr lang="cs-CZ" sz="2800" dirty="0" smtClean="0"/>
          </a:p>
          <a:p>
            <a:pPr>
              <a:buFontTx/>
              <a:buChar char="-"/>
            </a:pPr>
            <a:r>
              <a:rPr lang="cs-CZ" sz="2800" dirty="0" smtClean="0"/>
              <a:t>Vybudování místní obchodní sítě</a:t>
            </a:r>
          </a:p>
          <a:p>
            <a:pPr>
              <a:buFontTx/>
              <a:buChar char="-"/>
            </a:pPr>
            <a:r>
              <a:rPr lang="cs-CZ" sz="2800" dirty="0" smtClean="0"/>
              <a:t>Vytvoření zázemí pro prodej obráběcích strojů</a:t>
            </a:r>
          </a:p>
          <a:p>
            <a:pPr>
              <a:buFontTx/>
              <a:buChar char="-"/>
            </a:pPr>
            <a:endParaRPr lang="cs-CZ" dirty="0"/>
          </a:p>
        </p:txBody>
      </p:sp>
    </p:spTree>
  </p:cSld>
  <p:clrMapOvr>
    <a:masterClrMapping/>
  </p:clrMapOvr>
  <p:transition spd="slow">
    <p:split orient="vert"/>
    <p:sndAc>
      <p:stSnd>
        <p:snd r:embed="rId2" name="camera.wav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457200" y="116632"/>
            <a:ext cx="8229600" cy="16561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5400" noProof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Školení v ČR</a:t>
            </a:r>
            <a:endParaRPr lang="en-US" sz="5400" noProof="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88" y="944724"/>
            <a:ext cx="85113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3200" b="1" dirty="0" smtClean="0"/>
              <a:t>  </a:t>
            </a:r>
            <a:r>
              <a:rPr lang="cs-CZ" sz="2400" b="1" dirty="0" smtClean="0"/>
              <a:t>Indičtí zaměstnanci během školení na mateřském závodě </a:t>
            </a:r>
          </a:p>
          <a:p>
            <a:pPr marL="285750" indent="-285750"/>
            <a:r>
              <a:rPr lang="cs-CZ" sz="2400" b="1" dirty="0" smtClean="0"/>
              <a:t>        v Čelákovicích v letech 2012 - 2013</a:t>
            </a:r>
            <a:endParaRPr lang="en-US" sz="2400" b="1" dirty="0" smtClean="0"/>
          </a:p>
          <a:p>
            <a:endParaRPr lang="en-US" sz="3200" b="1" dirty="0"/>
          </a:p>
          <a:p>
            <a:endParaRPr lang="en-US" sz="3200" b="1" dirty="0" smtClean="0"/>
          </a:p>
          <a:p>
            <a:endParaRPr lang="en-US" sz="3200" b="1" dirty="0"/>
          </a:p>
          <a:p>
            <a:endParaRPr lang="en-US" sz="3200" b="1" dirty="0" smtClean="0"/>
          </a:p>
          <a:p>
            <a:endParaRPr lang="en-US" sz="2400" b="1" dirty="0"/>
          </a:p>
        </p:txBody>
      </p:sp>
      <p:pic>
        <p:nvPicPr>
          <p:cNvPr id="2050" name="Picture 2" descr="C:\Users\ajay\Desktop\DO3PC\Photos &amp; Videos\P405011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4"/>
          <a:stretch/>
        </p:blipFill>
        <p:spPr bwMode="auto">
          <a:xfrm>
            <a:off x="2051720" y="1988840"/>
            <a:ext cx="5717570" cy="4174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843665"/>
      </p:ext>
    </p:extLst>
  </p:cSld>
  <p:clrMapOvr>
    <a:masterClrMapping/>
  </p:clrMapOvr>
  <p:transition spd="slow">
    <p:split orient="vert"/>
    <p:sndAc>
      <p:stSnd>
        <p:snd r:embed="rId2" name="camera.wav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471122" y="96274"/>
            <a:ext cx="8229600" cy="16561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5400" noProof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Závod v </a:t>
            </a:r>
            <a:r>
              <a:rPr lang="en-US" sz="5400" noProof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P</a:t>
            </a:r>
            <a:r>
              <a:rPr lang="cs-CZ" sz="5400" noProof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ú</a:t>
            </a:r>
            <a:r>
              <a:rPr lang="en-US" sz="5400" noProof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ne</a:t>
            </a:r>
          </a:p>
        </p:txBody>
      </p:sp>
      <p:pic>
        <p:nvPicPr>
          <p:cNvPr id="3074" name="Picture 2" descr="C:\Users\ajay\Desktop\Factory Photo\DSC067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826" y="1124744"/>
            <a:ext cx="6300192" cy="4725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5856" y="6067288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6000 sq. </a:t>
            </a:r>
            <a:r>
              <a:rPr lang="en-US" b="1" dirty="0" err="1" smtClean="0"/>
              <a:t>ft</a:t>
            </a:r>
            <a:r>
              <a:rPr lang="en-US" b="1" dirty="0" smtClean="0"/>
              <a:t> Greenfield project at </a:t>
            </a:r>
            <a:r>
              <a:rPr lang="en-US" b="1" dirty="0" err="1" smtClean="0"/>
              <a:t>Hadapsar</a:t>
            </a:r>
            <a:r>
              <a:rPr lang="en-US" b="1" dirty="0" smtClean="0"/>
              <a:t> - Pune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96498739"/>
      </p:ext>
    </p:extLst>
  </p:cSld>
  <p:clrMapOvr>
    <a:masterClrMapping/>
  </p:clrMapOvr>
  <p:transition spd="slow">
    <p:split orient="vert"/>
    <p:sndAc>
      <p:stSnd>
        <p:snd r:embed="rId2" name="camera.wav"/>
      </p:stSnd>
    </p:sndAc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jay\Desktop\Factory Photo\DSC0675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1124744"/>
            <a:ext cx="4512501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Nadpis 1"/>
          <p:cNvSpPr txBox="1">
            <a:spLocks/>
          </p:cNvSpPr>
          <p:nvPr/>
        </p:nvSpPr>
        <p:spPr>
          <a:xfrm>
            <a:off x="471122" y="96274"/>
            <a:ext cx="8229600" cy="16561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5400" noProof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Výrobní hala v </a:t>
            </a:r>
            <a:r>
              <a:rPr lang="cs-CZ" sz="5400" noProof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Púne</a:t>
            </a:r>
            <a:endParaRPr lang="en-US" sz="5400" noProof="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4099" name="Picture 3" descr="C:\Users\ajay\Desktop\Factory Photo\DSC0675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00"/>
          <a:stretch/>
        </p:blipFill>
        <p:spPr bwMode="auto">
          <a:xfrm>
            <a:off x="4355976" y="3717032"/>
            <a:ext cx="4572000" cy="2852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52120" y="1752458"/>
            <a:ext cx="3275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/>
              <a:t>Výroba a montáž komponentů pro měřicí přístroje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7384484"/>
      </p:ext>
    </p:extLst>
  </p:cSld>
  <p:clrMapOvr>
    <a:masterClrMapping/>
  </p:clrMapOvr>
  <p:transition spd="slow">
    <p:split orient="vert"/>
    <p:sndAc>
      <p:stSnd>
        <p:snd r:embed="rId2" name="camera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 idx="4294967295"/>
          </p:nvPr>
        </p:nvSpPr>
        <p:spPr>
          <a:xfrm>
            <a:off x="467544" y="260648"/>
            <a:ext cx="8229600" cy="922337"/>
          </a:xfrm>
        </p:spPr>
        <p:txBody>
          <a:bodyPr>
            <a:normAutofit/>
          </a:bodyPr>
          <a:lstStyle/>
          <a:p>
            <a:r>
              <a:rPr lang="en-US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</a:rPr>
              <a:t>HISTOR</a:t>
            </a:r>
            <a:r>
              <a:rPr lang="cs-CZ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</a:rPr>
              <a:t>IE</a:t>
            </a:r>
            <a:endParaRPr lang="cs-CZ" sz="6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539552" y="1340768"/>
            <a:ext cx="8064500" cy="404890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cs-CZ" sz="2400" dirty="0" err="1" smtClean="0"/>
              <a:t>Gearspect</a:t>
            </a:r>
            <a:r>
              <a:rPr lang="cs-CZ" sz="2400" dirty="0" smtClean="0"/>
              <a:t> </a:t>
            </a:r>
            <a:r>
              <a:rPr lang="cs-CZ" sz="2400" dirty="0" err="1" smtClean="0"/>
              <a:t>Group</a:t>
            </a:r>
            <a:r>
              <a:rPr lang="cs-CZ" sz="2400" dirty="0" smtClean="0"/>
              <a:t>, a.s. - mezinárodní </a:t>
            </a:r>
            <a:r>
              <a:rPr lang="cs-CZ" sz="2400" dirty="0" err="1" smtClean="0"/>
              <a:t>inženýringová</a:t>
            </a:r>
            <a:r>
              <a:rPr lang="cs-CZ" sz="2400" dirty="0" smtClean="0"/>
              <a:t> společnost pro výrobu a vývoj specializovaných ozubárenských technologií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 smtClean="0"/>
              <a:t>Své technologie a řešení dodáváme především do automobilového a obranného průmyslu světových trhů</a:t>
            </a:r>
            <a:endParaRPr lang="en-US" sz="2400" dirty="0" smtClean="0"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 smtClean="0">
                <a:cs typeface="Arial" pitchFamily="34" charset="0"/>
              </a:rPr>
              <a:t>1990 </a:t>
            </a:r>
            <a:r>
              <a:rPr lang="en-US" sz="2400" dirty="0" smtClean="0">
                <a:cs typeface="Arial" pitchFamily="34" charset="0"/>
              </a:rPr>
              <a:t>- </a:t>
            </a:r>
            <a:r>
              <a:rPr lang="cs-CZ" sz="2400" dirty="0" smtClean="0">
                <a:cs typeface="Arial" pitchFamily="34" charset="0"/>
              </a:rPr>
              <a:t>IPG s r.o., generální opravy ozubárenských strojů. </a:t>
            </a:r>
            <a:endParaRPr lang="en-US" sz="2400" dirty="0" smtClean="0"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 smtClean="0">
                <a:cs typeface="Arial" pitchFamily="34" charset="0"/>
              </a:rPr>
              <a:t>1993 </a:t>
            </a:r>
            <a:r>
              <a:rPr lang="en-US" sz="2400" dirty="0" smtClean="0">
                <a:cs typeface="Arial" pitchFamily="34" charset="0"/>
              </a:rPr>
              <a:t>-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b="1" dirty="0" smtClean="0">
                <a:cs typeface="Arial" pitchFamily="34" charset="0"/>
              </a:rPr>
              <a:t>STROJÍRNY ČELÁKOVICE </a:t>
            </a:r>
            <a:r>
              <a:rPr lang="cs-CZ" sz="2400" dirty="0" smtClean="0">
                <a:cs typeface="Arial" pitchFamily="34" charset="0"/>
              </a:rPr>
              <a:t>s r.o., rozšíření výrobní haly a  laboratoře, vývoj měřicích přístrojů na ozubení a ozubárenských strojů</a:t>
            </a:r>
            <a:r>
              <a:rPr lang="cs-CZ" sz="2400" i="1" dirty="0" smtClean="0">
                <a:cs typeface="Arial" pitchFamily="34" charset="0"/>
              </a:rPr>
              <a:t> </a:t>
            </a:r>
            <a:endParaRPr lang="en-US" sz="2400" i="1" dirty="0" smtClean="0"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cs-CZ" sz="2400" dirty="0" smtClean="0">
                <a:cs typeface="Arial" pitchFamily="34" charset="0"/>
              </a:rPr>
              <a:t>1995</a:t>
            </a:r>
            <a:r>
              <a:rPr lang="en-US" sz="2400" dirty="0" smtClean="0">
                <a:cs typeface="Arial" pitchFamily="34" charset="0"/>
              </a:rPr>
              <a:t> </a:t>
            </a:r>
            <a:r>
              <a:rPr lang="cs-CZ" sz="2400" dirty="0" smtClean="0">
                <a:cs typeface="Arial" pitchFamily="34" charset="0"/>
              </a:rPr>
              <a:t>–</a:t>
            </a:r>
            <a:r>
              <a:rPr lang="en-US" sz="2400" dirty="0" smtClean="0">
                <a:cs typeface="Arial" pitchFamily="34" charset="0"/>
              </a:rPr>
              <a:t> </a:t>
            </a:r>
            <a:r>
              <a:rPr lang="cs-CZ" sz="2400" b="1" dirty="0" smtClean="0">
                <a:cs typeface="Arial" pitchFamily="34" charset="0"/>
              </a:rPr>
              <a:t>GEARSPECT</a:t>
            </a:r>
            <a:r>
              <a:rPr lang="cs-CZ" sz="2400" dirty="0" smtClean="0">
                <a:cs typeface="Arial" pitchFamily="34" charset="0"/>
              </a:rPr>
              <a:t> </a:t>
            </a:r>
            <a:r>
              <a:rPr lang="cs-CZ" sz="2400" b="1" dirty="0" smtClean="0">
                <a:cs typeface="Arial" pitchFamily="34" charset="0"/>
              </a:rPr>
              <a:t> </a:t>
            </a:r>
            <a:r>
              <a:rPr lang="cs-CZ" sz="2400" dirty="0" smtClean="0">
                <a:cs typeface="Arial" pitchFamily="34" charset="0"/>
              </a:rPr>
              <a:t>–</a:t>
            </a:r>
            <a:r>
              <a:rPr lang="en-US" sz="2400" dirty="0" smtClean="0">
                <a:cs typeface="Arial" pitchFamily="34" charset="0"/>
              </a:rPr>
              <a:t> </a:t>
            </a:r>
            <a:r>
              <a:rPr lang="cs-CZ" sz="2400" dirty="0" smtClean="0">
                <a:cs typeface="Arial" pitchFamily="34" charset="0"/>
              </a:rPr>
              <a:t>zaregistrování vlastní značky pro ozubárenské stroje a měřicí přístroje</a:t>
            </a:r>
            <a:r>
              <a:rPr lang="en-US" sz="2400" dirty="0" smtClean="0">
                <a:cs typeface="Arial" pitchFamily="34" charset="0"/>
              </a:rPr>
              <a:t>.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2200" dirty="0" smtClean="0">
              <a:cs typeface="Arial" pitchFamily="34" charset="0"/>
            </a:endParaRPr>
          </a:p>
        </p:txBody>
      </p:sp>
    </p:spTree>
  </p:cSld>
  <p:clrMapOvr>
    <a:masterClrMapping/>
  </p:clrMapOvr>
  <p:transition spd="slow">
    <p:split orient="vert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611560" y="260648"/>
            <a:ext cx="8229600" cy="85497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Slavnostní otevření v r. 2014</a:t>
            </a:r>
            <a:endParaRPr lang="en-US" sz="540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600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85"/>
          <a:stretch/>
        </p:blipFill>
        <p:spPr>
          <a:xfrm>
            <a:off x="4577254" y="2760081"/>
            <a:ext cx="4226676" cy="30608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2" t="24831" r="8182"/>
          <a:stretch/>
        </p:blipFill>
        <p:spPr>
          <a:xfrm>
            <a:off x="253567" y="1268760"/>
            <a:ext cx="4733231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904176"/>
      </p:ext>
    </p:extLst>
  </p:cSld>
  <p:clrMapOvr>
    <a:masterClrMapping/>
  </p:clrMapOvr>
  <p:transition spd="slow">
    <p:split orient="vert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Zkušenosti s obchodem s Indií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cs-CZ" sz="2400" dirty="0" smtClean="0"/>
              <a:t>Veškeré státní zakázky se vypisují formou tendrového řízení</a:t>
            </a:r>
          </a:p>
          <a:p>
            <a:pPr>
              <a:buFontTx/>
              <a:buChar char="-"/>
            </a:pPr>
            <a:r>
              <a:rPr lang="cs-CZ" sz="2400" dirty="0" smtClean="0"/>
              <a:t>Tendrové zadání je složité, nutno pečlivě prostudovat a vyplnit</a:t>
            </a:r>
          </a:p>
          <a:p>
            <a:pPr>
              <a:buFontTx/>
              <a:buChar char="-"/>
            </a:pPr>
            <a:r>
              <a:rPr lang="cs-CZ" sz="2400" dirty="0" smtClean="0"/>
              <a:t>V případě schválení technické části nabídky vítězí nejnižší cena</a:t>
            </a:r>
          </a:p>
          <a:p>
            <a:pPr>
              <a:buFontTx/>
              <a:buChar char="-"/>
            </a:pPr>
            <a:r>
              <a:rPr lang="cs-CZ" sz="2400" dirty="0" smtClean="0"/>
              <a:t>Ve srovnání s jinými teritorii nízká míra korupce</a:t>
            </a:r>
          </a:p>
          <a:p>
            <a:pPr>
              <a:buFontTx/>
              <a:buChar char="-"/>
            </a:pPr>
            <a:r>
              <a:rPr lang="cs-CZ" sz="2400" dirty="0" smtClean="0"/>
              <a:t>Nevýhodné platební podmínky pro dodavatele – </a:t>
            </a:r>
            <a:r>
              <a:rPr lang="cs-CZ" sz="2400" dirty="0" err="1" smtClean="0"/>
              <a:t>Bid</a:t>
            </a:r>
            <a:r>
              <a:rPr lang="cs-CZ" sz="2400" dirty="0" smtClean="0"/>
              <a:t> Bond, bankovní garance, L/C otevřen na 3 měsíce a pak případně prodlužován</a:t>
            </a:r>
          </a:p>
          <a:p>
            <a:pPr>
              <a:buFontTx/>
              <a:buChar char="-"/>
            </a:pPr>
            <a:r>
              <a:rPr lang="cs-CZ" sz="2400" dirty="0" smtClean="0"/>
              <a:t>Byrokracie při schvalování výjezdu PDI týmu na </a:t>
            </a:r>
            <a:r>
              <a:rPr lang="cs-CZ" sz="2400" dirty="0" err="1" smtClean="0"/>
              <a:t>předpřejímku</a:t>
            </a:r>
            <a:r>
              <a:rPr lang="cs-CZ" sz="2400" dirty="0" smtClean="0"/>
              <a:t> (60 dní předem)</a:t>
            </a:r>
          </a:p>
          <a:p>
            <a:pPr>
              <a:buFontTx/>
              <a:buChar char="-"/>
            </a:pPr>
            <a:r>
              <a:rPr lang="cs-CZ" sz="2400" dirty="0" smtClean="0"/>
              <a:t> nutnost obstarání si vývozní licence v ČR – většina zákazníků spadá pod armádu</a:t>
            </a:r>
            <a:endParaRPr lang="cs-CZ" sz="2400" dirty="0"/>
          </a:p>
        </p:txBody>
      </p:sp>
    </p:spTree>
  </p:cSld>
  <p:clrMapOvr>
    <a:masterClrMapping/>
  </p:clrMapOvr>
  <p:transition spd="slow">
    <p:split orient="vert"/>
    <p:sndAc>
      <p:stSnd>
        <p:snd r:embed="rId2" name="camera.wav"/>
      </p:stSnd>
    </p:sndAc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21087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cs-CZ" sz="2400" dirty="0" smtClean="0"/>
              <a:t>Dlouholetá tradice dodávek českého zboží a technologických celků</a:t>
            </a:r>
          </a:p>
          <a:p>
            <a:pPr>
              <a:buFontTx/>
              <a:buChar char="-"/>
            </a:pPr>
            <a:endParaRPr lang="cs-CZ" sz="2400" dirty="0" smtClean="0"/>
          </a:p>
          <a:p>
            <a:pPr>
              <a:buFontTx/>
              <a:buChar char="-"/>
            </a:pPr>
            <a:r>
              <a:rPr lang="cs-CZ" sz="2400" dirty="0" smtClean="0"/>
              <a:t>Místní firma se vyplatí kvůli přístupu na trh pro vlastní export, samotné založení a vedení firmy je velmi nekomfortní</a:t>
            </a:r>
          </a:p>
          <a:p>
            <a:pPr>
              <a:buFontTx/>
              <a:buChar char="-"/>
            </a:pPr>
            <a:endParaRPr lang="cs-CZ" sz="2400" dirty="0" smtClean="0"/>
          </a:p>
          <a:p>
            <a:pPr>
              <a:buFontTx/>
              <a:buChar char="-"/>
            </a:pPr>
            <a:r>
              <a:rPr lang="cs-CZ" sz="2400" dirty="0" smtClean="0"/>
              <a:t>Vysoká úroveň průmyslu – nutnost vyvážit poměr vysoká technická úroveň versus cena</a:t>
            </a:r>
          </a:p>
          <a:p>
            <a:pPr>
              <a:buFontTx/>
              <a:buChar char="-"/>
            </a:pPr>
            <a:endParaRPr lang="cs-CZ" sz="2400" dirty="0" smtClean="0"/>
          </a:p>
          <a:p>
            <a:pPr>
              <a:buFontTx/>
              <a:buChar char="-"/>
            </a:pPr>
            <a:r>
              <a:rPr lang="cs-CZ" sz="2400" dirty="0" smtClean="0"/>
              <a:t>Obrovský trh s vysokou schopností absorpce </a:t>
            </a:r>
            <a:r>
              <a:rPr lang="cs-CZ" sz="2400" dirty="0" err="1" smtClean="0"/>
              <a:t>high</a:t>
            </a:r>
            <a:r>
              <a:rPr lang="cs-CZ" sz="2400" dirty="0" smtClean="0"/>
              <a:t>-</a:t>
            </a:r>
            <a:r>
              <a:rPr lang="cs-CZ" sz="2400" dirty="0" err="1" smtClean="0"/>
              <a:t>tech</a:t>
            </a:r>
            <a:r>
              <a:rPr lang="cs-CZ" sz="2400" dirty="0" smtClean="0"/>
              <a:t>  technologií </a:t>
            </a:r>
          </a:p>
          <a:p>
            <a:pPr>
              <a:buFontTx/>
              <a:buChar char="-"/>
            </a:pPr>
            <a:endParaRPr lang="cs-CZ" sz="2400" dirty="0" smtClean="0"/>
          </a:p>
          <a:p>
            <a:pPr>
              <a:buFontTx/>
              <a:buChar char="-"/>
            </a:pPr>
            <a:r>
              <a:rPr lang="cs-CZ" sz="2400" dirty="0" smtClean="0"/>
              <a:t>Nutnost být přímo zastoupen na trhu s podporou místních zaměstnanců, vykonávajících neustále akvizice </a:t>
            </a:r>
          </a:p>
          <a:p>
            <a:pPr>
              <a:buFontTx/>
              <a:buChar char="-"/>
            </a:pPr>
            <a:endParaRPr lang="cs-CZ" dirty="0"/>
          </a:p>
        </p:txBody>
      </p:sp>
      <p:sp>
        <p:nvSpPr>
          <p:cNvPr id="5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dirty="0" smtClean="0"/>
              <a:t>Zkušenosti s obchodem s Indií</a:t>
            </a:r>
            <a:endParaRPr lang="cs-CZ" dirty="0"/>
          </a:p>
        </p:txBody>
      </p:sp>
    </p:spTree>
  </p:cSld>
  <p:clrMapOvr>
    <a:masterClrMapping/>
  </p:clrMapOvr>
  <p:transition spd="slow">
    <p:split orient="vert"/>
    <p:sndAc>
      <p:stSnd>
        <p:snd r:embed="rId2" name="camera.wav"/>
      </p:stSnd>
    </p:sndAc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7" r="9156"/>
          <a:stretch/>
        </p:blipFill>
        <p:spPr>
          <a:xfrm>
            <a:off x="2411760" y="1052736"/>
            <a:ext cx="4381995" cy="3528392"/>
          </a:xfrm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8313" y="4797573"/>
            <a:ext cx="8280400" cy="1655763"/>
          </a:xfrm>
        </p:spPr>
        <p:txBody>
          <a:bodyPr/>
          <a:lstStyle/>
          <a:p>
            <a:endParaRPr lang="cs-CZ" sz="2500" dirty="0" smtClean="0"/>
          </a:p>
          <a:p>
            <a:r>
              <a:rPr lang="cs-CZ" sz="3600" dirty="0" smtClean="0"/>
              <a:t>Děkuji za pozornost!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29767746"/>
      </p:ext>
    </p:extLst>
  </p:cSld>
  <p:clrMapOvr>
    <a:masterClrMapping/>
  </p:clrMapOvr>
  <p:transition spd="slow">
    <p:split orient="vert"/>
    <p:sndAc>
      <p:stSnd>
        <p:snd r:embed="rId2" name="camera.wav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2"/>
          <p:cNvSpPr txBox="1">
            <a:spLocks/>
          </p:cNvSpPr>
          <p:nvPr/>
        </p:nvSpPr>
        <p:spPr>
          <a:xfrm>
            <a:off x="539552" y="1340768"/>
            <a:ext cx="8229600" cy="1428760"/>
          </a:xfrm>
          <a:prstGeom prst="rect">
            <a:avLst/>
          </a:prstGeom>
        </p:spPr>
        <p:txBody>
          <a:bodyPr vert="horz" lIns="91440" tIns="45720" rIns="91440" bIns="45720" numCol="1" spcCol="180000" rtlCol="0">
            <a:noAutofit/>
          </a:bodyPr>
          <a:lstStyle/>
          <a:p>
            <a:pPr algn="ctr" hangingPunct="0"/>
            <a:r>
              <a:rPr lang="cs-CZ" sz="2400" dirty="0" smtClean="0"/>
              <a:t>V roce 2010 jsme transformovali naše činnosti a založili obchodně inženýrskou společnost </a:t>
            </a:r>
            <a:r>
              <a:rPr lang="cs-CZ" sz="2400" dirty="0" err="1" smtClean="0"/>
              <a:t>Gearspect</a:t>
            </a:r>
            <a:r>
              <a:rPr lang="cs-CZ" sz="2400" dirty="0" smtClean="0"/>
              <a:t> </a:t>
            </a:r>
            <a:r>
              <a:rPr lang="cs-CZ" sz="2400" dirty="0" err="1" smtClean="0"/>
              <a:t>Group</a:t>
            </a:r>
            <a:r>
              <a:rPr lang="cs-CZ" sz="2400" dirty="0" smtClean="0"/>
              <a:t>, a.s., </a:t>
            </a:r>
          </a:p>
          <a:p>
            <a:pPr algn="ctr" hangingPunct="0"/>
            <a:r>
              <a:rPr lang="cs-CZ" sz="2400" dirty="0" smtClean="0"/>
              <a:t>pod kterou jsme včlenili činnosti a provozy: </a:t>
            </a:r>
          </a:p>
          <a:p>
            <a:pPr>
              <a:spcBef>
                <a:spcPct val="20000"/>
              </a:spcBef>
              <a:tabLst>
                <a:tab pos="717550" algn="l"/>
                <a:tab pos="2516188" algn="ctr"/>
                <a:tab pos="4121150" algn="ctr"/>
                <a:tab pos="5470525" algn="ctr"/>
                <a:tab pos="7173913" algn="r"/>
              </a:tabLst>
            </a:pPr>
            <a:r>
              <a:rPr lang="cs-CZ" dirty="0" smtClean="0"/>
              <a:t>	</a:t>
            </a:r>
            <a:endParaRPr lang="cs-CZ" b="1" dirty="0" smtClean="0"/>
          </a:p>
          <a:p>
            <a:pPr>
              <a:spcBef>
                <a:spcPct val="20000"/>
              </a:spcBef>
              <a:tabLst>
                <a:tab pos="717550" algn="l"/>
                <a:tab pos="2516188" algn="ctr"/>
                <a:tab pos="4035425" algn="ctr"/>
                <a:tab pos="5470525" algn="ctr"/>
                <a:tab pos="7358063" algn="r"/>
              </a:tabLst>
            </a:pPr>
            <a:r>
              <a:rPr kumimoji="0" lang="cs-CZ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endParaRPr kumimoji="0" lang="cs-CZ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457200" y="274638"/>
            <a:ext cx="8229600" cy="92211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noProof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Gearspect</a:t>
            </a:r>
            <a:r>
              <a:rPr lang="en-US" sz="5400" noProof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 group</a:t>
            </a:r>
            <a:r>
              <a:rPr lang="cs-CZ" sz="5400" noProof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, a.s.</a:t>
            </a:r>
            <a:endParaRPr kumimoji="0" lang="cs-CZ" sz="6000" b="0" i="0" u="none" strike="noStrike" kern="1200" cap="none" spc="0" normalizeH="0" baseline="0" noProof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0034" y="2690336"/>
            <a:ext cx="8072494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200" b="1" dirty="0" smtClean="0"/>
              <a:t>Strojírna Gearspect</a:t>
            </a:r>
            <a:r>
              <a:rPr lang="en-US" sz="3200" b="1" dirty="0" smtClean="0"/>
              <a:t>, </a:t>
            </a:r>
            <a:r>
              <a:rPr lang="cs-CZ" sz="3200" b="1" dirty="0" smtClean="0"/>
              <a:t>Č</a:t>
            </a:r>
            <a:r>
              <a:rPr lang="en-US" sz="3200" b="1" dirty="0" smtClean="0"/>
              <a:t>el</a:t>
            </a:r>
            <a:r>
              <a:rPr lang="cs-CZ" sz="3200" b="1" dirty="0" smtClean="0"/>
              <a:t>á</a:t>
            </a:r>
            <a:r>
              <a:rPr lang="en-US" sz="3200" b="1" dirty="0" err="1" smtClean="0"/>
              <a:t>kovice</a:t>
            </a:r>
            <a:r>
              <a:rPr lang="cs-CZ" sz="3200" b="1" dirty="0" smtClean="0"/>
              <a:t> - </a:t>
            </a:r>
            <a:r>
              <a:rPr lang="cs-CZ" sz="2400" dirty="0" smtClean="0"/>
              <a:t>vývoj a výroba strojů a měřících přístrojů pro ozubení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200" b="1" dirty="0" err="1" smtClean="0"/>
              <a:t>Strojexport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Slovakia</a:t>
            </a:r>
            <a:r>
              <a:rPr lang="cs-CZ" sz="3200" b="1" dirty="0" smtClean="0"/>
              <a:t> – </a:t>
            </a:r>
            <a:r>
              <a:rPr lang="cs-CZ" sz="2400" dirty="0" smtClean="0"/>
              <a:t>obchodní organizace</a:t>
            </a:r>
            <a:endParaRPr lang="en-US" sz="24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200" b="1" dirty="0" err="1" smtClean="0"/>
              <a:t>Gearspect</a:t>
            </a:r>
            <a:r>
              <a:rPr lang="cs-CZ" sz="3200" b="1" dirty="0" smtClean="0"/>
              <a:t> USA</a:t>
            </a:r>
            <a:r>
              <a:rPr lang="en-US" sz="3200" b="1" dirty="0" smtClean="0"/>
              <a:t> – </a:t>
            </a:r>
            <a:r>
              <a:rPr lang="cs-CZ" sz="2400" dirty="0" smtClean="0"/>
              <a:t>výroba náhradních dílů, servisní a prodejní středisko</a:t>
            </a:r>
            <a:r>
              <a:rPr lang="en-US" sz="2400" b="1" dirty="0" smtClean="0"/>
              <a:t>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cs-CZ" sz="3200" b="1" dirty="0"/>
              <a:t>Gearspect </a:t>
            </a:r>
            <a:r>
              <a:rPr lang="cs-CZ" sz="3200" b="1" dirty="0" smtClean="0"/>
              <a:t>India</a:t>
            </a:r>
            <a:r>
              <a:rPr lang="en-US" sz="3200" b="1" dirty="0"/>
              <a:t> – </a:t>
            </a:r>
            <a:r>
              <a:rPr lang="cs-CZ" sz="2400" dirty="0" smtClean="0"/>
              <a:t>výroba měřících přístrojů na ozubení, náhradních dílů, servisní a prodejní středisko</a:t>
            </a:r>
          </a:p>
          <a:p>
            <a:pPr marL="457200" indent="-457200"/>
            <a:endParaRPr lang="en-US" sz="3200" b="1" dirty="0" smtClean="0"/>
          </a:p>
        </p:txBody>
      </p:sp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  <a:ea typeface="Times New Roman" pitchFamily="18" charset="0"/>
                <a:cs typeface="Times New Roman" pitchFamily="18" charset="0"/>
              </a:rPr>
              <a:t>Gearspect Group a.s. nab</a:t>
            </a:r>
            <a:r>
              <a:rPr kumimoji="0" lang="cs-C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í</a:t>
            </a:r>
            <a:r>
              <a:rPr kumimoji="0" lang="cs-C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  <a:ea typeface="Times New Roman" pitchFamily="18" charset="0"/>
                <a:cs typeface="Times New Roman" pitchFamily="18" charset="0"/>
              </a:rPr>
              <a:t>z</a:t>
            </a:r>
            <a:r>
              <a:rPr kumimoji="0" lang="cs-C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í</a:t>
            </a:r>
            <a:r>
              <a:rPr kumimoji="0" lang="cs-C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  <a:ea typeface="Times New Roman" pitchFamily="18" charset="0"/>
                <a:cs typeface="Times New Roman" pitchFamily="18" charset="0"/>
              </a:rPr>
              <a:t> modern</a:t>
            </a:r>
            <a:r>
              <a:rPr kumimoji="0" lang="cs-C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í</a:t>
            </a:r>
            <a:r>
              <a:rPr kumimoji="0" lang="cs-C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  <a:ea typeface="Times New Roman" pitchFamily="18" charset="0"/>
                <a:cs typeface="Times New Roman" pitchFamily="18" charset="0"/>
              </a:rPr>
              <a:t> ozub</a:t>
            </a:r>
            <a:r>
              <a:rPr kumimoji="0" lang="cs-C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á</a:t>
            </a:r>
            <a:r>
              <a:rPr kumimoji="0" lang="cs-C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  <a:ea typeface="Times New Roman" pitchFamily="18" charset="0"/>
                <a:cs typeface="Times New Roman" pitchFamily="18" charset="0"/>
              </a:rPr>
              <a:t>rensk</a:t>
            </a:r>
            <a:r>
              <a:rPr kumimoji="0" lang="cs-C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cs-C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  <a:ea typeface="Times New Roman" pitchFamily="18" charset="0"/>
                <a:cs typeface="Times New Roman" pitchFamily="18" charset="0"/>
              </a:rPr>
              <a:t> technologie: odvalovac</a:t>
            </a:r>
            <a:r>
              <a:rPr kumimoji="0" lang="cs-C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í</a:t>
            </a:r>
            <a:r>
              <a:rPr kumimoji="0" lang="cs-C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  <a:ea typeface="Times New Roman" pitchFamily="18" charset="0"/>
                <a:cs typeface="Times New Roman" pitchFamily="18" charset="0"/>
              </a:rPr>
              <a:t> a profilov</a:t>
            </a:r>
            <a:r>
              <a:rPr kumimoji="0" lang="cs-C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cs-C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  <a:ea typeface="Times New Roman" pitchFamily="18" charset="0"/>
                <a:cs typeface="Times New Roman" pitchFamily="18" charset="0"/>
              </a:rPr>
              <a:t> brusky na ozuben</a:t>
            </a:r>
            <a:r>
              <a:rPr kumimoji="0" lang="cs-C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í</a:t>
            </a:r>
            <a:r>
              <a:rPr kumimoji="0" lang="cs-C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  <a:ea typeface="Times New Roman" pitchFamily="18" charset="0"/>
                <a:cs typeface="Times New Roman" pitchFamily="18" charset="0"/>
              </a:rPr>
              <a:t>, odvalovac</a:t>
            </a:r>
            <a:r>
              <a:rPr kumimoji="0" lang="cs-C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í</a:t>
            </a:r>
            <a:r>
              <a:rPr kumimoji="0" lang="cs-C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  <a:ea typeface="Times New Roman" pitchFamily="18" charset="0"/>
                <a:cs typeface="Times New Roman" pitchFamily="18" charset="0"/>
              </a:rPr>
              <a:t> obr</a:t>
            </a:r>
            <a:r>
              <a:rPr kumimoji="0" lang="cs-C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á</a:t>
            </a:r>
            <a:r>
              <a:rPr kumimoji="0" lang="cs-C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  <a:ea typeface="Times New Roman" pitchFamily="18" charset="0"/>
                <a:cs typeface="Times New Roman" pitchFamily="18" charset="0"/>
              </a:rPr>
              <a:t>žečky, odvalovac</a:t>
            </a:r>
            <a:r>
              <a:rPr kumimoji="0" lang="cs-C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í</a:t>
            </a:r>
            <a:r>
              <a:rPr kumimoji="0" lang="cs-C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  <a:ea typeface="Times New Roman" pitchFamily="18" charset="0"/>
                <a:cs typeface="Times New Roman" pitchFamily="18" charset="0"/>
              </a:rPr>
              <a:t> fr</a:t>
            </a:r>
            <a:r>
              <a:rPr kumimoji="0" lang="cs-C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cs-C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  <a:ea typeface="Times New Roman" pitchFamily="18" charset="0"/>
                <a:cs typeface="Times New Roman" pitchFamily="18" charset="0"/>
              </a:rPr>
              <a:t>zky, d</a:t>
            </a:r>
            <a:r>
              <a:rPr kumimoji="0" lang="cs-C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á</a:t>
            </a:r>
            <a:r>
              <a:rPr kumimoji="0" lang="cs-C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  <a:ea typeface="Times New Roman" pitchFamily="18" charset="0"/>
                <a:cs typeface="Times New Roman" pitchFamily="18" charset="0"/>
              </a:rPr>
              <a:t>le fr</a:t>
            </a:r>
            <a:r>
              <a:rPr kumimoji="0" lang="cs-C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cs-C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  <a:ea typeface="Times New Roman" pitchFamily="18" charset="0"/>
                <a:cs typeface="Times New Roman" pitchFamily="18" charset="0"/>
              </a:rPr>
              <a:t>zky a brusky pro výrobu spir</a:t>
            </a:r>
            <a:r>
              <a:rPr kumimoji="0" lang="cs-C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á</a:t>
            </a:r>
            <a:r>
              <a:rPr kumimoji="0" lang="cs-C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  <a:ea typeface="Times New Roman" pitchFamily="18" charset="0"/>
                <a:cs typeface="Times New Roman" pitchFamily="18" charset="0"/>
              </a:rPr>
              <a:t>ln</a:t>
            </a:r>
            <a:r>
              <a:rPr kumimoji="0" lang="cs-C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í</a:t>
            </a:r>
            <a:r>
              <a:rPr kumimoji="0" lang="cs-C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  <a:ea typeface="Times New Roman" pitchFamily="18" charset="0"/>
                <a:cs typeface="Times New Roman" pitchFamily="18" charset="0"/>
              </a:rPr>
              <a:t>ho kuželov</a:t>
            </a:r>
            <a:r>
              <a:rPr kumimoji="0" lang="cs-C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é</a:t>
            </a:r>
            <a:r>
              <a:rPr kumimoji="0" lang="cs-C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  <a:ea typeface="Times New Roman" pitchFamily="18" charset="0"/>
                <a:cs typeface="Times New Roman" pitchFamily="18" charset="0"/>
              </a:rPr>
              <a:t>ho ozuben</a:t>
            </a:r>
            <a:r>
              <a:rPr kumimoji="0" lang="cs-C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í</a:t>
            </a:r>
            <a:r>
              <a:rPr kumimoji="0" lang="cs-C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  <a:ea typeface="Times New Roman" pitchFamily="18" charset="0"/>
                <a:cs typeface="Times New Roman" pitchFamily="18" charset="0"/>
              </a:rPr>
              <a:t>, včetně př</a:t>
            </a:r>
            <a:r>
              <a:rPr kumimoji="0" lang="cs-C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í</a:t>
            </a:r>
            <a:r>
              <a:rPr kumimoji="0" lang="cs-C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  <a:ea typeface="Times New Roman" pitchFamily="18" charset="0"/>
                <a:cs typeface="Times New Roman" pitchFamily="18" charset="0"/>
              </a:rPr>
              <a:t>strojů pro měřen</a:t>
            </a:r>
            <a:r>
              <a:rPr kumimoji="0" lang="cs-C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í</a:t>
            </a:r>
            <a:r>
              <a:rPr kumimoji="0" lang="cs-CZ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PT Sans"/>
                <a:ea typeface="Times New Roman" pitchFamily="18" charset="0"/>
                <a:cs typeface="Times New Roman" pitchFamily="18" charset="0"/>
              </a:rPr>
              <a:t> odchylek ozubených kol. </a:t>
            </a: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plit orient="vert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0" y="908720"/>
            <a:ext cx="9144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>
                <a:solidFill>
                  <a:prstClr val="black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- odvalovací a profilové brusky na ozubení</a:t>
            </a:r>
          </a:p>
          <a:p>
            <a:r>
              <a:rPr lang="cs-CZ" sz="2400" dirty="0" smtClean="0">
                <a:solidFill>
                  <a:prstClr val="black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- odvalovací obrážečky</a:t>
            </a:r>
          </a:p>
          <a:p>
            <a:r>
              <a:rPr lang="cs-CZ" sz="2400" dirty="0" smtClean="0">
                <a:solidFill>
                  <a:prstClr val="black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- odvalovací frézky</a:t>
            </a:r>
          </a:p>
          <a:p>
            <a:r>
              <a:rPr lang="cs-CZ" sz="2400" dirty="0" smtClean="0">
                <a:solidFill>
                  <a:prstClr val="black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- frézky a brusky pro výrobu spirálního kuželového ozubení</a:t>
            </a:r>
          </a:p>
          <a:p>
            <a:r>
              <a:rPr lang="cs-CZ" sz="2400" dirty="0" smtClean="0">
                <a:solidFill>
                  <a:prstClr val="black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- </a:t>
            </a:r>
            <a:r>
              <a:rPr lang="cs-CZ" sz="2400" dirty="0" err="1" smtClean="0">
                <a:solidFill>
                  <a:prstClr val="black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odjehlovačky</a:t>
            </a:r>
            <a:endParaRPr lang="cs-CZ" sz="2400" dirty="0" smtClean="0">
              <a:solidFill>
                <a:prstClr val="black"/>
              </a:solidFill>
              <a:latin typeface="+mj-lt"/>
              <a:ea typeface="Times New Roman" pitchFamily="18" charset="0"/>
              <a:cs typeface="Times New Roman" pitchFamily="18" charset="0"/>
            </a:endParaRPr>
          </a:p>
          <a:p>
            <a:endParaRPr lang="cs-CZ" sz="2400" dirty="0" smtClean="0">
              <a:solidFill>
                <a:prstClr val="black"/>
              </a:solidFill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cs-CZ" sz="2400" dirty="0" smtClean="0">
                <a:solidFill>
                  <a:prstClr val="black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přístroje na měření geometrických odchylek cylindrického ozubení a  </a:t>
            </a:r>
          </a:p>
          <a:p>
            <a:r>
              <a:rPr lang="cs-CZ" sz="2400" dirty="0" smtClean="0">
                <a:solidFill>
                  <a:prstClr val="black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 ozubárenských nástrojů</a:t>
            </a:r>
          </a:p>
          <a:p>
            <a:pPr>
              <a:buFontTx/>
              <a:buChar char="-"/>
            </a:pPr>
            <a:r>
              <a:rPr lang="cs-CZ" sz="2400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 přístroje na měření ozubených cylindrických kol metodou </a:t>
            </a:r>
            <a:r>
              <a:rPr lang="cs-CZ" sz="2400" dirty="0" err="1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jednobokého</a:t>
            </a:r>
            <a:r>
              <a:rPr lang="cs-CZ" sz="2400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     </a:t>
            </a:r>
          </a:p>
          <a:p>
            <a:r>
              <a:rPr lang="cs-CZ" sz="2400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  a </a:t>
            </a:r>
            <a:r>
              <a:rPr lang="cs-CZ" sz="2400" dirty="0" err="1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dvoubokého</a:t>
            </a:r>
            <a:r>
              <a:rPr lang="cs-CZ" sz="2400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odvalu</a:t>
            </a:r>
            <a:endParaRPr lang="cs-CZ" sz="2400" dirty="0" smtClean="0">
              <a:solidFill>
                <a:prstClr val="black"/>
              </a:solidFill>
              <a:ea typeface="Times New Roman" pitchFamily="18" charset="0"/>
              <a:cs typeface="Times New Roman" pitchFamily="18" charset="0"/>
            </a:endParaRPr>
          </a:p>
          <a:p>
            <a:r>
              <a:rPr lang="cs-CZ" sz="2400" dirty="0" smtClean="0">
                <a:solidFill>
                  <a:prstClr val="black"/>
                </a:solidFill>
                <a:ea typeface="Times New Roman" pitchFamily="18" charset="0"/>
                <a:cs typeface="Times New Roman" pitchFamily="18" charset="0"/>
              </a:rPr>
              <a:t>- přístroje na měření kuželových kol</a:t>
            </a:r>
            <a:endParaRPr lang="cs-CZ" sz="2400" dirty="0">
              <a:latin typeface="+mj-lt"/>
            </a:endParaRPr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971600" y="5301208"/>
            <a:ext cx="70759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32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Naše přednosti: Kvalita – Rychlost - Cena</a:t>
            </a:r>
            <a:endParaRPr kumimoji="0" lang="cs-CZ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467544" y="0"/>
            <a:ext cx="8229600" cy="92211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540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Výrobní program</a:t>
            </a:r>
            <a:endParaRPr kumimoji="0" lang="cs-CZ" sz="6000" b="0" i="0" u="none" strike="noStrike" kern="1200" cap="none" spc="0" normalizeH="0" baseline="0" noProof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>
    <p:split orient="vert"/>
    <p:sndAc>
      <p:stSnd>
        <p:snd r:embed="rId2" name="camera.wav"/>
      </p:stSnd>
    </p:sndAc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421" y="266715"/>
            <a:ext cx="4148141" cy="5824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4" y="285727"/>
            <a:ext cx="4143408" cy="5824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 orient="vert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66715"/>
            <a:ext cx="4143404" cy="5805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66715"/>
            <a:ext cx="4071966" cy="5805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 orient="vert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14290"/>
            <a:ext cx="4297680" cy="581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14290"/>
            <a:ext cx="4114800" cy="5804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 orient="vert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42901"/>
            <a:ext cx="4143404" cy="5757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1998" y="240048"/>
            <a:ext cx="4143406" cy="576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 orient="vert"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Logo (2).jpg"/>
          <p:cNvPicPr/>
          <p:nvPr/>
        </p:nvPicPr>
        <p:blipFill>
          <a:blip r:embed="rId2" cstate="print">
            <a:alphaModFix amt="25874"/>
            <a:extLst/>
          </a:blip>
          <a:stretch>
            <a:fillRect/>
          </a:stretch>
        </p:blipFill>
        <p:spPr>
          <a:xfrm>
            <a:off x="5965031" y="5665750"/>
            <a:ext cx="2678906" cy="7269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4" name="Obrázek 163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0" y="1124744"/>
            <a:ext cx="9144000" cy="5904656"/>
          </a:xfrm>
          <a:prstGeom prst="rect">
            <a:avLst/>
          </a:prstGeom>
          <a:effectLst>
            <a:reflection endPos="40000" dir="5400000" sy="-100000" algn="bl" rotWithShape="0"/>
          </a:effectLst>
        </p:spPr>
      </p:pic>
      <p:sp>
        <p:nvSpPr>
          <p:cNvPr id="5" name="Nadpis 1"/>
          <p:cNvSpPr txBox="1">
            <a:spLocks/>
          </p:cNvSpPr>
          <p:nvPr/>
        </p:nvSpPr>
        <p:spPr>
          <a:xfrm>
            <a:off x="471122" y="96274"/>
            <a:ext cx="8229600" cy="165618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5400" noProof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rPr>
              <a:t>Významné reference</a:t>
            </a:r>
            <a:endParaRPr lang="en-US" sz="5400" noProof="0" dirty="0" smtClean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7592</TotalTime>
  <Words>794</Words>
  <Application>Microsoft Office PowerPoint</Application>
  <PresentationFormat>Předvádění na obrazovce (4:3)</PresentationFormat>
  <Paragraphs>114</Paragraphs>
  <Slides>23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23</vt:i4>
      </vt:variant>
    </vt:vector>
  </HeadingPairs>
  <TitlesOfParts>
    <vt:vector size="24" baseType="lpstr">
      <vt:lpstr>Motiv sady Office</vt:lpstr>
      <vt:lpstr>Prezentace aplikace PowerPoint</vt:lpstr>
      <vt:lpstr>HISTORIE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Proč otevřít firmu v Indii?</vt:lpstr>
      <vt:lpstr>Proč otevřít firmu v Indii?</vt:lpstr>
      <vt:lpstr>Úskalí a nevýhody firmy v Indii</vt:lpstr>
      <vt:lpstr>Úskalí a nevýhody firmy v Indii</vt:lpstr>
      <vt:lpstr>Prezentace aplikace PowerPoint</vt:lpstr>
      <vt:lpstr>Gearspect India</vt:lpstr>
      <vt:lpstr>Prezentace aplikace PowerPoint</vt:lpstr>
      <vt:lpstr>Prezentace aplikace PowerPoint</vt:lpstr>
      <vt:lpstr>Prezentace aplikace PowerPoint</vt:lpstr>
      <vt:lpstr>Prezentace aplikace PowerPoint</vt:lpstr>
      <vt:lpstr>Zkušenosti s obchodem s Indií</vt:lpstr>
      <vt:lpstr>Zkušenosti s obchodem s Indií</vt:lpstr>
      <vt:lpstr>Prezentace aplikace PowerPoint</vt:lpstr>
    </vt:vector>
  </TitlesOfParts>
  <Company>Restnet s.r.o.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Robert</dc:creator>
  <cp:lastModifiedBy>Jiří JANÍČEK</cp:lastModifiedBy>
  <cp:revision>131</cp:revision>
  <dcterms:created xsi:type="dcterms:W3CDTF">2013-11-19T00:11:53Z</dcterms:created>
  <dcterms:modified xsi:type="dcterms:W3CDTF">2016-05-13T15:00:46Z</dcterms:modified>
</cp:coreProperties>
</file>