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5" r:id="rId2"/>
  </p:sldMasterIdLst>
  <p:sldIdLst>
    <p:sldId id="327" r:id="rId3"/>
    <p:sldId id="372" r:id="rId4"/>
    <p:sldId id="350" r:id="rId5"/>
    <p:sldId id="352" r:id="rId6"/>
    <p:sldId id="337" r:id="rId7"/>
    <p:sldId id="340" r:id="rId8"/>
    <p:sldId id="339" r:id="rId9"/>
    <p:sldId id="354" r:id="rId10"/>
    <p:sldId id="355" r:id="rId11"/>
    <p:sldId id="356" r:id="rId12"/>
    <p:sldId id="357" r:id="rId13"/>
    <p:sldId id="358" r:id="rId14"/>
    <p:sldId id="359" r:id="rId15"/>
    <p:sldId id="360" r:id="rId16"/>
    <p:sldId id="361" r:id="rId17"/>
    <p:sldId id="362" r:id="rId18"/>
    <p:sldId id="363" r:id="rId19"/>
    <p:sldId id="364" r:id="rId20"/>
    <p:sldId id="365" r:id="rId21"/>
    <p:sldId id="366" r:id="rId22"/>
    <p:sldId id="367" r:id="rId23"/>
    <p:sldId id="368" r:id="rId24"/>
    <p:sldId id="370" r:id="rId25"/>
    <p:sldId id="369" r:id="rId26"/>
    <p:sldId id="371" r:id="rId27"/>
    <p:sldId id="323" r:id="rId28"/>
    <p:sldId id="353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556">
          <p15:clr>
            <a:srgbClr val="A4A3A4"/>
          </p15:clr>
        </p15:guide>
        <p15:guide id="2" pos="349">
          <p15:clr>
            <a:srgbClr val="A4A3A4"/>
          </p15:clr>
        </p15:guide>
        <p15:guide id="3" orient="horz" pos="4125">
          <p15:clr>
            <a:srgbClr val="A4A3A4"/>
          </p15:clr>
        </p15:guide>
        <p15:guide id="4" orient="horz" pos="57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onopáč Lukáš" initials="K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78B8"/>
    <a:srgbClr val="97BF13"/>
    <a:srgbClr val="9C9E9F"/>
    <a:srgbClr val="508ECC"/>
    <a:srgbClr val="2E8FC0"/>
    <a:srgbClr val="B6E818"/>
    <a:srgbClr val="0069B4"/>
    <a:srgbClr val="F6F6F6"/>
    <a:srgbClr val="367813"/>
    <a:srgbClr val="FDB8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44" autoAdjust="0"/>
    <p:restoredTop sz="95195" autoAdjust="0"/>
  </p:normalViewPr>
  <p:slideViewPr>
    <p:cSldViewPr snapToGrid="0" snapToObjects="1">
      <p:cViewPr varScale="1">
        <p:scale>
          <a:sx n="103" d="100"/>
          <a:sy n="103" d="100"/>
        </p:scale>
        <p:origin x="-78" y="-114"/>
      </p:cViewPr>
      <p:guideLst>
        <p:guide orient="horz" pos="556"/>
        <p:guide orient="horz" pos="4125"/>
        <p:guide orient="horz" pos="578"/>
        <p:guide pos="34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lkonopac\Documents\Marketing\ANALYSES\2016-02-22%20Prezentace%20Update\2015%20sales%20per%20country_Group.xlsx" TargetMode="External"/><Relationship Id="rId4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0694444444444446"/>
          <c:y val="0.16558574740491661"/>
          <c:w val="0.61388888888888893"/>
          <c:h val="0.7816091954022989"/>
        </c:manualLayout>
      </c:layout>
      <c:doughnutChart>
        <c:varyColors val="1"/>
        <c:ser>
          <c:idx val="0"/>
          <c:order val="0"/>
          <c:explosion val="2"/>
          <c:dPt>
            <c:idx val="0"/>
            <c:bubble3D val="0"/>
            <c:spPr>
              <a:solidFill>
                <a:schemeClr val="accent3">
                  <a:shade val="41000"/>
                </a:schemeClr>
              </a:solidFill>
              <a:ln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accent3">
                  <a:shade val="53000"/>
                </a:schemeClr>
              </a:solidFill>
              <a:ln>
                <a:noFill/>
              </a:ln>
              <a:effectLst/>
            </c:spPr>
          </c:dPt>
          <c:dPt>
            <c:idx val="2"/>
            <c:bubble3D val="0"/>
            <c:spPr>
              <a:solidFill>
                <a:schemeClr val="accent3">
                  <a:shade val="65000"/>
                </a:schemeClr>
              </a:solidFill>
              <a:ln>
                <a:noFill/>
              </a:ln>
              <a:effectLst/>
            </c:spPr>
          </c:dPt>
          <c:dPt>
            <c:idx val="3"/>
            <c:bubble3D val="0"/>
            <c:spPr>
              <a:solidFill>
                <a:schemeClr val="accent3">
                  <a:shade val="76000"/>
                </a:schemeClr>
              </a:solidFill>
              <a:ln>
                <a:noFill/>
              </a:ln>
              <a:effectLst/>
            </c:spPr>
          </c:dPt>
          <c:dPt>
            <c:idx val="4"/>
            <c:bubble3D val="0"/>
            <c:spPr>
              <a:solidFill>
                <a:schemeClr val="accent3">
                  <a:shade val="88000"/>
                </a:schemeClr>
              </a:solidFill>
              <a:ln>
                <a:noFill/>
              </a:ln>
              <a:effectLst/>
            </c:spPr>
          </c:dPt>
          <c:dPt>
            <c:idx val="5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</c:dPt>
          <c:dPt>
            <c:idx val="6"/>
            <c:bubble3D val="0"/>
            <c:spPr>
              <a:solidFill>
                <a:schemeClr val="accent3">
                  <a:tint val="89000"/>
                </a:schemeClr>
              </a:solidFill>
              <a:ln>
                <a:noFill/>
              </a:ln>
              <a:effectLst/>
            </c:spPr>
          </c:dPt>
          <c:dPt>
            <c:idx val="7"/>
            <c:bubble3D val="0"/>
            <c:spPr>
              <a:solidFill>
                <a:schemeClr val="accent3">
                  <a:tint val="77000"/>
                </a:schemeClr>
              </a:solidFill>
              <a:ln>
                <a:noFill/>
              </a:ln>
              <a:effectLst/>
            </c:spPr>
          </c:dPt>
          <c:dPt>
            <c:idx val="8"/>
            <c:bubble3D val="0"/>
            <c:spPr>
              <a:solidFill>
                <a:schemeClr val="accent3">
                  <a:tint val="65000"/>
                </a:schemeClr>
              </a:solidFill>
              <a:ln>
                <a:noFill/>
              </a:ln>
              <a:effectLst/>
            </c:spPr>
          </c:dPt>
          <c:dPt>
            <c:idx val="9"/>
            <c:bubble3D val="0"/>
            <c:spPr>
              <a:solidFill>
                <a:schemeClr val="accent3">
                  <a:tint val="54000"/>
                </a:schemeClr>
              </a:solidFill>
              <a:ln>
                <a:noFill/>
              </a:ln>
              <a:effectLst/>
            </c:spPr>
          </c:dPt>
          <c:dPt>
            <c:idx val="10"/>
            <c:bubble3D val="0"/>
            <c:spPr>
              <a:solidFill>
                <a:schemeClr val="accent3">
                  <a:tint val="42000"/>
                </a:schemeClr>
              </a:solidFill>
              <a:ln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0.11760889416209766"/>
                  <c:y val="-7.7161565381624303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4255623534799716"/>
                  <c:y val="1.837180128133911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2473670592949752"/>
                  <c:y val="9.920772691923120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6.7714211790298656E-2"/>
                  <c:y val="0.1447828134836869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7.1278117673998585E-3"/>
                  <c:y val="0.1506487705069806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0.10700391086487147"/>
                  <c:y val="0.1420455315263072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6525907508571439"/>
                      <c:h val="0.13156735972425829"/>
                    </c:manualLayout>
                  </c15:layout>
                </c:ext>
              </c:extLst>
            </c:dLbl>
            <c:dLbl>
              <c:idx val="6"/>
              <c:layout>
                <c:manualLayout>
                  <c:x val="-0.16437443245807581"/>
                  <c:y val="8.32556545207714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2764492606021097"/>
                      <c:h val="0.13156735972425829"/>
                    </c:manualLayout>
                  </c15:layout>
                </c:ext>
              </c:extLst>
            </c:dLbl>
            <c:dLbl>
              <c:idx val="7"/>
              <c:layout>
                <c:manualLayout>
                  <c:x val="-0.13899232946429724"/>
                  <c:y val="-1.4697441025071355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0.10700407513170915"/>
                  <c:y val="-9.6788026262664625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7.4841942448784921E-2"/>
                  <c:y val="-0.1513920539994201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2.2600488595281992E-2"/>
                  <c:y val="-0.1509202229562569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 smtClean="0"/>
                      <a:t>Africa</a:t>
                    </a:r>
                    <a:r>
                      <a:rPr lang="en-US" baseline="0" dirty="0"/>
                      <a:t>
</a:t>
                    </a:r>
                    <a:r>
                      <a:rPr lang="en-US" baseline="0" dirty="0" smtClean="0"/>
                      <a:t>1%</a:t>
                    </a:r>
                    <a:endParaRPr lang="en-US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regions2015!$E$18:$E$28</c:f>
              <c:strCache>
                <c:ptCount val="11"/>
                <c:pt idx="0">
                  <c:v>Germany</c:v>
                </c:pt>
                <c:pt idx="1">
                  <c:v>Austria</c:v>
                </c:pt>
                <c:pt idx="2">
                  <c:v>France</c:v>
                </c:pt>
                <c:pt idx="3">
                  <c:v>Poland</c:v>
                </c:pt>
                <c:pt idx="4">
                  <c:v>Slovakia</c:v>
                </c:pt>
                <c:pt idx="5">
                  <c:v>Switzerland</c:v>
                </c:pt>
                <c:pt idx="6">
                  <c:v>Czech Rep.</c:v>
                </c:pt>
                <c:pt idx="7">
                  <c:v>other Europe</c:v>
                </c:pt>
                <c:pt idx="8">
                  <c:v>Asia</c:v>
                </c:pt>
                <c:pt idx="9">
                  <c:v>Americas</c:v>
                </c:pt>
                <c:pt idx="10">
                  <c:v>Africas</c:v>
                </c:pt>
              </c:strCache>
            </c:strRef>
          </c:cat>
          <c:val>
            <c:numRef>
              <c:f>regions2015!$K$18:$K$28</c:f>
              <c:numCache>
                <c:formatCode>0%</c:formatCode>
                <c:ptCount val="11"/>
                <c:pt idx="0">
                  <c:v>0.19267915454448695</c:v>
                </c:pt>
                <c:pt idx="1">
                  <c:v>0.10810781986783881</c:v>
                </c:pt>
                <c:pt idx="2">
                  <c:v>0.10316869086114766</c:v>
                </c:pt>
                <c:pt idx="3">
                  <c:v>7.1445164324999311E-2</c:v>
                </c:pt>
                <c:pt idx="4">
                  <c:v>5.9717224769648643E-2</c:v>
                </c:pt>
                <c:pt idx="5">
                  <c:v>6.26662660298931E-2</c:v>
                </c:pt>
                <c:pt idx="6">
                  <c:v>4.3745463529221852E-2</c:v>
                </c:pt>
                <c:pt idx="7">
                  <c:v>0.17161860469767451</c:v>
                </c:pt>
                <c:pt idx="8">
                  <c:v>0.11678739229081132</c:v>
                </c:pt>
                <c:pt idx="9">
                  <c:v>6.2249440512415065E-2</c:v>
                </c:pt>
                <c:pt idx="10">
                  <c:v>7.8147785718634313E-3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0265B8-1019-4E86-9C61-72FCC97361EB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C856DBD-9B19-4D6E-8F18-292818CE1BE4}">
      <dgm:prSet phldrT="[Text]"/>
      <dgm:spPr>
        <a:solidFill>
          <a:schemeClr val="bg1">
            <a:alpha val="80000"/>
          </a:schemeClr>
        </a:solidFill>
        <a:ln w="63500" cap="sq">
          <a:solidFill>
            <a:schemeClr val="bg1"/>
          </a:solidFill>
          <a:miter lim="800000"/>
        </a:ln>
      </dgm:spPr>
      <dgm:t>
        <a:bodyPr/>
        <a:lstStyle/>
        <a:p>
          <a:endParaRPr lang="en-GB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895B97B-A0AC-41F2-9742-0D01AE622909}" type="parTrans" cxnId="{0C30048C-7102-4404-AF56-7825175D3C47}">
      <dgm:prSet/>
      <dgm:spPr/>
      <dgm:t>
        <a:bodyPr/>
        <a:lstStyle/>
        <a:p>
          <a:endParaRPr lang="en-GB"/>
        </a:p>
      </dgm:t>
    </dgm:pt>
    <dgm:pt modelId="{239DC89E-B04F-47E1-9CF1-1E9DFB6D2E02}" type="sibTrans" cxnId="{0C30048C-7102-4404-AF56-7825175D3C47}">
      <dgm:prSet/>
      <dgm:spPr/>
      <dgm:t>
        <a:bodyPr/>
        <a:lstStyle/>
        <a:p>
          <a:endParaRPr lang="en-GB"/>
        </a:p>
      </dgm:t>
    </dgm:pt>
    <dgm:pt modelId="{616C970C-7901-4987-85C7-9EB78DD075EF}">
      <dgm:prSet phldrT="[Text]" custT="1"/>
      <dgm:spPr>
        <a:gradFill flip="none" rotWithShape="1">
          <a:gsLst>
            <a:gs pos="35000">
              <a:srgbClr val="3678B8"/>
            </a:gs>
            <a:gs pos="100000">
              <a:srgbClr val="3678B8">
                <a:alpha val="70000"/>
              </a:srgbClr>
            </a:gs>
          </a:gsLst>
          <a:lin ang="8100000" scaled="1"/>
          <a:tileRect/>
        </a:gradFill>
        <a:ln w="101600">
          <a:solidFill>
            <a:schemeClr val="bg1"/>
          </a:solidFill>
        </a:ln>
      </dgm:spPr>
      <dgm:t>
        <a:bodyPr anchor="b"/>
        <a:lstStyle/>
        <a:p>
          <a:r>
            <a:rPr lang="en-US" sz="1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BONATRANS GROUP</a:t>
          </a:r>
          <a:endParaRPr lang="cs-CZ" sz="1600" b="1" dirty="0" smtClean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cs-CZ" sz="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cs-CZ" sz="1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cs-CZ" sz="1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Engineering</a:t>
          </a:r>
          <a:endParaRPr lang="cs-CZ" sz="14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Manufacturing</a:t>
          </a:r>
          <a:endParaRPr lang="cs-CZ" sz="14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Sales &amp; Service</a:t>
          </a:r>
          <a:endParaRPr lang="en-GB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5143F8F-DCAD-4EAA-852F-F0C83392525E}" type="parTrans" cxnId="{2CF87E49-F9CB-4508-AF2E-513AFCC7FCBA}">
      <dgm:prSet/>
      <dgm:spPr/>
      <dgm:t>
        <a:bodyPr/>
        <a:lstStyle/>
        <a:p>
          <a:endParaRPr lang="en-GB"/>
        </a:p>
      </dgm:t>
    </dgm:pt>
    <dgm:pt modelId="{C9ABA1FA-932C-4899-80C9-289E26CE6130}" type="sibTrans" cxnId="{2CF87E49-F9CB-4508-AF2E-513AFCC7FCBA}">
      <dgm:prSet/>
      <dgm:spPr/>
      <dgm:t>
        <a:bodyPr/>
        <a:lstStyle/>
        <a:p>
          <a:endParaRPr lang="en-GB"/>
        </a:p>
      </dgm:t>
    </dgm:pt>
    <dgm:pt modelId="{EC4D996A-2F31-4EE0-A165-62096F60B0E7}">
      <dgm:prSet phldrT="[Text]" custT="1"/>
      <dgm:spPr>
        <a:gradFill rotWithShape="0">
          <a:gsLst>
            <a:gs pos="35000">
              <a:srgbClr val="3678B8"/>
            </a:gs>
            <a:gs pos="100000">
              <a:srgbClr val="3678B8">
                <a:alpha val="70000"/>
              </a:srgbClr>
            </a:gs>
          </a:gsLst>
          <a:lin ang="8100000" scaled="0"/>
        </a:gradFill>
        <a:ln w="101600">
          <a:solidFill>
            <a:schemeClr val="bg1"/>
          </a:solidFill>
        </a:ln>
      </dgm:spPr>
      <dgm:t>
        <a:bodyPr anchor="b"/>
        <a:lstStyle/>
        <a:p>
          <a:r>
            <a:rPr lang="en-US" sz="1600" b="1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Gutehoffnungsh</a:t>
          </a:r>
          <a:r>
            <a:rPr lang="cs-CZ" sz="1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ü</a:t>
          </a:r>
          <a:r>
            <a:rPr lang="en-US" sz="1600" b="1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tte</a:t>
          </a:r>
          <a:r>
            <a:rPr lang="en-US" sz="1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600" b="1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Radsatz</a:t>
          </a:r>
          <a:endParaRPr lang="cs-CZ" sz="1600" b="1" dirty="0" smtClean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cs-CZ" sz="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cs-CZ" sz="1600" b="1" dirty="0" smtClean="0">
              <a:solidFill>
                <a:srgbClr val="0071BB"/>
              </a:solidFill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cs-CZ" sz="1600" b="1" dirty="0" smtClean="0">
              <a:solidFill>
                <a:srgbClr val="0071BB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Engineering</a:t>
          </a:r>
          <a:endParaRPr lang="cs-CZ" sz="14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Manufacturing</a:t>
          </a:r>
          <a:endParaRPr lang="cs-CZ" sz="14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Sales &amp; Service</a:t>
          </a:r>
          <a:endParaRPr lang="en-GB" sz="16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BE5EB16-D5D3-4D17-B03B-A3EBFCEC98C2}" type="parTrans" cxnId="{88F164EA-BA14-4BAD-806F-3E43CF6A9690}">
      <dgm:prSet/>
      <dgm:spPr/>
      <dgm:t>
        <a:bodyPr/>
        <a:lstStyle/>
        <a:p>
          <a:endParaRPr lang="en-GB"/>
        </a:p>
      </dgm:t>
    </dgm:pt>
    <dgm:pt modelId="{418B33A4-CAD5-4573-A730-0655B3CAED0B}" type="sibTrans" cxnId="{88F164EA-BA14-4BAD-806F-3E43CF6A9690}">
      <dgm:prSet/>
      <dgm:spPr/>
      <dgm:t>
        <a:bodyPr/>
        <a:lstStyle/>
        <a:p>
          <a:endParaRPr lang="en-GB"/>
        </a:p>
      </dgm:t>
    </dgm:pt>
    <dgm:pt modelId="{58A2B16D-9687-4B56-B793-9724AD0453BA}">
      <dgm:prSet phldrT="[Text]" custT="1"/>
      <dgm:spPr>
        <a:gradFill rotWithShape="0">
          <a:gsLst>
            <a:gs pos="35000">
              <a:srgbClr val="3678B8"/>
            </a:gs>
            <a:gs pos="100000">
              <a:srgbClr val="3678B8">
                <a:alpha val="70000"/>
              </a:srgbClr>
            </a:gs>
          </a:gsLst>
          <a:lin ang="18900000" scaled="0"/>
        </a:gradFill>
        <a:ln w="101600">
          <a:solidFill>
            <a:schemeClr val="bg1"/>
          </a:solidFill>
        </a:ln>
      </dgm:spPr>
      <dgm:t>
        <a:bodyPr anchor="t"/>
        <a:lstStyle/>
        <a:p>
          <a:r>
            <a:rPr lang="en-US" sz="1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B</a:t>
          </a:r>
          <a:r>
            <a:rPr lang="cs-CZ" sz="1600" b="1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onatrans</a:t>
          </a:r>
          <a:r>
            <a:rPr lang="en-US" sz="1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India Pvt. Ltd.</a:t>
          </a:r>
          <a:endParaRPr lang="cs-CZ" sz="1600" b="1" dirty="0" smtClean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cs-CZ" sz="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cs-CZ" sz="1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cs-CZ" sz="1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Manufacturing</a:t>
          </a:r>
          <a:endParaRPr lang="cs-CZ" sz="14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Sales &amp; Service</a:t>
          </a:r>
          <a:endParaRPr lang="en-GB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4BB0799-C61D-4615-8658-1A733E3AA589}" type="parTrans" cxnId="{4E869A3D-0E44-4D32-B87E-8FCE65490562}">
      <dgm:prSet/>
      <dgm:spPr/>
      <dgm:t>
        <a:bodyPr/>
        <a:lstStyle/>
        <a:p>
          <a:endParaRPr lang="en-GB"/>
        </a:p>
      </dgm:t>
    </dgm:pt>
    <dgm:pt modelId="{3B173D97-1D5A-4EA5-8810-3F3933BC8C6E}" type="sibTrans" cxnId="{4E869A3D-0E44-4D32-B87E-8FCE65490562}">
      <dgm:prSet/>
      <dgm:spPr/>
      <dgm:t>
        <a:bodyPr/>
        <a:lstStyle/>
        <a:p>
          <a:endParaRPr lang="en-GB"/>
        </a:p>
      </dgm:t>
    </dgm:pt>
    <dgm:pt modelId="{93F3E7A1-FA13-4852-90B9-B1BEAB514852}">
      <dgm:prSet phldrT="[Text]" custT="1"/>
      <dgm:spPr>
        <a:gradFill rotWithShape="0">
          <a:gsLst>
            <a:gs pos="35000">
              <a:srgbClr val="3678B8"/>
            </a:gs>
            <a:gs pos="100000">
              <a:srgbClr val="3678B8">
                <a:alpha val="70000"/>
              </a:srgbClr>
            </a:gs>
          </a:gsLst>
          <a:lin ang="13500000" scaled="0"/>
        </a:gradFill>
        <a:ln w="101600">
          <a:solidFill>
            <a:schemeClr val="bg1"/>
          </a:solidFill>
        </a:ln>
      </dgm:spPr>
      <dgm:t>
        <a:bodyPr anchor="t"/>
        <a:lstStyle/>
        <a:p>
          <a:r>
            <a:rPr lang="en-US" sz="1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B</a:t>
          </a:r>
          <a:r>
            <a:rPr lang="cs-CZ" sz="1600" b="1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onatrans</a:t>
          </a:r>
          <a:r>
            <a:rPr lang="en-US" sz="1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Asia Limited</a:t>
          </a:r>
          <a:endParaRPr lang="cs-CZ" sz="1600" b="1" dirty="0" smtClean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cs-CZ" sz="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cs-CZ" sz="1600" b="1" dirty="0" smtClean="0">
              <a:solidFill>
                <a:srgbClr val="0071BB"/>
              </a:solidFill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cs-CZ" sz="1600" b="1" dirty="0" smtClean="0">
              <a:solidFill>
                <a:srgbClr val="0071BB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Sales &amp; Service</a:t>
          </a:r>
          <a:endParaRPr lang="en-GB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2FE9E2-12D5-4097-954B-47FCEFB2E576}" type="parTrans" cxnId="{8900E774-AFD1-4F38-A682-B4587C81B473}">
      <dgm:prSet/>
      <dgm:spPr/>
      <dgm:t>
        <a:bodyPr/>
        <a:lstStyle/>
        <a:p>
          <a:endParaRPr lang="en-GB"/>
        </a:p>
      </dgm:t>
    </dgm:pt>
    <dgm:pt modelId="{246FCF4D-6D86-4550-92BF-EDA5653B45ED}" type="sibTrans" cxnId="{8900E774-AFD1-4F38-A682-B4587C81B473}">
      <dgm:prSet/>
      <dgm:spPr/>
      <dgm:t>
        <a:bodyPr/>
        <a:lstStyle/>
        <a:p>
          <a:endParaRPr lang="en-GB"/>
        </a:p>
      </dgm:t>
    </dgm:pt>
    <dgm:pt modelId="{CC305834-0A64-46AF-8BAF-857147C20487}" type="pres">
      <dgm:prSet presAssocID="{AB0265B8-1019-4E86-9C61-72FCC97361EB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19E45207-EC9C-4B25-B10B-AF18F708C786}" type="pres">
      <dgm:prSet presAssocID="{AB0265B8-1019-4E86-9C61-72FCC97361EB}" presName="matrix" presStyleCnt="0"/>
      <dgm:spPr/>
    </dgm:pt>
    <dgm:pt modelId="{09A26111-A580-4C89-8C52-92E0C6185CC4}" type="pres">
      <dgm:prSet presAssocID="{AB0265B8-1019-4E86-9C61-72FCC97361EB}" presName="tile1" presStyleLbl="node1" presStyleIdx="0" presStyleCnt="4"/>
      <dgm:spPr>
        <a:prstGeom prst="rect">
          <a:avLst/>
        </a:prstGeom>
      </dgm:spPr>
      <dgm:t>
        <a:bodyPr/>
        <a:lstStyle/>
        <a:p>
          <a:endParaRPr lang="en-GB"/>
        </a:p>
      </dgm:t>
    </dgm:pt>
    <dgm:pt modelId="{E01E22EB-5FC4-44CA-B204-B92F54C55243}" type="pres">
      <dgm:prSet presAssocID="{AB0265B8-1019-4E86-9C61-72FCC97361EB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6BC621C-B864-4289-8263-3512CF3225A6}" type="pres">
      <dgm:prSet presAssocID="{AB0265B8-1019-4E86-9C61-72FCC97361EB}" presName="tile2" presStyleLbl="node1" presStyleIdx="1" presStyleCnt="4"/>
      <dgm:spPr>
        <a:prstGeom prst="rect">
          <a:avLst/>
        </a:prstGeom>
      </dgm:spPr>
      <dgm:t>
        <a:bodyPr/>
        <a:lstStyle/>
        <a:p>
          <a:endParaRPr lang="en-GB"/>
        </a:p>
      </dgm:t>
    </dgm:pt>
    <dgm:pt modelId="{D9E0318F-D095-447D-889B-E80B9581B3D9}" type="pres">
      <dgm:prSet presAssocID="{AB0265B8-1019-4E86-9C61-72FCC97361EB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E2EBD74-DC7C-460F-A83B-E7D506C2943E}" type="pres">
      <dgm:prSet presAssocID="{AB0265B8-1019-4E86-9C61-72FCC97361EB}" presName="tile3" presStyleLbl="node1" presStyleIdx="2" presStyleCnt="4"/>
      <dgm:spPr>
        <a:prstGeom prst="rect">
          <a:avLst/>
        </a:prstGeom>
      </dgm:spPr>
      <dgm:t>
        <a:bodyPr/>
        <a:lstStyle/>
        <a:p>
          <a:endParaRPr lang="en-GB"/>
        </a:p>
      </dgm:t>
    </dgm:pt>
    <dgm:pt modelId="{5333A9DE-7F3C-482B-BE40-2FB2A5FA6DBE}" type="pres">
      <dgm:prSet presAssocID="{AB0265B8-1019-4E86-9C61-72FCC97361EB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AF93909-AD7B-4438-9723-C73877CA4DCC}" type="pres">
      <dgm:prSet presAssocID="{AB0265B8-1019-4E86-9C61-72FCC97361EB}" presName="tile4" presStyleLbl="node1" presStyleIdx="3" presStyleCnt="4"/>
      <dgm:spPr>
        <a:prstGeom prst="rect">
          <a:avLst/>
        </a:prstGeom>
      </dgm:spPr>
      <dgm:t>
        <a:bodyPr/>
        <a:lstStyle/>
        <a:p>
          <a:endParaRPr lang="en-GB"/>
        </a:p>
      </dgm:t>
    </dgm:pt>
    <dgm:pt modelId="{5903FD49-1B24-4B67-96C3-07655C145E47}" type="pres">
      <dgm:prSet presAssocID="{AB0265B8-1019-4E86-9C61-72FCC97361EB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13B5B36-8DDD-41D9-AD00-A60B0DE64748}" type="pres">
      <dgm:prSet presAssocID="{AB0265B8-1019-4E86-9C61-72FCC97361EB}" presName="centerTile" presStyleLbl="fgShp" presStyleIdx="0" presStyleCnt="1" custScaleX="82918" custScaleY="82918">
        <dgm:presLayoutVars>
          <dgm:chMax val="0"/>
          <dgm:chPref val="0"/>
        </dgm:presLayoutVars>
      </dgm:prSet>
      <dgm:spPr>
        <a:prstGeom prst="rect">
          <a:avLst/>
        </a:prstGeom>
      </dgm:spPr>
      <dgm:t>
        <a:bodyPr/>
        <a:lstStyle/>
        <a:p>
          <a:endParaRPr lang="en-GB"/>
        </a:p>
      </dgm:t>
    </dgm:pt>
  </dgm:ptLst>
  <dgm:cxnLst>
    <dgm:cxn modelId="{814BD0DD-078F-4B1A-8BE3-369340C90A05}" type="presOf" srcId="{93F3E7A1-FA13-4852-90B9-B1BEAB514852}" destId="{5903FD49-1B24-4B67-96C3-07655C145E47}" srcOrd="1" destOrd="0" presId="urn:microsoft.com/office/officeart/2005/8/layout/matrix1"/>
    <dgm:cxn modelId="{88F164EA-BA14-4BAD-806F-3E43CF6A9690}" srcId="{9C856DBD-9B19-4D6E-8F18-292818CE1BE4}" destId="{EC4D996A-2F31-4EE0-A165-62096F60B0E7}" srcOrd="1" destOrd="0" parTransId="{0BE5EB16-D5D3-4D17-B03B-A3EBFCEC98C2}" sibTransId="{418B33A4-CAD5-4573-A730-0655B3CAED0B}"/>
    <dgm:cxn modelId="{B1BCB67A-FDE2-4ABA-979C-127061BB5F69}" type="presOf" srcId="{EC4D996A-2F31-4EE0-A165-62096F60B0E7}" destId="{D9E0318F-D095-447D-889B-E80B9581B3D9}" srcOrd="1" destOrd="0" presId="urn:microsoft.com/office/officeart/2005/8/layout/matrix1"/>
    <dgm:cxn modelId="{0C30048C-7102-4404-AF56-7825175D3C47}" srcId="{AB0265B8-1019-4E86-9C61-72FCC97361EB}" destId="{9C856DBD-9B19-4D6E-8F18-292818CE1BE4}" srcOrd="0" destOrd="0" parTransId="{F895B97B-A0AC-41F2-9742-0D01AE622909}" sibTransId="{239DC89E-B04F-47E1-9CF1-1E9DFB6D2E02}"/>
    <dgm:cxn modelId="{A5173734-4AFB-42E7-8D7F-03A68A402E86}" type="presOf" srcId="{9C856DBD-9B19-4D6E-8F18-292818CE1BE4}" destId="{913B5B36-8DDD-41D9-AD00-A60B0DE64748}" srcOrd="0" destOrd="0" presId="urn:microsoft.com/office/officeart/2005/8/layout/matrix1"/>
    <dgm:cxn modelId="{B7EFE71E-BD1E-4F16-8862-5D21AAA3B235}" type="presOf" srcId="{AB0265B8-1019-4E86-9C61-72FCC97361EB}" destId="{CC305834-0A64-46AF-8BAF-857147C20487}" srcOrd="0" destOrd="0" presId="urn:microsoft.com/office/officeart/2005/8/layout/matrix1"/>
    <dgm:cxn modelId="{AC911F00-4503-4FB4-92F8-E71CB329398A}" type="presOf" srcId="{616C970C-7901-4987-85C7-9EB78DD075EF}" destId="{09A26111-A580-4C89-8C52-92E0C6185CC4}" srcOrd="0" destOrd="0" presId="urn:microsoft.com/office/officeart/2005/8/layout/matrix1"/>
    <dgm:cxn modelId="{8900E774-AFD1-4F38-A682-B4587C81B473}" srcId="{9C856DBD-9B19-4D6E-8F18-292818CE1BE4}" destId="{93F3E7A1-FA13-4852-90B9-B1BEAB514852}" srcOrd="3" destOrd="0" parTransId="{BC2FE9E2-12D5-4097-954B-47FCEFB2E576}" sibTransId="{246FCF4D-6D86-4550-92BF-EDA5653B45ED}"/>
    <dgm:cxn modelId="{DB363C88-E8C3-4117-8509-76353E72C899}" type="presOf" srcId="{58A2B16D-9687-4B56-B793-9724AD0453BA}" destId="{5333A9DE-7F3C-482B-BE40-2FB2A5FA6DBE}" srcOrd="1" destOrd="0" presId="urn:microsoft.com/office/officeart/2005/8/layout/matrix1"/>
    <dgm:cxn modelId="{495BDEB7-7CE9-4A4A-B521-93078D579132}" type="presOf" srcId="{93F3E7A1-FA13-4852-90B9-B1BEAB514852}" destId="{0AF93909-AD7B-4438-9723-C73877CA4DCC}" srcOrd="0" destOrd="0" presId="urn:microsoft.com/office/officeart/2005/8/layout/matrix1"/>
    <dgm:cxn modelId="{39EAE640-4E31-44DC-AB3E-C46F10BB4407}" type="presOf" srcId="{58A2B16D-9687-4B56-B793-9724AD0453BA}" destId="{DE2EBD74-DC7C-460F-A83B-E7D506C2943E}" srcOrd="0" destOrd="0" presId="urn:microsoft.com/office/officeart/2005/8/layout/matrix1"/>
    <dgm:cxn modelId="{CEE1E829-C9B3-43E0-BBEE-01DFE7DD177E}" type="presOf" srcId="{616C970C-7901-4987-85C7-9EB78DD075EF}" destId="{E01E22EB-5FC4-44CA-B204-B92F54C55243}" srcOrd="1" destOrd="0" presId="urn:microsoft.com/office/officeart/2005/8/layout/matrix1"/>
    <dgm:cxn modelId="{2CF87E49-F9CB-4508-AF2E-513AFCC7FCBA}" srcId="{9C856DBD-9B19-4D6E-8F18-292818CE1BE4}" destId="{616C970C-7901-4987-85C7-9EB78DD075EF}" srcOrd="0" destOrd="0" parTransId="{C5143F8F-DCAD-4EAA-852F-F0C83392525E}" sibTransId="{C9ABA1FA-932C-4899-80C9-289E26CE6130}"/>
    <dgm:cxn modelId="{4A2C9E0E-8A52-4938-B9D7-BEDD3728AC7E}" type="presOf" srcId="{EC4D996A-2F31-4EE0-A165-62096F60B0E7}" destId="{F6BC621C-B864-4289-8263-3512CF3225A6}" srcOrd="0" destOrd="0" presId="urn:microsoft.com/office/officeart/2005/8/layout/matrix1"/>
    <dgm:cxn modelId="{4E869A3D-0E44-4D32-B87E-8FCE65490562}" srcId="{9C856DBD-9B19-4D6E-8F18-292818CE1BE4}" destId="{58A2B16D-9687-4B56-B793-9724AD0453BA}" srcOrd="2" destOrd="0" parTransId="{44BB0799-C61D-4615-8658-1A733E3AA589}" sibTransId="{3B173D97-1D5A-4EA5-8810-3F3933BC8C6E}"/>
    <dgm:cxn modelId="{394680F0-B05C-41AA-9E01-82A5F94DC62A}" type="presParOf" srcId="{CC305834-0A64-46AF-8BAF-857147C20487}" destId="{19E45207-EC9C-4B25-B10B-AF18F708C786}" srcOrd="0" destOrd="0" presId="urn:microsoft.com/office/officeart/2005/8/layout/matrix1"/>
    <dgm:cxn modelId="{3DE7C3B2-B1B6-4C4B-A471-38E13F7720D2}" type="presParOf" srcId="{19E45207-EC9C-4B25-B10B-AF18F708C786}" destId="{09A26111-A580-4C89-8C52-92E0C6185CC4}" srcOrd="0" destOrd="0" presId="urn:microsoft.com/office/officeart/2005/8/layout/matrix1"/>
    <dgm:cxn modelId="{8F143122-F917-413A-B19B-6B36C3DAA216}" type="presParOf" srcId="{19E45207-EC9C-4B25-B10B-AF18F708C786}" destId="{E01E22EB-5FC4-44CA-B204-B92F54C55243}" srcOrd="1" destOrd="0" presId="urn:microsoft.com/office/officeart/2005/8/layout/matrix1"/>
    <dgm:cxn modelId="{1C8D8905-B224-48A3-81DD-2DD5BC1DFE4B}" type="presParOf" srcId="{19E45207-EC9C-4B25-B10B-AF18F708C786}" destId="{F6BC621C-B864-4289-8263-3512CF3225A6}" srcOrd="2" destOrd="0" presId="urn:microsoft.com/office/officeart/2005/8/layout/matrix1"/>
    <dgm:cxn modelId="{31A8EEC3-CC56-4641-B8BF-CEEFF8F5B7C3}" type="presParOf" srcId="{19E45207-EC9C-4B25-B10B-AF18F708C786}" destId="{D9E0318F-D095-447D-889B-E80B9581B3D9}" srcOrd="3" destOrd="0" presId="urn:microsoft.com/office/officeart/2005/8/layout/matrix1"/>
    <dgm:cxn modelId="{99A51147-FD9E-4CC1-B568-41DF76E04A43}" type="presParOf" srcId="{19E45207-EC9C-4B25-B10B-AF18F708C786}" destId="{DE2EBD74-DC7C-460F-A83B-E7D506C2943E}" srcOrd="4" destOrd="0" presId="urn:microsoft.com/office/officeart/2005/8/layout/matrix1"/>
    <dgm:cxn modelId="{6A24E7BA-E85C-43D5-A102-2B3ED03C23EE}" type="presParOf" srcId="{19E45207-EC9C-4B25-B10B-AF18F708C786}" destId="{5333A9DE-7F3C-482B-BE40-2FB2A5FA6DBE}" srcOrd="5" destOrd="0" presId="urn:microsoft.com/office/officeart/2005/8/layout/matrix1"/>
    <dgm:cxn modelId="{F44D7098-648C-4A52-A43A-CCB4A69345F2}" type="presParOf" srcId="{19E45207-EC9C-4B25-B10B-AF18F708C786}" destId="{0AF93909-AD7B-4438-9723-C73877CA4DCC}" srcOrd="6" destOrd="0" presId="urn:microsoft.com/office/officeart/2005/8/layout/matrix1"/>
    <dgm:cxn modelId="{4726E485-6BBC-4512-AAE4-735218E32D82}" type="presParOf" srcId="{19E45207-EC9C-4B25-B10B-AF18F708C786}" destId="{5903FD49-1B24-4B67-96C3-07655C145E47}" srcOrd="7" destOrd="0" presId="urn:microsoft.com/office/officeart/2005/8/layout/matrix1"/>
    <dgm:cxn modelId="{0EF80D8F-7BFC-4EA7-8E1C-DA3A6582FE4F}" type="presParOf" srcId="{CC305834-0A64-46AF-8BAF-857147C20487}" destId="{913B5B36-8DDD-41D9-AD00-A60B0DE64748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A26111-A580-4C89-8C52-92E0C6185CC4}">
      <dsp:nvSpPr>
        <dsp:cNvPr id="0" name=""/>
        <dsp:cNvSpPr/>
      </dsp:nvSpPr>
      <dsp:spPr>
        <a:xfrm rot="16200000">
          <a:off x="509269" y="-509269"/>
          <a:ext cx="2037080" cy="3055620"/>
        </a:xfrm>
        <a:prstGeom prst="rect">
          <a:avLst/>
        </a:prstGeom>
        <a:gradFill flip="none" rotWithShape="1">
          <a:gsLst>
            <a:gs pos="35000">
              <a:srgbClr val="3678B8"/>
            </a:gs>
            <a:gs pos="100000">
              <a:srgbClr val="3678B8">
                <a:alpha val="70000"/>
              </a:srgbClr>
            </a:gs>
          </a:gsLst>
          <a:lin ang="8100000" scaled="1"/>
          <a:tileRect/>
        </a:gradFill>
        <a:ln w="1016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BONATRANS GROUP</a:t>
          </a:r>
          <a:endParaRPr lang="cs-CZ" sz="1600" b="1" kern="1200" dirty="0" smtClean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cs-CZ" sz="16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cs-CZ" sz="16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Engineering</a:t>
          </a:r>
          <a:endParaRPr lang="cs-CZ" sz="14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Manufacturing</a:t>
          </a:r>
          <a:endParaRPr lang="cs-CZ" sz="14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Sales &amp; Service</a:t>
          </a:r>
          <a:endParaRPr lang="en-GB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5400000">
        <a:off x="-1" y="1"/>
        <a:ext cx="3055620" cy="1527810"/>
      </dsp:txXfrm>
    </dsp:sp>
    <dsp:sp modelId="{F6BC621C-B864-4289-8263-3512CF3225A6}">
      <dsp:nvSpPr>
        <dsp:cNvPr id="0" name=""/>
        <dsp:cNvSpPr/>
      </dsp:nvSpPr>
      <dsp:spPr>
        <a:xfrm>
          <a:off x="3055620" y="0"/>
          <a:ext cx="3055620" cy="2037080"/>
        </a:xfrm>
        <a:prstGeom prst="rect">
          <a:avLst/>
        </a:prstGeom>
        <a:gradFill rotWithShape="0">
          <a:gsLst>
            <a:gs pos="35000">
              <a:srgbClr val="3678B8"/>
            </a:gs>
            <a:gs pos="100000">
              <a:srgbClr val="3678B8">
                <a:alpha val="70000"/>
              </a:srgbClr>
            </a:gs>
          </a:gsLst>
          <a:lin ang="8100000" scaled="0"/>
        </a:gradFill>
        <a:ln w="1016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Gutehoffnungsh</a:t>
          </a:r>
          <a:r>
            <a:rPr lang="cs-CZ" sz="16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ü</a:t>
          </a:r>
          <a:r>
            <a:rPr lang="en-US" sz="1600" b="1" kern="12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tte</a:t>
          </a:r>
          <a:r>
            <a:rPr lang="en-US" sz="16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600" b="1" kern="12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Radsatz</a:t>
          </a:r>
          <a:endParaRPr lang="cs-CZ" sz="1600" b="1" kern="1200" dirty="0" smtClean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cs-CZ" sz="1600" b="1" kern="1200" dirty="0" smtClean="0">
              <a:solidFill>
                <a:srgbClr val="0071BB"/>
              </a:solidFill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cs-CZ" sz="1600" b="1" kern="1200" dirty="0" smtClean="0">
              <a:solidFill>
                <a:srgbClr val="0071BB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Engineering</a:t>
          </a:r>
          <a:endParaRPr lang="cs-CZ" sz="14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Manufacturing</a:t>
          </a:r>
          <a:endParaRPr lang="cs-CZ" sz="14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Sales &amp; Service</a:t>
          </a:r>
          <a:endParaRPr lang="en-GB" sz="16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055620" y="0"/>
        <a:ext cx="3055620" cy="1527810"/>
      </dsp:txXfrm>
    </dsp:sp>
    <dsp:sp modelId="{DE2EBD74-DC7C-460F-A83B-E7D506C2943E}">
      <dsp:nvSpPr>
        <dsp:cNvPr id="0" name=""/>
        <dsp:cNvSpPr/>
      </dsp:nvSpPr>
      <dsp:spPr>
        <a:xfrm rot="10800000">
          <a:off x="0" y="2037080"/>
          <a:ext cx="3055620" cy="2037080"/>
        </a:xfrm>
        <a:prstGeom prst="rect">
          <a:avLst/>
        </a:prstGeom>
        <a:gradFill rotWithShape="0">
          <a:gsLst>
            <a:gs pos="35000">
              <a:srgbClr val="3678B8"/>
            </a:gs>
            <a:gs pos="100000">
              <a:srgbClr val="3678B8">
                <a:alpha val="70000"/>
              </a:srgbClr>
            </a:gs>
          </a:gsLst>
          <a:lin ang="18900000" scaled="0"/>
        </a:gradFill>
        <a:ln w="1016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B</a:t>
          </a:r>
          <a:r>
            <a:rPr lang="cs-CZ" sz="1600" b="1" kern="12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onatrans</a:t>
          </a:r>
          <a:r>
            <a:rPr lang="en-US" sz="16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India Pvt. Ltd.</a:t>
          </a:r>
          <a:endParaRPr lang="cs-CZ" sz="1600" b="1" kern="1200" dirty="0" smtClean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cs-CZ" sz="16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cs-CZ" sz="16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Manufacturing</a:t>
          </a:r>
          <a:endParaRPr lang="cs-CZ" sz="14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Sales &amp; Service</a:t>
          </a:r>
          <a:endParaRPr lang="en-GB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0" y="2546350"/>
        <a:ext cx="3055620" cy="1527810"/>
      </dsp:txXfrm>
    </dsp:sp>
    <dsp:sp modelId="{0AF93909-AD7B-4438-9723-C73877CA4DCC}">
      <dsp:nvSpPr>
        <dsp:cNvPr id="0" name=""/>
        <dsp:cNvSpPr/>
      </dsp:nvSpPr>
      <dsp:spPr>
        <a:xfrm rot="5400000">
          <a:off x="3564889" y="1527810"/>
          <a:ext cx="2037080" cy="3055620"/>
        </a:xfrm>
        <a:prstGeom prst="rect">
          <a:avLst/>
        </a:prstGeom>
        <a:gradFill rotWithShape="0">
          <a:gsLst>
            <a:gs pos="35000">
              <a:srgbClr val="3678B8"/>
            </a:gs>
            <a:gs pos="100000">
              <a:srgbClr val="3678B8">
                <a:alpha val="70000"/>
              </a:srgbClr>
            </a:gs>
          </a:gsLst>
          <a:lin ang="13500000" scaled="0"/>
        </a:gradFill>
        <a:ln w="1016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B</a:t>
          </a:r>
          <a:r>
            <a:rPr lang="cs-CZ" sz="1600" b="1" kern="12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onatrans</a:t>
          </a:r>
          <a:r>
            <a:rPr lang="en-US" sz="16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Asia Limited</a:t>
          </a:r>
          <a:endParaRPr lang="cs-CZ" sz="1600" b="1" kern="1200" dirty="0" smtClean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cs-CZ" sz="1600" b="1" kern="1200" dirty="0" smtClean="0">
              <a:solidFill>
                <a:srgbClr val="0071BB"/>
              </a:solidFill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cs-CZ" sz="1600" b="1" kern="1200" dirty="0" smtClean="0">
              <a:solidFill>
                <a:srgbClr val="0071BB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Sales &amp; Service</a:t>
          </a:r>
          <a:endParaRPr lang="en-GB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3055620" y="2546350"/>
        <a:ext cx="3055620" cy="1527810"/>
      </dsp:txXfrm>
    </dsp:sp>
    <dsp:sp modelId="{913B5B36-8DDD-41D9-AD00-A60B0DE64748}">
      <dsp:nvSpPr>
        <dsp:cNvPr id="0" name=""/>
        <dsp:cNvSpPr/>
      </dsp:nvSpPr>
      <dsp:spPr>
        <a:xfrm>
          <a:off x="2295522" y="1614803"/>
          <a:ext cx="1520195" cy="844552"/>
        </a:xfrm>
        <a:prstGeom prst="rect">
          <a:avLst/>
        </a:prstGeom>
        <a:solidFill>
          <a:schemeClr val="bg1">
            <a:alpha val="80000"/>
          </a:schemeClr>
        </a:solidFill>
        <a:ln w="63500" cap="sq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4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95522" y="1614803"/>
        <a:ext cx="1520195" cy="8445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0.40414</cdr:x>
      <cdr:y>0.43403</cdr:y>
    </cdr:from>
    <cdr:to>
      <cdr:x>0.61508</cdr:x>
      <cdr:y>0.70833</cdr:y>
    </cdr:to>
    <cdr:sp macro="" textlink="">
      <cdr:nvSpPr>
        <cdr:cNvPr id="2" name="TextovéPole 1"/>
        <cdr:cNvSpPr txBox="1"/>
      </cdr:nvSpPr>
      <cdr:spPr>
        <a:xfrm xmlns:a="http://schemas.openxmlformats.org/drawingml/2006/main">
          <a:off x="1230136" y="1281399"/>
          <a:ext cx="642072" cy="8098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cs-CZ" sz="800" dirty="0">
              <a:latin typeface="+mn-lt"/>
              <a:cs typeface="Arial" panose="020B0604020202020204" pitchFamily="34" charset="0"/>
            </a:rPr>
            <a:t>&gt; 80 </a:t>
          </a:r>
          <a:r>
            <a:rPr lang="cs-CZ" sz="800" dirty="0" err="1">
              <a:latin typeface="+mn-lt"/>
              <a:cs typeface="Arial" panose="020B0604020202020204" pitchFamily="34" charset="0"/>
            </a:rPr>
            <a:t>countries</a:t>
          </a:r>
          <a:r>
            <a:rPr lang="cs-CZ" sz="800" dirty="0">
              <a:latin typeface="+mn-lt"/>
              <a:cs typeface="Arial" panose="020B0604020202020204" pitchFamily="34" charset="0"/>
            </a:rPr>
            <a:t> </a:t>
          </a:r>
          <a:r>
            <a:rPr lang="cs-CZ" sz="800" dirty="0" err="1">
              <a:latin typeface="+mn-lt"/>
              <a:cs typeface="Arial" panose="020B0604020202020204" pitchFamily="34" charset="0"/>
            </a:rPr>
            <a:t>delivered</a:t>
          </a:r>
          <a:r>
            <a:rPr lang="cs-CZ" sz="800" dirty="0">
              <a:latin typeface="+mn-lt"/>
              <a:cs typeface="Arial" panose="020B0604020202020204" pitchFamily="34" charset="0"/>
            </a:rPr>
            <a:t> </a:t>
          </a:r>
          <a:r>
            <a:rPr lang="cs-CZ" sz="800" dirty="0" err="1">
              <a:latin typeface="+mn-lt"/>
              <a:cs typeface="Arial" panose="020B0604020202020204" pitchFamily="34" charset="0"/>
            </a:rPr>
            <a:t>worldwide</a:t>
          </a:r>
          <a:endParaRPr lang="cs-CZ" sz="800" dirty="0">
            <a:latin typeface="+mn-lt"/>
            <a:cs typeface="Arial" panose="020B0604020202020204" pitchFamily="34" charset="0"/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88165-43FE-AF42-B24D-B8857CA053D8}" type="datetimeFigureOut">
              <a:t>13.5.2016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EA634-5D9E-784E-BF97-D85E9EBD8C4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908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oxHunter logo 2011 CMYK 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8090" y="6324232"/>
            <a:ext cx="1295385" cy="220804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 userDrawn="1"/>
        </p:nvSpPr>
        <p:spPr>
          <a:xfrm>
            <a:off x="0" y="302174"/>
            <a:ext cx="9144000" cy="425706"/>
          </a:xfrm>
          <a:prstGeom prst="rect">
            <a:avLst/>
          </a:prstGeom>
        </p:spPr>
        <p:txBody>
          <a:bodyPr lIns="0"/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1400" spc="300" dirty="0">
                <a:solidFill>
                  <a:prstClr val="white"/>
                </a:solidFill>
                <a:latin typeface="Calibri"/>
              </a:rPr>
              <a:t>MARKETING AGENCY </a:t>
            </a:r>
            <a:r>
              <a:rPr lang="en-US" sz="1400" spc="300" dirty="0" smtClean="0">
                <a:solidFill>
                  <a:prstClr val="white"/>
                </a:solidFill>
                <a:latin typeface="Calibri"/>
              </a:rPr>
              <a:t>|</a:t>
            </a:r>
            <a:r>
              <a:rPr lang="cs-CZ" sz="1400" spc="300" dirty="0">
                <a:solidFill>
                  <a:prstClr val="white"/>
                </a:solidFill>
                <a:latin typeface="Calibri"/>
              </a:rPr>
              <a:t> PRAGUE </a:t>
            </a:r>
            <a:r>
              <a:rPr lang="en-US" sz="1400" spc="300" dirty="0" smtClean="0">
                <a:solidFill>
                  <a:prstClr val="white"/>
                </a:solidFill>
                <a:latin typeface="Calibri"/>
              </a:rPr>
              <a:t>|</a:t>
            </a:r>
            <a:r>
              <a:rPr lang="cs-CZ" sz="1400" spc="300" dirty="0">
                <a:solidFill>
                  <a:prstClr val="white"/>
                </a:solidFill>
                <a:latin typeface="Calibri"/>
              </a:rPr>
              <a:t> BRATISLAVA </a:t>
            </a:r>
            <a:r>
              <a:rPr lang="en-US" sz="1400" spc="300" dirty="0" smtClean="0">
                <a:solidFill>
                  <a:prstClr val="white"/>
                </a:solidFill>
                <a:latin typeface="Calibri"/>
              </a:rPr>
              <a:t>|</a:t>
            </a:r>
            <a:r>
              <a:rPr lang="cs-CZ" sz="1400" spc="300" dirty="0">
                <a:solidFill>
                  <a:prstClr val="white"/>
                </a:solidFill>
                <a:latin typeface="Calibri"/>
              </a:rPr>
              <a:t> BUDAPEST </a:t>
            </a:r>
            <a:r>
              <a:rPr lang="en-US" sz="1400" spc="300" dirty="0" smtClean="0">
                <a:solidFill>
                  <a:prstClr val="white"/>
                </a:solidFill>
                <a:latin typeface="Calibri"/>
              </a:rPr>
              <a:t>|</a:t>
            </a:r>
            <a:r>
              <a:rPr lang="cs-CZ" sz="1400" spc="300" dirty="0">
                <a:solidFill>
                  <a:prstClr val="white"/>
                </a:solidFill>
                <a:latin typeface="Calibri"/>
              </a:rPr>
              <a:t> WARSAW</a:t>
            </a:r>
            <a:endParaRPr lang="en-US" sz="1400" spc="3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493768" y="5615798"/>
            <a:ext cx="965200" cy="965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/>
          </p:nvPr>
        </p:nvSpPr>
        <p:spPr>
          <a:xfrm>
            <a:off x="703883" y="4915710"/>
            <a:ext cx="3789885" cy="1495272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ts val="5200"/>
              </a:lnSpc>
              <a:spcBef>
                <a:spcPct val="0"/>
              </a:spcBef>
              <a:buNone/>
              <a:defRPr lang="cs-CZ" sz="6000" b="1" kern="1200" cap="all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457200" rtl="0" eaLnBrk="1" latinLnBrk="0" hangingPunct="1">
              <a:lnSpc>
                <a:spcPts val="5200"/>
              </a:lnSpc>
              <a:spcBef>
                <a:spcPct val="0"/>
              </a:spcBef>
              <a:buNone/>
              <a:defRPr lang="cs-CZ" sz="60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457200" rtl="0" eaLnBrk="1" latinLnBrk="0" hangingPunct="1">
              <a:lnSpc>
                <a:spcPts val="5200"/>
              </a:lnSpc>
              <a:spcBef>
                <a:spcPct val="0"/>
              </a:spcBef>
              <a:buNone/>
              <a:defRPr lang="cs-CZ" sz="60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457200" rtl="0" eaLnBrk="1" latinLnBrk="0" hangingPunct="1">
              <a:lnSpc>
                <a:spcPts val="5200"/>
              </a:lnSpc>
              <a:spcBef>
                <a:spcPct val="0"/>
              </a:spcBef>
              <a:buNone/>
              <a:defRPr lang="cs-CZ" sz="60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457200" rtl="0" eaLnBrk="1" latinLnBrk="0" hangingPunct="1">
              <a:lnSpc>
                <a:spcPts val="5200"/>
              </a:lnSpc>
              <a:spcBef>
                <a:spcPct val="0"/>
              </a:spcBef>
              <a:buNone/>
              <a:defRPr lang="en-US" sz="6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098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 2">
    <p:bg>
      <p:bgPr>
        <a:solidFill>
          <a:srgbClr val="FDB8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8090" y="6324778"/>
            <a:ext cx="1295385" cy="219711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0" y="3584575"/>
            <a:ext cx="9144000" cy="1512888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lnSpc>
                <a:spcPts val="5200"/>
              </a:lnSpc>
              <a:spcBef>
                <a:spcPct val="0"/>
              </a:spcBef>
              <a:buNone/>
              <a:defRPr lang="en-US" sz="6000" b="1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2768600" y="647700"/>
            <a:ext cx="3606800" cy="2936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5380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text 12"/>
          <p:cNvSpPr txBox="1">
            <a:spLocks/>
          </p:cNvSpPr>
          <p:nvPr userDrawn="1"/>
        </p:nvSpPr>
        <p:spPr>
          <a:xfrm>
            <a:off x="544512" y="1863618"/>
            <a:ext cx="6993579" cy="4358460"/>
          </a:xfrm>
          <a:prstGeom prst="rect">
            <a:avLst/>
          </a:prstGeom>
        </p:spPr>
        <p:txBody>
          <a:bodyPr lIns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Font typeface="Arial"/>
              <a:buNone/>
            </a:pPr>
            <a:endParaRPr lang="en-US" sz="1400" dirty="0">
              <a:solidFill>
                <a:srgbClr val="58595B"/>
              </a:solidFill>
              <a:latin typeface="Calibri"/>
              <a:cs typeface="Calibri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538091" y="6324232"/>
            <a:ext cx="1291183" cy="21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 userDrawn="1"/>
        </p:nvSpPr>
        <p:spPr>
          <a:xfrm>
            <a:off x="562800" y="6358523"/>
            <a:ext cx="6734111" cy="298309"/>
          </a:xfrm>
          <a:prstGeom prst="rect">
            <a:avLst/>
          </a:prstGeom>
        </p:spPr>
        <p:txBody>
          <a:bodyPr lIns="0"/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000" spc="3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MARKETING AGENCY </a:t>
            </a:r>
            <a:r>
              <a:rPr lang="en-US" sz="1000" spc="3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 |</a:t>
            </a:r>
            <a:r>
              <a:rPr lang="cs-CZ" sz="1000" spc="3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  PRAGUE  </a:t>
            </a:r>
            <a:r>
              <a:rPr lang="en-US" sz="1000" spc="3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|</a:t>
            </a:r>
            <a:r>
              <a:rPr lang="cs-CZ" sz="1000" spc="3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 BRATISLAVA  </a:t>
            </a:r>
            <a:r>
              <a:rPr lang="en-US" sz="1000" spc="3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|  </a:t>
            </a:r>
            <a:r>
              <a:rPr lang="cs-CZ" sz="1000" spc="3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BUDAPEST  </a:t>
            </a:r>
            <a:r>
              <a:rPr lang="en-US" sz="1000" spc="3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|</a:t>
            </a:r>
            <a:r>
              <a:rPr lang="cs-CZ" sz="1000" spc="3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 WARSAW</a:t>
            </a:r>
            <a:endParaRPr lang="en-US" sz="1000" spc="3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544513" y="293688"/>
            <a:ext cx="8148637" cy="898525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lang="en-US" sz="4400" b="1" kern="1200" cap="all" baseline="0" dirty="0">
                <a:solidFill>
                  <a:srgbClr val="FDB813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11"/>
          </p:nvPr>
        </p:nvSpPr>
        <p:spPr>
          <a:xfrm>
            <a:off x="614363" y="2032000"/>
            <a:ext cx="7145337" cy="4000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cs-CZ" sz="1400" kern="1200" smtClean="0">
                <a:solidFill>
                  <a:srgbClr val="58595B"/>
                </a:solidFill>
                <a:latin typeface="+mn-lt"/>
                <a:ea typeface="+mn-ea"/>
                <a:cs typeface="Calibri" pitchFamily="34" charset="0"/>
              </a:defRPr>
            </a:lvl1pPr>
            <a:lvl2pPr>
              <a:defRPr lang="cs-CZ" sz="1400" kern="1200" smtClean="0">
                <a:solidFill>
                  <a:srgbClr val="58595B"/>
                </a:solidFill>
                <a:latin typeface="+mn-lt"/>
                <a:ea typeface="+mn-ea"/>
                <a:cs typeface="Calibri" pitchFamily="34" charset="0"/>
              </a:defRPr>
            </a:lvl2pPr>
            <a:lvl3pPr>
              <a:defRPr lang="cs-CZ" sz="1400" kern="1200" smtClean="0">
                <a:solidFill>
                  <a:srgbClr val="58595B"/>
                </a:solidFill>
                <a:latin typeface="+mn-lt"/>
                <a:ea typeface="+mn-ea"/>
                <a:cs typeface="Calibri" pitchFamily="34" charset="0"/>
              </a:defRPr>
            </a:lvl3pPr>
            <a:lvl4pPr>
              <a:defRPr lang="cs-CZ" sz="1400" kern="1200" smtClean="0">
                <a:solidFill>
                  <a:srgbClr val="58595B"/>
                </a:solidFill>
                <a:latin typeface="+mn-lt"/>
                <a:ea typeface="+mn-ea"/>
                <a:cs typeface="Calibri" pitchFamily="34" charset="0"/>
              </a:defRPr>
            </a:lvl4pPr>
            <a:lvl5pPr>
              <a:defRPr lang="en-US" sz="1400" kern="1200">
                <a:solidFill>
                  <a:srgbClr val="58595B"/>
                </a:solidFill>
                <a:latin typeface="+mn-lt"/>
                <a:ea typeface="+mn-ea"/>
                <a:cs typeface="Calibri" pitchFamily="34" charset="0"/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772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88165-43FE-AF42-B24D-B8857CA053D8}" type="datetimeFigureOut">
              <a:t>13.5.2016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EA634-5D9E-784E-BF97-D85E9EBD8C4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437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538091" y="6324232"/>
            <a:ext cx="1291183" cy="21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 userDrawn="1"/>
        </p:nvSpPr>
        <p:spPr>
          <a:xfrm>
            <a:off x="562800" y="6358523"/>
            <a:ext cx="6734111" cy="298309"/>
          </a:xfrm>
          <a:prstGeom prst="rect">
            <a:avLst/>
          </a:prstGeom>
        </p:spPr>
        <p:txBody>
          <a:bodyPr lIns="0"/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000" spc="300" dirty="0" smtClean="0">
                <a:solidFill>
                  <a:schemeClr val="bg1">
                    <a:lumMod val="65000"/>
                  </a:schemeClr>
                </a:solidFill>
              </a:rPr>
              <a:t>MARKETING AGENCY </a:t>
            </a:r>
            <a:r>
              <a:rPr lang="en-US" sz="1000" spc="300" dirty="0" smtClean="0">
                <a:solidFill>
                  <a:schemeClr val="bg1">
                    <a:lumMod val="65000"/>
                  </a:schemeClr>
                </a:solidFill>
              </a:rPr>
              <a:t> |</a:t>
            </a:r>
            <a:r>
              <a:rPr lang="cs-CZ" sz="1000" spc="300" dirty="0" smtClean="0">
                <a:solidFill>
                  <a:schemeClr val="bg1">
                    <a:lumMod val="65000"/>
                  </a:schemeClr>
                </a:solidFill>
              </a:rPr>
              <a:t>  PRAGUE  </a:t>
            </a:r>
            <a:r>
              <a:rPr lang="en-US" sz="1000" spc="300" dirty="0" smtClean="0">
                <a:solidFill>
                  <a:schemeClr val="bg1">
                    <a:lumMod val="65000"/>
                  </a:schemeClr>
                </a:solidFill>
              </a:rPr>
              <a:t>|</a:t>
            </a:r>
            <a:r>
              <a:rPr lang="cs-CZ" sz="1000" spc="300" dirty="0" smtClean="0">
                <a:solidFill>
                  <a:schemeClr val="bg1">
                    <a:lumMod val="65000"/>
                  </a:schemeClr>
                </a:solidFill>
              </a:rPr>
              <a:t> BRATISLAVA  </a:t>
            </a:r>
            <a:r>
              <a:rPr lang="en-US" sz="1000" spc="300" dirty="0" smtClean="0">
                <a:solidFill>
                  <a:schemeClr val="bg1">
                    <a:lumMod val="65000"/>
                  </a:schemeClr>
                </a:solidFill>
              </a:rPr>
              <a:t>|  </a:t>
            </a:r>
            <a:r>
              <a:rPr lang="cs-CZ" sz="1000" spc="300" dirty="0" smtClean="0">
                <a:solidFill>
                  <a:schemeClr val="bg1">
                    <a:lumMod val="65000"/>
                  </a:schemeClr>
                </a:solidFill>
              </a:rPr>
              <a:t>BUDAPEST  </a:t>
            </a:r>
            <a:r>
              <a:rPr lang="en-US" sz="1000" spc="300" dirty="0" smtClean="0">
                <a:solidFill>
                  <a:schemeClr val="bg1">
                    <a:lumMod val="65000"/>
                  </a:schemeClr>
                </a:solidFill>
              </a:rPr>
              <a:t>|</a:t>
            </a:r>
            <a:r>
              <a:rPr lang="cs-CZ" sz="1000" spc="300" dirty="0" smtClean="0">
                <a:solidFill>
                  <a:schemeClr val="bg1">
                    <a:lumMod val="65000"/>
                  </a:schemeClr>
                </a:solidFill>
              </a:rPr>
              <a:t> WARSAW</a:t>
            </a:r>
            <a:endParaRPr lang="en-US" sz="1000" spc="3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544513" y="293688"/>
            <a:ext cx="8148637" cy="898525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lang="en-US" sz="4400" b="1" kern="1200" cap="all" baseline="0" dirty="0">
                <a:solidFill>
                  <a:srgbClr val="FDB813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544513" y="1296065"/>
            <a:ext cx="4395787" cy="4959190"/>
          </a:xfrm>
          <a:prstGeom prst="rect">
            <a:avLst/>
          </a:prstGeom>
        </p:spPr>
        <p:txBody>
          <a:bodyPr/>
          <a:lstStyle>
            <a:lvl1pPr marL="0" indent="0">
              <a:buFont typeface="Arial" charset="0"/>
              <a:buNone/>
              <a:defRPr lang="en-US" sz="1400" kern="1200" dirty="0">
                <a:solidFill>
                  <a:srgbClr val="454545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5092700" y="1295481"/>
            <a:ext cx="3327400" cy="313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952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oxHunter logo 2011 CMYK 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8090" y="6324232"/>
            <a:ext cx="1295385" cy="220804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 userDrawn="1"/>
        </p:nvSpPr>
        <p:spPr>
          <a:xfrm>
            <a:off x="0" y="302174"/>
            <a:ext cx="9144000" cy="425706"/>
          </a:xfrm>
          <a:prstGeom prst="rect">
            <a:avLst/>
          </a:prstGeom>
        </p:spPr>
        <p:txBody>
          <a:bodyPr lIns="0"/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1400" spc="300" dirty="0">
                <a:solidFill>
                  <a:schemeClr val="bg1"/>
                </a:solidFill>
              </a:rPr>
              <a:t>MARKETING AGENCY </a:t>
            </a:r>
            <a:r>
              <a:rPr lang="en-US" sz="1400" spc="300" dirty="0" smtClean="0">
                <a:solidFill>
                  <a:schemeClr val="bg1"/>
                </a:solidFill>
              </a:rPr>
              <a:t>|</a:t>
            </a:r>
            <a:r>
              <a:rPr lang="cs-CZ" sz="1400" spc="300" dirty="0">
                <a:solidFill>
                  <a:schemeClr val="bg1"/>
                </a:solidFill>
              </a:rPr>
              <a:t> PRAGUE </a:t>
            </a:r>
            <a:r>
              <a:rPr lang="en-US" sz="1400" spc="300" dirty="0" smtClean="0">
                <a:solidFill>
                  <a:schemeClr val="bg1"/>
                </a:solidFill>
              </a:rPr>
              <a:t>|</a:t>
            </a:r>
            <a:r>
              <a:rPr lang="cs-CZ" sz="1400" spc="300" dirty="0">
                <a:solidFill>
                  <a:schemeClr val="bg1"/>
                </a:solidFill>
              </a:rPr>
              <a:t> BRATISLAVA </a:t>
            </a:r>
            <a:r>
              <a:rPr lang="en-US" sz="1400" spc="300" dirty="0" smtClean="0">
                <a:solidFill>
                  <a:schemeClr val="bg1"/>
                </a:solidFill>
              </a:rPr>
              <a:t>|</a:t>
            </a:r>
            <a:r>
              <a:rPr lang="cs-CZ" sz="1400" spc="300" dirty="0">
                <a:solidFill>
                  <a:schemeClr val="bg1"/>
                </a:solidFill>
              </a:rPr>
              <a:t> BUDAPEST </a:t>
            </a:r>
            <a:r>
              <a:rPr lang="en-US" sz="1400" spc="300" dirty="0" smtClean="0">
                <a:solidFill>
                  <a:schemeClr val="bg1"/>
                </a:solidFill>
              </a:rPr>
              <a:t>|</a:t>
            </a:r>
            <a:r>
              <a:rPr lang="cs-CZ" sz="1400" spc="300" dirty="0">
                <a:solidFill>
                  <a:schemeClr val="bg1"/>
                </a:solidFill>
              </a:rPr>
              <a:t> WARSAW</a:t>
            </a:r>
            <a:endParaRPr lang="en-US" sz="1400" spc="300" dirty="0">
              <a:solidFill>
                <a:schemeClr val="bg1"/>
              </a:solidFill>
            </a:endParaRP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493768" y="5615798"/>
            <a:ext cx="965200" cy="965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/>
          </p:nvPr>
        </p:nvSpPr>
        <p:spPr>
          <a:xfrm>
            <a:off x="703883" y="4915710"/>
            <a:ext cx="3789885" cy="1495272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ts val="5200"/>
              </a:lnSpc>
              <a:spcBef>
                <a:spcPct val="0"/>
              </a:spcBef>
              <a:buNone/>
              <a:defRPr lang="cs-CZ" sz="6000" b="1" kern="1200" cap="all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457200" rtl="0" eaLnBrk="1" latinLnBrk="0" hangingPunct="1">
              <a:lnSpc>
                <a:spcPts val="5200"/>
              </a:lnSpc>
              <a:spcBef>
                <a:spcPct val="0"/>
              </a:spcBef>
              <a:buNone/>
              <a:defRPr lang="cs-CZ" sz="60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457200" rtl="0" eaLnBrk="1" latinLnBrk="0" hangingPunct="1">
              <a:lnSpc>
                <a:spcPts val="5200"/>
              </a:lnSpc>
              <a:spcBef>
                <a:spcPct val="0"/>
              </a:spcBef>
              <a:buNone/>
              <a:defRPr lang="cs-CZ" sz="60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457200" rtl="0" eaLnBrk="1" latinLnBrk="0" hangingPunct="1">
              <a:lnSpc>
                <a:spcPts val="5200"/>
              </a:lnSpc>
              <a:spcBef>
                <a:spcPct val="0"/>
              </a:spcBef>
              <a:buNone/>
              <a:defRPr lang="cs-CZ" sz="60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457200" rtl="0" eaLnBrk="1" latinLnBrk="0" hangingPunct="1">
              <a:lnSpc>
                <a:spcPts val="5200"/>
              </a:lnSpc>
              <a:spcBef>
                <a:spcPct val="0"/>
              </a:spcBef>
              <a:buNone/>
              <a:defRPr lang="en-US" sz="6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431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 2">
    <p:bg>
      <p:bgPr>
        <a:solidFill>
          <a:srgbClr val="FDB8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8090" y="6324778"/>
            <a:ext cx="1295385" cy="219711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0" y="3584575"/>
            <a:ext cx="9144000" cy="1512888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lnSpc>
                <a:spcPts val="5200"/>
              </a:lnSpc>
              <a:spcBef>
                <a:spcPct val="0"/>
              </a:spcBef>
              <a:buNone/>
              <a:defRPr lang="en-US" sz="6000" b="1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2768600" y="647700"/>
            <a:ext cx="3606800" cy="2936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933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text 12"/>
          <p:cNvSpPr txBox="1">
            <a:spLocks/>
          </p:cNvSpPr>
          <p:nvPr userDrawn="1"/>
        </p:nvSpPr>
        <p:spPr>
          <a:xfrm>
            <a:off x="544512" y="1863618"/>
            <a:ext cx="6993579" cy="4358460"/>
          </a:xfrm>
          <a:prstGeom prst="rect">
            <a:avLst/>
          </a:prstGeom>
        </p:spPr>
        <p:txBody>
          <a:bodyPr lIns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1400" dirty="0">
              <a:solidFill>
                <a:srgbClr val="58595B"/>
              </a:solidFill>
              <a:cs typeface="Calibri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538091" y="6324232"/>
            <a:ext cx="1291183" cy="21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 userDrawn="1"/>
        </p:nvSpPr>
        <p:spPr>
          <a:xfrm>
            <a:off x="562800" y="6358523"/>
            <a:ext cx="6734111" cy="298309"/>
          </a:xfrm>
          <a:prstGeom prst="rect">
            <a:avLst/>
          </a:prstGeom>
        </p:spPr>
        <p:txBody>
          <a:bodyPr lIns="0"/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000" spc="300" dirty="0" smtClean="0">
                <a:solidFill>
                  <a:schemeClr val="bg1">
                    <a:lumMod val="65000"/>
                  </a:schemeClr>
                </a:solidFill>
              </a:rPr>
              <a:t>MARKETING AGENCY </a:t>
            </a:r>
            <a:r>
              <a:rPr lang="en-US" sz="1000" spc="300" dirty="0" smtClean="0">
                <a:solidFill>
                  <a:schemeClr val="bg1">
                    <a:lumMod val="65000"/>
                  </a:schemeClr>
                </a:solidFill>
              </a:rPr>
              <a:t> |</a:t>
            </a:r>
            <a:r>
              <a:rPr lang="cs-CZ" sz="1000" spc="300" dirty="0" smtClean="0">
                <a:solidFill>
                  <a:schemeClr val="bg1">
                    <a:lumMod val="65000"/>
                  </a:schemeClr>
                </a:solidFill>
              </a:rPr>
              <a:t>  PRAGUE  </a:t>
            </a:r>
            <a:r>
              <a:rPr lang="en-US" sz="1000" spc="300" dirty="0" smtClean="0">
                <a:solidFill>
                  <a:schemeClr val="bg1">
                    <a:lumMod val="65000"/>
                  </a:schemeClr>
                </a:solidFill>
              </a:rPr>
              <a:t>|</a:t>
            </a:r>
            <a:r>
              <a:rPr lang="cs-CZ" sz="1000" spc="300" dirty="0" smtClean="0">
                <a:solidFill>
                  <a:schemeClr val="bg1">
                    <a:lumMod val="65000"/>
                  </a:schemeClr>
                </a:solidFill>
              </a:rPr>
              <a:t> BRATISLAVA  </a:t>
            </a:r>
            <a:r>
              <a:rPr lang="en-US" sz="1000" spc="300" dirty="0" smtClean="0">
                <a:solidFill>
                  <a:schemeClr val="bg1">
                    <a:lumMod val="65000"/>
                  </a:schemeClr>
                </a:solidFill>
              </a:rPr>
              <a:t>|  </a:t>
            </a:r>
            <a:r>
              <a:rPr lang="cs-CZ" sz="1000" spc="300" dirty="0" smtClean="0">
                <a:solidFill>
                  <a:schemeClr val="bg1">
                    <a:lumMod val="65000"/>
                  </a:schemeClr>
                </a:solidFill>
              </a:rPr>
              <a:t>BUDAPEST  </a:t>
            </a:r>
            <a:r>
              <a:rPr lang="en-US" sz="1000" spc="300" dirty="0" smtClean="0">
                <a:solidFill>
                  <a:schemeClr val="bg1">
                    <a:lumMod val="65000"/>
                  </a:schemeClr>
                </a:solidFill>
              </a:rPr>
              <a:t>|</a:t>
            </a:r>
            <a:r>
              <a:rPr lang="cs-CZ" sz="1000" spc="300" dirty="0" smtClean="0">
                <a:solidFill>
                  <a:schemeClr val="bg1">
                    <a:lumMod val="65000"/>
                  </a:schemeClr>
                </a:solidFill>
              </a:rPr>
              <a:t> WARSAW</a:t>
            </a:r>
            <a:endParaRPr lang="en-US" sz="1000" spc="3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544513" y="293688"/>
            <a:ext cx="8148637" cy="898525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lang="en-US" sz="4400" b="1" kern="1200" cap="all" baseline="0" dirty="0">
                <a:solidFill>
                  <a:srgbClr val="FDB813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11"/>
          </p:nvPr>
        </p:nvSpPr>
        <p:spPr>
          <a:xfrm>
            <a:off x="614363" y="2032000"/>
            <a:ext cx="7145337" cy="4000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cs-CZ" sz="1400" kern="1200" smtClean="0">
                <a:solidFill>
                  <a:srgbClr val="58595B"/>
                </a:solidFill>
                <a:latin typeface="+mn-lt"/>
                <a:ea typeface="+mn-ea"/>
                <a:cs typeface="Calibri" pitchFamily="34" charset="0"/>
              </a:defRPr>
            </a:lvl1pPr>
            <a:lvl2pPr>
              <a:defRPr lang="cs-CZ" sz="1400" kern="1200" smtClean="0">
                <a:solidFill>
                  <a:srgbClr val="58595B"/>
                </a:solidFill>
                <a:latin typeface="+mn-lt"/>
                <a:ea typeface="+mn-ea"/>
                <a:cs typeface="Calibri" pitchFamily="34" charset="0"/>
              </a:defRPr>
            </a:lvl2pPr>
            <a:lvl3pPr>
              <a:defRPr lang="cs-CZ" sz="1400" kern="1200" smtClean="0">
                <a:solidFill>
                  <a:srgbClr val="58595B"/>
                </a:solidFill>
                <a:latin typeface="+mn-lt"/>
                <a:ea typeface="+mn-ea"/>
                <a:cs typeface="Calibri" pitchFamily="34" charset="0"/>
              </a:defRPr>
            </a:lvl3pPr>
            <a:lvl4pPr>
              <a:defRPr lang="cs-CZ" sz="1400" kern="1200" smtClean="0">
                <a:solidFill>
                  <a:srgbClr val="58595B"/>
                </a:solidFill>
                <a:latin typeface="+mn-lt"/>
                <a:ea typeface="+mn-ea"/>
                <a:cs typeface="Calibri" pitchFamily="34" charset="0"/>
              </a:defRPr>
            </a:lvl4pPr>
            <a:lvl5pPr>
              <a:defRPr lang="en-US" sz="1400" kern="1200">
                <a:solidFill>
                  <a:srgbClr val="58595B"/>
                </a:solidFill>
                <a:latin typeface="+mn-lt"/>
                <a:ea typeface="+mn-ea"/>
                <a:cs typeface="Calibri" pitchFamily="34" charset="0"/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04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88165-43FE-AF42-B24D-B8857CA053D8}" type="datetimeFigureOut">
              <a:rPr lang="cs-CZ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13.5.2016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EA634-5D9E-784E-BF97-D85E9EBD8C43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058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88165-43FE-AF42-B24D-B8857CA053D8}" type="datetimeFigureOut">
              <a:rPr lang="cs-CZ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13.5.2016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EA634-5D9E-784E-BF97-D85E9EBD8C43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2749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538091" y="6324232"/>
            <a:ext cx="1291183" cy="21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 userDrawn="1"/>
        </p:nvSpPr>
        <p:spPr>
          <a:xfrm>
            <a:off x="562800" y="6358523"/>
            <a:ext cx="6734111" cy="298309"/>
          </a:xfrm>
          <a:prstGeom prst="rect">
            <a:avLst/>
          </a:prstGeom>
        </p:spPr>
        <p:txBody>
          <a:bodyPr lIns="0"/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000" spc="3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MARKETING AGENCY </a:t>
            </a:r>
            <a:r>
              <a:rPr lang="en-US" sz="1000" spc="3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 |</a:t>
            </a:r>
            <a:r>
              <a:rPr lang="cs-CZ" sz="1000" spc="3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  PRAGUE  </a:t>
            </a:r>
            <a:r>
              <a:rPr lang="en-US" sz="1000" spc="3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|</a:t>
            </a:r>
            <a:r>
              <a:rPr lang="cs-CZ" sz="1000" spc="3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 BRATISLAVA  </a:t>
            </a:r>
            <a:r>
              <a:rPr lang="en-US" sz="1000" spc="3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|  </a:t>
            </a:r>
            <a:r>
              <a:rPr lang="cs-CZ" sz="1000" spc="3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BUDAPEST  </a:t>
            </a:r>
            <a:r>
              <a:rPr lang="en-US" sz="1000" spc="3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|</a:t>
            </a:r>
            <a:r>
              <a:rPr lang="cs-CZ" sz="1000" spc="3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 WARSAW</a:t>
            </a:r>
            <a:endParaRPr lang="en-US" sz="1000" spc="3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544513" y="293688"/>
            <a:ext cx="8148637" cy="898525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lang="en-US" sz="4400" b="1" kern="1200" cap="all" baseline="0" dirty="0">
                <a:solidFill>
                  <a:srgbClr val="FDB813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544513" y="1296065"/>
            <a:ext cx="4395787" cy="4959190"/>
          </a:xfrm>
          <a:prstGeom prst="rect">
            <a:avLst/>
          </a:prstGeom>
        </p:spPr>
        <p:txBody>
          <a:bodyPr/>
          <a:lstStyle>
            <a:lvl1pPr marL="0" indent="0">
              <a:buFont typeface="Arial" charset="0"/>
              <a:buNone/>
              <a:defRPr lang="en-US" sz="1400" kern="1200" dirty="0">
                <a:solidFill>
                  <a:srgbClr val="454545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5092700" y="1295481"/>
            <a:ext cx="3327400" cy="313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440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4512" y="6356350"/>
            <a:ext cx="20462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88165-43FE-AF42-B24D-B8857CA053D8}" type="datetimeFigureOut">
              <a:t>13.5.2016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AEA634-5D9E-784E-BF97-D85E9EBD8C4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259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1" r:id="rId4"/>
    <p:sldLayoutId id="2147483653" r:id="rId5"/>
    <p:sldLayoutId id="2147483652" r:id="rId6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4512" y="6356350"/>
            <a:ext cx="20462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88165-43FE-AF42-B24D-B8857CA053D8}" type="datetimeFigureOut">
              <a:rPr lang="cs-CZ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13.5.2016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AEA634-5D9E-784E-BF97-D85E9EBD8C43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617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4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4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3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2" Type="http://schemas.openxmlformats.org/officeDocument/2006/relationships/image" Target="../media/image10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5" Type="http://schemas.openxmlformats.org/officeDocument/2006/relationships/image" Target="../media/image2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png"/><Relationship Id="rId1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 descr="Logo claom final temp NEG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038" y="5968022"/>
            <a:ext cx="2909073" cy="450156"/>
          </a:xfrm>
          <a:prstGeom prst="rect">
            <a:avLst/>
          </a:prstGeom>
        </p:spPr>
      </p:pic>
      <p:pic>
        <p:nvPicPr>
          <p:cNvPr id="11" name="Picture 10" descr="Circles cropped white.png"/>
          <p:cNvPicPr>
            <a:picLocks noChangeAspect="1"/>
          </p:cNvPicPr>
          <p:nvPr/>
        </p:nvPicPr>
        <p:blipFill>
          <a:blip r:embed="rId4" cstate="screen">
            <a:alphaModFix amt="7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6280" y="3571278"/>
            <a:ext cx="4617720" cy="328574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1096935"/>
            <a:ext cx="9144000" cy="1368182"/>
          </a:xfrm>
          <a:prstGeom prst="rect">
            <a:avLst/>
          </a:prstGeom>
          <a:solidFill>
            <a:srgbClr val="3678B8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678B8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54037" y="1260181"/>
            <a:ext cx="8244181" cy="1204935"/>
          </a:xfrm>
          <a:prstGeom prst="rect">
            <a:avLst/>
          </a:prstGeom>
        </p:spPr>
        <p:txBody>
          <a:bodyPr lIns="0"/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100"/>
              </a:lnSpc>
            </a:pPr>
            <a:r>
              <a:rPr lang="en-US" sz="3900" b="1" dirty="0">
                <a:solidFill>
                  <a:schemeClr val="bg1"/>
                </a:solidFill>
                <a:latin typeface="Arial"/>
                <a:cs typeface="Arial"/>
              </a:rPr>
              <a:t>INDIA – EXPORT OPPORTUNITIES FOR CZECH COMPANIES</a:t>
            </a:r>
            <a:r>
              <a:rPr lang="cs-CZ" sz="3900" b="1" dirty="0" smtClean="0">
                <a:solidFill>
                  <a:schemeClr val="bg1"/>
                </a:solidFill>
                <a:latin typeface="Arial"/>
                <a:cs typeface="Arial"/>
              </a:rPr>
              <a:t>	</a:t>
            </a:r>
            <a:endParaRPr lang="en-US" sz="39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908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text 12"/>
          <p:cNvSpPr txBox="1">
            <a:spLocks/>
          </p:cNvSpPr>
          <p:nvPr/>
        </p:nvSpPr>
        <p:spPr>
          <a:xfrm>
            <a:off x="544512" y="1471817"/>
            <a:ext cx="8299104" cy="4524058"/>
          </a:xfrm>
          <a:prstGeom prst="rect">
            <a:avLst/>
          </a:prstGeom>
        </p:spPr>
        <p:txBody>
          <a:bodyPr lIns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endParaRPr lang="cs-CZ" sz="1400" dirty="0" smtClean="0">
              <a:latin typeface="Arial"/>
              <a:cs typeface="Arial"/>
            </a:endParaRP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r>
              <a:rPr lang="en-US" sz="1400" dirty="0" smtClean="0">
                <a:latin typeface="Arial"/>
                <a:cs typeface="Arial"/>
              </a:rPr>
              <a:t>In </a:t>
            </a:r>
            <a:r>
              <a:rPr lang="en-US" sz="1400" dirty="0">
                <a:latin typeface="Arial"/>
                <a:cs typeface="Arial"/>
              </a:rPr>
              <a:t>the west Region </a:t>
            </a:r>
            <a:endParaRPr lang="cs-CZ" sz="1400" dirty="0" smtClean="0">
              <a:latin typeface="Arial"/>
              <a:cs typeface="Arial"/>
            </a:endParaRP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endParaRPr lang="en-US" sz="1400" dirty="0">
              <a:latin typeface="Arial"/>
              <a:cs typeface="Arial"/>
            </a:endParaRP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r>
              <a:rPr lang="en-US" sz="1400" dirty="0">
                <a:latin typeface="Arial"/>
                <a:cs typeface="Arial"/>
              </a:rPr>
              <a:t>State of Maharashtra </a:t>
            </a:r>
            <a:endParaRPr lang="cs-CZ" sz="1400" dirty="0" smtClean="0">
              <a:latin typeface="Arial"/>
              <a:cs typeface="Arial"/>
            </a:endParaRP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endParaRPr lang="en-US" sz="1400" dirty="0">
              <a:latin typeface="Arial"/>
              <a:cs typeface="Arial"/>
            </a:endParaRP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r>
              <a:rPr lang="en-US" sz="1400" dirty="0">
                <a:latin typeface="Arial"/>
                <a:cs typeface="Arial"/>
              </a:rPr>
              <a:t>45 Mins flight from </a:t>
            </a:r>
            <a:r>
              <a:rPr lang="en-US" sz="1400" dirty="0" smtClean="0">
                <a:latin typeface="Arial"/>
                <a:cs typeface="Arial"/>
              </a:rPr>
              <a:t>Mumbai</a:t>
            </a:r>
            <a:endParaRPr lang="cs-CZ" sz="1400" dirty="0" smtClean="0">
              <a:latin typeface="Arial"/>
              <a:cs typeface="Arial"/>
            </a:endParaRP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endParaRPr lang="cs-CZ" sz="1400" dirty="0">
              <a:latin typeface="Arial"/>
              <a:cs typeface="Arial"/>
            </a:endParaRP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r>
              <a:rPr lang="cs-CZ" sz="1400" dirty="0" smtClean="0">
                <a:latin typeface="Arial"/>
                <a:cs typeface="Arial"/>
              </a:rPr>
              <a:t>480 </a:t>
            </a:r>
            <a:r>
              <a:rPr lang="cs-CZ" sz="1400" dirty="0" err="1" smtClean="0">
                <a:latin typeface="Arial"/>
                <a:cs typeface="Arial"/>
              </a:rPr>
              <a:t>kms</a:t>
            </a:r>
            <a:r>
              <a:rPr lang="cs-CZ" sz="1400" dirty="0" smtClean="0">
                <a:latin typeface="Arial"/>
                <a:cs typeface="Arial"/>
              </a:rPr>
              <a:t> </a:t>
            </a:r>
            <a:r>
              <a:rPr lang="cs-CZ" sz="1400" dirty="0" err="1" smtClean="0">
                <a:latin typeface="Arial"/>
                <a:cs typeface="Arial"/>
              </a:rPr>
              <a:t>from</a:t>
            </a:r>
            <a:r>
              <a:rPr lang="cs-CZ" sz="1400" dirty="0" smtClean="0">
                <a:latin typeface="Arial"/>
                <a:cs typeface="Arial"/>
              </a:rPr>
              <a:t> </a:t>
            </a:r>
            <a:r>
              <a:rPr lang="cs-CZ" sz="1400" dirty="0" err="1" smtClean="0">
                <a:latin typeface="Arial"/>
                <a:cs typeface="Arial"/>
              </a:rPr>
              <a:t>Mumbai</a:t>
            </a:r>
            <a:r>
              <a:rPr lang="cs-CZ" sz="1400" dirty="0" smtClean="0">
                <a:latin typeface="Arial"/>
                <a:cs typeface="Arial"/>
              </a:rPr>
              <a:t> port</a:t>
            </a: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endParaRPr lang="en-US" sz="1400" dirty="0">
              <a:latin typeface="Arial"/>
              <a:cs typeface="Arial"/>
            </a:endParaRP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r>
              <a:rPr lang="en-US" sz="1400" dirty="0">
                <a:latin typeface="Arial"/>
                <a:cs typeface="Arial"/>
              </a:rPr>
              <a:t>Industrial area of </a:t>
            </a:r>
            <a:r>
              <a:rPr lang="en-US" sz="1400" dirty="0" smtClean="0">
                <a:latin typeface="Arial"/>
                <a:cs typeface="Arial"/>
              </a:rPr>
              <a:t>State</a:t>
            </a:r>
            <a:endParaRPr lang="cs-CZ" sz="1400" dirty="0" smtClean="0">
              <a:latin typeface="Arial"/>
              <a:cs typeface="Arial"/>
            </a:endParaRP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endParaRPr lang="en-US" sz="1400" dirty="0">
              <a:latin typeface="Arial"/>
              <a:cs typeface="Arial"/>
            </a:endParaRP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r>
              <a:rPr lang="en-US" sz="1400" dirty="0">
                <a:latin typeface="Arial"/>
                <a:cs typeface="Arial"/>
              </a:rPr>
              <a:t>Prestigious project of Central </a:t>
            </a:r>
            <a:r>
              <a:rPr lang="en-US" sz="1400" dirty="0" smtClean="0">
                <a:latin typeface="Arial"/>
                <a:cs typeface="Arial"/>
              </a:rPr>
              <a:t>Government</a:t>
            </a:r>
            <a:endParaRPr lang="cs-CZ" sz="1400" dirty="0"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None/>
            </a:pPr>
            <a:r>
              <a:rPr lang="cs-CZ" sz="1400" dirty="0">
                <a:latin typeface="Arial"/>
                <a:cs typeface="Arial"/>
              </a:rPr>
              <a:t> </a:t>
            </a:r>
            <a:r>
              <a:rPr lang="cs-CZ" sz="1400" dirty="0" smtClean="0">
                <a:latin typeface="Arial"/>
                <a:cs typeface="Arial"/>
              </a:rPr>
              <a:t>      </a:t>
            </a:r>
            <a:r>
              <a:rPr lang="en-US" sz="1400" dirty="0" smtClean="0">
                <a:latin typeface="Arial"/>
                <a:cs typeface="Arial"/>
              </a:rPr>
              <a:t>Delhi </a:t>
            </a:r>
            <a:r>
              <a:rPr lang="en-US" sz="1400" dirty="0">
                <a:latin typeface="Arial"/>
                <a:cs typeface="Arial"/>
              </a:rPr>
              <a:t>Mumbai Industrial Corridor (DMIC)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1400" dirty="0">
              <a:latin typeface="Arial"/>
              <a:cs typeface="Arial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44513" y="492784"/>
            <a:ext cx="8148766" cy="646993"/>
          </a:xfrm>
        </p:spPr>
        <p:txBody>
          <a:bodyPr lIns="0"/>
          <a:lstStyle/>
          <a:p>
            <a:pPr algn="l"/>
            <a:r>
              <a:rPr lang="cs-CZ" sz="3000" b="1" dirty="0" smtClean="0">
                <a:solidFill>
                  <a:srgbClr val="3678B8"/>
                </a:solidFill>
                <a:latin typeface="Arial"/>
                <a:cs typeface="Arial"/>
              </a:rPr>
              <a:t>LOCATION</a:t>
            </a:r>
            <a:endParaRPr lang="en-US" sz="3000" b="1" dirty="0">
              <a:solidFill>
                <a:srgbClr val="3678B8"/>
              </a:solidFill>
              <a:latin typeface="Arial"/>
              <a:cs typeface="Arial"/>
            </a:endParaRPr>
          </a:p>
        </p:txBody>
      </p:sp>
      <p:pic>
        <p:nvPicPr>
          <p:cNvPr id="10" name="Picture 9" descr="GHH BONATRANS new 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9365" y="5798801"/>
            <a:ext cx="3033913" cy="727707"/>
          </a:xfrm>
          <a:prstGeom prst="rect">
            <a:avLst/>
          </a:prstGeom>
        </p:spPr>
      </p:pic>
      <p:sp>
        <p:nvSpPr>
          <p:cNvPr id="7" name="Rectangle 1"/>
          <p:cNvSpPr/>
          <p:nvPr/>
        </p:nvSpPr>
        <p:spPr>
          <a:xfrm>
            <a:off x="0" y="311"/>
            <a:ext cx="9144000" cy="120391"/>
          </a:xfrm>
          <a:prstGeom prst="rect">
            <a:avLst/>
          </a:prstGeom>
          <a:solidFill>
            <a:srgbClr val="3678B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1"/>
          <p:cNvSpPr/>
          <p:nvPr/>
        </p:nvSpPr>
        <p:spPr>
          <a:xfrm>
            <a:off x="0" y="6742293"/>
            <a:ext cx="9144000" cy="120391"/>
          </a:xfrm>
          <a:prstGeom prst="rect">
            <a:avLst/>
          </a:prstGeom>
          <a:solidFill>
            <a:srgbClr val="97BF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678B8"/>
              </a:solidFill>
            </a:endParaRPr>
          </a:p>
        </p:txBody>
      </p:sp>
      <p:pic>
        <p:nvPicPr>
          <p:cNvPr id="1026" name="Picture 2" descr="http://sachinjobs.com/images/map-indi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896" y="1370826"/>
            <a:ext cx="3866515" cy="426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410625" y="3749086"/>
            <a:ext cx="3097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chemeClr val="bg1"/>
                </a:solidFill>
                <a:sym typeface="Wingdings" panose="05000000000000000000" pitchFamily="2" charset="2"/>
              </a:rPr>
              <a:t>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Čárový bublinový popisek 2 2"/>
          <p:cNvSpPr/>
          <p:nvPr/>
        </p:nvSpPr>
        <p:spPr>
          <a:xfrm>
            <a:off x="6662755" y="4634271"/>
            <a:ext cx="1071545" cy="234909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320548"/>
              <a:gd name="adj6" fmla="val -102622"/>
            </a:avLst>
          </a:prstGeom>
          <a:noFill/>
          <a:ln>
            <a:solidFill>
              <a:srgbClr val="3678B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 err="1" smtClean="0">
                <a:solidFill>
                  <a:srgbClr val="3678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Aurangabad</a:t>
            </a:r>
            <a:endParaRPr lang="en-GB" dirty="0">
              <a:solidFill>
                <a:srgbClr val="3678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5027244" y="3834811"/>
            <a:ext cx="3097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rgbClr val="97BF13"/>
                </a:solidFill>
                <a:sym typeface="Wingdings" panose="05000000000000000000" pitchFamily="2" charset="2"/>
              </a:rPr>
              <a:t></a:t>
            </a:r>
            <a:endParaRPr lang="en-GB" dirty="0">
              <a:solidFill>
                <a:srgbClr val="97BF13"/>
              </a:solidFill>
            </a:endParaRPr>
          </a:p>
        </p:txBody>
      </p:sp>
      <p:sp>
        <p:nvSpPr>
          <p:cNvPr id="12" name="Čárový bublinový popisek 2 11"/>
          <p:cNvSpPr/>
          <p:nvPr/>
        </p:nvSpPr>
        <p:spPr>
          <a:xfrm>
            <a:off x="6662755" y="5286418"/>
            <a:ext cx="1071545" cy="234909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559779"/>
              <a:gd name="adj6" fmla="val -138178"/>
            </a:avLst>
          </a:prstGeom>
          <a:noFill/>
          <a:ln>
            <a:solidFill>
              <a:srgbClr val="97BF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 err="1" smtClean="0">
                <a:solidFill>
                  <a:srgbClr val="97BF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Mumbai</a:t>
            </a:r>
            <a:r>
              <a:rPr lang="cs-CZ" sz="1200" dirty="0" smtClean="0">
                <a:solidFill>
                  <a:srgbClr val="97BF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port</a:t>
            </a:r>
            <a:endParaRPr lang="en-GB" dirty="0">
              <a:solidFill>
                <a:srgbClr val="97BF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Přímá spojnice se šipkou 4"/>
          <p:cNvCxnSpPr>
            <a:stCxn id="12" idx="3"/>
          </p:cNvCxnSpPr>
          <p:nvPr/>
        </p:nvCxnSpPr>
        <p:spPr>
          <a:xfrm flipH="1" flipV="1">
            <a:off x="7198527" y="4869180"/>
            <a:ext cx="1" cy="417238"/>
          </a:xfrm>
          <a:prstGeom prst="straightConnector1">
            <a:avLst/>
          </a:prstGeom>
          <a:ln w="9525">
            <a:solidFill>
              <a:schemeClr val="bg1">
                <a:lumMod val="50000"/>
              </a:schemeClr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7176321" y="4954688"/>
            <a:ext cx="6880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 km</a:t>
            </a:r>
            <a:endParaRPr lang="en-GB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97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text 12"/>
          <p:cNvSpPr txBox="1">
            <a:spLocks/>
          </p:cNvSpPr>
          <p:nvPr/>
        </p:nvSpPr>
        <p:spPr>
          <a:xfrm>
            <a:off x="544512" y="1471817"/>
            <a:ext cx="8299104" cy="4524058"/>
          </a:xfrm>
          <a:prstGeom prst="rect">
            <a:avLst/>
          </a:prstGeom>
        </p:spPr>
        <p:txBody>
          <a:bodyPr lIns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endParaRPr lang="en-GB" sz="1400" dirty="0" smtClean="0">
              <a:latin typeface="Arial"/>
              <a:cs typeface="Arial"/>
            </a:endParaRP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endParaRPr lang="en-GB" sz="1400" dirty="0" smtClean="0">
              <a:latin typeface="Arial"/>
              <a:cs typeface="Arial"/>
            </a:endParaRP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endParaRPr lang="en-GB" sz="1400" dirty="0" smtClean="0">
              <a:latin typeface="Arial"/>
              <a:cs typeface="Arial"/>
            </a:endParaRP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endParaRPr lang="en-GB" sz="1400" dirty="0" smtClean="0">
              <a:latin typeface="Arial"/>
              <a:cs typeface="Arial"/>
            </a:endParaRP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endParaRPr lang="en-GB" sz="1400" dirty="0" smtClean="0">
              <a:latin typeface="Arial"/>
              <a:cs typeface="Arial"/>
            </a:endParaRP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endParaRPr lang="en-GB" sz="1400" dirty="0" smtClean="0">
              <a:latin typeface="Arial"/>
              <a:cs typeface="Arial"/>
            </a:endParaRP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endParaRPr lang="en-GB" sz="1400" dirty="0" smtClean="0">
              <a:latin typeface="Arial"/>
              <a:cs typeface="Arial"/>
            </a:endParaRP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endParaRPr lang="en-GB" sz="1400" dirty="0" smtClean="0">
              <a:latin typeface="Arial"/>
              <a:cs typeface="Arial"/>
            </a:endParaRP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endParaRPr lang="en-GB" sz="1400" dirty="0" smtClean="0">
              <a:latin typeface="Arial"/>
              <a:cs typeface="Arial"/>
            </a:endParaRP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endParaRPr lang="en-GB" sz="1400" dirty="0" smtClean="0">
              <a:latin typeface="Arial"/>
              <a:cs typeface="Arial"/>
            </a:endParaRP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endParaRPr lang="en-GB" sz="1400" dirty="0" smtClean="0">
              <a:latin typeface="Arial"/>
              <a:cs typeface="Arial"/>
            </a:endParaRP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r>
              <a:rPr lang="en-GB" sz="1400" dirty="0" smtClean="0">
                <a:latin typeface="Arial"/>
                <a:cs typeface="Arial"/>
              </a:rPr>
              <a:t>located at the SHENDRA BIDKIN INDUSTRIAL AREA</a:t>
            </a: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r>
              <a:rPr lang="en-GB" sz="1400" dirty="0" smtClean="0">
                <a:latin typeface="Arial"/>
                <a:cs typeface="Arial"/>
              </a:rPr>
              <a:t>very large-scale industrial cluster</a:t>
            </a: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r>
              <a:rPr lang="en-GB" sz="1400" dirty="0" smtClean="0">
                <a:latin typeface="Arial"/>
                <a:cs typeface="Arial"/>
              </a:rPr>
              <a:t>abundant land provisions for high growth industries</a:t>
            </a: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r>
              <a:rPr lang="en-GB" sz="1400" dirty="0" smtClean="0">
                <a:latin typeface="Arial"/>
                <a:cs typeface="Arial"/>
              </a:rPr>
              <a:t>wide-ranging infrastructure services</a:t>
            </a: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r>
              <a:rPr lang="en-GB" sz="1400" dirty="0" smtClean="0">
                <a:latin typeface="Arial"/>
                <a:cs typeface="Arial"/>
              </a:rPr>
              <a:t>convenient access</a:t>
            </a: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r>
              <a:rPr lang="en-GB" sz="1400" dirty="0" smtClean="0">
                <a:latin typeface="Arial"/>
                <a:cs typeface="Arial"/>
              </a:rPr>
              <a:t>provisions to handle environmental waste with minimum impacts</a:t>
            </a: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r>
              <a:rPr lang="en-GB" sz="1400" dirty="0" smtClean="0">
                <a:latin typeface="Arial"/>
                <a:cs typeface="Arial"/>
              </a:rPr>
              <a:t>proximity to the existing industrial areas, Aurangabad city and existing airport and railways</a:t>
            </a: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r>
              <a:rPr lang="en-GB" sz="1400" dirty="0" smtClean="0">
                <a:latin typeface="Arial"/>
                <a:cs typeface="Arial"/>
              </a:rPr>
              <a:t>strong support for export-oriented businesses</a:t>
            </a:r>
            <a:endParaRPr lang="en-GB" sz="1400" dirty="0">
              <a:latin typeface="Arial"/>
              <a:cs typeface="Arial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44513" y="492784"/>
            <a:ext cx="8148766" cy="646993"/>
          </a:xfrm>
        </p:spPr>
        <p:txBody>
          <a:bodyPr lIns="0"/>
          <a:lstStyle/>
          <a:p>
            <a:pPr algn="l"/>
            <a:r>
              <a:rPr lang="cs-CZ" sz="3000" b="1" dirty="0" smtClean="0">
                <a:solidFill>
                  <a:srgbClr val="3678B8"/>
                </a:solidFill>
                <a:latin typeface="Arial"/>
                <a:cs typeface="Arial"/>
              </a:rPr>
              <a:t>LOCATION</a:t>
            </a:r>
            <a:endParaRPr lang="en-GB" sz="3000" b="1" dirty="0">
              <a:solidFill>
                <a:srgbClr val="3678B8"/>
              </a:solidFill>
              <a:latin typeface="Arial"/>
              <a:cs typeface="Arial"/>
            </a:endParaRPr>
          </a:p>
        </p:txBody>
      </p:sp>
      <p:pic>
        <p:nvPicPr>
          <p:cNvPr id="10" name="Picture 9" descr="GHH BONATRANS new 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9365" y="5798801"/>
            <a:ext cx="3033913" cy="727707"/>
          </a:xfrm>
          <a:prstGeom prst="rect">
            <a:avLst/>
          </a:prstGeom>
        </p:spPr>
      </p:pic>
      <p:sp>
        <p:nvSpPr>
          <p:cNvPr id="7" name="Rectangle 1"/>
          <p:cNvSpPr/>
          <p:nvPr/>
        </p:nvSpPr>
        <p:spPr>
          <a:xfrm>
            <a:off x="0" y="311"/>
            <a:ext cx="9144000" cy="120391"/>
          </a:xfrm>
          <a:prstGeom prst="rect">
            <a:avLst/>
          </a:prstGeom>
          <a:solidFill>
            <a:srgbClr val="3678B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11"/>
          <p:cNvSpPr/>
          <p:nvPr/>
        </p:nvSpPr>
        <p:spPr>
          <a:xfrm>
            <a:off x="0" y="6742293"/>
            <a:ext cx="9144000" cy="120391"/>
          </a:xfrm>
          <a:prstGeom prst="rect">
            <a:avLst/>
          </a:prstGeom>
          <a:solidFill>
            <a:srgbClr val="97BF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3678B8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949" y="1362444"/>
            <a:ext cx="4872101" cy="263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10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text 12"/>
          <p:cNvSpPr txBox="1">
            <a:spLocks/>
          </p:cNvSpPr>
          <p:nvPr/>
        </p:nvSpPr>
        <p:spPr>
          <a:xfrm>
            <a:off x="544513" y="1062943"/>
            <a:ext cx="8299104" cy="4524058"/>
          </a:xfrm>
          <a:prstGeom prst="rect">
            <a:avLst/>
          </a:prstGeom>
        </p:spPr>
        <p:txBody>
          <a:bodyPr lIns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r>
              <a:rPr lang="en-GB" sz="1400" dirty="0" smtClean="0">
                <a:latin typeface="Arial"/>
                <a:cs typeface="Arial"/>
              </a:rPr>
              <a:t>Decision about BIPL creation in 2012</a:t>
            </a:r>
            <a:endParaRPr lang="cs-CZ" sz="1400" dirty="0" smtClean="0">
              <a:latin typeface="Arial"/>
              <a:cs typeface="Arial"/>
            </a:endParaRP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r>
              <a:rPr lang="cs-CZ" sz="1400" dirty="0" err="1" smtClean="0">
                <a:latin typeface="Arial"/>
                <a:cs typeface="Arial"/>
              </a:rPr>
              <a:t>Date</a:t>
            </a:r>
            <a:r>
              <a:rPr lang="cs-CZ" sz="1400" dirty="0" smtClean="0">
                <a:latin typeface="Arial"/>
                <a:cs typeface="Arial"/>
              </a:rPr>
              <a:t> </a:t>
            </a:r>
            <a:r>
              <a:rPr lang="cs-CZ" sz="1400" dirty="0" err="1" smtClean="0">
                <a:latin typeface="Arial"/>
                <a:cs typeface="Arial"/>
              </a:rPr>
              <a:t>of</a:t>
            </a:r>
            <a:r>
              <a:rPr lang="cs-CZ" sz="1400" dirty="0" smtClean="0">
                <a:latin typeface="Arial"/>
                <a:cs typeface="Arial"/>
              </a:rPr>
              <a:t> </a:t>
            </a:r>
            <a:r>
              <a:rPr lang="cs-CZ" sz="1400" dirty="0" err="1" smtClean="0">
                <a:latin typeface="Arial"/>
                <a:cs typeface="Arial"/>
              </a:rPr>
              <a:t>incorporation</a:t>
            </a:r>
            <a:r>
              <a:rPr lang="cs-CZ" sz="1400" dirty="0" smtClean="0">
                <a:latin typeface="Arial"/>
                <a:cs typeface="Arial"/>
              </a:rPr>
              <a:t>: </a:t>
            </a:r>
            <a:r>
              <a:rPr lang="cs-CZ" sz="1400" dirty="0" err="1" smtClean="0">
                <a:latin typeface="Arial"/>
                <a:cs typeface="Arial"/>
              </a:rPr>
              <a:t>February</a:t>
            </a:r>
            <a:r>
              <a:rPr lang="cs-CZ" sz="1400" dirty="0" smtClean="0">
                <a:latin typeface="Arial"/>
                <a:cs typeface="Arial"/>
              </a:rPr>
              <a:t> 8th, 2013</a:t>
            </a: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r>
              <a:rPr lang="cs-CZ" sz="1400" dirty="0" smtClean="0">
                <a:latin typeface="Arial"/>
                <a:cs typeface="Arial"/>
              </a:rPr>
              <a:t>MIDC plot </a:t>
            </a:r>
            <a:r>
              <a:rPr lang="cs-CZ" sz="1400" dirty="0" err="1" smtClean="0">
                <a:latin typeface="Arial"/>
                <a:cs typeface="Arial"/>
              </a:rPr>
              <a:t>posession</a:t>
            </a:r>
            <a:r>
              <a:rPr lang="cs-CZ" sz="1400" dirty="0" smtClean="0">
                <a:latin typeface="Arial"/>
                <a:cs typeface="Arial"/>
              </a:rPr>
              <a:t>: </a:t>
            </a:r>
            <a:r>
              <a:rPr lang="cs-CZ" sz="1400" dirty="0" err="1" smtClean="0">
                <a:latin typeface="Arial"/>
                <a:cs typeface="Arial"/>
              </a:rPr>
              <a:t>September</a:t>
            </a:r>
            <a:r>
              <a:rPr lang="cs-CZ" sz="1400" dirty="0" smtClean="0">
                <a:latin typeface="Arial"/>
                <a:cs typeface="Arial"/>
              </a:rPr>
              <a:t> 25th, 2013</a:t>
            </a: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r>
              <a:rPr lang="cs-CZ" sz="1400" dirty="0" err="1" smtClean="0">
                <a:latin typeface="Arial"/>
                <a:cs typeface="Arial"/>
              </a:rPr>
              <a:t>Ground</a:t>
            </a:r>
            <a:r>
              <a:rPr lang="cs-CZ" sz="1400" dirty="0" smtClean="0">
                <a:latin typeface="Arial"/>
                <a:cs typeface="Arial"/>
              </a:rPr>
              <a:t> </a:t>
            </a:r>
            <a:r>
              <a:rPr lang="cs-CZ" sz="1400" dirty="0" err="1" smtClean="0">
                <a:latin typeface="Arial"/>
                <a:cs typeface="Arial"/>
              </a:rPr>
              <a:t>breaking</a:t>
            </a:r>
            <a:r>
              <a:rPr lang="cs-CZ" sz="1400" dirty="0" smtClean="0">
                <a:latin typeface="Arial"/>
                <a:cs typeface="Arial"/>
              </a:rPr>
              <a:t> </a:t>
            </a:r>
            <a:r>
              <a:rPr lang="cs-CZ" sz="1400" dirty="0" err="1" smtClean="0">
                <a:latin typeface="Arial"/>
                <a:cs typeface="Arial"/>
              </a:rPr>
              <a:t>ceremony</a:t>
            </a:r>
            <a:r>
              <a:rPr lang="cs-CZ" sz="1400" dirty="0" smtClean="0">
                <a:latin typeface="Arial"/>
                <a:cs typeface="Arial"/>
              </a:rPr>
              <a:t>: </a:t>
            </a:r>
            <a:r>
              <a:rPr lang="cs-CZ" sz="1400" dirty="0" err="1" smtClean="0">
                <a:latin typeface="Arial"/>
                <a:cs typeface="Arial"/>
              </a:rPr>
              <a:t>January</a:t>
            </a:r>
            <a:r>
              <a:rPr lang="cs-CZ" sz="1400" dirty="0" smtClean="0">
                <a:latin typeface="Arial"/>
                <a:cs typeface="Arial"/>
              </a:rPr>
              <a:t> 24th, 2014</a:t>
            </a:r>
            <a:endParaRPr lang="en-GB" sz="1400" dirty="0" smtClean="0">
              <a:latin typeface="Arial"/>
              <a:cs typeface="Arial"/>
            </a:endParaRP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r>
              <a:rPr lang="en-GB" sz="1400" dirty="0" smtClean="0">
                <a:latin typeface="Arial"/>
                <a:cs typeface="Arial"/>
              </a:rPr>
              <a:t>Civil works completed</a:t>
            </a:r>
            <a:r>
              <a:rPr lang="cs-CZ" sz="1400" dirty="0" smtClean="0">
                <a:latin typeface="Arial"/>
                <a:cs typeface="Arial"/>
              </a:rPr>
              <a:t>: </a:t>
            </a:r>
            <a:r>
              <a:rPr lang="cs-CZ" sz="1400" dirty="0" err="1" smtClean="0">
                <a:latin typeface="Arial"/>
                <a:cs typeface="Arial"/>
              </a:rPr>
              <a:t>February</a:t>
            </a:r>
            <a:r>
              <a:rPr lang="cs-CZ" sz="1400" dirty="0" smtClean="0">
                <a:latin typeface="Arial"/>
                <a:cs typeface="Arial"/>
              </a:rPr>
              <a:t> 8th, 2015</a:t>
            </a:r>
            <a:endParaRPr lang="en-GB" sz="1400" dirty="0" smtClean="0">
              <a:latin typeface="Arial"/>
              <a:cs typeface="Arial"/>
            </a:endParaRP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r>
              <a:rPr lang="en-GB" sz="1400" dirty="0" smtClean="0">
                <a:latin typeface="Arial"/>
                <a:cs typeface="Arial"/>
              </a:rPr>
              <a:t>Project Complete with receipt of Land Lease Agreement from MIDC in Jan 2016</a:t>
            </a: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r>
              <a:rPr lang="en-GB" sz="1400" dirty="0" smtClean="0">
                <a:latin typeface="Arial"/>
                <a:cs typeface="Arial"/>
              </a:rPr>
              <a:t>Proud to make first delivery to Kochi Metro RS1 Project ahead of Schedule</a:t>
            </a: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r>
              <a:rPr lang="en-GB" sz="1400" dirty="0" smtClean="0">
                <a:latin typeface="Arial"/>
                <a:cs typeface="Arial"/>
              </a:rPr>
              <a:t>ISO 9001:2008 certification completed</a:t>
            </a:r>
            <a:endParaRPr lang="cs-CZ" sz="1400" dirty="0" smtClean="0">
              <a:latin typeface="Arial"/>
              <a:cs typeface="Arial"/>
            </a:endParaRP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r>
              <a:rPr lang="en-GB" sz="1400" dirty="0" smtClean="0">
                <a:latin typeface="Arial"/>
                <a:cs typeface="Arial"/>
              </a:rPr>
              <a:t>Official opening on 19</a:t>
            </a:r>
            <a:r>
              <a:rPr lang="en-GB" sz="1400" baseline="30000" dirty="0" smtClean="0">
                <a:latin typeface="Arial"/>
                <a:cs typeface="Arial"/>
              </a:rPr>
              <a:t>th</a:t>
            </a:r>
            <a:r>
              <a:rPr lang="en-GB" sz="1400" dirty="0" smtClean="0">
                <a:latin typeface="Arial"/>
                <a:cs typeface="Arial"/>
              </a:rPr>
              <a:t> Apr 2016</a:t>
            </a:r>
            <a:endParaRPr lang="en-GB" sz="1400" dirty="0">
              <a:latin typeface="Arial"/>
              <a:cs typeface="Arial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44513" y="492784"/>
            <a:ext cx="8148766" cy="646993"/>
          </a:xfrm>
        </p:spPr>
        <p:txBody>
          <a:bodyPr lIns="0"/>
          <a:lstStyle/>
          <a:p>
            <a:pPr algn="l"/>
            <a:r>
              <a:rPr lang="cs-CZ" sz="3000" b="1" dirty="0" smtClean="0">
                <a:solidFill>
                  <a:srgbClr val="3678B8"/>
                </a:solidFill>
                <a:latin typeface="Arial"/>
                <a:cs typeface="Arial"/>
              </a:rPr>
              <a:t>MILESTONES</a:t>
            </a:r>
            <a:endParaRPr lang="en-GB" sz="3000" b="1" dirty="0">
              <a:solidFill>
                <a:srgbClr val="3678B8"/>
              </a:solidFill>
              <a:latin typeface="Arial"/>
              <a:cs typeface="Arial"/>
            </a:endParaRPr>
          </a:p>
        </p:txBody>
      </p:sp>
      <p:pic>
        <p:nvPicPr>
          <p:cNvPr id="10" name="Picture 9" descr="GHH BONATRANS new 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9365" y="5798801"/>
            <a:ext cx="3033913" cy="727707"/>
          </a:xfrm>
          <a:prstGeom prst="rect">
            <a:avLst/>
          </a:prstGeom>
        </p:spPr>
      </p:pic>
      <p:sp>
        <p:nvSpPr>
          <p:cNvPr id="7" name="Rectangle 1"/>
          <p:cNvSpPr/>
          <p:nvPr/>
        </p:nvSpPr>
        <p:spPr>
          <a:xfrm>
            <a:off x="0" y="311"/>
            <a:ext cx="9144000" cy="120391"/>
          </a:xfrm>
          <a:prstGeom prst="rect">
            <a:avLst/>
          </a:prstGeom>
          <a:solidFill>
            <a:srgbClr val="3678B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11"/>
          <p:cNvSpPr/>
          <p:nvPr/>
        </p:nvSpPr>
        <p:spPr>
          <a:xfrm>
            <a:off x="0" y="6742293"/>
            <a:ext cx="9144000" cy="120391"/>
          </a:xfrm>
          <a:prstGeom prst="rect">
            <a:avLst/>
          </a:prstGeom>
          <a:solidFill>
            <a:srgbClr val="97BF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3678B8"/>
              </a:solidFill>
            </a:endParaRPr>
          </a:p>
        </p:txBody>
      </p:sp>
      <p:pic>
        <p:nvPicPr>
          <p:cNvPr id="11" name="Content Placeholder 1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939" y="3281310"/>
            <a:ext cx="4781463" cy="2298992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71483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44513" y="492784"/>
            <a:ext cx="8148766" cy="646993"/>
          </a:xfrm>
        </p:spPr>
        <p:txBody>
          <a:bodyPr lIns="0"/>
          <a:lstStyle/>
          <a:p>
            <a:pPr algn="l"/>
            <a:r>
              <a:rPr lang="cs-CZ" sz="3000" b="1" dirty="0" smtClean="0">
                <a:solidFill>
                  <a:srgbClr val="3678B8"/>
                </a:solidFill>
                <a:latin typeface="Arial"/>
                <a:cs typeface="Arial"/>
              </a:rPr>
              <a:t>IT IS ABOUT PEOPLE</a:t>
            </a:r>
            <a:endParaRPr lang="en-US" sz="3000" b="1" dirty="0">
              <a:solidFill>
                <a:srgbClr val="3678B8"/>
              </a:solidFill>
              <a:latin typeface="Arial"/>
              <a:cs typeface="Arial"/>
            </a:endParaRPr>
          </a:p>
        </p:txBody>
      </p:sp>
      <p:pic>
        <p:nvPicPr>
          <p:cNvPr id="10" name="Picture 9" descr="GHH BONATRANS new 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9365" y="5798801"/>
            <a:ext cx="3033913" cy="727707"/>
          </a:xfrm>
          <a:prstGeom prst="rect">
            <a:avLst/>
          </a:prstGeom>
        </p:spPr>
      </p:pic>
      <p:sp>
        <p:nvSpPr>
          <p:cNvPr id="7" name="Rectangle 1"/>
          <p:cNvSpPr/>
          <p:nvPr/>
        </p:nvSpPr>
        <p:spPr>
          <a:xfrm>
            <a:off x="0" y="311"/>
            <a:ext cx="9144000" cy="120391"/>
          </a:xfrm>
          <a:prstGeom prst="rect">
            <a:avLst/>
          </a:prstGeom>
          <a:solidFill>
            <a:srgbClr val="3678B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1"/>
          <p:cNvSpPr/>
          <p:nvPr/>
        </p:nvSpPr>
        <p:spPr>
          <a:xfrm>
            <a:off x="0" y="6742293"/>
            <a:ext cx="9144000" cy="120391"/>
          </a:xfrm>
          <a:prstGeom prst="rect">
            <a:avLst/>
          </a:prstGeom>
          <a:solidFill>
            <a:srgbClr val="97BF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678B8"/>
              </a:solidFill>
            </a:endParaRPr>
          </a:p>
        </p:txBody>
      </p:sp>
      <p:pic>
        <p:nvPicPr>
          <p:cNvPr id="12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51"/>
          <a:stretch/>
        </p:blipFill>
        <p:spPr>
          <a:xfrm>
            <a:off x="1964077" y="1447928"/>
            <a:ext cx="5215845" cy="190818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3" name="Picture 2" descr="\\BONATRANS\Oborove\Zakázková technologie 1\009 Články\049 BIPL 2015\000 str 23 obr 0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1"/>
          <a:stretch/>
        </p:blipFill>
        <p:spPr bwMode="auto">
          <a:xfrm>
            <a:off x="4150894" y="3415453"/>
            <a:ext cx="4359504" cy="232226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" y="3409657"/>
            <a:ext cx="3493313" cy="232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14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44513" y="492784"/>
            <a:ext cx="8148766" cy="646993"/>
          </a:xfrm>
        </p:spPr>
        <p:txBody>
          <a:bodyPr lIns="0"/>
          <a:lstStyle/>
          <a:p>
            <a:pPr algn="l"/>
            <a:r>
              <a:rPr lang="cs-CZ" sz="3000" b="1" dirty="0" smtClean="0">
                <a:solidFill>
                  <a:srgbClr val="3678B8"/>
                </a:solidFill>
                <a:latin typeface="Arial"/>
                <a:cs typeface="Arial"/>
              </a:rPr>
              <a:t>SELECTED DELIVERIES</a:t>
            </a:r>
            <a:endParaRPr lang="en-US" sz="3000" b="1" dirty="0">
              <a:solidFill>
                <a:srgbClr val="3678B8"/>
              </a:solidFill>
              <a:latin typeface="Arial"/>
              <a:cs typeface="Arial"/>
            </a:endParaRPr>
          </a:p>
        </p:txBody>
      </p:sp>
      <p:pic>
        <p:nvPicPr>
          <p:cNvPr id="10" name="Picture 9" descr="GHH BONATRANS new 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9365" y="5798801"/>
            <a:ext cx="3033913" cy="727707"/>
          </a:xfrm>
          <a:prstGeom prst="rect">
            <a:avLst/>
          </a:prstGeom>
        </p:spPr>
      </p:pic>
      <p:sp>
        <p:nvSpPr>
          <p:cNvPr id="7" name="Rectangle 1"/>
          <p:cNvSpPr/>
          <p:nvPr/>
        </p:nvSpPr>
        <p:spPr>
          <a:xfrm>
            <a:off x="0" y="311"/>
            <a:ext cx="9144000" cy="120391"/>
          </a:xfrm>
          <a:prstGeom prst="rect">
            <a:avLst/>
          </a:prstGeom>
          <a:solidFill>
            <a:srgbClr val="3678B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1"/>
          <p:cNvSpPr/>
          <p:nvPr/>
        </p:nvSpPr>
        <p:spPr>
          <a:xfrm>
            <a:off x="0" y="6742357"/>
            <a:ext cx="9144000" cy="120391"/>
          </a:xfrm>
          <a:prstGeom prst="rect">
            <a:avLst/>
          </a:prstGeom>
          <a:solidFill>
            <a:srgbClr val="97BF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678B8"/>
              </a:solidFill>
            </a:endParaRPr>
          </a:p>
        </p:txBody>
      </p:sp>
      <p:graphicFrame>
        <p:nvGraphicFramePr>
          <p:cNvPr id="46" name="Tabulka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6169329"/>
              </p:ext>
            </p:extLst>
          </p:nvPr>
        </p:nvGraphicFramePr>
        <p:xfrm>
          <a:off x="847443" y="1471816"/>
          <a:ext cx="7449113" cy="3348087"/>
        </p:xfrm>
        <a:graphic>
          <a:graphicData uri="http://schemas.openxmlformats.org/drawingml/2006/table">
            <a:tbl>
              <a:tblPr/>
              <a:tblGrid>
                <a:gridCol w="1119204"/>
                <a:gridCol w="1226967"/>
                <a:gridCol w="612058"/>
                <a:gridCol w="914400"/>
                <a:gridCol w="988142"/>
                <a:gridCol w="774290"/>
                <a:gridCol w="1172497"/>
                <a:gridCol w="641555"/>
              </a:tblGrid>
              <a:tr h="32374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dirty="0">
                          <a:solidFill>
                            <a:srgbClr val="97BF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Project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cs-CZ" sz="800" b="1" i="0" u="none" strike="noStrike" dirty="0">
                        <a:solidFill>
                          <a:srgbClr val="97BF1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dirty="0" smtClean="0">
                          <a:solidFill>
                            <a:srgbClr val="97BF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Design</a:t>
                      </a:r>
                      <a:endParaRPr lang="cs-CZ" sz="800" b="1" i="0" u="none" strike="noStrike" dirty="0">
                        <a:solidFill>
                          <a:srgbClr val="97BF1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dirty="0" err="1" smtClean="0">
                          <a:solidFill>
                            <a:srgbClr val="97BF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Builder</a:t>
                      </a:r>
                      <a:endParaRPr lang="cs-CZ" sz="800" b="1" i="0" u="none" strike="noStrike" dirty="0">
                        <a:solidFill>
                          <a:srgbClr val="97BF1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dirty="0">
                          <a:solidFill>
                            <a:srgbClr val="97BF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End User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dirty="0" smtClean="0">
                          <a:solidFill>
                            <a:srgbClr val="97BF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Country</a:t>
                      </a:r>
                      <a:endParaRPr lang="cs-CZ" sz="800" b="1" i="0" u="none" strike="noStrike" dirty="0">
                        <a:solidFill>
                          <a:srgbClr val="97BF1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dirty="0" err="1" smtClean="0">
                          <a:solidFill>
                            <a:srgbClr val="97BF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Scope</a:t>
                      </a:r>
                      <a:r>
                        <a:rPr lang="cs-CZ" sz="800" b="1" i="0" u="none" strike="noStrike" dirty="0" smtClean="0">
                          <a:solidFill>
                            <a:srgbClr val="97BF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1" i="0" u="none" strike="noStrike" dirty="0" err="1">
                          <a:solidFill>
                            <a:srgbClr val="97BF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</a:t>
                      </a:r>
                      <a:r>
                        <a:rPr lang="cs-CZ" sz="800" b="1" i="0" u="none" strike="noStrike" dirty="0">
                          <a:solidFill>
                            <a:srgbClr val="97BF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Supply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dirty="0" err="1">
                          <a:solidFill>
                            <a:srgbClr val="97BF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Years</a:t>
                      </a:r>
                      <a:r>
                        <a:rPr lang="cs-CZ" sz="800" b="1" i="0" u="none" strike="noStrike" dirty="0">
                          <a:solidFill>
                            <a:srgbClr val="97BF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1" i="0" u="none" strike="noStrike" dirty="0" err="1">
                          <a:solidFill>
                            <a:srgbClr val="97BF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</a:t>
                      </a:r>
                      <a:r>
                        <a:rPr lang="cs-CZ" sz="800" b="1" i="0" u="none" strike="noStrike" dirty="0">
                          <a:solidFill>
                            <a:srgbClr val="97BF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Supply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6086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1" i="0" u="none" strike="noStrike" dirty="0" smtClean="0">
                          <a:solidFill>
                            <a:srgbClr val="3678B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KMRL – Kochi Metro RS1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</a:t>
                      </a:r>
                      <a:endParaRPr lang="cs-CZ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en-GB" sz="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Alstom</a:t>
                      </a:r>
                    </a:p>
                  </a:txBody>
                  <a:tcPr marL="36195" marR="3619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KMRL</a:t>
                      </a:r>
                      <a:endParaRPr lang="cs-CZ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India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Wheels</a:t>
                      </a:r>
                      <a:endParaRPr lang="cs-CZ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2015 – On Rolling </a:t>
                      </a:r>
                      <a:endParaRPr lang="cs-CZ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5608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 smtClean="0">
                          <a:solidFill>
                            <a:srgbClr val="3678B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North West Rail Link – Sydney Metro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</a:t>
                      </a:r>
                      <a:endParaRPr lang="cs-CZ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8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Alstom</a:t>
                      </a:r>
                      <a:endParaRPr lang="cs-CZ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NWRL</a:t>
                      </a:r>
                      <a:endParaRPr lang="cs-CZ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Australia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Power Axles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(Localized)</a:t>
                      </a:r>
                      <a:endParaRPr lang="cs-CZ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2016 – On Rolling </a:t>
                      </a:r>
                      <a:endParaRPr lang="cs-CZ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5608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dirty="0" smtClean="0">
                          <a:solidFill>
                            <a:srgbClr val="3678B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DMRC – Metro </a:t>
                      </a:r>
                      <a:r>
                        <a:rPr lang="cs-CZ" sz="800" b="1" i="0" u="none" strike="noStrike" dirty="0" err="1" smtClean="0">
                          <a:solidFill>
                            <a:srgbClr val="3678B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Delhi</a:t>
                      </a:r>
                      <a:r>
                        <a:rPr lang="cs-CZ" sz="800" b="1" i="0" u="none" strike="noStrike" dirty="0" smtClean="0">
                          <a:solidFill>
                            <a:srgbClr val="3678B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RS13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GB" sz="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Yes</a:t>
                      </a:r>
                      <a:endParaRPr lang="cs-CZ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en-GB" sz="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BEML</a:t>
                      </a:r>
                      <a:endParaRPr lang="cs-CZ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DMRC</a:t>
                      </a:r>
                      <a:endParaRPr lang="cs-CZ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India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Trailer Wheelsets</a:t>
                      </a:r>
                      <a:endParaRPr lang="cs-CZ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 Roll in Q2 2016</a:t>
                      </a:r>
                      <a:endParaRPr lang="cs-CZ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56086">
                <a:tc gridSpan="8">
                  <a:txBody>
                    <a:bodyPr/>
                    <a:lstStyle/>
                    <a:p>
                      <a:pPr algn="ctr" fontAlgn="ctr"/>
                      <a:endParaRPr lang="cs-CZ" sz="800" b="1" i="0" u="none" strike="noStrike" dirty="0" smtClean="0">
                        <a:solidFill>
                          <a:srgbClr val="3678B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endParaRPr lang="cs-CZ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endParaRPr lang="cs-CZ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cs-CZ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1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542" y="4091140"/>
            <a:ext cx="714486" cy="7144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955" y="4091140"/>
            <a:ext cx="952648" cy="714486"/>
          </a:xfrm>
          <a:prstGeom prst="rect">
            <a:avLst/>
          </a:prstGeom>
        </p:spPr>
      </p:pic>
      <p:pic>
        <p:nvPicPr>
          <p:cNvPr id="14" name="Picture 14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226" y="1812652"/>
            <a:ext cx="1080000" cy="720000"/>
          </a:xfrm>
          <a:prstGeom prst="rect">
            <a:avLst/>
          </a:prstGeom>
        </p:spPr>
      </p:pic>
      <p:pic>
        <p:nvPicPr>
          <p:cNvPr id="15" name="Picture 15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226" y="2569469"/>
            <a:ext cx="1080000" cy="720000"/>
          </a:xfrm>
          <a:prstGeom prst="rect">
            <a:avLst/>
          </a:prstGeom>
        </p:spPr>
      </p:pic>
      <p:pic>
        <p:nvPicPr>
          <p:cNvPr id="16" name="Picture 3" descr="DMRC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226" y="3325176"/>
            <a:ext cx="108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 descr="https://www.raja.ir/Content/image/rajalogo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" t="3159" r="8112" b="15023"/>
          <a:stretch/>
        </p:blipFill>
        <p:spPr bwMode="auto">
          <a:xfrm>
            <a:off x="5019530" y="4091140"/>
            <a:ext cx="1480247" cy="71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82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" y="2509"/>
            <a:ext cx="9144000" cy="6858000"/>
          </a:xfrm>
          <a:prstGeom prst="rect">
            <a:avLst/>
          </a:prstGeom>
        </p:spPr>
      </p:pic>
      <p:pic>
        <p:nvPicPr>
          <p:cNvPr id="9" name="Picture 8" descr="Circles cropped white.png"/>
          <p:cNvPicPr>
            <a:picLocks noChangeAspect="1"/>
          </p:cNvPicPr>
          <p:nvPr/>
        </p:nvPicPr>
        <p:blipFill>
          <a:blip r:embed="rId3" cstate="screen">
            <a:alphaModFix am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6281" y="3586367"/>
            <a:ext cx="4617720" cy="328574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" y="1731701"/>
            <a:ext cx="9144000" cy="107703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678B8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54038" y="1973580"/>
            <a:ext cx="8221597" cy="994135"/>
          </a:xfrm>
          <a:prstGeom prst="rect">
            <a:avLst/>
          </a:prstGeom>
        </p:spPr>
        <p:txBody>
          <a:bodyPr lIns="0"/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100"/>
              </a:lnSpc>
            </a:pPr>
            <a:r>
              <a:rPr lang="cs-CZ" b="1" dirty="0" smtClean="0">
                <a:solidFill>
                  <a:srgbClr val="3678B8"/>
                </a:solidFill>
                <a:latin typeface="Arial"/>
                <a:cs typeface="Arial"/>
              </a:rPr>
              <a:t>INVESTMENT IN INDIA</a:t>
            </a:r>
            <a:endParaRPr lang="en-US" b="1" dirty="0">
              <a:solidFill>
                <a:srgbClr val="3678B8"/>
              </a:solidFill>
              <a:latin typeface="Arial"/>
              <a:cs typeface="Arial"/>
            </a:endParaRPr>
          </a:p>
        </p:txBody>
      </p:sp>
      <p:pic>
        <p:nvPicPr>
          <p:cNvPr id="11" name="Picture 10" descr="Logo claom final temp NEG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038" y="5968022"/>
            <a:ext cx="2909073" cy="45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7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text 12"/>
          <p:cNvSpPr txBox="1">
            <a:spLocks/>
          </p:cNvSpPr>
          <p:nvPr/>
        </p:nvSpPr>
        <p:spPr>
          <a:xfrm>
            <a:off x="544512" y="1471817"/>
            <a:ext cx="8299104" cy="4524058"/>
          </a:xfrm>
          <a:prstGeom prst="rect">
            <a:avLst/>
          </a:prstGeom>
        </p:spPr>
        <p:txBody>
          <a:bodyPr lIns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r>
              <a:rPr lang="en-GB" sz="1400" dirty="0" smtClean="0">
                <a:latin typeface="Arial"/>
                <a:cs typeface="Arial"/>
              </a:rPr>
              <a:t>Strategy</a:t>
            </a:r>
          </a:p>
          <a:p>
            <a:pPr marL="598050" lvl="1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r>
              <a:rPr lang="en-GB" sz="1200" dirty="0" smtClean="0">
                <a:latin typeface="Arial"/>
                <a:cs typeface="Arial"/>
              </a:rPr>
              <a:t>Observing the economic and political environment in India from the perspective of the investment</a:t>
            </a:r>
          </a:p>
          <a:p>
            <a:pPr marL="598050" lvl="1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r>
              <a:rPr lang="en-GB" sz="1200" dirty="0" smtClean="0">
                <a:latin typeface="Arial"/>
                <a:cs typeface="Arial"/>
              </a:rPr>
              <a:t>Different approach between investment by Consumer good/brand maker, and industrial component manufacturer</a:t>
            </a:r>
          </a:p>
          <a:p>
            <a:pPr marL="598050" lvl="1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endParaRPr lang="en-GB" sz="1200" dirty="0" smtClean="0">
              <a:latin typeface="Arial"/>
              <a:cs typeface="Arial"/>
            </a:endParaRP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r>
              <a:rPr lang="en-GB" sz="1400" dirty="0" smtClean="0">
                <a:latin typeface="Arial"/>
                <a:cs typeface="Arial"/>
              </a:rPr>
              <a:t>Law</a:t>
            </a:r>
          </a:p>
          <a:p>
            <a:pPr marL="598050" lvl="1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r>
              <a:rPr lang="en-GB" sz="1200" dirty="0" smtClean="0">
                <a:latin typeface="Arial"/>
                <a:cs typeface="Arial"/>
              </a:rPr>
              <a:t>Exchange Control Laws</a:t>
            </a:r>
          </a:p>
          <a:p>
            <a:pPr marL="598050" lvl="1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r>
              <a:rPr lang="en-GB" sz="1200" dirty="0" smtClean="0">
                <a:latin typeface="Arial"/>
                <a:cs typeface="Arial"/>
              </a:rPr>
              <a:t>Corporate Laws</a:t>
            </a:r>
          </a:p>
          <a:p>
            <a:pPr marL="598050" lvl="1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r>
              <a:rPr lang="en-GB" sz="1200" dirty="0" smtClean="0">
                <a:latin typeface="Arial"/>
                <a:cs typeface="Arial"/>
              </a:rPr>
              <a:t>Sector Specific Laws</a:t>
            </a:r>
          </a:p>
          <a:p>
            <a:pPr marL="598050" lvl="1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endParaRPr lang="en-GB" sz="1200" dirty="0" smtClean="0">
              <a:latin typeface="Arial"/>
              <a:cs typeface="Arial"/>
            </a:endParaRP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r>
              <a:rPr lang="en-GB" sz="1400" dirty="0" smtClean="0">
                <a:latin typeface="Arial"/>
                <a:cs typeface="Arial"/>
              </a:rPr>
              <a:t>Tax</a:t>
            </a:r>
          </a:p>
          <a:p>
            <a:pPr marL="598050" lvl="1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r>
              <a:rPr lang="en-GB" sz="1200" dirty="0" smtClean="0">
                <a:latin typeface="Arial"/>
                <a:cs typeface="Arial"/>
              </a:rPr>
              <a:t>Domestic Taxation Laws</a:t>
            </a:r>
          </a:p>
          <a:p>
            <a:pPr marL="598050" lvl="1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r>
              <a:rPr lang="en-GB" sz="1200" dirty="0" smtClean="0">
                <a:latin typeface="Arial"/>
                <a:cs typeface="Arial"/>
              </a:rPr>
              <a:t>International Tax Treaties</a:t>
            </a:r>
            <a:endParaRPr lang="en-GB" sz="1200" dirty="0">
              <a:latin typeface="Arial"/>
              <a:cs typeface="Arial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44513" y="492784"/>
            <a:ext cx="8148766" cy="646993"/>
          </a:xfrm>
        </p:spPr>
        <p:txBody>
          <a:bodyPr lIns="0"/>
          <a:lstStyle/>
          <a:p>
            <a:r>
              <a:rPr lang="en-GB" sz="3000" b="1" dirty="0">
                <a:solidFill>
                  <a:srgbClr val="3678B8"/>
                </a:solidFill>
                <a:latin typeface="Arial"/>
                <a:cs typeface="Arial"/>
              </a:rPr>
              <a:t>KEY CONSIDERATIONS</a:t>
            </a:r>
          </a:p>
        </p:txBody>
      </p:sp>
      <p:pic>
        <p:nvPicPr>
          <p:cNvPr id="10" name="Picture 9" descr="GHH BONATRANS new 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9365" y="5798801"/>
            <a:ext cx="3033913" cy="727707"/>
          </a:xfrm>
          <a:prstGeom prst="rect">
            <a:avLst/>
          </a:prstGeom>
        </p:spPr>
      </p:pic>
      <p:sp>
        <p:nvSpPr>
          <p:cNvPr id="7" name="Rectangle 1"/>
          <p:cNvSpPr/>
          <p:nvPr/>
        </p:nvSpPr>
        <p:spPr>
          <a:xfrm>
            <a:off x="0" y="311"/>
            <a:ext cx="9144000" cy="120391"/>
          </a:xfrm>
          <a:prstGeom prst="rect">
            <a:avLst/>
          </a:prstGeom>
          <a:solidFill>
            <a:srgbClr val="3678B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11"/>
          <p:cNvSpPr/>
          <p:nvPr/>
        </p:nvSpPr>
        <p:spPr>
          <a:xfrm>
            <a:off x="0" y="6742293"/>
            <a:ext cx="9144000" cy="120391"/>
          </a:xfrm>
          <a:prstGeom prst="rect">
            <a:avLst/>
          </a:prstGeom>
          <a:solidFill>
            <a:srgbClr val="97BF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3678B8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452" y="2651403"/>
            <a:ext cx="4821028" cy="265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11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44513" y="492784"/>
            <a:ext cx="8148766" cy="646993"/>
          </a:xfrm>
        </p:spPr>
        <p:txBody>
          <a:bodyPr lIns="0"/>
          <a:lstStyle/>
          <a:p>
            <a:r>
              <a:rPr lang="en-GB" sz="3000" b="1" dirty="0">
                <a:solidFill>
                  <a:srgbClr val="3678B8"/>
                </a:solidFill>
                <a:latin typeface="Arial"/>
                <a:cs typeface="Arial"/>
              </a:rPr>
              <a:t>MODES OF INVESTMENT</a:t>
            </a:r>
          </a:p>
        </p:txBody>
      </p:sp>
      <p:pic>
        <p:nvPicPr>
          <p:cNvPr id="10" name="Picture 9" descr="GHH BONATRANS new 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9365" y="5798801"/>
            <a:ext cx="3033913" cy="727707"/>
          </a:xfrm>
          <a:prstGeom prst="rect">
            <a:avLst/>
          </a:prstGeom>
        </p:spPr>
      </p:pic>
      <p:sp>
        <p:nvSpPr>
          <p:cNvPr id="7" name="Rectangle 1"/>
          <p:cNvSpPr/>
          <p:nvPr/>
        </p:nvSpPr>
        <p:spPr>
          <a:xfrm>
            <a:off x="0" y="311"/>
            <a:ext cx="9144000" cy="120391"/>
          </a:xfrm>
          <a:prstGeom prst="rect">
            <a:avLst/>
          </a:prstGeom>
          <a:solidFill>
            <a:srgbClr val="3678B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11"/>
          <p:cNvSpPr/>
          <p:nvPr/>
        </p:nvSpPr>
        <p:spPr>
          <a:xfrm>
            <a:off x="0" y="6742293"/>
            <a:ext cx="9144000" cy="120391"/>
          </a:xfrm>
          <a:prstGeom prst="rect">
            <a:avLst/>
          </a:prstGeom>
          <a:solidFill>
            <a:srgbClr val="97BF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3678B8"/>
              </a:solidFill>
            </a:endParaRPr>
          </a:p>
        </p:txBody>
      </p:sp>
      <p:grpSp>
        <p:nvGrpSpPr>
          <p:cNvPr id="54" name="Skupina 53"/>
          <p:cNvGrpSpPr/>
          <p:nvPr/>
        </p:nvGrpSpPr>
        <p:grpSpPr>
          <a:xfrm>
            <a:off x="812226" y="1511859"/>
            <a:ext cx="7554858" cy="4168864"/>
            <a:chOff x="621260" y="1511859"/>
            <a:chExt cx="7554858" cy="4168864"/>
          </a:xfrm>
        </p:grpSpPr>
        <p:grpSp>
          <p:nvGrpSpPr>
            <p:cNvPr id="11" name="Group 3"/>
            <p:cNvGrpSpPr/>
            <p:nvPr/>
          </p:nvGrpSpPr>
          <p:grpSpPr>
            <a:xfrm>
              <a:off x="621260" y="1511859"/>
              <a:ext cx="6500675" cy="4168864"/>
              <a:chOff x="41227" y="1343248"/>
              <a:chExt cx="7543485" cy="4515315"/>
            </a:xfrm>
          </p:grpSpPr>
          <p:sp>
            <p:nvSpPr>
              <p:cNvPr id="12" name="AutoShape 3"/>
              <p:cNvSpPr>
                <a:spLocks noChangeArrowheads="1"/>
              </p:cNvSpPr>
              <p:nvPr/>
            </p:nvSpPr>
            <p:spPr bwMode="auto">
              <a:xfrm>
                <a:off x="41227" y="2594030"/>
                <a:ext cx="1662930" cy="543818"/>
              </a:xfrm>
              <a:prstGeom prst="rect">
                <a:avLst/>
              </a:prstGeom>
              <a:solidFill>
                <a:srgbClr val="3678B8"/>
              </a:solidFill>
              <a:ln w="6350" algn="ctr">
                <a:noFill/>
                <a:round/>
                <a:headEnd/>
                <a:tailEnd/>
              </a:ln>
              <a:effectLst/>
            </p:spPr>
            <p:txBody>
              <a:bodyPr lIns="54000" tIns="54000" rIns="54000" bIns="54000" anchor="ctr"/>
              <a:lstStyle/>
              <a:p>
                <a:pPr algn="ctr" defTabSz="7620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200" b="1" kern="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Unincorporated entities</a:t>
                </a:r>
                <a:endParaRPr lang="en-GB" sz="1200" b="1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AutoShape 4"/>
              <p:cNvSpPr>
                <a:spLocks noChangeArrowheads="1"/>
              </p:cNvSpPr>
              <p:nvPr/>
            </p:nvSpPr>
            <p:spPr bwMode="auto">
              <a:xfrm>
                <a:off x="3192249" y="2594029"/>
                <a:ext cx="1263218" cy="543818"/>
              </a:xfrm>
              <a:prstGeom prst="rect">
                <a:avLst/>
              </a:prstGeom>
              <a:solidFill>
                <a:srgbClr val="3678B8"/>
              </a:solidFill>
              <a:ln w="6350" algn="ctr">
                <a:noFill/>
                <a:round/>
                <a:headEnd/>
                <a:tailEnd/>
              </a:ln>
              <a:effectLst/>
            </p:spPr>
            <p:txBody>
              <a:bodyPr lIns="54000" tIns="54000" rIns="54000" bIns="54000" anchor="ctr"/>
              <a:lstStyle/>
              <a:p>
                <a:pPr algn="ctr" defTabSz="7620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200" b="1" kern="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Incorporated entities</a:t>
                </a:r>
                <a:endParaRPr lang="en-GB" sz="1200" b="1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AutoShape 5"/>
              <p:cNvSpPr>
                <a:spLocks noChangeArrowheads="1"/>
              </p:cNvSpPr>
              <p:nvPr/>
            </p:nvSpPr>
            <p:spPr bwMode="auto">
              <a:xfrm>
                <a:off x="6186448" y="2594029"/>
                <a:ext cx="1263218" cy="543818"/>
              </a:xfrm>
              <a:prstGeom prst="rect">
                <a:avLst/>
              </a:prstGeom>
              <a:solidFill>
                <a:srgbClr val="3678B8"/>
              </a:solidFill>
              <a:ln w="6350" algn="ctr">
                <a:noFill/>
                <a:round/>
                <a:headEnd/>
                <a:tailEnd/>
              </a:ln>
              <a:effectLst/>
            </p:spPr>
            <p:txBody>
              <a:bodyPr wrap="none" lIns="54000" tIns="54000" rIns="54000" bIns="54000" anchor="ctr"/>
              <a:lstStyle/>
              <a:p>
                <a:pPr algn="ctr" defTabSz="7620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200" b="1" kern="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Partnerships</a:t>
                </a:r>
                <a:endParaRPr lang="en-GB" sz="1200" b="1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AutoShape 6"/>
              <p:cNvSpPr>
                <a:spLocks noChangeArrowheads="1"/>
              </p:cNvSpPr>
              <p:nvPr/>
            </p:nvSpPr>
            <p:spPr bwMode="auto">
              <a:xfrm>
                <a:off x="2659893" y="1343248"/>
                <a:ext cx="3312149" cy="543818"/>
              </a:xfrm>
              <a:prstGeom prst="rect">
                <a:avLst/>
              </a:prstGeom>
              <a:solidFill>
                <a:srgbClr val="97BF13"/>
              </a:solidFill>
              <a:ln w="6350" algn="ctr">
                <a:noFill/>
                <a:round/>
                <a:headEnd/>
                <a:tailEnd/>
              </a:ln>
              <a:effectLst/>
            </p:spPr>
            <p:txBody>
              <a:bodyPr wrap="none" lIns="54000" tIns="54000" rIns="54000" bIns="54000" anchor="ctr"/>
              <a:lstStyle/>
              <a:p>
                <a:pPr algn="ctr" defTabSz="7620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b="1" kern="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Foreign investor</a:t>
                </a:r>
                <a:endParaRPr lang="en-GB" b="1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6" name="AutoShape 7"/>
              <p:cNvCxnSpPr>
                <a:cxnSpLocks noChangeShapeType="1"/>
              </p:cNvCxnSpPr>
              <p:nvPr/>
            </p:nvCxnSpPr>
            <p:spPr bwMode="auto">
              <a:xfrm rot="5400000">
                <a:off x="2240848" y="518910"/>
                <a:ext cx="706964" cy="3443276"/>
              </a:xfrm>
              <a:prstGeom prst="bentConnector3">
                <a:avLst>
                  <a:gd name="adj1" fmla="val 50000"/>
                </a:avLst>
              </a:prstGeom>
              <a:noFill/>
              <a:ln w="9525">
                <a:solidFill>
                  <a:srgbClr val="3678B8"/>
                </a:solidFill>
                <a:miter lim="800000"/>
                <a:headEnd/>
                <a:tailEnd type="triangle" w="lg" len="lg"/>
              </a:ln>
            </p:spPr>
          </p:cxnSp>
          <p:cxnSp>
            <p:nvCxnSpPr>
              <p:cNvPr id="17" name="AutoShape 8"/>
              <p:cNvCxnSpPr>
                <a:cxnSpLocks noChangeShapeType="1"/>
              </p:cNvCxnSpPr>
              <p:nvPr/>
            </p:nvCxnSpPr>
            <p:spPr bwMode="auto">
              <a:xfrm rot="5400000">
                <a:off x="3716432" y="1994492"/>
                <a:ext cx="706962" cy="492110"/>
              </a:xfrm>
              <a:prstGeom prst="bentConnector3">
                <a:avLst>
                  <a:gd name="adj1" fmla="val 50000"/>
                </a:avLst>
              </a:prstGeom>
              <a:noFill/>
              <a:ln w="9525">
                <a:solidFill>
                  <a:srgbClr val="3678B8"/>
                </a:solidFill>
                <a:miter lim="800000"/>
                <a:headEnd/>
                <a:tailEnd type="triangle" w="lg" len="lg"/>
              </a:ln>
            </p:spPr>
          </p:cxnSp>
          <p:cxnSp>
            <p:nvCxnSpPr>
              <p:cNvPr id="18" name="AutoShape 9"/>
              <p:cNvCxnSpPr>
                <a:cxnSpLocks noChangeShapeType="1"/>
                <a:endCxn id="14" idx="0"/>
              </p:cNvCxnSpPr>
              <p:nvPr/>
            </p:nvCxnSpPr>
            <p:spPr bwMode="auto">
              <a:xfrm>
                <a:off x="4315967" y="2236467"/>
                <a:ext cx="2502091" cy="357562"/>
              </a:xfrm>
              <a:prstGeom prst="bentConnector2">
                <a:avLst/>
              </a:prstGeom>
              <a:noFill/>
              <a:ln w="9525">
                <a:solidFill>
                  <a:srgbClr val="3678B8"/>
                </a:solidFill>
                <a:miter lim="800000"/>
                <a:headEnd/>
                <a:tailEnd type="triangle" w="lg" len="lg"/>
              </a:ln>
            </p:spPr>
          </p:cxnSp>
          <p:sp>
            <p:nvSpPr>
              <p:cNvPr id="19" name="AutoShape 10"/>
              <p:cNvSpPr>
                <a:spLocks noChangeArrowheads="1"/>
              </p:cNvSpPr>
              <p:nvPr/>
            </p:nvSpPr>
            <p:spPr bwMode="auto">
              <a:xfrm>
                <a:off x="267283" y="3928004"/>
                <a:ext cx="1263217" cy="543818"/>
              </a:xfrm>
              <a:prstGeom prst="rect">
                <a:avLst/>
              </a:prstGeom>
              <a:solidFill>
                <a:srgbClr val="3678B8">
                  <a:alpha val="80000"/>
                </a:srgbClr>
              </a:solidFill>
              <a:ln w="6350" algn="ctr">
                <a:noFill/>
                <a:round/>
                <a:headEnd/>
                <a:tailEnd/>
              </a:ln>
              <a:effectLst/>
            </p:spPr>
            <p:txBody>
              <a:bodyPr wrap="none" lIns="54000" tIns="54000" rIns="54000" bIns="54000" anchor="ctr"/>
              <a:lstStyle/>
              <a:p>
                <a:pPr algn="ctr" defTabSz="7620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100" b="0" kern="0" dirty="0" smtClean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Liaison office</a:t>
                </a:r>
                <a:endParaRPr lang="en-GB" sz="1100" b="0" kern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AutoShape 11"/>
              <p:cNvSpPr>
                <a:spLocks noChangeArrowheads="1"/>
              </p:cNvSpPr>
              <p:nvPr/>
            </p:nvSpPr>
            <p:spPr bwMode="auto">
              <a:xfrm>
                <a:off x="267283" y="4580585"/>
                <a:ext cx="1263217" cy="543818"/>
              </a:xfrm>
              <a:prstGeom prst="rect">
                <a:avLst/>
              </a:prstGeom>
              <a:solidFill>
                <a:srgbClr val="3678B8">
                  <a:alpha val="80000"/>
                </a:srgbClr>
              </a:solidFill>
              <a:ln w="6350" algn="ctr">
                <a:noFill/>
                <a:round/>
                <a:headEnd/>
                <a:tailEnd/>
              </a:ln>
              <a:effectLst/>
            </p:spPr>
            <p:txBody>
              <a:bodyPr wrap="none" lIns="54000" tIns="54000" rIns="54000" bIns="54000" anchor="ctr"/>
              <a:lstStyle/>
              <a:p>
                <a:pPr algn="ctr" defTabSz="7620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100" b="0" kern="0" dirty="0" smtClean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Project office</a:t>
                </a:r>
                <a:endParaRPr lang="en-GB" sz="1100" b="0" kern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AutoShape 12"/>
              <p:cNvSpPr>
                <a:spLocks noChangeArrowheads="1"/>
              </p:cNvSpPr>
              <p:nvPr/>
            </p:nvSpPr>
            <p:spPr bwMode="auto">
              <a:xfrm>
                <a:off x="267283" y="5233167"/>
                <a:ext cx="1263217" cy="543818"/>
              </a:xfrm>
              <a:prstGeom prst="rect">
                <a:avLst/>
              </a:prstGeom>
              <a:solidFill>
                <a:srgbClr val="3678B8">
                  <a:alpha val="80000"/>
                </a:srgbClr>
              </a:solidFill>
              <a:ln w="6350" algn="ctr">
                <a:noFill/>
                <a:round/>
                <a:headEnd/>
                <a:tailEnd/>
              </a:ln>
              <a:effectLst/>
            </p:spPr>
            <p:txBody>
              <a:bodyPr wrap="none" lIns="54000" tIns="54000" rIns="54000" bIns="54000" anchor="ctr"/>
              <a:lstStyle/>
              <a:p>
                <a:pPr algn="ctr" defTabSz="7620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100" b="0" kern="0" dirty="0" smtClean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Branch office</a:t>
                </a:r>
                <a:endParaRPr lang="en-GB" sz="1100" b="0" kern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AutoShape 13"/>
              <p:cNvSpPr>
                <a:spLocks noChangeArrowheads="1"/>
              </p:cNvSpPr>
              <p:nvPr/>
            </p:nvSpPr>
            <p:spPr bwMode="auto">
              <a:xfrm>
                <a:off x="3192250" y="3915367"/>
                <a:ext cx="1263218" cy="543818"/>
              </a:xfrm>
              <a:prstGeom prst="rect">
                <a:avLst/>
              </a:prstGeom>
              <a:solidFill>
                <a:srgbClr val="97BF13"/>
              </a:solidFill>
              <a:ln w="6350" algn="ctr">
                <a:noFill/>
                <a:round/>
                <a:headEnd/>
                <a:tailEnd/>
              </a:ln>
              <a:effectLst/>
            </p:spPr>
            <p:txBody>
              <a:bodyPr wrap="none" lIns="54000" tIns="54000" rIns="54000" bIns="54000" anchor="ctr"/>
              <a:lstStyle/>
              <a:p>
                <a:pPr algn="ctr" defTabSz="7620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100" b="0" kern="0" dirty="0" smtClean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Joint venture</a:t>
                </a:r>
                <a:endParaRPr lang="en-GB" sz="1100" b="0" kern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AutoShape 14"/>
              <p:cNvSpPr>
                <a:spLocks noChangeArrowheads="1"/>
              </p:cNvSpPr>
              <p:nvPr/>
            </p:nvSpPr>
            <p:spPr bwMode="auto">
              <a:xfrm>
                <a:off x="3192250" y="4975813"/>
                <a:ext cx="1263218" cy="543818"/>
              </a:xfrm>
              <a:prstGeom prst="rect">
                <a:avLst/>
              </a:prstGeom>
              <a:solidFill>
                <a:srgbClr val="97BF13"/>
              </a:solidFill>
              <a:ln w="6350" algn="ctr">
                <a:noFill/>
                <a:round/>
                <a:headEnd/>
                <a:tailEnd/>
              </a:ln>
              <a:effectLst/>
            </p:spPr>
            <p:txBody>
              <a:bodyPr lIns="54000" tIns="54000" rIns="54000" bIns="54000" anchor="ctr"/>
              <a:lstStyle/>
              <a:p>
                <a:pPr algn="ctr" defTabSz="7620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100" b="0" kern="0" dirty="0" smtClean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Wholly owned subsidiary</a:t>
                </a:r>
                <a:endParaRPr lang="en-GB" sz="1100" b="0" kern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AutoShape 15"/>
              <p:cNvSpPr>
                <a:spLocks noChangeArrowheads="1"/>
              </p:cNvSpPr>
              <p:nvPr/>
            </p:nvSpPr>
            <p:spPr bwMode="auto">
              <a:xfrm>
                <a:off x="6186449" y="3928004"/>
                <a:ext cx="1263217" cy="543818"/>
              </a:xfrm>
              <a:prstGeom prst="rect">
                <a:avLst/>
              </a:prstGeom>
              <a:solidFill>
                <a:srgbClr val="3678B8">
                  <a:alpha val="80000"/>
                </a:srgbClr>
              </a:solidFill>
              <a:ln w="6350" algn="ctr">
                <a:noFill/>
                <a:round/>
                <a:headEnd/>
                <a:tailEnd/>
              </a:ln>
              <a:effectLst/>
            </p:spPr>
            <p:txBody>
              <a:bodyPr lIns="54000" tIns="54000" rIns="54000" bIns="54000" anchor="ctr"/>
              <a:lstStyle/>
              <a:p>
                <a:pPr algn="ctr" defTabSz="7620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100" b="0" kern="0" dirty="0" smtClean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Unlimited partnership</a:t>
                </a:r>
                <a:endParaRPr lang="en-GB" sz="1100" b="0" kern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AutoShape 16"/>
              <p:cNvSpPr>
                <a:spLocks noChangeArrowheads="1"/>
              </p:cNvSpPr>
              <p:nvPr/>
            </p:nvSpPr>
            <p:spPr bwMode="auto">
              <a:xfrm>
                <a:off x="6186449" y="4906876"/>
                <a:ext cx="1263217" cy="543818"/>
              </a:xfrm>
              <a:prstGeom prst="rect">
                <a:avLst/>
              </a:prstGeom>
              <a:solidFill>
                <a:srgbClr val="3678B8">
                  <a:alpha val="80000"/>
                </a:srgbClr>
              </a:solidFill>
              <a:ln w="6350" algn="ctr">
                <a:noFill/>
                <a:round/>
                <a:headEnd/>
                <a:tailEnd/>
              </a:ln>
              <a:effectLst/>
            </p:spPr>
            <p:txBody>
              <a:bodyPr lIns="54000" tIns="54000" rIns="54000" bIns="54000" anchor="ctr"/>
              <a:lstStyle/>
              <a:p>
                <a:pPr algn="ctr" defTabSz="7620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100" b="0" kern="0" dirty="0" smtClean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Limited Liability Partnership</a:t>
                </a:r>
                <a:endParaRPr lang="en-GB" sz="1100" b="0" kern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Rectangle 17"/>
              <p:cNvSpPr>
                <a:spLocks noChangeArrowheads="1"/>
              </p:cNvSpPr>
              <p:nvPr/>
            </p:nvSpPr>
            <p:spPr bwMode="auto">
              <a:xfrm>
                <a:off x="95329" y="3645785"/>
                <a:ext cx="1533320" cy="2202461"/>
              </a:xfrm>
              <a:prstGeom prst="rect">
                <a:avLst/>
              </a:prstGeom>
              <a:noFill/>
              <a:ln w="9525" algn="ctr">
                <a:solidFill>
                  <a:srgbClr val="3678B8">
                    <a:alpha val="80000"/>
                  </a:srgb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b="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Rectangle 19"/>
              <p:cNvSpPr>
                <a:spLocks noChangeArrowheads="1"/>
              </p:cNvSpPr>
              <p:nvPr/>
            </p:nvSpPr>
            <p:spPr bwMode="auto">
              <a:xfrm>
                <a:off x="3068725" y="3643465"/>
                <a:ext cx="1531671" cy="2202461"/>
              </a:xfrm>
              <a:prstGeom prst="rect">
                <a:avLst/>
              </a:prstGeom>
              <a:noFill/>
              <a:ln w="9525" algn="ctr">
                <a:solidFill>
                  <a:srgbClr val="97BF13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b="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8" name="AutoShape 20"/>
              <p:cNvCxnSpPr>
                <a:cxnSpLocks noChangeShapeType="1"/>
              </p:cNvCxnSpPr>
              <p:nvPr/>
            </p:nvCxnSpPr>
            <p:spPr bwMode="auto">
              <a:xfrm>
                <a:off x="3832682" y="3137848"/>
                <a:ext cx="0" cy="505615"/>
              </a:xfrm>
              <a:prstGeom prst="straightConnector1">
                <a:avLst/>
              </a:prstGeom>
              <a:noFill/>
              <a:ln w="9525">
                <a:solidFill>
                  <a:srgbClr val="3678B8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29" name="Rectangle 21"/>
              <p:cNvSpPr>
                <a:spLocks noChangeArrowheads="1"/>
              </p:cNvSpPr>
              <p:nvPr/>
            </p:nvSpPr>
            <p:spPr bwMode="auto">
              <a:xfrm>
                <a:off x="6051392" y="3656102"/>
                <a:ext cx="1533320" cy="2202461"/>
              </a:xfrm>
              <a:prstGeom prst="rect">
                <a:avLst/>
              </a:prstGeom>
              <a:noFill/>
              <a:ln w="9525" algn="ctr">
                <a:solidFill>
                  <a:srgbClr val="3678B8">
                    <a:alpha val="80000"/>
                  </a:srgb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b="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30" name="AutoShape 22"/>
              <p:cNvCxnSpPr>
                <a:cxnSpLocks noChangeShapeType="1"/>
                <a:endCxn id="29" idx="0"/>
              </p:cNvCxnSpPr>
              <p:nvPr/>
            </p:nvCxnSpPr>
            <p:spPr bwMode="auto">
              <a:xfrm flipH="1">
                <a:off x="6818052" y="3137848"/>
                <a:ext cx="6" cy="518254"/>
              </a:xfrm>
              <a:prstGeom prst="straightConnector1">
                <a:avLst/>
              </a:prstGeom>
              <a:noFill/>
              <a:ln w="9525">
                <a:solidFill>
                  <a:srgbClr val="3678B8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33" name="AutoShape 26"/>
              <p:cNvSpPr>
                <a:spLocks noChangeArrowheads="1"/>
              </p:cNvSpPr>
              <p:nvPr/>
            </p:nvSpPr>
            <p:spPr bwMode="auto">
              <a:xfrm>
                <a:off x="1719026" y="2594028"/>
                <a:ext cx="1131679" cy="1049436"/>
              </a:xfrm>
              <a:prstGeom prst="borderCallout1">
                <a:avLst>
                  <a:gd name="adj1" fmla="val 60059"/>
                  <a:gd name="adj2" fmla="val 262"/>
                  <a:gd name="adj3" fmla="val 73178"/>
                  <a:gd name="adj4" fmla="val -75203"/>
                </a:avLst>
              </a:prstGeom>
              <a:noFill/>
              <a:ln w="9525">
                <a:solidFill>
                  <a:srgbClr val="9C9E9F">
                    <a:alpha val="60000"/>
                  </a:srgbClr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GB" sz="11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6" name="Rectangle 28"/>
            <p:cNvSpPr/>
            <p:nvPr/>
          </p:nvSpPr>
          <p:spPr>
            <a:xfrm>
              <a:off x="2051830" y="2637330"/>
              <a:ext cx="990526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800" b="1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Generally requires approval (except for Project Office); subject to conditions</a:t>
              </a:r>
              <a:endParaRPr lang="en-GB" sz="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0" name="AutoShape 20"/>
            <p:cNvCxnSpPr>
              <a:cxnSpLocks noChangeShapeType="1"/>
            </p:cNvCxnSpPr>
            <p:nvPr/>
          </p:nvCxnSpPr>
          <p:spPr bwMode="auto">
            <a:xfrm>
              <a:off x="1328560" y="3168761"/>
              <a:ext cx="9223" cy="466823"/>
            </a:xfrm>
            <a:prstGeom prst="straightConnector1">
              <a:avLst/>
            </a:prstGeom>
            <a:noFill/>
            <a:ln w="9525">
              <a:solidFill>
                <a:srgbClr val="3678B8"/>
              </a:solidFill>
              <a:round/>
              <a:headEnd/>
              <a:tailEnd type="triangle" w="med" len="med"/>
            </a:ln>
          </p:spPr>
        </p:cxnSp>
        <p:sp>
          <p:nvSpPr>
            <p:cNvPr id="41" name="AutoShape 26"/>
            <p:cNvSpPr>
              <a:spLocks noChangeArrowheads="1"/>
            </p:cNvSpPr>
            <p:nvPr/>
          </p:nvSpPr>
          <p:spPr bwMode="auto">
            <a:xfrm>
              <a:off x="4625310" y="2666670"/>
              <a:ext cx="975236" cy="560414"/>
            </a:xfrm>
            <a:prstGeom prst="borderCallout1">
              <a:avLst>
                <a:gd name="adj1" fmla="val 100000"/>
                <a:gd name="adj2" fmla="val 262"/>
                <a:gd name="adj3" fmla="val 126717"/>
                <a:gd name="adj4" fmla="val -75691"/>
              </a:avLst>
            </a:prstGeom>
            <a:noFill/>
            <a:ln w="9525">
              <a:solidFill>
                <a:srgbClr val="9C9E9F">
                  <a:alpha val="60000"/>
                </a:srgbClr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GB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Rectangle 28"/>
            <p:cNvSpPr/>
            <p:nvPr/>
          </p:nvSpPr>
          <p:spPr>
            <a:xfrm>
              <a:off x="4618896" y="2642308"/>
              <a:ext cx="99052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Generally permitted except for certain sectors</a:t>
              </a:r>
            </a:p>
          </p:txBody>
        </p:sp>
        <p:sp>
          <p:nvSpPr>
            <p:cNvPr id="44" name="AutoShape 26"/>
            <p:cNvSpPr>
              <a:spLocks noChangeArrowheads="1"/>
            </p:cNvSpPr>
            <p:nvPr/>
          </p:nvSpPr>
          <p:spPr bwMode="auto">
            <a:xfrm>
              <a:off x="7194468" y="2666670"/>
              <a:ext cx="975236" cy="555382"/>
            </a:xfrm>
            <a:prstGeom prst="borderCallout1">
              <a:avLst>
                <a:gd name="adj1" fmla="val 99934"/>
                <a:gd name="adj2" fmla="val -226"/>
                <a:gd name="adj3" fmla="val 127630"/>
                <a:gd name="adj4" fmla="val -74715"/>
              </a:avLst>
            </a:prstGeom>
            <a:noFill/>
            <a:ln w="9525">
              <a:solidFill>
                <a:srgbClr val="9C9E9F">
                  <a:alpha val="60000"/>
                </a:srgbClr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GB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Rectangle 28"/>
            <p:cNvSpPr/>
            <p:nvPr/>
          </p:nvSpPr>
          <p:spPr>
            <a:xfrm>
              <a:off x="7185592" y="2642308"/>
              <a:ext cx="99052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Government approval required </a:t>
              </a:r>
            </a:p>
          </p:txBody>
        </p:sp>
        <p:sp>
          <p:nvSpPr>
            <p:cNvPr id="46" name="AutoShape 26"/>
            <p:cNvSpPr>
              <a:spLocks noChangeArrowheads="1"/>
            </p:cNvSpPr>
            <p:nvPr/>
          </p:nvSpPr>
          <p:spPr bwMode="auto">
            <a:xfrm>
              <a:off x="7194468" y="4084189"/>
              <a:ext cx="975236" cy="570798"/>
            </a:xfrm>
            <a:prstGeom prst="borderCallout1">
              <a:avLst>
                <a:gd name="adj1" fmla="val 99691"/>
                <a:gd name="adj2" fmla="val -226"/>
                <a:gd name="adj3" fmla="val 125743"/>
                <a:gd name="adj4" fmla="val -76668"/>
              </a:avLst>
            </a:prstGeom>
            <a:noFill/>
            <a:ln w="9525">
              <a:solidFill>
                <a:srgbClr val="9C9E9F">
                  <a:alpha val="60000"/>
                </a:srgbClr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GB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Rectangle 28"/>
            <p:cNvSpPr/>
            <p:nvPr/>
          </p:nvSpPr>
          <p:spPr>
            <a:xfrm>
              <a:off x="7185592" y="4059800"/>
              <a:ext cx="99052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Foreign investment recently allowed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998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44513" y="492784"/>
            <a:ext cx="8148766" cy="646993"/>
          </a:xfrm>
        </p:spPr>
        <p:txBody>
          <a:bodyPr lIns="0"/>
          <a:lstStyle/>
          <a:p>
            <a:pPr algn="l"/>
            <a:r>
              <a:rPr lang="cs-CZ" sz="3000" b="1" dirty="0" smtClean="0">
                <a:solidFill>
                  <a:srgbClr val="3678B8"/>
                </a:solidFill>
                <a:latin typeface="Arial"/>
                <a:cs typeface="Arial"/>
              </a:rPr>
              <a:t>TAX LANDSCAPE</a:t>
            </a:r>
            <a:endParaRPr lang="en-US" sz="3000" b="1" dirty="0">
              <a:solidFill>
                <a:srgbClr val="3678B8"/>
              </a:solidFill>
              <a:latin typeface="Arial"/>
              <a:cs typeface="Arial"/>
            </a:endParaRPr>
          </a:p>
        </p:txBody>
      </p:sp>
      <p:pic>
        <p:nvPicPr>
          <p:cNvPr id="10" name="Picture 9" descr="GHH BONATRANS new 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9365" y="5798801"/>
            <a:ext cx="3033913" cy="727707"/>
          </a:xfrm>
          <a:prstGeom prst="rect">
            <a:avLst/>
          </a:prstGeom>
        </p:spPr>
      </p:pic>
      <p:sp>
        <p:nvSpPr>
          <p:cNvPr id="7" name="Rectangle 1"/>
          <p:cNvSpPr/>
          <p:nvPr/>
        </p:nvSpPr>
        <p:spPr>
          <a:xfrm>
            <a:off x="0" y="311"/>
            <a:ext cx="9144000" cy="120391"/>
          </a:xfrm>
          <a:prstGeom prst="rect">
            <a:avLst/>
          </a:prstGeom>
          <a:solidFill>
            <a:srgbClr val="3678B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1"/>
          <p:cNvSpPr/>
          <p:nvPr/>
        </p:nvSpPr>
        <p:spPr>
          <a:xfrm>
            <a:off x="0" y="6742293"/>
            <a:ext cx="9144000" cy="120391"/>
          </a:xfrm>
          <a:prstGeom prst="rect">
            <a:avLst/>
          </a:prstGeom>
          <a:solidFill>
            <a:srgbClr val="97BF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678B8"/>
              </a:solidFill>
            </a:endParaRPr>
          </a:p>
        </p:txBody>
      </p:sp>
      <p:grpSp>
        <p:nvGrpSpPr>
          <p:cNvPr id="60" name="Skupina 59"/>
          <p:cNvGrpSpPr/>
          <p:nvPr/>
        </p:nvGrpSpPr>
        <p:grpSpPr>
          <a:xfrm>
            <a:off x="2512548" y="1379059"/>
            <a:ext cx="4212695" cy="4307532"/>
            <a:chOff x="2696042" y="1379059"/>
            <a:chExt cx="4212695" cy="4307532"/>
          </a:xfrm>
        </p:grpSpPr>
        <p:sp>
          <p:nvSpPr>
            <p:cNvPr id="2" name="Obdélník 1"/>
            <p:cNvSpPr/>
            <p:nvPr/>
          </p:nvSpPr>
          <p:spPr>
            <a:xfrm>
              <a:off x="3028301" y="1379059"/>
              <a:ext cx="3457815" cy="297375"/>
            </a:xfrm>
            <a:prstGeom prst="rect">
              <a:avLst/>
            </a:prstGeom>
            <a:solidFill>
              <a:srgbClr val="3678B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GAMUT OF TAXES IN INDIA</a:t>
              </a:r>
              <a:endParaRPr lang="en-GB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Obdélník 2"/>
            <p:cNvSpPr/>
            <p:nvPr/>
          </p:nvSpPr>
          <p:spPr>
            <a:xfrm>
              <a:off x="2696042" y="1996828"/>
              <a:ext cx="1867220" cy="3689763"/>
            </a:xfrm>
            <a:prstGeom prst="rect">
              <a:avLst/>
            </a:prstGeom>
            <a:noFill/>
            <a:ln w="19050">
              <a:solidFill>
                <a:srgbClr val="97BF1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bdélník 39"/>
            <p:cNvSpPr/>
            <p:nvPr/>
          </p:nvSpPr>
          <p:spPr>
            <a:xfrm>
              <a:off x="5041517" y="1996829"/>
              <a:ext cx="1867220" cy="2447974"/>
            </a:xfrm>
            <a:prstGeom prst="rect">
              <a:avLst/>
            </a:prstGeom>
            <a:noFill/>
            <a:ln w="19050">
              <a:solidFill>
                <a:srgbClr val="97BF1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Obdélník 3"/>
            <p:cNvSpPr/>
            <p:nvPr/>
          </p:nvSpPr>
          <p:spPr>
            <a:xfrm>
              <a:off x="2903511" y="2111984"/>
              <a:ext cx="1452282" cy="368834"/>
            </a:xfrm>
            <a:prstGeom prst="rect">
              <a:avLst/>
            </a:prstGeom>
            <a:solidFill>
              <a:srgbClr val="97BF13">
                <a:alpha val="7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1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Direct tax</a:t>
              </a:r>
              <a:endParaRPr lang="en-GB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Obdélník 40"/>
            <p:cNvSpPr/>
            <p:nvPr/>
          </p:nvSpPr>
          <p:spPr>
            <a:xfrm>
              <a:off x="5253467" y="2111984"/>
              <a:ext cx="1452282" cy="368834"/>
            </a:xfrm>
            <a:prstGeom prst="rect">
              <a:avLst/>
            </a:prstGeom>
            <a:solidFill>
              <a:srgbClr val="97BF13">
                <a:alpha val="7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1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Indirect</a:t>
              </a:r>
              <a:r>
                <a:rPr lang="cs-CZ" sz="11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tax</a:t>
              </a:r>
              <a:endParaRPr lang="en-GB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Obdélník 41"/>
            <p:cNvSpPr/>
            <p:nvPr/>
          </p:nvSpPr>
          <p:spPr>
            <a:xfrm>
              <a:off x="2903511" y="2603871"/>
              <a:ext cx="1452282" cy="368834"/>
            </a:xfrm>
            <a:prstGeom prst="rect">
              <a:avLst/>
            </a:prstGeom>
            <a:solidFill>
              <a:srgbClr val="97BF13">
                <a:alpha val="4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1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Income</a:t>
              </a:r>
              <a:r>
                <a:rPr lang="cs-CZ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tax</a:t>
              </a:r>
              <a:endParaRPr lang="en-GB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bdélník 42"/>
            <p:cNvSpPr/>
            <p:nvPr/>
          </p:nvSpPr>
          <p:spPr>
            <a:xfrm>
              <a:off x="2903511" y="3064333"/>
              <a:ext cx="1452282" cy="368834"/>
            </a:xfrm>
            <a:prstGeom prst="rect">
              <a:avLst/>
            </a:prstGeom>
            <a:solidFill>
              <a:srgbClr val="97BF13">
                <a:alpha val="4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1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Wealth</a:t>
              </a:r>
              <a:r>
                <a:rPr lang="cs-CZ" sz="11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tax</a:t>
              </a:r>
              <a:endParaRPr lang="en-GB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bdélník 43"/>
            <p:cNvSpPr/>
            <p:nvPr/>
          </p:nvSpPr>
          <p:spPr>
            <a:xfrm>
              <a:off x="2903511" y="3520310"/>
              <a:ext cx="1452282" cy="570317"/>
            </a:xfrm>
            <a:prstGeom prst="rect">
              <a:avLst/>
            </a:prstGeom>
            <a:solidFill>
              <a:srgbClr val="97BF13">
                <a:alpha val="4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1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Dividend </a:t>
              </a:r>
              <a:r>
                <a:rPr lang="cs-CZ" sz="11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distribution</a:t>
              </a:r>
              <a:r>
                <a:rPr lang="cs-CZ" sz="11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tax (DDT)</a:t>
              </a:r>
              <a:endParaRPr lang="en-GB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Obdélník 44"/>
            <p:cNvSpPr/>
            <p:nvPr/>
          </p:nvSpPr>
          <p:spPr>
            <a:xfrm>
              <a:off x="2903511" y="4184910"/>
              <a:ext cx="1452282" cy="835384"/>
            </a:xfrm>
            <a:prstGeom prst="rect">
              <a:avLst/>
            </a:prstGeom>
            <a:solidFill>
              <a:srgbClr val="97BF13">
                <a:alpha val="4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1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Minimum </a:t>
              </a:r>
              <a:r>
                <a:rPr lang="cs-CZ" sz="11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Alternate</a:t>
              </a:r>
              <a:r>
                <a:rPr lang="cs-CZ" sz="11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Tax (MAT / </a:t>
              </a:r>
              <a:r>
                <a:rPr lang="cs-CZ" sz="11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Alternate</a:t>
              </a:r>
              <a:r>
                <a:rPr lang="cs-CZ" sz="11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Minimum Tax (AMT)</a:t>
              </a:r>
              <a:endParaRPr lang="en-GB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Obdélník 45"/>
            <p:cNvSpPr/>
            <p:nvPr/>
          </p:nvSpPr>
          <p:spPr>
            <a:xfrm>
              <a:off x="2903511" y="5273521"/>
              <a:ext cx="1452282" cy="368834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100" b="1" dirty="0" err="1" smtClean="0">
                  <a:solidFill>
                    <a:srgbClr val="3678B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Federal</a:t>
              </a:r>
              <a:r>
                <a:rPr lang="cs-CZ" sz="1100" b="1" dirty="0" smtClean="0">
                  <a:solidFill>
                    <a:srgbClr val="3678B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1100" b="1" dirty="0" err="1" smtClean="0">
                  <a:solidFill>
                    <a:srgbClr val="3678B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Levy</a:t>
              </a:r>
              <a:endParaRPr lang="en-GB" sz="1100" b="1" dirty="0">
                <a:solidFill>
                  <a:srgbClr val="3678B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Obdélník 46"/>
            <p:cNvSpPr/>
            <p:nvPr/>
          </p:nvSpPr>
          <p:spPr>
            <a:xfrm>
              <a:off x="5253467" y="2610171"/>
              <a:ext cx="1452282" cy="255063"/>
            </a:xfrm>
            <a:prstGeom prst="rect">
              <a:avLst/>
            </a:prstGeom>
            <a:solidFill>
              <a:srgbClr val="97BF13">
                <a:alpha val="4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1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Customs</a:t>
              </a:r>
              <a:r>
                <a:rPr lang="cs-CZ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duty</a:t>
              </a:r>
              <a:endParaRPr lang="en-GB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Obdélník 47"/>
            <p:cNvSpPr/>
            <p:nvPr/>
          </p:nvSpPr>
          <p:spPr>
            <a:xfrm>
              <a:off x="5253467" y="2959515"/>
              <a:ext cx="1452282" cy="255063"/>
            </a:xfrm>
            <a:prstGeom prst="rect">
              <a:avLst/>
            </a:prstGeom>
            <a:solidFill>
              <a:srgbClr val="97BF13">
                <a:alpha val="4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1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Service</a:t>
              </a:r>
              <a:r>
                <a:rPr lang="cs-CZ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tax</a:t>
              </a:r>
              <a:endParaRPr lang="en-GB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Obdélník 48"/>
            <p:cNvSpPr/>
            <p:nvPr/>
          </p:nvSpPr>
          <p:spPr>
            <a:xfrm>
              <a:off x="5253467" y="3302831"/>
              <a:ext cx="1452282" cy="255063"/>
            </a:xfrm>
            <a:prstGeom prst="rect">
              <a:avLst/>
            </a:prstGeom>
            <a:solidFill>
              <a:srgbClr val="97BF13">
                <a:alpha val="4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Excise duty</a:t>
              </a:r>
              <a:endParaRPr lang="en-GB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Obdélník 49"/>
            <p:cNvSpPr/>
            <p:nvPr/>
          </p:nvSpPr>
          <p:spPr>
            <a:xfrm>
              <a:off x="5253467" y="3671576"/>
              <a:ext cx="1452282" cy="368834"/>
            </a:xfrm>
            <a:prstGeom prst="rect">
              <a:avLst/>
            </a:prstGeom>
            <a:solidFill>
              <a:srgbClr val="97BF13">
                <a:alpha val="4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1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Central</a:t>
              </a:r>
              <a:r>
                <a:rPr lang="cs-CZ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sales tax (CST)</a:t>
              </a:r>
              <a:endParaRPr lang="en-GB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Obdélník 50"/>
            <p:cNvSpPr/>
            <p:nvPr/>
          </p:nvSpPr>
          <p:spPr>
            <a:xfrm>
              <a:off x="5253467" y="4071778"/>
              <a:ext cx="1452282" cy="368834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100" b="1" dirty="0" err="1">
                  <a:solidFill>
                    <a:srgbClr val="3678B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Federal</a:t>
              </a:r>
              <a:r>
                <a:rPr lang="cs-CZ" sz="1100" b="1" dirty="0">
                  <a:solidFill>
                    <a:srgbClr val="3678B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1100" b="1" dirty="0" err="1">
                  <a:solidFill>
                    <a:srgbClr val="3678B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Levy</a:t>
              </a:r>
              <a:endParaRPr lang="en-GB" sz="1100" b="1" dirty="0">
                <a:solidFill>
                  <a:srgbClr val="3678B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Obdélník 51"/>
            <p:cNvSpPr/>
            <p:nvPr/>
          </p:nvSpPr>
          <p:spPr>
            <a:xfrm>
              <a:off x="5041517" y="4564241"/>
              <a:ext cx="1867220" cy="1122350"/>
            </a:xfrm>
            <a:prstGeom prst="rect">
              <a:avLst/>
            </a:prstGeom>
            <a:noFill/>
            <a:ln w="19050">
              <a:solidFill>
                <a:srgbClr val="97BF1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Obdélník 52"/>
            <p:cNvSpPr/>
            <p:nvPr/>
          </p:nvSpPr>
          <p:spPr>
            <a:xfrm>
              <a:off x="5253467" y="4677923"/>
              <a:ext cx="1452282" cy="537402"/>
            </a:xfrm>
            <a:prstGeom prst="rect">
              <a:avLst/>
            </a:prstGeom>
            <a:solidFill>
              <a:srgbClr val="97BF13">
                <a:alpha val="4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1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Value</a:t>
              </a:r>
              <a:r>
                <a:rPr lang="cs-CZ" sz="11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11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added</a:t>
              </a:r>
              <a:r>
                <a:rPr lang="cs-CZ" sz="11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tax (VAT)/</a:t>
              </a:r>
              <a:r>
                <a:rPr lang="cs-CZ" sz="11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Octroi</a:t>
              </a:r>
              <a:r>
                <a:rPr lang="cs-CZ" sz="11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cs-CZ" sz="11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Entry</a:t>
              </a:r>
              <a:r>
                <a:rPr lang="cs-CZ" sz="11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tax</a:t>
              </a:r>
              <a:endParaRPr lang="en-GB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Obdélník 53"/>
            <p:cNvSpPr/>
            <p:nvPr/>
          </p:nvSpPr>
          <p:spPr>
            <a:xfrm>
              <a:off x="5248986" y="5273521"/>
              <a:ext cx="1452282" cy="368834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100" b="1" dirty="0" err="1" smtClean="0">
                  <a:solidFill>
                    <a:srgbClr val="3678B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State</a:t>
              </a:r>
              <a:r>
                <a:rPr lang="cs-CZ" sz="1100" b="1" dirty="0" smtClean="0">
                  <a:solidFill>
                    <a:srgbClr val="3678B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1100" b="1" dirty="0" err="1" smtClean="0">
                  <a:solidFill>
                    <a:srgbClr val="3678B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Levy</a:t>
              </a:r>
              <a:endParaRPr lang="en-GB" sz="1100" b="1" dirty="0">
                <a:solidFill>
                  <a:srgbClr val="3678B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" name="Pravoúhlá spojnice 5"/>
            <p:cNvCxnSpPr>
              <a:stCxn id="3" idx="0"/>
              <a:endCxn id="2" idx="2"/>
            </p:cNvCxnSpPr>
            <p:nvPr/>
          </p:nvCxnSpPr>
          <p:spPr>
            <a:xfrm rot="5400000" flipH="1" flipV="1">
              <a:off x="4033233" y="1272853"/>
              <a:ext cx="320394" cy="1127557"/>
            </a:xfrm>
            <a:prstGeom prst="bentConnector3">
              <a:avLst>
                <a:gd name="adj1" fmla="val 50000"/>
              </a:avLst>
            </a:prstGeom>
            <a:ln w="190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Pravoúhlá spojnice 57"/>
            <p:cNvCxnSpPr>
              <a:stCxn id="40" idx="0"/>
              <a:endCxn id="2" idx="2"/>
            </p:cNvCxnSpPr>
            <p:nvPr/>
          </p:nvCxnSpPr>
          <p:spPr>
            <a:xfrm rot="16200000" flipV="1">
              <a:off x="5205971" y="1227673"/>
              <a:ext cx="320395" cy="1217918"/>
            </a:xfrm>
            <a:prstGeom prst="bentConnector3">
              <a:avLst>
                <a:gd name="adj1" fmla="val 50000"/>
              </a:avLst>
            </a:prstGeom>
            <a:ln w="190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81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text 12"/>
          <p:cNvSpPr txBox="1">
            <a:spLocks/>
          </p:cNvSpPr>
          <p:nvPr/>
        </p:nvSpPr>
        <p:spPr>
          <a:xfrm>
            <a:off x="544512" y="1471817"/>
            <a:ext cx="8299104" cy="4524058"/>
          </a:xfrm>
          <a:prstGeom prst="rect">
            <a:avLst/>
          </a:prstGeom>
        </p:spPr>
        <p:txBody>
          <a:bodyPr lIns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r>
              <a:rPr lang="en-GB" sz="1400" dirty="0" smtClean="0">
                <a:latin typeface="Arial"/>
                <a:cs typeface="Arial"/>
              </a:rPr>
              <a:t>Outsourcing</a:t>
            </a: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r>
              <a:rPr lang="en-GB" sz="1400" dirty="0" smtClean="0">
                <a:latin typeface="Arial"/>
                <a:cs typeface="Arial"/>
              </a:rPr>
              <a:t>Population</a:t>
            </a: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r>
              <a:rPr lang="en-GB" sz="1400" dirty="0" smtClean="0">
                <a:latin typeface="Arial"/>
                <a:cs typeface="Arial"/>
              </a:rPr>
              <a:t>I don’t know where India is on the world map</a:t>
            </a: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r>
              <a:rPr lang="en-GB" sz="1400" dirty="0" smtClean="0">
                <a:latin typeface="Arial"/>
                <a:cs typeface="Arial"/>
              </a:rPr>
              <a:t>Mahatma Gandhi</a:t>
            </a: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r>
              <a:rPr lang="en-GB" sz="1400" dirty="0" smtClean="0">
                <a:latin typeface="Arial"/>
                <a:cs typeface="Arial"/>
              </a:rPr>
              <a:t>Corruption</a:t>
            </a: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r>
              <a:rPr lang="en-GB" sz="1400" dirty="0" smtClean="0">
                <a:latin typeface="Arial"/>
                <a:cs typeface="Arial"/>
              </a:rPr>
              <a:t>Bollywood</a:t>
            </a: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r>
              <a:rPr lang="en-GB" sz="1400" dirty="0" smtClean="0">
                <a:latin typeface="Arial"/>
                <a:cs typeface="Arial"/>
              </a:rPr>
              <a:t>Slumdog Millionaire</a:t>
            </a: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r>
              <a:rPr lang="en-GB" sz="1400" dirty="0" smtClean="0">
                <a:latin typeface="Arial"/>
                <a:cs typeface="Arial"/>
              </a:rPr>
              <a:t>Young population with so many ‘wants’</a:t>
            </a: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r>
              <a:rPr lang="en-GB" sz="1400" dirty="0" smtClean="0">
                <a:latin typeface="Arial"/>
                <a:cs typeface="Arial"/>
              </a:rPr>
              <a:t>Everything seems to sell in India</a:t>
            </a: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r>
              <a:rPr lang="en-GB" sz="1400" dirty="0" smtClean="0">
                <a:latin typeface="Arial"/>
                <a:cs typeface="Arial"/>
              </a:rPr>
              <a:t>Risk taking entrepreneurial spirit</a:t>
            </a: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r>
              <a:rPr lang="en-GB" sz="1400" dirty="0" smtClean="0">
                <a:latin typeface="Arial"/>
                <a:cs typeface="Arial"/>
              </a:rPr>
              <a:t>Are people really making money there and how I can?</a:t>
            </a: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r>
              <a:rPr lang="en-GB" sz="1400" dirty="0" smtClean="0">
                <a:latin typeface="Arial"/>
                <a:cs typeface="Arial"/>
              </a:rPr>
              <a:t>Where do I start…???</a:t>
            </a:r>
            <a:endParaRPr lang="en-GB" sz="1400" dirty="0">
              <a:latin typeface="Arial"/>
              <a:cs typeface="Arial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44513" y="492784"/>
            <a:ext cx="8148766" cy="646993"/>
          </a:xfrm>
        </p:spPr>
        <p:txBody>
          <a:bodyPr lIns="0"/>
          <a:lstStyle/>
          <a:p>
            <a:r>
              <a:rPr lang="en-US" sz="3000" b="1" dirty="0">
                <a:solidFill>
                  <a:srgbClr val="3678B8"/>
                </a:solidFill>
                <a:latin typeface="Arial"/>
                <a:cs typeface="Arial"/>
              </a:rPr>
              <a:t>„INDIA“ – WHAT </a:t>
            </a:r>
            <a:r>
              <a:rPr lang="en-US" sz="3000" b="1" dirty="0" smtClean="0">
                <a:solidFill>
                  <a:srgbClr val="3678B8"/>
                </a:solidFill>
                <a:latin typeface="Arial"/>
                <a:cs typeface="Arial"/>
              </a:rPr>
              <a:t>COME</a:t>
            </a:r>
            <a:r>
              <a:rPr lang="cs-CZ" sz="3000" b="1" dirty="0">
                <a:solidFill>
                  <a:srgbClr val="3678B8"/>
                </a:solidFill>
                <a:latin typeface="Arial"/>
                <a:cs typeface="Arial"/>
              </a:rPr>
              <a:t>S</a:t>
            </a:r>
            <a:r>
              <a:rPr lang="en-US" sz="3000" b="1" dirty="0" smtClean="0">
                <a:solidFill>
                  <a:srgbClr val="3678B8"/>
                </a:solidFill>
                <a:latin typeface="Arial"/>
                <a:cs typeface="Arial"/>
              </a:rPr>
              <a:t> </a:t>
            </a:r>
            <a:r>
              <a:rPr lang="en-US" sz="3000" b="1" dirty="0">
                <a:solidFill>
                  <a:srgbClr val="3678B8"/>
                </a:solidFill>
                <a:latin typeface="Arial"/>
                <a:cs typeface="Arial"/>
              </a:rPr>
              <a:t>IN MIND?</a:t>
            </a:r>
            <a:endParaRPr lang="en-GB" sz="3000" b="1" dirty="0">
              <a:solidFill>
                <a:srgbClr val="3678B8"/>
              </a:solidFill>
              <a:latin typeface="Arial"/>
              <a:cs typeface="Arial"/>
            </a:endParaRPr>
          </a:p>
        </p:txBody>
      </p:sp>
      <p:pic>
        <p:nvPicPr>
          <p:cNvPr id="10" name="Picture 9" descr="GHH BONATRANS new 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9365" y="5798801"/>
            <a:ext cx="3033913" cy="727707"/>
          </a:xfrm>
          <a:prstGeom prst="rect">
            <a:avLst/>
          </a:prstGeom>
        </p:spPr>
      </p:pic>
      <p:sp>
        <p:nvSpPr>
          <p:cNvPr id="7" name="Rectangle 1"/>
          <p:cNvSpPr/>
          <p:nvPr/>
        </p:nvSpPr>
        <p:spPr>
          <a:xfrm>
            <a:off x="0" y="311"/>
            <a:ext cx="9144000" cy="120391"/>
          </a:xfrm>
          <a:prstGeom prst="rect">
            <a:avLst/>
          </a:prstGeom>
          <a:solidFill>
            <a:srgbClr val="3678B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11"/>
          <p:cNvSpPr/>
          <p:nvPr/>
        </p:nvSpPr>
        <p:spPr>
          <a:xfrm>
            <a:off x="0" y="6742293"/>
            <a:ext cx="9144000" cy="120391"/>
          </a:xfrm>
          <a:prstGeom prst="rect">
            <a:avLst/>
          </a:prstGeom>
          <a:solidFill>
            <a:srgbClr val="97BF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3678B8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365" y="1552175"/>
            <a:ext cx="2803876" cy="186468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365" y="3497220"/>
            <a:ext cx="2803875" cy="187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89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" y="0"/>
            <a:ext cx="9144000" cy="6858000"/>
          </a:xfrm>
          <a:prstGeom prst="rect">
            <a:avLst/>
          </a:prstGeom>
        </p:spPr>
      </p:pic>
      <p:pic>
        <p:nvPicPr>
          <p:cNvPr id="9" name="Picture 8" descr="Circles cropped white.png"/>
          <p:cNvPicPr>
            <a:picLocks noChangeAspect="1"/>
          </p:cNvPicPr>
          <p:nvPr/>
        </p:nvPicPr>
        <p:blipFill>
          <a:blip r:embed="rId3" cstate="screen">
            <a:alphaModFix am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6281" y="3586367"/>
            <a:ext cx="4617720" cy="328574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" y="1731701"/>
            <a:ext cx="9144000" cy="107703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678B8"/>
              </a:solidFill>
            </a:endParaRPr>
          </a:p>
        </p:txBody>
      </p:sp>
      <p:pic>
        <p:nvPicPr>
          <p:cNvPr id="11" name="Picture 10" descr="Logo claom final temp NEG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038" y="5968022"/>
            <a:ext cx="2909073" cy="450156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54038" y="1973580"/>
            <a:ext cx="8297969" cy="994135"/>
          </a:xfrm>
          <a:prstGeom prst="rect">
            <a:avLst/>
          </a:prstGeom>
        </p:spPr>
        <p:txBody>
          <a:bodyPr lIns="0"/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100"/>
              </a:lnSpc>
            </a:pPr>
            <a:r>
              <a:rPr lang="cs-CZ" b="1" dirty="0" smtClean="0">
                <a:solidFill>
                  <a:srgbClr val="3678B8"/>
                </a:solidFill>
                <a:latin typeface="Arial"/>
                <a:cs typeface="Arial"/>
              </a:rPr>
              <a:t>GHH-BONATRANS OVERVIEW</a:t>
            </a:r>
            <a:endParaRPr lang="en-US" b="1" dirty="0">
              <a:solidFill>
                <a:srgbClr val="3678B8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626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text 12"/>
          <p:cNvSpPr txBox="1">
            <a:spLocks/>
          </p:cNvSpPr>
          <p:nvPr/>
        </p:nvSpPr>
        <p:spPr>
          <a:xfrm>
            <a:off x="544512" y="1471817"/>
            <a:ext cx="8299104" cy="4524058"/>
          </a:xfrm>
          <a:prstGeom prst="rect">
            <a:avLst/>
          </a:prstGeom>
        </p:spPr>
        <p:txBody>
          <a:bodyPr lIns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r>
              <a:rPr lang="en-GB" sz="1400" dirty="0" smtClean="0">
                <a:latin typeface="Arial"/>
                <a:cs typeface="Arial"/>
              </a:rPr>
              <a:t>Land of different cultures – people from North India more aggressive, from South India more conservative, from West India more </a:t>
            </a:r>
            <a:r>
              <a:rPr lang="en-GB" sz="1400" dirty="0" err="1" smtClean="0">
                <a:latin typeface="Arial"/>
                <a:cs typeface="Arial"/>
              </a:rPr>
              <a:t>businesslike</a:t>
            </a:r>
            <a:endParaRPr lang="en-GB" sz="1400" dirty="0" smtClean="0">
              <a:latin typeface="Arial"/>
              <a:cs typeface="Arial"/>
            </a:endParaRP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r>
              <a:rPr lang="en-GB" sz="1400" dirty="0" smtClean="0">
                <a:latin typeface="Arial"/>
                <a:cs typeface="Arial"/>
              </a:rPr>
              <a:t>Both strongly held traditional values and emerging modern business practices prevalent</a:t>
            </a: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r>
              <a:rPr lang="en-GB" sz="1400" dirty="0" smtClean="0">
                <a:latin typeface="Arial"/>
                <a:cs typeface="Arial"/>
              </a:rPr>
              <a:t>Greet with a handshake or Namaste</a:t>
            </a: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r>
              <a:rPr lang="en-GB" sz="1400" dirty="0" smtClean="0">
                <a:latin typeface="Arial"/>
                <a:cs typeface="Arial"/>
              </a:rPr>
              <a:t>Always use formal titles (Mr., </a:t>
            </a:r>
            <a:r>
              <a:rPr lang="en-GB" sz="1400" dirty="0" err="1" smtClean="0">
                <a:latin typeface="Arial"/>
                <a:cs typeface="Arial"/>
              </a:rPr>
              <a:t>Dr.</a:t>
            </a:r>
            <a:r>
              <a:rPr lang="en-GB" sz="1400" dirty="0" smtClean="0">
                <a:latin typeface="Arial"/>
                <a:cs typeface="Arial"/>
              </a:rPr>
              <a:t>, Sir, Madam ) when greeting for first time </a:t>
            </a: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r>
              <a:rPr lang="en-GB" sz="1400" dirty="0" smtClean="0">
                <a:latin typeface="Arial"/>
                <a:cs typeface="Arial"/>
              </a:rPr>
              <a:t>Punctuality – be prepared for delays in appointments, particularly in Government offices </a:t>
            </a: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endParaRPr lang="en-GB" sz="1400" dirty="0" smtClean="0">
              <a:latin typeface="Arial"/>
              <a:cs typeface="Arial"/>
            </a:endParaRP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endParaRPr lang="en-GB" sz="1400" dirty="0">
              <a:latin typeface="Arial"/>
              <a:cs typeface="Arial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44513" y="492784"/>
            <a:ext cx="8148766" cy="646993"/>
          </a:xfrm>
        </p:spPr>
        <p:txBody>
          <a:bodyPr lIns="0"/>
          <a:lstStyle/>
          <a:p>
            <a:r>
              <a:rPr lang="en-GB" sz="3000" b="1" dirty="0" smtClean="0">
                <a:solidFill>
                  <a:srgbClr val="3678B8"/>
                </a:solidFill>
                <a:latin typeface="Arial"/>
                <a:cs typeface="Arial"/>
              </a:rPr>
              <a:t>CULTURAL ASPECTS OF DOING BUSINESS </a:t>
            </a:r>
            <a:endParaRPr lang="en-GB" sz="3000" b="1" dirty="0">
              <a:solidFill>
                <a:srgbClr val="3678B8"/>
              </a:solidFill>
              <a:latin typeface="Arial"/>
              <a:cs typeface="Arial"/>
            </a:endParaRPr>
          </a:p>
        </p:txBody>
      </p:sp>
      <p:pic>
        <p:nvPicPr>
          <p:cNvPr id="10" name="Picture 9" descr="GHH BONATRANS new 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9365" y="5798801"/>
            <a:ext cx="3033913" cy="727707"/>
          </a:xfrm>
          <a:prstGeom prst="rect">
            <a:avLst/>
          </a:prstGeom>
        </p:spPr>
      </p:pic>
      <p:sp>
        <p:nvSpPr>
          <p:cNvPr id="7" name="Rectangle 1"/>
          <p:cNvSpPr/>
          <p:nvPr/>
        </p:nvSpPr>
        <p:spPr>
          <a:xfrm>
            <a:off x="0" y="311"/>
            <a:ext cx="9144000" cy="120391"/>
          </a:xfrm>
          <a:prstGeom prst="rect">
            <a:avLst/>
          </a:prstGeom>
          <a:solidFill>
            <a:srgbClr val="3678B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11"/>
          <p:cNvSpPr/>
          <p:nvPr/>
        </p:nvSpPr>
        <p:spPr>
          <a:xfrm>
            <a:off x="0" y="6742293"/>
            <a:ext cx="9144000" cy="120391"/>
          </a:xfrm>
          <a:prstGeom prst="rect">
            <a:avLst/>
          </a:prstGeom>
          <a:solidFill>
            <a:srgbClr val="97BF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3678B8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540" y="3455947"/>
            <a:ext cx="2809785" cy="187245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867" y="3455947"/>
            <a:ext cx="1772985" cy="187245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95" y="3455947"/>
            <a:ext cx="2813084" cy="187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43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text 12"/>
          <p:cNvSpPr txBox="1">
            <a:spLocks/>
          </p:cNvSpPr>
          <p:nvPr/>
        </p:nvSpPr>
        <p:spPr>
          <a:xfrm>
            <a:off x="544512" y="1471817"/>
            <a:ext cx="8299104" cy="4524058"/>
          </a:xfrm>
          <a:prstGeom prst="rect">
            <a:avLst/>
          </a:prstGeom>
        </p:spPr>
        <p:txBody>
          <a:bodyPr lIns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r>
              <a:rPr lang="en-GB" sz="1400" dirty="0" smtClean="0">
                <a:latin typeface="Arial"/>
                <a:cs typeface="Arial"/>
              </a:rPr>
              <a:t>Most Indians are reluctant to say no directly - try and understand the message behind the words</a:t>
            </a: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r>
              <a:rPr lang="en-GB" sz="1400" dirty="0" smtClean="0">
                <a:latin typeface="Arial"/>
                <a:cs typeface="Arial"/>
              </a:rPr>
              <a:t>Get to know your counterpart as a person and gain his trust</a:t>
            </a: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r>
              <a:rPr lang="en-GB" sz="1400" dirty="0" smtClean="0">
                <a:latin typeface="Arial"/>
                <a:cs typeface="Arial"/>
              </a:rPr>
              <a:t>Be willing to share a cup of tea/coffee and indulge in small talk before getting down to the main business </a:t>
            </a: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r>
              <a:rPr lang="en-GB" sz="1400" dirty="0" smtClean="0">
                <a:latin typeface="Arial"/>
                <a:cs typeface="Arial"/>
              </a:rPr>
              <a:t>Do not be offended at personal questions</a:t>
            </a: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r>
              <a:rPr lang="en-GB" sz="1400" dirty="0" smtClean="0">
                <a:latin typeface="Arial"/>
                <a:cs typeface="Arial"/>
              </a:rPr>
              <a:t>Do not be too aggressive or forceful or confrontationist  – try and use reasoned logic after understanding the other person’s problem </a:t>
            </a: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endParaRPr lang="en-GB" sz="1400" dirty="0" smtClean="0">
              <a:latin typeface="Arial"/>
              <a:cs typeface="Arial"/>
            </a:endParaRP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endParaRPr lang="en-GB" sz="1400" dirty="0">
              <a:latin typeface="Arial"/>
              <a:cs typeface="Arial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44513" y="492784"/>
            <a:ext cx="8148766" cy="646993"/>
          </a:xfrm>
        </p:spPr>
        <p:txBody>
          <a:bodyPr lIns="0"/>
          <a:lstStyle/>
          <a:p>
            <a:r>
              <a:rPr lang="en-GB" sz="3000" b="1" dirty="0" smtClean="0">
                <a:solidFill>
                  <a:srgbClr val="3678B8"/>
                </a:solidFill>
                <a:latin typeface="Arial"/>
                <a:cs typeface="Arial"/>
              </a:rPr>
              <a:t>CULTURAL ASPECTS OF DOING BUSINESS </a:t>
            </a:r>
            <a:endParaRPr lang="en-GB" sz="3000" b="1" dirty="0">
              <a:solidFill>
                <a:srgbClr val="3678B8"/>
              </a:solidFill>
              <a:latin typeface="Arial"/>
              <a:cs typeface="Arial"/>
            </a:endParaRPr>
          </a:p>
        </p:txBody>
      </p:sp>
      <p:pic>
        <p:nvPicPr>
          <p:cNvPr id="10" name="Picture 9" descr="GHH BONATRANS new 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9365" y="5798801"/>
            <a:ext cx="3033913" cy="727707"/>
          </a:xfrm>
          <a:prstGeom prst="rect">
            <a:avLst/>
          </a:prstGeom>
        </p:spPr>
      </p:pic>
      <p:sp>
        <p:nvSpPr>
          <p:cNvPr id="7" name="Rectangle 1"/>
          <p:cNvSpPr/>
          <p:nvPr/>
        </p:nvSpPr>
        <p:spPr>
          <a:xfrm>
            <a:off x="0" y="311"/>
            <a:ext cx="9144000" cy="120391"/>
          </a:xfrm>
          <a:prstGeom prst="rect">
            <a:avLst/>
          </a:prstGeom>
          <a:solidFill>
            <a:srgbClr val="3678B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11"/>
          <p:cNvSpPr/>
          <p:nvPr/>
        </p:nvSpPr>
        <p:spPr>
          <a:xfrm>
            <a:off x="0" y="6742293"/>
            <a:ext cx="9144000" cy="120391"/>
          </a:xfrm>
          <a:prstGeom prst="rect">
            <a:avLst/>
          </a:prstGeom>
          <a:solidFill>
            <a:srgbClr val="97BF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3678B8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44" y="3450388"/>
            <a:ext cx="2833035" cy="187245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748" y="3450388"/>
            <a:ext cx="2808577" cy="186945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2" b="17735"/>
          <a:stretch/>
        </p:blipFill>
        <p:spPr>
          <a:xfrm>
            <a:off x="3683263" y="3455947"/>
            <a:ext cx="1772986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32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text 12"/>
          <p:cNvSpPr txBox="1">
            <a:spLocks/>
          </p:cNvSpPr>
          <p:nvPr/>
        </p:nvSpPr>
        <p:spPr>
          <a:xfrm>
            <a:off x="544512" y="1471817"/>
            <a:ext cx="8299104" cy="4524058"/>
          </a:xfrm>
          <a:prstGeom prst="rect">
            <a:avLst/>
          </a:prstGeom>
        </p:spPr>
        <p:txBody>
          <a:bodyPr lIns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r>
              <a:rPr lang="en-GB" sz="1400" dirty="0" smtClean="0">
                <a:latin typeface="Arial"/>
                <a:cs typeface="Arial"/>
              </a:rPr>
              <a:t>Check for </a:t>
            </a:r>
          </a:p>
          <a:p>
            <a:pPr marL="598050" lvl="1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r>
              <a:rPr lang="en-GB" sz="1200" dirty="0" smtClean="0">
                <a:latin typeface="Arial"/>
                <a:cs typeface="Arial"/>
              </a:rPr>
              <a:t>Reliability: Testimonials with Client verification</a:t>
            </a:r>
          </a:p>
          <a:p>
            <a:pPr marL="598050" lvl="1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r>
              <a:rPr lang="en-GB" sz="1200" dirty="0" smtClean="0">
                <a:latin typeface="Arial"/>
                <a:cs typeface="Arial"/>
              </a:rPr>
              <a:t>Ethical Practices</a:t>
            </a:r>
          </a:p>
          <a:p>
            <a:pPr marL="598050" lvl="1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r>
              <a:rPr lang="en-GB" sz="1200" dirty="0" smtClean="0">
                <a:latin typeface="Arial"/>
                <a:cs typeface="Arial"/>
              </a:rPr>
              <a:t>Commitment to work/doing business</a:t>
            </a:r>
          </a:p>
          <a:p>
            <a:pPr marL="598050" lvl="1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r>
              <a:rPr lang="en-GB" sz="1200" dirty="0" smtClean="0">
                <a:latin typeface="Arial"/>
                <a:cs typeface="Arial"/>
              </a:rPr>
              <a:t>Cooperation with partner</a:t>
            </a:r>
          </a:p>
          <a:p>
            <a:pPr marL="598050" lvl="1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r>
              <a:rPr lang="en-GB" sz="1200" dirty="0" smtClean="0">
                <a:latin typeface="Arial"/>
                <a:cs typeface="Arial"/>
              </a:rPr>
              <a:t>Fair and responsiveness to employees</a:t>
            </a:r>
          </a:p>
          <a:p>
            <a:pPr marL="598050" lvl="1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endParaRPr lang="en-GB" sz="1200" dirty="0" smtClean="0">
              <a:latin typeface="Arial"/>
              <a:cs typeface="Arial"/>
            </a:endParaRP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r>
              <a:rPr lang="en-GB" sz="1400" dirty="0" smtClean="0">
                <a:latin typeface="Arial"/>
                <a:cs typeface="Arial"/>
              </a:rPr>
              <a:t>Show that you have multiple options open</a:t>
            </a: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endParaRPr lang="en-GB" sz="1400" dirty="0" smtClean="0">
              <a:latin typeface="Arial"/>
              <a:cs typeface="Arial"/>
            </a:endParaRP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r>
              <a:rPr lang="en-GB" sz="1400" dirty="0" smtClean="0">
                <a:latin typeface="Arial"/>
                <a:cs typeface="Arial"/>
              </a:rPr>
              <a:t>You are in the game for long time</a:t>
            </a: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endParaRPr lang="en-GB" sz="1400" dirty="0" smtClean="0">
              <a:latin typeface="Arial"/>
              <a:cs typeface="Arial"/>
            </a:endParaRP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r>
              <a:rPr lang="en-GB" sz="1400" dirty="0" smtClean="0">
                <a:latin typeface="Arial"/>
                <a:cs typeface="Arial"/>
              </a:rPr>
              <a:t>Willingness to come to India</a:t>
            </a: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endParaRPr lang="en-GB" sz="1400" dirty="0" smtClean="0">
              <a:latin typeface="Arial"/>
              <a:cs typeface="Arial"/>
            </a:endParaRP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r>
              <a:rPr lang="en-GB" sz="1400" dirty="0" smtClean="0">
                <a:latin typeface="Arial"/>
                <a:cs typeface="Arial"/>
              </a:rPr>
              <a:t>Build relationship</a:t>
            </a: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endParaRPr lang="en-GB" sz="1400" dirty="0" smtClean="0">
              <a:latin typeface="Arial"/>
              <a:cs typeface="Arial"/>
            </a:endParaRP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endParaRPr lang="en-GB" sz="1400" dirty="0">
              <a:latin typeface="Arial"/>
              <a:cs typeface="Arial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44513" y="492784"/>
            <a:ext cx="8148766" cy="646993"/>
          </a:xfrm>
        </p:spPr>
        <p:txBody>
          <a:bodyPr lIns="0"/>
          <a:lstStyle/>
          <a:p>
            <a:r>
              <a:rPr lang="en-GB" sz="3000" b="1" dirty="0" smtClean="0">
                <a:solidFill>
                  <a:srgbClr val="3678B8"/>
                </a:solidFill>
                <a:latin typeface="Arial"/>
                <a:cs typeface="Arial"/>
              </a:rPr>
              <a:t>WHEN DEALING WITH AN INDIAN PARTNER</a:t>
            </a:r>
            <a:endParaRPr lang="en-GB" sz="3000" b="1" dirty="0">
              <a:solidFill>
                <a:srgbClr val="3678B8"/>
              </a:solidFill>
              <a:latin typeface="Arial"/>
              <a:cs typeface="Arial"/>
            </a:endParaRPr>
          </a:p>
        </p:txBody>
      </p:sp>
      <p:pic>
        <p:nvPicPr>
          <p:cNvPr id="10" name="Picture 9" descr="GHH BONATRANS new 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9365" y="5798801"/>
            <a:ext cx="3033913" cy="727707"/>
          </a:xfrm>
          <a:prstGeom prst="rect">
            <a:avLst/>
          </a:prstGeom>
        </p:spPr>
      </p:pic>
      <p:sp>
        <p:nvSpPr>
          <p:cNvPr id="7" name="Rectangle 1"/>
          <p:cNvSpPr/>
          <p:nvPr/>
        </p:nvSpPr>
        <p:spPr>
          <a:xfrm>
            <a:off x="0" y="311"/>
            <a:ext cx="9144000" cy="120391"/>
          </a:xfrm>
          <a:prstGeom prst="rect">
            <a:avLst/>
          </a:prstGeom>
          <a:solidFill>
            <a:srgbClr val="3678B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11"/>
          <p:cNvSpPr/>
          <p:nvPr/>
        </p:nvSpPr>
        <p:spPr>
          <a:xfrm>
            <a:off x="0" y="6742293"/>
            <a:ext cx="9144000" cy="120391"/>
          </a:xfrm>
          <a:prstGeom prst="rect">
            <a:avLst/>
          </a:prstGeom>
          <a:solidFill>
            <a:srgbClr val="97BF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3678B8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485" y="1550979"/>
            <a:ext cx="2811600" cy="186707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485" y="3497219"/>
            <a:ext cx="2809635" cy="187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77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text 12"/>
          <p:cNvSpPr txBox="1">
            <a:spLocks/>
          </p:cNvSpPr>
          <p:nvPr/>
        </p:nvSpPr>
        <p:spPr>
          <a:xfrm>
            <a:off x="544512" y="1471817"/>
            <a:ext cx="8299104" cy="4524058"/>
          </a:xfrm>
          <a:prstGeom prst="rect">
            <a:avLst/>
          </a:prstGeom>
        </p:spPr>
        <p:txBody>
          <a:bodyPr lIns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r>
              <a:rPr lang="en-GB" sz="1400" dirty="0" smtClean="0">
                <a:latin typeface="Arial"/>
                <a:cs typeface="Arial"/>
              </a:rPr>
              <a:t>Time and patience</a:t>
            </a: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endParaRPr lang="en-GB" sz="1400" dirty="0" smtClean="0">
              <a:latin typeface="Arial"/>
              <a:cs typeface="Arial"/>
            </a:endParaRP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r>
              <a:rPr lang="en-GB" sz="1400" dirty="0" smtClean="0">
                <a:latin typeface="Arial"/>
                <a:cs typeface="Arial"/>
              </a:rPr>
              <a:t>Right expectations</a:t>
            </a: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endParaRPr lang="en-GB" sz="1400" dirty="0" smtClean="0">
              <a:latin typeface="Arial"/>
              <a:cs typeface="Arial"/>
            </a:endParaRP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r>
              <a:rPr lang="en-GB" sz="1400" dirty="0" smtClean="0">
                <a:latin typeface="Arial"/>
                <a:cs typeface="Arial"/>
              </a:rPr>
              <a:t>Well defined agreements</a:t>
            </a: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endParaRPr lang="en-GB" sz="1400" dirty="0" smtClean="0">
              <a:latin typeface="Arial"/>
              <a:cs typeface="Arial"/>
            </a:endParaRP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r>
              <a:rPr lang="en-GB" sz="1400" dirty="0" smtClean="0">
                <a:latin typeface="Arial"/>
                <a:cs typeface="Arial"/>
              </a:rPr>
              <a:t>Clear strategy</a:t>
            </a: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endParaRPr lang="en-GB" sz="1400" dirty="0" smtClean="0">
              <a:latin typeface="Arial"/>
              <a:cs typeface="Arial"/>
            </a:endParaRP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r>
              <a:rPr lang="en-GB" sz="1400" dirty="0" smtClean="0">
                <a:latin typeface="Arial"/>
                <a:cs typeface="Arial"/>
              </a:rPr>
              <a:t>An Indian on your side</a:t>
            </a: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endParaRPr lang="en-GB" sz="1400" dirty="0" smtClean="0">
              <a:latin typeface="Arial"/>
              <a:cs typeface="Arial"/>
            </a:endParaRP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endParaRPr lang="en-GB" sz="1400" dirty="0">
              <a:latin typeface="Arial"/>
              <a:cs typeface="Arial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44512" y="492784"/>
            <a:ext cx="8299103" cy="646993"/>
          </a:xfrm>
        </p:spPr>
        <p:txBody>
          <a:bodyPr lIns="0"/>
          <a:lstStyle/>
          <a:p>
            <a:r>
              <a:rPr lang="en-GB" sz="3000" b="1" dirty="0" smtClean="0">
                <a:solidFill>
                  <a:srgbClr val="3678B8"/>
                </a:solidFill>
                <a:latin typeface="Arial"/>
                <a:cs typeface="Arial"/>
              </a:rPr>
              <a:t>SUCCESS FACTORS</a:t>
            </a:r>
            <a:endParaRPr lang="en-GB" sz="3000" b="1" dirty="0">
              <a:solidFill>
                <a:srgbClr val="3678B8"/>
              </a:solidFill>
              <a:latin typeface="Arial"/>
              <a:cs typeface="Arial"/>
            </a:endParaRPr>
          </a:p>
        </p:txBody>
      </p:sp>
      <p:pic>
        <p:nvPicPr>
          <p:cNvPr id="10" name="Picture 9" descr="GHH BONATRANS new 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9365" y="5798801"/>
            <a:ext cx="3033913" cy="727707"/>
          </a:xfrm>
          <a:prstGeom prst="rect">
            <a:avLst/>
          </a:prstGeom>
        </p:spPr>
      </p:pic>
      <p:sp>
        <p:nvSpPr>
          <p:cNvPr id="7" name="Rectangle 1"/>
          <p:cNvSpPr/>
          <p:nvPr/>
        </p:nvSpPr>
        <p:spPr>
          <a:xfrm>
            <a:off x="0" y="311"/>
            <a:ext cx="9144000" cy="120391"/>
          </a:xfrm>
          <a:prstGeom prst="rect">
            <a:avLst/>
          </a:prstGeom>
          <a:solidFill>
            <a:srgbClr val="3678B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11"/>
          <p:cNvSpPr/>
          <p:nvPr/>
        </p:nvSpPr>
        <p:spPr>
          <a:xfrm>
            <a:off x="0" y="6742293"/>
            <a:ext cx="9144000" cy="120391"/>
          </a:xfrm>
          <a:prstGeom prst="rect">
            <a:avLst/>
          </a:prstGeom>
          <a:solidFill>
            <a:srgbClr val="97BF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3678B8"/>
              </a:solidFill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9" r="22157"/>
          <a:stretch/>
        </p:blipFill>
        <p:spPr>
          <a:xfrm>
            <a:off x="5205779" y="1561104"/>
            <a:ext cx="3090496" cy="390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74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text 12"/>
          <p:cNvSpPr txBox="1">
            <a:spLocks/>
          </p:cNvSpPr>
          <p:nvPr/>
        </p:nvSpPr>
        <p:spPr>
          <a:xfrm>
            <a:off x="544512" y="1471817"/>
            <a:ext cx="8299104" cy="4524058"/>
          </a:xfrm>
          <a:prstGeom prst="rect">
            <a:avLst/>
          </a:prstGeom>
        </p:spPr>
        <p:txBody>
          <a:bodyPr lIns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endParaRPr lang="cs-CZ" sz="1400" dirty="0" smtClean="0">
              <a:latin typeface="Arial"/>
              <a:cs typeface="Arial"/>
            </a:endParaRP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endParaRPr lang="cs-CZ" sz="1400" dirty="0">
              <a:latin typeface="Arial"/>
              <a:cs typeface="Arial"/>
            </a:endParaRP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endParaRPr lang="cs-CZ" sz="1400" dirty="0" smtClean="0">
              <a:latin typeface="Arial"/>
              <a:cs typeface="Arial"/>
            </a:endParaRP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endParaRPr lang="cs-CZ" sz="1400" dirty="0">
              <a:latin typeface="Arial"/>
              <a:cs typeface="Arial"/>
            </a:endParaRP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endParaRPr lang="cs-CZ" sz="1400" dirty="0" smtClean="0">
              <a:latin typeface="Arial"/>
              <a:cs typeface="Arial"/>
            </a:endParaRP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endParaRPr lang="cs-CZ" sz="1400" dirty="0">
              <a:latin typeface="Arial"/>
              <a:cs typeface="Arial"/>
            </a:endParaRP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endParaRPr lang="cs-CZ" sz="1400" dirty="0" smtClean="0">
              <a:latin typeface="Arial"/>
              <a:cs typeface="Arial"/>
            </a:endParaRP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endParaRPr lang="cs-CZ" sz="1400" dirty="0">
              <a:latin typeface="Arial"/>
              <a:cs typeface="Arial"/>
            </a:endParaRP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r>
              <a:rPr lang="en-GB" sz="1400" dirty="0" smtClean="0">
                <a:latin typeface="Arial"/>
                <a:cs typeface="Arial"/>
              </a:rPr>
              <a:t>Fair, effective and consistent laws</a:t>
            </a:r>
            <a:endParaRPr lang="cs-CZ" sz="1400" dirty="0" smtClean="0">
              <a:latin typeface="Arial"/>
              <a:cs typeface="Arial"/>
            </a:endParaRP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endParaRPr lang="cs-CZ" sz="1400" dirty="0" smtClean="0">
              <a:latin typeface="Arial"/>
              <a:cs typeface="Arial"/>
            </a:endParaRP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r>
              <a:rPr lang="en-GB" sz="1400" dirty="0" smtClean="0">
                <a:latin typeface="Arial"/>
                <a:cs typeface="Arial"/>
              </a:rPr>
              <a:t>Reducing bureaucracy, increasing legal certainty, e.g. land purchase</a:t>
            </a:r>
            <a:endParaRPr lang="cs-CZ" sz="1400" dirty="0" smtClean="0">
              <a:latin typeface="Arial"/>
              <a:cs typeface="Arial"/>
            </a:endParaRP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endParaRPr lang="en-GB" sz="1400" dirty="0" smtClean="0">
              <a:latin typeface="Arial"/>
              <a:cs typeface="Arial"/>
            </a:endParaRP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r>
              <a:rPr lang="en-GB" sz="1400" dirty="0" smtClean="0">
                <a:latin typeface="Arial"/>
                <a:cs typeface="Arial"/>
              </a:rPr>
              <a:t>Introduction of Industry standards, environmental standards, building standards…</a:t>
            </a:r>
            <a:endParaRPr lang="cs-CZ" sz="1400" dirty="0" smtClean="0">
              <a:latin typeface="Arial"/>
              <a:cs typeface="Arial"/>
            </a:endParaRP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endParaRPr lang="en-GB" sz="1400" dirty="0" smtClean="0">
              <a:latin typeface="Arial"/>
              <a:cs typeface="Arial"/>
            </a:endParaRP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r>
              <a:rPr lang="en-GB" sz="1400" dirty="0" smtClean="0">
                <a:latin typeface="Arial"/>
                <a:cs typeface="Arial"/>
              </a:rPr>
              <a:t>Development of Infrastructure (Utilities, Logistics, Industrial Parks)</a:t>
            </a:r>
            <a:endParaRPr lang="cs-CZ" sz="1400" dirty="0" smtClean="0">
              <a:latin typeface="Arial"/>
              <a:cs typeface="Arial"/>
            </a:endParaRP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endParaRPr lang="en-GB" sz="1400" dirty="0" smtClean="0">
              <a:latin typeface="Arial"/>
              <a:cs typeface="Arial"/>
            </a:endParaRP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r>
              <a:rPr lang="en-GB" sz="1400" dirty="0" smtClean="0">
                <a:latin typeface="Arial"/>
                <a:cs typeface="Arial"/>
              </a:rPr>
              <a:t>Attract new technology by promoting collaboration between Industry and educational institutions</a:t>
            </a: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endParaRPr lang="en-GB" sz="1400" dirty="0" smtClean="0">
              <a:latin typeface="Arial"/>
              <a:cs typeface="Arial"/>
            </a:endParaRP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endParaRPr lang="en-GB" sz="1400" dirty="0">
              <a:latin typeface="Arial"/>
              <a:cs typeface="Arial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44512" y="492784"/>
            <a:ext cx="8299103" cy="646993"/>
          </a:xfrm>
        </p:spPr>
        <p:txBody>
          <a:bodyPr lIns="0"/>
          <a:lstStyle/>
          <a:p>
            <a:r>
              <a:rPr lang="en-GB" sz="3000" b="1" dirty="0">
                <a:solidFill>
                  <a:srgbClr val="3678B8"/>
                </a:solidFill>
                <a:latin typeface="Arial"/>
                <a:cs typeface="Arial"/>
              </a:rPr>
              <a:t>FUTURE GROWTH ACCELERATORS</a:t>
            </a:r>
          </a:p>
        </p:txBody>
      </p:sp>
      <p:pic>
        <p:nvPicPr>
          <p:cNvPr id="10" name="Picture 9" descr="GHH BONATRANS new 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9365" y="5798801"/>
            <a:ext cx="3033913" cy="727707"/>
          </a:xfrm>
          <a:prstGeom prst="rect">
            <a:avLst/>
          </a:prstGeom>
        </p:spPr>
      </p:pic>
      <p:sp>
        <p:nvSpPr>
          <p:cNvPr id="7" name="Rectangle 1"/>
          <p:cNvSpPr/>
          <p:nvPr/>
        </p:nvSpPr>
        <p:spPr>
          <a:xfrm>
            <a:off x="0" y="311"/>
            <a:ext cx="9144000" cy="120391"/>
          </a:xfrm>
          <a:prstGeom prst="rect">
            <a:avLst/>
          </a:prstGeom>
          <a:solidFill>
            <a:srgbClr val="3678B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11"/>
          <p:cNvSpPr/>
          <p:nvPr/>
        </p:nvSpPr>
        <p:spPr>
          <a:xfrm>
            <a:off x="0" y="6742293"/>
            <a:ext cx="9144000" cy="120391"/>
          </a:xfrm>
          <a:prstGeom prst="rect">
            <a:avLst/>
          </a:prstGeom>
          <a:solidFill>
            <a:srgbClr val="97BF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3678B8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11859"/>
            <a:ext cx="7467600" cy="169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67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text 12"/>
          <p:cNvSpPr txBox="1">
            <a:spLocks/>
          </p:cNvSpPr>
          <p:nvPr/>
        </p:nvSpPr>
        <p:spPr>
          <a:xfrm>
            <a:off x="544512" y="1471817"/>
            <a:ext cx="8299104" cy="4524058"/>
          </a:xfrm>
          <a:prstGeom prst="rect">
            <a:avLst/>
          </a:prstGeom>
        </p:spPr>
        <p:txBody>
          <a:bodyPr lIns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r>
              <a:rPr lang="en-GB" sz="1400" dirty="0" smtClean="0">
                <a:latin typeface="Arial"/>
                <a:cs typeface="Arial"/>
              </a:rPr>
              <a:t>Zero import duties</a:t>
            </a: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endParaRPr lang="en-GB" sz="1400" dirty="0" smtClean="0">
              <a:latin typeface="Arial"/>
              <a:cs typeface="Arial"/>
            </a:endParaRP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r>
              <a:rPr lang="en-GB" sz="1400" dirty="0" smtClean="0">
                <a:latin typeface="Arial"/>
                <a:cs typeface="Arial"/>
              </a:rPr>
              <a:t>No </a:t>
            </a:r>
            <a:r>
              <a:rPr lang="cs-CZ" sz="1400" dirty="0" err="1" smtClean="0">
                <a:latin typeface="Arial"/>
                <a:cs typeface="Arial"/>
              </a:rPr>
              <a:t>maritime</a:t>
            </a:r>
            <a:r>
              <a:rPr lang="en-GB" sz="1400" dirty="0" smtClean="0">
                <a:latin typeface="Arial"/>
                <a:cs typeface="Arial"/>
              </a:rPr>
              <a:t> transport</a:t>
            </a: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endParaRPr lang="en-GB" sz="1400" dirty="0" smtClean="0">
              <a:latin typeface="Arial"/>
              <a:cs typeface="Arial"/>
            </a:endParaRP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r>
              <a:rPr lang="en-GB" sz="1400" dirty="0" smtClean="0">
                <a:latin typeface="Arial"/>
                <a:cs typeface="Arial"/>
              </a:rPr>
              <a:t>Zero currency risks</a:t>
            </a: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endParaRPr lang="en-GB" sz="1400" dirty="0" smtClean="0">
              <a:latin typeface="Arial"/>
              <a:cs typeface="Arial"/>
            </a:endParaRP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r>
              <a:rPr lang="en-GB" sz="1400" dirty="0" smtClean="0">
                <a:latin typeface="Arial"/>
                <a:cs typeface="Arial"/>
              </a:rPr>
              <a:t>Shortens reaction time</a:t>
            </a: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endParaRPr lang="en-GB" sz="1400" dirty="0" smtClean="0">
              <a:latin typeface="Arial"/>
              <a:cs typeface="Arial"/>
            </a:endParaRP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r>
              <a:rPr lang="en-GB" sz="1400" dirty="0" smtClean="0">
                <a:latin typeface="Arial"/>
                <a:cs typeface="Arial"/>
              </a:rPr>
              <a:t>European quality at your door-step </a:t>
            </a: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endParaRPr lang="en-GB" sz="1400" dirty="0" smtClean="0">
              <a:latin typeface="Arial"/>
              <a:cs typeface="Arial"/>
            </a:endParaRPr>
          </a:p>
          <a:p>
            <a:pPr marL="198000">
              <a:lnSpc>
                <a:spcPct val="110000"/>
              </a:lnSpc>
              <a:spcBef>
                <a:spcPts val="0"/>
              </a:spcBef>
              <a:buClr>
                <a:srgbClr val="3678B8"/>
              </a:buClr>
              <a:buSzPct val="80000"/>
              <a:buFont typeface="Wingdings" charset="2"/>
              <a:buChar char=""/>
            </a:pPr>
            <a:endParaRPr lang="en-GB" sz="1400" dirty="0">
              <a:latin typeface="Arial"/>
              <a:cs typeface="Arial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44512" y="492784"/>
            <a:ext cx="8299103" cy="646993"/>
          </a:xfrm>
        </p:spPr>
        <p:txBody>
          <a:bodyPr lIns="0"/>
          <a:lstStyle/>
          <a:p>
            <a:r>
              <a:rPr lang="cs-CZ" sz="3000" b="1" dirty="0" smtClean="0">
                <a:solidFill>
                  <a:srgbClr val="3678B8"/>
                </a:solidFill>
                <a:latin typeface="Arial"/>
                <a:cs typeface="Arial"/>
              </a:rPr>
              <a:t>„</a:t>
            </a:r>
            <a:r>
              <a:rPr lang="en-GB" sz="3000" b="1" dirty="0" smtClean="0">
                <a:solidFill>
                  <a:srgbClr val="3678B8"/>
                </a:solidFill>
                <a:latin typeface="Arial"/>
                <a:cs typeface="Arial"/>
              </a:rPr>
              <a:t>MAKE IN INDIA</a:t>
            </a:r>
            <a:r>
              <a:rPr lang="cs-CZ" sz="3000" b="1" dirty="0" smtClean="0">
                <a:solidFill>
                  <a:srgbClr val="3678B8"/>
                </a:solidFill>
                <a:latin typeface="Arial"/>
                <a:cs typeface="Arial"/>
              </a:rPr>
              <a:t>“</a:t>
            </a:r>
            <a:r>
              <a:rPr lang="en-GB" sz="3000" b="1" dirty="0" smtClean="0">
                <a:solidFill>
                  <a:srgbClr val="3678B8"/>
                </a:solidFill>
                <a:latin typeface="Arial"/>
                <a:cs typeface="Arial"/>
              </a:rPr>
              <a:t> – EFFECTS &amp; BENEFITS</a:t>
            </a:r>
            <a:endParaRPr lang="en-GB" sz="3000" b="1" dirty="0">
              <a:solidFill>
                <a:srgbClr val="3678B8"/>
              </a:solidFill>
              <a:latin typeface="Arial"/>
              <a:cs typeface="Arial"/>
            </a:endParaRPr>
          </a:p>
        </p:txBody>
      </p:sp>
      <p:pic>
        <p:nvPicPr>
          <p:cNvPr id="10" name="Picture 9" descr="GHH BONATRANS new 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9365" y="5798801"/>
            <a:ext cx="3033913" cy="727707"/>
          </a:xfrm>
          <a:prstGeom prst="rect">
            <a:avLst/>
          </a:prstGeom>
        </p:spPr>
      </p:pic>
      <p:sp>
        <p:nvSpPr>
          <p:cNvPr id="7" name="Rectangle 1"/>
          <p:cNvSpPr/>
          <p:nvPr/>
        </p:nvSpPr>
        <p:spPr>
          <a:xfrm>
            <a:off x="0" y="311"/>
            <a:ext cx="9144000" cy="120391"/>
          </a:xfrm>
          <a:prstGeom prst="rect">
            <a:avLst/>
          </a:prstGeom>
          <a:solidFill>
            <a:srgbClr val="3678B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11"/>
          <p:cNvSpPr/>
          <p:nvPr/>
        </p:nvSpPr>
        <p:spPr>
          <a:xfrm>
            <a:off x="0" y="6742293"/>
            <a:ext cx="9144000" cy="120391"/>
          </a:xfrm>
          <a:prstGeom prst="rect">
            <a:avLst/>
          </a:prstGeom>
          <a:solidFill>
            <a:srgbClr val="97BF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3678B8"/>
              </a:solidFill>
            </a:endParaRPr>
          </a:p>
        </p:txBody>
      </p:sp>
      <p:pic>
        <p:nvPicPr>
          <p:cNvPr id="11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405" y="1505425"/>
            <a:ext cx="3684895" cy="17018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016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845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" name="Picture 15" descr="GHH BONATRANS new logo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394" y="5798801"/>
            <a:ext cx="3033913" cy="72770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" y="1731701"/>
            <a:ext cx="9144000" cy="1077035"/>
          </a:xfrm>
          <a:prstGeom prst="rect">
            <a:avLst/>
          </a:prstGeom>
          <a:solidFill>
            <a:srgbClr val="3678B8">
              <a:alpha val="4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678B8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54038" y="1999753"/>
            <a:ext cx="8221597" cy="792702"/>
          </a:xfrm>
          <a:prstGeom prst="rect">
            <a:avLst/>
          </a:prstGeom>
        </p:spPr>
        <p:txBody>
          <a:bodyPr lIns="0"/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100"/>
              </a:lnSpc>
            </a:pPr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290205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78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44513" y="321823"/>
            <a:ext cx="8148766" cy="817953"/>
          </a:xfrm>
        </p:spPr>
        <p:txBody>
          <a:bodyPr lIns="0"/>
          <a:lstStyle/>
          <a:p>
            <a:pPr algn="l"/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CONTACT</a:t>
            </a:r>
          </a:p>
        </p:txBody>
      </p:sp>
      <p:pic>
        <p:nvPicPr>
          <p:cNvPr id="8" name="Picture 8" descr="Circles cropped white.png"/>
          <p:cNvPicPr>
            <a:picLocks noChangeAspect="1"/>
          </p:cNvPicPr>
          <p:nvPr/>
        </p:nvPicPr>
        <p:blipFill>
          <a:blip r:embed="rId2" cstate="screen">
            <a:alphaModFix am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6280" y="3572256"/>
            <a:ext cx="4617720" cy="3285744"/>
          </a:xfrm>
          <a:prstGeom prst="rect">
            <a:avLst/>
          </a:prstGeom>
        </p:spPr>
      </p:pic>
      <p:pic>
        <p:nvPicPr>
          <p:cNvPr id="9" name="Picture 8" descr="Logo claom final temp NEG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038" y="5968022"/>
            <a:ext cx="2909073" cy="450156"/>
          </a:xfrm>
          <a:prstGeom prst="rect">
            <a:avLst/>
          </a:prstGeom>
        </p:spPr>
      </p:pic>
      <p:sp>
        <p:nvSpPr>
          <p:cNvPr id="11" name="Zástupný symbol pro text 12"/>
          <p:cNvSpPr txBox="1">
            <a:spLocks/>
          </p:cNvSpPr>
          <p:nvPr/>
        </p:nvSpPr>
        <p:spPr>
          <a:xfrm>
            <a:off x="554038" y="1629841"/>
            <a:ext cx="8139240" cy="1665809"/>
          </a:xfrm>
          <a:prstGeom prst="rect">
            <a:avLst/>
          </a:prstGeom>
        </p:spPr>
        <p:txBody>
          <a:bodyPr lIns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bg1"/>
              </a:buClr>
              <a:buSzPct val="80000"/>
              <a:buNone/>
            </a:pPr>
            <a:r>
              <a:rPr lang="en-US" sz="1800" dirty="0" smtClean="0">
                <a:solidFill>
                  <a:srgbClr val="FFFFFF"/>
                </a:solidFill>
              </a:rPr>
              <a:t>Jakub </a:t>
            </a:r>
            <a:r>
              <a:rPr lang="en-US" sz="1800" dirty="0">
                <a:solidFill>
                  <a:srgbClr val="FFFFFF"/>
                </a:solidFill>
              </a:rPr>
              <a:t>Weimann, Managing Director – BONATRANS GROUP </a:t>
            </a:r>
            <a:r>
              <a:rPr lang="en-US" sz="1800" dirty="0" err="1">
                <a:solidFill>
                  <a:srgbClr val="FFFFFF"/>
                </a:solidFill>
              </a:rPr>
              <a:t>a.s</a:t>
            </a:r>
            <a:r>
              <a:rPr lang="en-US" sz="1800" dirty="0">
                <a:solidFill>
                  <a:srgbClr val="FFFFFF"/>
                </a:solidFill>
              </a:rPr>
              <a:t>.</a:t>
            </a:r>
          </a:p>
          <a:p>
            <a:pPr marL="0" indent="0">
              <a:buClr>
                <a:schemeClr val="bg1"/>
              </a:buClr>
              <a:buSzPct val="80000"/>
              <a:buNone/>
            </a:pPr>
            <a:r>
              <a:rPr lang="en-US" sz="1800" dirty="0" smtClean="0">
                <a:solidFill>
                  <a:srgbClr val="FFFFFF"/>
                </a:solidFill>
              </a:rPr>
              <a:t>Joachim </a:t>
            </a:r>
            <a:r>
              <a:rPr lang="en-US" sz="1800" dirty="0">
                <a:solidFill>
                  <a:srgbClr val="FFFFFF"/>
                </a:solidFill>
              </a:rPr>
              <a:t>Marreck, Managing </a:t>
            </a:r>
            <a:r>
              <a:rPr lang="en-US" sz="1800" dirty="0" smtClean="0">
                <a:solidFill>
                  <a:srgbClr val="FFFFFF"/>
                </a:solidFill>
              </a:rPr>
              <a:t>D</a:t>
            </a:r>
            <a:r>
              <a:rPr lang="cs-CZ" sz="1800" dirty="0" smtClean="0">
                <a:solidFill>
                  <a:srgbClr val="FFFFFF"/>
                </a:solidFill>
              </a:rPr>
              <a:t>i</a:t>
            </a:r>
            <a:r>
              <a:rPr lang="en-US" sz="1800" dirty="0" smtClean="0">
                <a:solidFill>
                  <a:srgbClr val="FFFFFF"/>
                </a:solidFill>
              </a:rPr>
              <a:t>rector </a:t>
            </a:r>
            <a:r>
              <a:rPr lang="en-US" sz="1800" dirty="0">
                <a:solidFill>
                  <a:srgbClr val="FFFFFF"/>
                </a:solidFill>
              </a:rPr>
              <a:t>– </a:t>
            </a:r>
            <a:r>
              <a:rPr lang="en-US" sz="1800" dirty="0" err="1">
                <a:solidFill>
                  <a:srgbClr val="FFFFFF"/>
                </a:solidFill>
              </a:rPr>
              <a:t>Bonatrans</a:t>
            </a:r>
            <a:r>
              <a:rPr lang="en-US" sz="1800" dirty="0">
                <a:solidFill>
                  <a:srgbClr val="FFFFFF"/>
                </a:solidFill>
              </a:rPr>
              <a:t> India Private Limited</a:t>
            </a:r>
          </a:p>
          <a:p>
            <a:pPr marL="0" indent="0">
              <a:buClr>
                <a:srgbClr val="FDB913"/>
              </a:buClr>
              <a:buFont typeface="Arial"/>
              <a:buNone/>
            </a:pPr>
            <a:endParaRPr lang="en-US" sz="1800" dirty="0" smtClean="0">
              <a:solidFill>
                <a:srgbClr val="FFFFFF"/>
              </a:solidFill>
              <a:latin typeface="Calibri"/>
            </a:endParaRPr>
          </a:p>
          <a:p>
            <a:pPr marL="0" indent="0">
              <a:buClr>
                <a:srgbClr val="FDB913"/>
              </a:buClr>
              <a:buFont typeface="Arial"/>
              <a:buNone/>
            </a:pPr>
            <a:endParaRPr lang="en-US" sz="1800" dirty="0">
              <a:solidFill>
                <a:srgbClr val="FFFFFF"/>
              </a:solidFill>
              <a:latin typeface="Calibri"/>
            </a:endParaRPr>
          </a:p>
        </p:txBody>
      </p:sp>
      <p:graphicFrame>
        <p:nvGraphicFramePr>
          <p:cNvPr id="7" name="Tabul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2978236"/>
              </p:ext>
            </p:extLst>
          </p:nvPr>
        </p:nvGraphicFramePr>
        <p:xfrm>
          <a:off x="457701" y="4243922"/>
          <a:ext cx="8302840" cy="15857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5710"/>
                <a:gridCol w="2075710"/>
                <a:gridCol w="2075710"/>
                <a:gridCol w="2075710"/>
              </a:tblGrid>
              <a:tr h="1585797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cs-CZ" sz="1200" b="1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CZECH REPUBLIC</a:t>
                      </a:r>
                    </a:p>
                    <a:p>
                      <a:pPr marL="0" algn="l" defTabSz="457200" rtl="0" eaLnBrk="1" latinLnBrk="0" hangingPunct="1"/>
                      <a:r>
                        <a:rPr lang="cs-CZ" sz="950" b="1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en-GB" sz="950" b="1" kern="1200" dirty="0" smtClean="0">
                        <a:solidFill>
                          <a:schemeClr val="lt1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l" defTabSz="457200" rtl="0" eaLnBrk="1" latinLnBrk="0" hangingPunct="1"/>
                      <a:r>
                        <a:rPr lang="en-GB" sz="950" b="1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BONATRANS GROUP </a:t>
                      </a:r>
                      <a:r>
                        <a:rPr lang="en-GB" sz="950" b="1" kern="1200" dirty="0" err="1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a.s</a:t>
                      </a:r>
                      <a:r>
                        <a:rPr lang="en-GB" sz="950" b="1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r>
                        <a:rPr lang="en-GB" sz="950" b="0" dirty="0" err="1" smtClean="0">
                          <a:latin typeface="+mj-lt"/>
                          <a:cs typeface="Arial" panose="020B0604020202020204" pitchFamily="34" charset="0"/>
                        </a:rPr>
                        <a:t>Revoluční</a:t>
                      </a:r>
                      <a:r>
                        <a:rPr lang="en-GB" sz="950" b="0" dirty="0" smtClean="0">
                          <a:latin typeface="+mj-lt"/>
                          <a:cs typeface="Arial" panose="020B0604020202020204" pitchFamily="34" charset="0"/>
                        </a:rPr>
                        <a:t> 1234</a:t>
                      </a:r>
                    </a:p>
                    <a:p>
                      <a:r>
                        <a:rPr lang="en-GB" sz="950" b="0" dirty="0" smtClean="0">
                          <a:latin typeface="+mj-lt"/>
                          <a:cs typeface="Arial" panose="020B0604020202020204" pitchFamily="34" charset="0"/>
                        </a:rPr>
                        <a:t>735 94 </a:t>
                      </a:r>
                      <a:r>
                        <a:rPr lang="en-GB" sz="950" b="0" dirty="0" err="1" smtClean="0">
                          <a:latin typeface="+mj-lt"/>
                          <a:cs typeface="Arial" panose="020B0604020202020204" pitchFamily="34" charset="0"/>
                        </a:rPr>
                        <a:t>Bohumín</a:t>
                      </a:r>
                      <a:endParaRPr lang="en-GB" sz="950" b="0" dirty="0" smtClean="0">
                        <a:latin typeface="+mj-lt"/>
                        <a:cs typeface="Arial" panose="020B0604020202020204" pitchFamily="34" charset="0"/>
                      </a:endParaRPr>
                    </a:p>
                    <a:p>
                      <a:endParaRPr lang="cs-CZ" sz="950" b="0" dirty="0" smtClean="0">
                        <a:latin typeface="+mj-lt"/>
                        <a:cs typeface="Arial" panose="020B0604020202020204" pitchFamily="34" charset="0"/>
                      </a:endParaRPr>
                    </a:p>
                    <a:p>
                      <a:endParaRPr lang="cs-CZ" sz="950" b="0" dirty="0" smtClean="0">
                        <a:latin typeface="+mj-lt"/>
                        <a:cs typeface="Arial" panose="020B0604020202020204" pitchFamily="34" charset="0"/>
                      </a:endParaRPr>
                    </a:p>
                    <a:p>
                      <a:r>
                        <a:rPr lang="en-GB" sz="950" b="0" dirty="0" smtClean="0">
                          <a:latin typeface="+mj-lt"/>
                          <a:cs typeface="Arial" panose="020B0604020202020204" pitchFamily="34" charset="0"/>
                        </a:rPr>
                        <a:t>Tel.: +420 597 083 112</a:t>
                      </a:r>
                    </a:p>
                    <a:p>
                      <a:r>
                        <a:rPr lang="en-GB" sz="950" b="0" dirty="0" smtClean="0">
                          <a:latin typeface="+mj-lt"/>
                          <a:cs typeface="Arial" panose="020B0604020202020204" pitchFamily="34" charset="0"/>
                        </a:rPr>
                        <a:t>E-Mail: info_cz@ghh-bonatrans.com</a:t>
                      </a:r>
                      <a:endParaRPr lang="en-GB" sz="950" b="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b="1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GERMANY</a:t>
                      </a:r>
                    </a:p>
                    <a:p>
                      <a:r>
                        <a:rPr lang="cs-CZ" sz="950" b="0" dirty="0" smtClean="0"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  <a:endParaRPr lang="en-GB" sz="950" b="0" dirty="0" smtClean="0">
                        <a:latin typeface="+mj-lt"/>
                        <a:cs typeface="Arial" panose="020B0604020202020204" pitchFamily="34" charset="0"/>
                      </a:endParaRPr>
                    </a:p>
                    <a:p>
                      <a:r>
                        <a:rPr lang="en-GB" sz="950" b="1" dirty="0" err="1" smtClean="0">
                          <a:latin typeface="+mj-lt"/>
                          <a:cs typeface="Arial" panose="020B0604020202020204" pitchFamily="34" charset="0"/>
                        </a:rPr>
                        <a:t>Gutehoffnungshütte</a:t>
                      </a:r>
                      <a:r>
                        <a:rPr lang="en-GB" sz="950" b="1" dirty="0" smtClean="0"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950" b="1" dirty="0" err="1" smtClean="0">
                          <a:latin typeface="+mj-lt"/>
                          <a:cs typeface="Arial" panose="020B0604020202020204" pitchFamily="34" charset="0"/>
                        </a:rPr>
                        <a:t>Radsatz</a:t>
                      </a:r>
                      <a:r>
                        <a:rPr lang="en-GB" sz="950" b="1" dirty="0" smtClean="0">
                          <a:latin typeface="+mj-lt"/>
                          <a:cs typeface="Arial" panose="020B0604020202020204" pitchFamily="34" charset="0"/>
                        </a:rPr>
                        <a:t> G</a:t>
                      </a:r>
                      <a:r>
                        <a:rPr lang="cs-CZ" sz="950" b="1" dirty="0" smtClean="0">
                          <a:latin typeface="+mj-lt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GB" sz="950" b="1" dirty="0" err="1" smtClean="0">
                          <a:latin typeface="+mj-lt"/>
                          <a:cs typeface="Arial" panose="020B0604020202020204" pitchFamily="34" charset="0"/>
                        </a:rPr>
                        <a:t>bH</a:t>
                      </a:r>
                      <a:endParaRPr lang="en-GB" sz="950" b="1" dirty="0" smtClean="0"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marL="0" algn="l" defTabSz="457200" rtl="0" eaLnBrk="1" latinLnBrk="0" hangingPunct="1"/>
                      <a:r>
                        <a:rPr lang="en-GB" sz="950" b="0" kern="1200" dirty="0" err="1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Gartenstrasse</a:t>
                      </a:r>
                      <a:r>
                        <a:rPr lang="en-GB" sz="950" b="0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 40</a:t>
                      </a:r>
                    </a:p>
                    <a:p>
                      <a:pPr marL="0" algn="l" defTabSz="457200" rtl="0" eaLnBrk="1" latinLnBrk="0" hangingPunct="1"/>
                      <a:r>
                        <a:rPr lang="en-GB" sz="950" b="0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D-46145 Oberhausen</a:t>
                      </a:r>
                    </a:p>
                    <a:p>
                      <a:pPr marL="0" algn="l" defTabSz="457200" rtl="0" eaLnBrk="1" latinLnBrk="0" hangingPunct="1"/>
                      <a:endParaRPr lang="cs-CZ" sz="950" b="0" kern="1200" dirty="0" smtClean="0">
                        <a:solidFill>
                          <a:schemeClr val="lt1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l" defTabSz="457200" rtl="0" eaLnBrk="1" latinLnBrk="0" hangingPunct="1"/>
                      <a:endParaRPr lang="cs-CZ" sz="950" b="0" kern="1200" dirty="0" smtClean="0">
                        <a:solidFill>
                          <a:schemeClr val="lt1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l" defTabSz="457200" rtl="0" eaLnBrk="1" latinLnBrk="0" hangingPunct="1"/>
                      <a:r>
                        <a:rPr lang="en-GB" sz="950" b="0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Tel.: +49 (0)208 - 7400 0</a:t>
                      </a:r>
                    </a:p>
                    <a:p>
                      <a:pPr marL="0" algn="l" defTabSz="457200" rtl="0" eaLnBrk="1" latinLnBrk="0" hangingPunct="1"/>
                      <a:r>
                        <a:rPr lang="en-GB" sz="950" b="0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E-Mail: info_de@ghh-bonatrans.com</a:t>
                      </a:r>
                      <a:endParaRPr lang="en-GB" sz="950" b="0" kern="1200" dirty="0">
                        <a:solidFill>
                          <a:schemeClr val="lt1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b="1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INDIA</a:t>
                      </a:r>
                    </a:p>
                    <a:p>
                      <a:r>
                        <a:rPr lang="cs-CZ" sz="950" b="0" dirty="0" smtClean="0"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  <a:endParaRPr lang="en-GB" sz="950" b="0" dirty="0" smtClean="0">
                        <a:latin typeface="+mj-lt"/>
                        <a:cs typeface="Arial" panose="020B0604020202020204" pitchFamily="34" charset="0"/>
                      </a:endParaRPr>
                    </a:p>
                    <a:p>
                      <a:r>
                        <a:rPr lang="en-GB" sz="950" b="1" dirty="0" smtClean="0">
                          <a:latin typeface="+mj-lt"/>
                          <a:cs typeface="Arial" panose="020B0604020202020204" pitchFamily="34" charset="0"/>
                        </a:rPr>
                        <a:t>B</a:t>
                      </a:r>
                      <a:r>
                        <a:rPr lang="cs-CZ" sz="950" b="1" dirty="0" err="1" smtClean="0">
                          <a:latin typeface="+mj-lt"/>
                          <a:cs typeface="Arial" panose="020B0604020202020204" pitchFamily="34" charset="0"/>
                        </a:rPr>
                        <a:t>onatrans</a:t>
                      </a:r>
                      <a:r>
                        <a:rPr lang="en-GB" sz="950" b="1" dirty="0" smtClean="0">
                          <a:latin typeface="+mj-lt"/>
                          <a:cs typeface="Arial" panose="020B0604020202020204" pitchFamily="34" charset="0"/>
                        </a:rPr>
                        <a:t> India Private Limited</a:t>
                      </a:r>
                    </a:p>
                    <a:p>
                      <a:pPr marL="0" algn="l" defTabSz="457200" rtl="0" eaLnBrk="1" latinLnBrk="0" hangingPunct="1"/>
                      <a:r>
                        <a:rPr lang="en-US" sz="950" b="0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Plot No. A – 119</a:t>
                      </a:r>
                      <a:endParaRPr lang="cs-CZ" sz="950" b="0" kern="1200" dirty="0" smtClean="0">
                        <a:solidFill>
                          <a:schemeClr val="lt1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l" defTabSz="457200" rtl="0" eaLnBrk="1" latinLnBrk="0" hangingPunct="1"/>
                      <a:r>
                        <a:rPr lang="en-US" sz="950" b="0" kern="1200" dirty="0" err="1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Shendra</a:t>
                      </a:r>
                      <a:r>
                        <a:rPr lang="en-US" sz="950" b="0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 Five Star Industrial Area</a:t>
                      </a:r>
                      <a:endParaRPr lang="cs-CZ" sz="950" b="0" kern="1200" dirty="0" smtClean="0">
                        <a:solidFill>
                          <a:schemeClr val="lt1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l" defTabSz="457200" rtl="0" eaLnBrk="1" latinLnBrk="0" hangingPunct="1"/>
                      <a:r>
                        <a:rPr lang="en-GB" sz="950" b="0" kern="1200" dirty="0" err="1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Shendra</a:t>
                      </a:r>
                      <a:r>
                        <a:rPr lang="en-GB" sz="950" b="0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 MIDC, Aurangabad</a:t>
                      </a:r>
                      <a:r>
                        <a:rPr lang="cs-CZ" sz="950" b="0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950" b="0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431 154</a:t>
                      </a:r>
                      <a:r>
                        <a:rPr lang="cs-CZ" sz="950" b="0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algn="l" defTabSz="457200" rtl="0" eaLnBrk="1" latinLnBrk="0" hangingPunct="1"/>
                      <a:endParaRPr lang="cs-CZ" sz="950" b="0" kern="1200" dirty="0" smtClean="0">
                        <a:solidFill>
                          <a:schemeClr val="lt1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l" defTabSz="457200" rtl="0" eaLnBrk="1" latinLnBrk="0" hangingPunct="1"/>
                      <a:r>
                        <a:rPr lang="en-GB" sz="950" b="0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Tel.: +91240 7113900</a:t>
                      </a:r>
                    </a:p>
                    <a:p>
                      <a:pPr marL="0" algn="l" defTabSz="457200" rtl="0" eaLnBrk="1" latinLnBrk="0" hangingPunct="1"/>
                      <a:r>
                        <a:rPr lang="en-GB" sz="950" b="0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E-Mail: info_in@ghh-bonatrans.com</a:t>
                      </a:r>
                    </a:p>
                    <a:p>
                      <a:endParaRPr lang="en-GB" sz="1000" b="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cs-CZ" sz="1200" b="1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HONG</a:t>
                      </a:r>
                      <a:r>
                        <a:rPr lang="cs-CZ" sz="1100" b="1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 KONG</a:t>
                      </a:r>
                    </a:p>
                    <a:p>
                      <a:pPr marL="0" algn="l" defTabSz="457200" rtl="0" eaLnBrk="1" latinLnBrk="0" hangingPunct="1"/>
                      <a:r>
                        <a:rPr lang="cs-CZ" sz="950" b="1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en-GB" sz="950" b="1" kern="1200" dirty="0" smtClean="0">
                        <a:solidFill>
                          <a:schemeClr val="lt1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l" defTabSz="457200" rtl="0" eaLnBrk="1" latinLnBrk="0" hangingPunct="1"/>
                      <a:r>
                        <a:rPr lang="en-GB" sz="950" b="1" kern="1200" dirty="0" err="1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Bonatrans</a:t>
                      </a:r>
                      <a:r>
                        <a:rPr lang="en-GB" sz="950" b="1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 Asia Limited</a:t>
                      </a:r>
                      <a:endParaRPr lang="cs-CZ" sz="950" b="1" kern="1200" dirty="0" smtClean="0">
                        <a:solidFill>
                          <a:schemeClr val="lt1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l" defTabSz="457200" rtl="0" eaLnBrk="1" latinLnBrk="0" hangingPunct="1"/>
                      <a:r>
                        <a:rPr lang="en-US" sz="950" b="0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Rooms 2103-4, 21/F.,</a:t>
                      </a:r>
                      <a:endParaRPr lang="cs-CZ" sz="950" b="0" kern="1200" dirty="0" smtClean="0">
                        <a:solidFill>
                          <a:schemeClr val="lt1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l" defTabSz="457200" rtl="0" eaLnBrk="1" latinLnBrk="0" hangingPunct="1"/>
                      <a:r>
                        <a:rPr lang="en-US" sz="950" b="0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Wing On Centre</a:t>
                      </a:r>
                      <a:endParaRPr lang="cs-CZ" sz="950" b="0" kern="1200" dirty="0" smtClean="0">
                        <a:solidFill>
                          <a:schemeClr val="lt1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l" defTabSz="457200" rtl="0" eaLnBrk="1" latinLnBrk="0" hangingPunct="1"/>
                      <a:r>
                        <a:rPr lang="en-GB" sz="950" b="0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111 Connaught Road Central</a:t>
                      </a:r>
                      <a:endParaRPr lang="cs-CZ" sz="950" b="0" kern="1200" dirty="0" smtClean="0">
                        <a:solidFill>
                          <a:schemeClr val="lt1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cs-CZ" sz="9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Tel.: +86 136 0132 7096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E-Mail: info_</a:t>
                      </a:r>
                      <a:r>
                        <a:rPr kumimoji="0" lang="cs-CZ" sz="95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asia</a:t>
                      </a:r>
                      <a:r>
                        <a:rPr kumimoji="0" lang="en-GB" sz="9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@ghh-bonatrans.com</a:t>
                      </a:r>
                    </a:p>
                    <a:p>
                      <a:endParaRPr lang="en-GB" sz="1000" b="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962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" y="310"/>
            <a:ext cx="9142852" cy="6857689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148" y="1206150"/>
            <a:ext cx="9144000" cy="434882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bdélník 3"/>
          <p:cNvSpPr/>
          <p:nvPr/>
        </p:nvSpPr>
        <p:spPr>
          <a:xfrm>
            <a:off x="1554480" y="1276558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3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GHH-BONATRANS.</a:t>
            </a:r>
          </a:p>
          <a:p>
            <a:r>
              <a:rPr lang="en-GB" sz="3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</a:t>
            </a:r>
            <a:r>
              <a:rPr lang="cs-CZ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</a:t>
            </a:r>
            <a:r>
              <a:rPr lang="en-GB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3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 VALUES</a:t>
            </a:r>
            <a:r>
              <a:rPr lang="en-GB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sz="3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3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EXPERTISE</a:t>
            </a:r>
          </a:p>
          <a:p>
            <a:r>
              <a:rPr lang="en-GB" sz="3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INNOVATION</a:t>
            </a:r>
          </a:p>
          <a:p>
            <a:r>
              <a:rPr lang="en-GB" sz="3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</a:t>
            </a:r>
          </a:p>
          <a:p>
            <a:r>
              <a:rPr lang="en-GB" sz="3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</a:t>
            </a:r>
          </a:p>
          <a:p>
            <a:r>
              <a:rPr lang="en-GB" sz="3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PASSION</a:t>
            </a:r>
            <a:endParaRPr lang="en-GB" sz="3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45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44513" y="492784"/>
            <a:ext cx="8148766" cy="646993"/>
          </a:xfrm>
        </p:spPr>
        <p:txBody>
          <a:bodyPr lIns="0"/>
          <a:lstStyle/>
          <a:p>
            <a:r>
              <a:rPr lang="cs-CZ" sz="3000" b="1" dirty="0" smtClean="0">
                <a:solidFill>
                  <a:srgbClr val="3678B8"/>
                </a:solidFill>
                <a:latin typeface="Arial"/>
                <a:cs typeface="Arial"/>
              </a:rPr>
              <a:t>GLOBAL PRESENCE</a:t>
            </a:r>
            <a:endParaRPr lang="en-US" sz="3000" b="1" dirty="0">
              <a:solidFill>
                <a:srgbClr val="3678B8"/>
              </a:solidFill>
              <a:latin typeface="Arial"/>
              <a:cs typeface="Arial"/>
            </a:endParaRPr>
          </a:p>
        </p:txBody>
      </p:sp>
      <p:pic>
        <p:nvPicPr>
          <p:cNvPr id="10" name="Picture 9" descr="GHH BONATRANS new 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9365" y="5798801"/>
            <a:ext cx="3033913" cy="727707"/>
          </a:xfrm>
          <a:prstGeom prst="rect">
            <a:avLst/>
          </a:prstGeom>
        </p:spPr>
      </p:pic>
      <p:sp>
        <p:nvSpPr>
          <p:cNvPr id="7" name="Rectangle 1"/>
          <p:cNvSpPr/>
          <p:nvPr/>
        </p:nvSpPr>
        <p:spPr>
          <a:xfrm>
            <a:off x="0" y="311"/>
            <a:ext cx="9144000" cy="120391"/>
          </a:xfrm>
          <a:prstGeom prst="rect">
            <a:avLst/>
          </a:prstGeom>
          <a:solidFill>
            <a:srgbClr val="3678B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1"/>
          <p:cNvSpPr/>
          <p:nvPr/>
        </p:nvSpPr>
        <p:spPr>
          <a:xfrm>
            <a:off x="0" y="6739436"/>
            <a:ext cx="9144000" cy="120391"/>
          </a:xfrm>
          <a:prstGeom prst="rect">
            <a:avLst/>
          </a:prstGeom>
          <a:solidFill>
            <a:srgbClr val="97BF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678B8"/>
              </a:solidFill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267271837"/>
              </p:ext>
            </p:extLst>
          </p:nvPr>
        </p:nvGraphicFramePr>
        <p:xfrm>
          <a:off x="1508760" y="1397000"/>
          <a:ext cx="6111240" cy="4074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Obrázek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704" y="2988541"/>
            <a:ext cx="622678" cy="467009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422" y="2976130"/>
            <a:ext cx="654304" cy="490728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704" y="3422771"/>
            <a:ext cx="622678" cy="467008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422" y="3410360"/>
            <a:ext cx="654304" cy="49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66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44513" y="492784"/>
            <a:ext cx="8148766" cy="646993"/>
          </a:xfrm>
        </p:spPr>
        <p:txBody>
          <a:bodyPr lIns="0"/>
          <a:lstStyle/>
          <a:p>
            <a:r>
              <a:rPr lang="en-GB" sz="3000" b="1" dirty="0" smtClean="0">
                <a:solidFill>
                  <a:srgbClr val="3678B8"/>
                </a:solidFill>
                <a:latin typeface="Arial"/>
                <a:cs typeface="Arial"/>
              </a:rPr>
              <a:t>MANUFACTURING PLANTS</a:t>
            </a:r>
            <a:endParaRPr lang="en-GB" sz="3000" b="1" dirty="0">
              <a:solidFill>
                <a:srgbClr val="3678B8"/>
              </a:solidFill>
              <a:latin typeface="Arial"/>
              <a:cs typeface="Arial"/>
            </a:endParaRPr>
          </a:p>
        </p:txBody>
      </p:sp>
      <p:pic>
        <p:nvPicPr>
          <p:cNvPr id="10" name="Picture 9" descr="GHH BONATRANS new 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9365" y="5798801"/>
            <a:ext cx="3033913" cy="727707"/>
          </a:xfrm>
          <a:prstGeom prst="rect">
            <a:avLst/>
          </a:prstGeom>
        </p:spPr>
      </p:pic>
      <p:sp>
        <p:nvSpPr>
          <p:cNvPr id="7" name="Rectangle 1"/>
          <p:cNvSpPr/>
          <p:nvPr/>
        </p:nvSpPr>
        <p:spPr>
          <a:xfrm>
            <a:off x="0" y="311"/>
            <a:ext cx="9144000" cy="120391"/>
          </a:xfrm>
          <a:prstGeom prst="rect">
            <a:avLst/>
          </a:prstGeom>
          <a:solidFill>
            <a:srgbClr val="3678B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11"/>
          <p:cNvSpPr/>
          <p:nvPr/>
        </p:nvSpPr>
        <p:spPr>
          <a:xfrm>
            <a:off x="0" y="6739436"/>
            <a:ext cx="9144000" cy="120391"/>
          </a:xfrm>
          <a:prstGeom prst="rect">
            <a:avLst/>
          </a:prstGeom>
          <a:solidFill>
            <a:srgbClr val="97BF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3678B8"/>
              </a:solidFill>
            </a:endParaRPr>
          </a:p>
        </p:txBody>
      </p:sp>
      <p:graphicFrame>
        <p:nvGraphicFramePr>
          <p:cNvPr id="19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8013909"/>
              </p:ext>
            </p:extLst>
          </p:nvPr>
        </p:nvGraphicFramePr>
        <p:xfrm>
          <a:off x="544513" y="1134549"/>
          <a:ext cx="7710787" cy="47235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92478"/>
                <a:gridCol w="1679577"/>
                <a:gridCol w="1719990"/>
                <a:gridCol w="1602746"/>
                <a:gridCol w="1715996"/>
              </a:tblGrid>
              <a:tr h="623249">
                <a:tc gridSpan="2">
                  <a:txBody>
                    <a:bodyPr/>
                    <a:lstStyle/>
                    <a:p>
                      <a:r>
                        <a:rPr lang="en-GB" sz="1100" b="1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Companies</a:t>
                      </a:r>
                      <a:endParaRPr lang="en-GB" sz="1100" b="1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>
                    <a:solidFill>
                      <a:srgbClr val="97BF1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1073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BONATRANS GROUP</a:t>
                      </a:r>
                      <a:br>
                        <a:rPr lang="en-GB" sz="1100" b="1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GB" sz="1100" b="1" noProof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41073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Czech Republic</a:t>
                      </a:r>
                      <a:endParaRPr lang="en-GB" sz="11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7BF13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073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noProof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Bonatrans</a:t>
                      </a:r>
                      <a:r>
                        <a:rPr lang="en-GB" sz="1100" b="1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India</a:t>
                      </a:r>
                      <a:br>
                        <a:rPr lang="en-GB" sz="1100" b="1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100" b="1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indent="0" algn="ctr" defTabSz="41073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India</a:t>
                      </a:r>
                      <a:endParaRPr lang="en-GB" sz="11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7BF13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073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Light"/>
                        </a:rPr>
                        <a:t>GHH-</a:t>
                      </a:r>
                      <a:r>
                        <a:rPr lang="de-DE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Light"/>
                        </a:rPr>
                        <a:t>Radsatz</a:t>
                      </a:r>
                      <a:br>
                        <a:rPr lang="de-DE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Light"/>
                        </a:rPr>
                      </a:br>
                      <a:endParaRPr lang="de-DE" sz="11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Helvetica Light"/>
                      </a:endParaRPr>
                    </a:p>
                    <a:p>
                      <a:pPr marL="0" marR="0" indent="0" algn="ctr" defTabSz="41073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Light"/>
                        </a:rPr>
                        <a:t>Germany</a:t>
                      </a:r>
                      <a:endParaRPr lang="de-DE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Helvetica Light"/>
                      </a:endParaRPr>
                    </a:p>
                  </a:txBody>
                  <a:tcPr>
                    <a:solidFill>
                      <a:srgbClr val="97BF13">
                        <a:alpha val="30000"/>
                      </a:srgbClr>
                    </a:solidFill>
                  </a:tcPr>
                </a:tc>
              </a:tr>
              <a:tr h="486959">
                <a:tc gridSpan="2">
                  <a:txBody>
                    <a:bodyPr/>
                    <a:lstStyle/>
                    <a:p>
                      <a:pPr algn="ctr"/>
                      <a:r>
                        <a:rPr lang="en-GB" sz="1100" b="1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Sales and Employees 2015</a:t>
                      </a:r>
                      <a:endParaRPr lang="en-GB" sz="1100" b="1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>
                    <a:solidFill>
                      <a:srgbClr val="97BF1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Sales : € 232 m</a:t>
                      </a:r>
                    </a:p>
                    <a:p>
                      <a:pPr algn="ctr"/>
                      <a:r>
                        <a:rPr lang="en-GB" sz="11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Employees : 1 344</a:t>
                      </a:r>
                      <a:endParaRPr lang="en-GB" sz="11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Ctr="1">
                    <a:solidFill>
                      <a:srgbClr val="97BF13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1" noProof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GB" sz="11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Employees : 52</a:t>
                      </a:r>
                      <a:endParaRPr lang="en-GB" sz="11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Ctr="1">
                    <a:solidFill>
                      <a:srgbClr val="97BF13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Light"/>
                        </a:rPr>
                        <a:t>Sales</a:t>
                      </a:r>
                      <a:r>
                        <a:rPr lang="de-DE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Light"/>
                        </a:rPr>
                        <a:t> : € </a:t>
                      </a:r>
                      <a:r>
                        <a:rPr lang="cs-CZ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Light"/>
                        </a:rPr>
                        <a:t>85</a:t>
                      </a:r>
                      <a:r>
                        <a:rPr lang="de-DE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Light"/>
                        </a:rPr>
                        <a:t> m </a:t>
                      </a:r>
                      <a:r>
                        <a:rPr lang="cs-CZ" sz="11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Light"/>
                        </a:rPr>
                        <a:t>Employees</a:t>
                      </a:r>
                      <a:r>
                        <a:rPr lang="de-DE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Light"/>
                        </a:rPr>
                        <a:t> : </a:t>
                      </a:r>
                      <a:r>
                        <a:rPr lang="cs-CZ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Light"/>
                        </a:rPr>
                        <a:t>284</a:t>
                      </a:r>
                      <a:endParaRPr lang="de-DE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Helvetica Light"/>
                      </a:endParaRPr>
                    </a:p>
                  </a:txBody>
                  <a:tcPr anchorCtr="1">
                    <a:solidFill>
                      <a:srgbClr val="97BF13">
                        <a:alpha val="30000"/>
                      </a:srgbClr>
                    </a:solidFill>
                  </a:tcPr>
                </a:tc>
              </a:tr>
              <a:tr h="324647">
                <a:tc rowSpan="3">
                  <a:txBody>
                    <a:bodyPr/>
                    <a:lstStyle/>
                    <a:p>
                      <a:pPr marL="0" marR="0" indent="0" algn="ctr" defTabSz="41073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noProof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Capacities per year</a:t>
                      </a:r>
                    </a:p>
                    <a:p>
                      <a:endParaRPr lang="en-GB" sz="1100" b="1" noProof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>
                    <a:solidFill>
                      <a:srgbClr val="3678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073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Wheels</a:t>
                      </a:r>
                      <a:r>
                        <a:rPr lang="en-GB" sz="1100" b="1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indent="0" algn="ctr" defTabSz="41073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(incl. resilient)</a:t>
                      </a:r>
                      <a:endParaRPr lang="en-GB" sz="1100" b="1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>
                    <a:solidFill>
                      <a:srgbClr val="3678B8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  <a:r>
                        <a:rPr lang="en-GB" sz="1100" b="1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000</a:t>
                      </a:r>
                      <a:endParaRPr lang="en-GB" sz="1100" b="1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>
                    <a:solidFill>
                      <a:srgbClr val="3678B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20 000</a:t>
                      </a:r>
                      <a:endParaRPr lang="en-GB" sz="1100" b="1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>
                    <a:solidFill>
                      <a:srgbClr val="3678B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Light"/>
                        </a:rPr>
                        <a:t>40</a:t>
                      </a:r>
                      <a:r>
                        <a:rPr lang="cs-CZ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Light"/>
                        </a:rPr>
                        <a:t> </a:t>
                      </a:r>
                      <a:r>
                        <a:rPr lang="de-DE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Light"/>
                        </a:rPr>
                        <a:t>000</a:t>
                      </a:r>
                      <a:endParaRPr lang="de-DE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Helvetica Light"/>
                      </a:endParaRPr>
                    </a:p>
                  </a:txBody>
                  <a:tcPr anchor="ctr" anchorCtr="1">
                    <a:solidFill>
                      <a:srgbClr val="3678B8">
                        <a:alpha val="20000"/>
                      </a:srgbClr>
                    </a:solidFill>
                  </a:tcPr>
                </a:tc>
              </a:tr>
              <a:tr h="361089">
                <a:tc vMerge="1">
                  <a:txBody>
                    <a:bodyPr/>
                    <a:lstStyle/>
                    <a:p>
                      <a:endParaRPr lang="de-D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1073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Axles</a:t>
                      </a:r>
                      <a:endParaRPr lang="en-GB" sz="1100" b="1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>
                    <a:solidFill>
                      <a:srgbClr val="3678B8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50 000</a:t>
                      </a:r>
                      <a:endParaRPr lang="en-GB" sz="1100" b="1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>
                    <a:solidFill>
                      <a:srgbClr val="3678B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en-GB" sz="1100" b="1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000</a:t>
                      </a:r>
                      <a:endParaRPr lang="en-GB" sz="1100" b="1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>
                    <a:solidFill>
                      <a:srgbClr val="3678B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Light"/>
                        </a:rPr>
                        <a:t>7</a:t>
                      </a:r>
                      <a:r>
                        <a:rPr lang="cs-CZ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Light"/>
                        </a:rPr>
                        <a:t> </a:t>
                      </a:r>
                      <a:r>
                        <a:rPr lang="de-DE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Light"/>
                        </a:rPr>
                        <a:t>000</a:t>
                      </a:r>
                      <a:endParaRPr lang="de-DE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Helvetica Light"/>
                      </a:endParaRPr>
                    </a:p>
                  </a:txBody>
                  <a:tcPr anchor="ctr" anchorCtr="1">
                    <a:solidFill>
                      <a:srgbClr val="3678B8">
                        <a:alpha val="20000"/>
                      </a:srgbClr>
                    </a:solidFill>
                  </a:tcPr>
                </a:tc>
              </a:tr>
              <a:tr h="305631">
                <a:tc vMerge="1">
                  <a:txBody>
                    <a:bodyPr/>
                    <a:lstStyle/>
                    <a:p>
                      <a:endParaRPr lang="de-D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1073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Wheelsets</a:t>
                      </a:r>
                      <a:endParaRPr lang="en-GB" sz="1100" b="1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>
                    <a:solidFill>
                      <a:srgbClr val="3678B8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r>
                        <a:rPr lang="en-GB" sz="1100" b="1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000</a:t>
                      </a:r>
                      <a:endParaRPr lang="en-GB" sz="1100" b="1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>
                    <a:solidFill>
                      <a:srgbClr val="3678B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5 000</a:t>
                      </a:r>
                      <a:endParaRPr lang="en-GB" sz="1100" b="1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>
                    <a:solidFill>
                      <a:srgbClr val="3678B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Light"/>
                        </a:rPr>
                        <a:t>6</a:t>
                      </a:r>
                      <a:r>
                        <a:rPr lang="cs-CZ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Light"/>
                        </a:rPr>
                        <a:t> </a:t>
                      </a:r>
                      <a:r>
                        <a:rPr lang="de-DE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Light"/>
                        </a:rPr>
                        <a:t>000</a:t>
                      </a:r>
                      <a:endParaRPr lang="de-DE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Helvetica Light"/>
                      </a:endParaRPr>
                    </a:p>
                  </a:txBody>
                  <a:tcPr anchor="ctr" anchorCtr="1">
                    <a:solidFill>
                      <a:srgbClr val="3678B8">
                        <a:alpha val="20000"/>
                      </a:srgbClr>
                    </a:solidFill>
                  </a:tcPr>
                </a:tc>
              </a:tr>
              <a:tr h="361089">
                <a:tc rowSpan="6">
                  <a:txBody>
                    <a:bodyPr/>
                    <a:lstStyle/>
                    <a:p>
                      <a:pPr algn="ctr"/>
                      <a:r>
                        <a:rPr lang="en-GB" sz="1100" b="1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Deliveries</a:t>
                      </a:r>
                    </a:p>
                    <a:p>
                      <a:pPr algn="ctr"/>
                      <a:r>
                        <a:rPr lang="en-GB" sz="1100" b="1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</a:p>
                    <a:p>
                      <a:endParaRPr lang="en-GB" sz="1100" b="1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073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Monobloc wheels</a:t>
                      </a:r>
                      <a:endParaRPr lang="en-GB" sz="1100" b="1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>
                    <a:solidFill>
                      <a:srgbClr val="F6F6F6"/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GB" sz="11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157 000</a:t>
                      </a:r>
                      <a:endParaRPr lang="en-GB" sz="1100" b="1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endParaRPr lang="de-DE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000" dirty="0"/>
                    </a:p>
                  </a:txBody>
                  <a:tcPr/>
                </a:tc>
              </a:tr>
              <a:tr h="434665">
                <a:tc vMerge="1">
                  <a:txBody>
                    <a:bodyPr/>
                    <a:lstStyle/>
                    <a:p>
                      <a:endParaRPr lang="de-D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1073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Wheelsets </a:t>
                      </a:r>
                      <a:r>
                        <a:rPr lang="en-GB" sz="1100" b="1" noProof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monobloc</a:t>
                      </a:r>
                      <a:endParaRPr lang="en-GB" sz="1100" b="1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>
                    <a:solidFill>
                      <a:srgbClr val="F6F6F6"/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GB" sz="11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26 000</a:t>
                      </a:r>
                      <a:endParaRPr lang="en-GB" sz="1100" b="1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endParaRPr lang="de-DE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000" dirty="0"/>
                    </a:p>
                  </a:txBody>
                  <a:tcPr/>
                </a:tc>
              </a:tr>
              <a:tr h="361089">
                <a:tc vMerge="1">
                  <a:txBody>
                    <a:bodyPr/>
                    <a:lstStyle/>
                    <a:p>
                      <a:endParaRPr lang="de-D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1073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Axles</a:t>
                      </a:r>
                      <a:endParaRPr lang="en-GB" sz="1100" b="1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>
                    <a:solidFill>
                      <a:srgbClr val="F6F6F6"/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GB" sz="11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25 000</a:t>
                      </a:r>
                      <a:endParaRPr lang="en-GB" sz="1100" b="1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endParaRPr lang="de-DE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000" dirty="0"/>
                    </a:p>
                  </a:txBody>
                  <a:tcPr/>
                </a:tc>
              </a:tr>
              <a:tr h="361089">
                <a:tc vMerge="1">
                  <a:txBody>
                    <a:bodyPr/>
                    <a:lstStyle/>
                    <a:p>
                      <a:endParaRPr lang="de-D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1073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Resilient wheels</a:t>
                      </a:r>
                      <a:endParaRPr lang="en-GB" sz="1100" b="1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>
                    <a:solidFill>
                      <a:srgbClr val="F6F6F6"/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GB" sz="11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4 000</a:t>
                      </a:r>
                      <a:endParaRPr lang="en-GB" sz="1100" b="1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endParaRPr lang="de-DE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000" dirty="0"/>
                    </a:p>
                  </a:txBody>
                  <a:tcPr/>
                </a:tc>
              </a:tr>
              <a:tr h="40763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1073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Wheelsets</a:t>
                      </a:r>
                      <a:r>
                        <a:rPr lang="en-GB" sz="1100" b="1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resilient / Independent wheel axle</a:t>
                      </a:r>
                      <a:endParaRPr lang="en-GB" sz="1100" b="1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>
                    <a:solidFill>
                      <a:srgbClr val="F6F6F6"/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GB" sz="11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3 000</a:t>
                      </a:r>
                      <a:endParaRPr lang="en-GB" sz="1100" b="1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endParaRPr lang="de-DE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000" dirty="0"/>
                    </a:p>
                  </a:txBody>
                  <a:tcPr/>
                </a:tc>
              </a:tr>
              <a:tr h="407636">
                <a:tc vMerge="1">
                  <a:txBody>
                    <a:bodyPr/>
                    <a:lstStyle/>
                    <a:p>
                      <a:endParaRPr lang="de-D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1073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Tyres</a:t>
                      </a:r>
                      <a:endParaRPr lang="en-GB" sz="1100" b="1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>
                    <a:solidFill>
                      <a:srgbClr val="F6F6F6"/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GB" sz="11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27 000</a:t>
                      </a:r>
                      <a:endParaRPr lang="en-GB" sz="1100" b="1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endParaRPr lang="de-DE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051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44513" y="492784"/>
            <a:ext cx="8148766" cy="646993"/>
          </a:xfrm>
        </p:spPr>
        <p:txBody>
          <a:bodyPr lIns="0"/>
          <a:lstStyle/>
          <a:p>
            <a:r>
              <a:rPr lang="cs-CZ" sz="3000" b="1" dirty="0" smtClean="0">
                <a:solidFill>
                  <a:srgbClr val="3678B8"/>
                </a:solidFill>
                <a:latin typeface="Arial"/>
                <a:cs typeface="Arial"/>
              </a:rPr>
              <a:t>ONE STOP SHOP</a:t>
            </a:r>
            <a:endParaRPr lang="en-US" sz="3000" b="1" dirty="0">
              <a:solidFill>
                <a:srgbClr val="3678B8"/>
              </a:solidFill>
              <a:latin typeface="Arial"/>
              <a:cs typeface="Arial"/>
            </a:endParaRPr>
          </a:p>
        </p:txBody>
      </p:sp>
      <p:pic>
        <p:nvPicPr>
          <p:cNvPr id="10" name="Picture 9" descr="GHH BONATRANS new 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9365" y="5798801"/>
            <a:ext cx="3033913" cy="727707"/>
          </a:xfrm>
          <a:prstGeom prst="rect">
            <a:avLst/>
          </a:prstGeom>
        </p:spPr>
      </p:pic>
      <p:sp>
        <p:nvSpPr>
          <p:cNvPr id="7" name="Rectangle 1"/>
          <p:cNvSpPr/>
          <p:nvPr/>
        </p:nvSpPr>
        <p:spPr>
          <a:xfrm>
            <a:off x="0" y="311"/>
            <a:ext cx="9144000" cy="120391"/>
          </a:xfrm>
          <a:prstGeom prst="rect">
            <a:avLst/>
          </a:prstGeom>
          <a:solidFill>
            <a:srgbClr val="3678B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1"/>
          <p:cNvSpPr/>
          <p:nvPr/>
        </p:nvSpPr>
        <p:spPr>
          <a:xfrm>
            <a:off x="0" y="6739436"/>
            <a:ext cx="9144000" cy="120391"/>
          </a:xfrm>
          <a:prstGeom prst="rect">
            <a:avLst/>
          </a:prstGeom>
          <a:solidFill>
            <a:srgbClr val="97BF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678B8"/>
              </a:solidFill>
            </a:endParaRPr>
          </a:p>
        </p:txBody>
      </p:sp>
      <p:sp>
        <p:nvSpPr>
          <p:cNvPr id="11" name="Textfeld 3"/>
          <p:cNvSpPr txBox="1"/>
          <p:nvPr/>
        </p:nvSpPr>
        <p:spPr>
          <a:xfrm>
            <a:off x="657150" y="1137973"/>
            <a:ext cx="1087306" cy="12218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de-DE" sz="1100" dirty="0" err="1" smtClean="0">
                <a:solidFill>
                  <a:srgbClr val="3678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Tramway</a:t>
            </a:r>
            <a:endParaRPr lang="de-DE" sz="1100" dirty="0">
              <a:solidFill>
                <a:srgbClr val="3678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bgerundetes Rechteck 5"/>
          <p:cNvSpPr/>
          <p:nvPr/>
        </p:nvSpPr>
        <p:spPr>
          <a:xfrm>
            <a:off x="692873" y="1520615"/>
            <a:ext cx="1015861" cy="802575"/>
          </a:xfrm>
          <a:prstGeom prst="roundRect">
            <a:avLst/>
          </a:prstGeom>
          <a:solidFill>
            <a:srgbClr val="97BF13"/>
          </a:solidFill>
          <a:ln>
            <a:noFill/>
          </a:ln>
          <a:effectLst>
            <a:outerShdw blurRad="25400" dist="254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6"/>
          <p:cNvSpPr txBox="1"/>
          <p:nvPr/>
        </p:nvSpPr>
        <p:spPr>
          <a:xfrm>
            <a:off x="1783247" y="1122475"/>
            <a:ext cx="1087306" cy="1237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de-DE" sz="1100" dirty="0" smtClean="0">
                <a:solidFill>
                  <a:srgbClr val="3678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 </a:t>
            </a:r>
            <a:r>
              <a:rPr lang="de-DE" sz="1100" dirty="0" err="1" smtClean="0">
                <a:solidFill>
                  <a:srgbClr val="3678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</a:t>
            </a:r>
            <a:r>
              <a:rPr lang="de-DE" sz="1100" dirty="0" smtClean="0">
                <a:solidFill>
                  <a:srgbClr val="3678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Metro</a:t>
            </a:r>
            <a:endParaRPr lang="de-DE" sz="1100" dirty="0">
              <a:solidFill>
                <a:srgbClr val="3678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Abgerundetes Rechteck 7"/>
          <p:cNvSpPr/>
          <p:nvPr/>
        </p:nvSpPr>
        <p:spPr>
          <a:xfrm>
            <a:off x="1818970" y="1520615"/>
            <a:ext cx="1015861" cy="802575"/>
          </a:xfrm>
          <a:prstGeom prst="roundRect">
            <a:avLst/>
          </a:prstGeom>
          <a:solidFill>
            <a:srgbClr val="97BF13"/>
          </a:solidFill>
          <a:ln>
            <a:noFill/>
          </a:ln>
          <a:effectLst>
            <a:outerShdw blurRad="25400" dist="254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feld 8"/>
          <p:cNvSpPr txBox="1"/>
          <p:nvPr/>
        </p:nvSpPr>
        <p:spPr>
          <a:xfrm>
            <a:off x="2897147" y="1122475"/>
            <a:ext cx="1087306" cy="1237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de-DE" sz="1100" dirty="0" smtClean="0">
                <a:solidFill>
                  <a:srgbClr val="3678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Urban </a:t>
            </a:r>
            <a:r>
              <a:rPr lang="de-DE" sz="1100" dirty="0" err="1" smtClean="0">
                <a:solidFill>
                  <a:srgbClr val="3678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</a:t>
            </a:r>
            <a:endParaRPr lang="de-DE" sz="1100" dirty="0">
              <a:solidFill>
                <a:srgbClr val="3678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Abgerundetes Rechteck 9"/>
          <p:cNvSpPr/>
          <p:nvPr/>
        </p:nvSpPr>
        <p:spPr>
          <a:xfrm>
            <a:off x="2932870" y="1520615"/>
            <a:ext cx="1015861" cy="802575"/>
          </a:xfrm>
          <a:prstGeom prst="roundRect">
            <a:avLst/>
          </a:prstGeom>
          <a:solidFill>
            <a:srgbClr val="97BF13"/>
          </a:solidFill>
          <a:ln>
            <a:noFill/>
          </a:ln>
          <a:effectLst>
            <a:outerShdw blurRad="25400" dist="254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feld 10"/>
          <p:cNvSpPr txBox="1"/>
          <p:nvPr/>
        </p:nvSpPr>
        <p:spPr>
          <a:xfrm>
            <a:off x="4031364" y="1122475"/>
            <a:ext cx="1087306" cy="1237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de-DE" sz="1100" dirty="0" smtClean="0">
                <a:solidFill>
                  <a:srgbClr val="3678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</a:t>
            </a:r>
            <a:r>
              <a:rPr lang="de-DE" sz="1100" dirty="0" err="1" smtClean="0">
                <a:solidFill>
                  <a:srgbClr val="3678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distance</a:t>
            </a:r>
            <a:r>
              <a:rPr lang="de-DE" sz="1100" dirty="0" smtClean="0">
                <a:solidFill>
                  <a:srgbClr val="3678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 smtClean="0">
                <a:solidFill>
                  <a:srgbClr val="3678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</a:t>
            </a:r>
            <a:endParaRPr lang="de-DE" sz="1100" dirty="0">
              <a:solidFill>
                <a:srgbClr val="3678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Abgerundetes Rechteck 11"/>
          <p:cNvSpPr/>
          <p:nvPr/>
        </p:nvSpPr>
        <p:spPr>
          <a:xfrm>
            <a:off x="4067087" y="1520615"/>
            <a:ext cx="1015861" cy="802575"/>
          </a:xfrm>
          <a:prstGeom prst="roundRect">
            <a:avLst/>
          </a:prstGeom>
          <a:solidFill>
            <a:srgbClr val="97BF13"/>
          </a:solidFill>
          <a:ln>
            <a:noFill/>
          </a:ln>
          <a:effectLst>
            <a:outerShdw blurRad="25400" dist="254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extfeld 12"/>
          <p:cNvSpPr txBox="1"/>
          <p:nvPr/>
        </p:nvSpPr>
        <p:spPr>
          <a:xfrm>
            <a:off x="5165727" y="1122475"/>
            <a:ext cx="1087306" cy="1237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de-DE" sz="1100" dirty="0" smtClean="0">
                <a:solidFill>
                  <a:srgbClr val="3678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Speed </a:t>
            </a:r>
            <a:r>
              <a:rPr lang="de-DE" sz="1100" dirty="0" err="1" smtClean="0">
                <a:solidFill>
                  <a:srgbClr val="3678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</a:t>
            </a:r>
            <a:endParaRPr lang="de-DE" sz="1100" dirty="0">
              <a:solidFill>
                <a:srgbClr val="3678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Abgerundetes Rechteck 13"/>
          <p:cNvSpPr/>
          <p:nvPr/>
        </p:nvSpPr>
        <p:spPr>
          <a:xfrm>
            <a:off x="5201450" y="1520615"/>
            <a:ext cx="1015861" cy="802575"/>
          </a:xfrm>
          <a:prstGeom prst="roundRect">
            <a:avLst/>
          </a:prstGeom>
          <a:solidFill>
            <a:srgbClr val="97BF13"/>
          </a:solidFill>
          <a:ln>
            <a:noFill/>
          </a:ln>
          <a:effectLst>
            <a:outerShdw blurRad="25400" dist="254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2" name="Picture 2" descr="P:\Bilder Light Rail\GHH\Vehicle photos\Low-floor LRVs\Siemens_COMBINO_Bern_Switzerlan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8" r="12977" b="41208"/>
          <a:stretch/>
        </p:blipFill>
        <p:spPr bwMode="auto">
          <a:xfrm flipH="1">
            <a:off x="764405" y="1587496"/>
            <a:ext cx="872797" cy="66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C:\Users\keppler\Desktop\images1AWCY5A8.jpg"/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89"/>
          <a:stretch/>
        </p:blipFill>
        <p:spPr bwMode="auto">
          <a:xfrm>
            <a:off x="1891300" y="1587102"/>
            <a:ext cx="871200" cy="6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Obrázek 6" descr="ICE 3.jpg"/>
          <p:cNvPicPr>
            <a:picLocks/>
          </p:cNvPicPr>
          <p:nvPr/>
        </p:nvPicPr>
        <p:blipFill rotWithShape="1">
          <a:blip r:embed="rId5" cstate="print"/>
          <a:srcRect r="11672"/>
          <a:stretch/>
        </p:blipFill>
        <p:spPr bwMode="auto">
          <a:xfrm>
            <a:off x="5273780" y="1587750"/>
            <a:ext cx="871200" cy="66830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5" name="Picture 6" descr="Prospector_goninan"/>
          <p:cNvPicPr>
            <a:picLocks noChangeArrowheads="1"/>
          </p:cNvPicPr>
          <p:nvPr/>
        </p:nvPicPr>
        <p:blipFill rotWithShape="1">
          <a:blip r:embed="rId6" cstate="print"/>
          <a:srcRect r="27448" b="20704"/>
          <a:stretch/>
        </p:blipFill>
        <p:spPr bwMode="auto">
          <a:xfrm>
            <a:off x="3005200" y="1587102"/>
            <a:ext cx="871200" cy="6696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6" name="Picture 4" descr="073_ Rekordní lokomotiva Siemens Taurus Rh1216 s koly BTS"/>
          <p:cNvPicPr>
            <a:picLocks noChangeArrowheads="1"/>
          </p:cNvPicPr>
          <p:nvPr/>
        </p:nvPicPr>
        <p:blipFill rotWithShape="1">
          <a:blip r:embed="rId7" cstate="print"/>
          <a:srcRect l="18623" r="4374" b="9325"/>
          <a:stretch/>
        </p:blipFill>
        <p:spPr bwMode="auto">
          <a:xfrm flipH="1">
            <a:off x="4139417" y="1587102"/>
            <a:ext cx="871200" cy="6696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7" name="Textfeld 19"/>
          <p:cNvSpPr txBox="1"/>
          <p:nvPr/>
        </p:nvSpPr>
        <p:spPr>
          <a:xfrm>
            <a:off x="6284353" y="1122475"/>
            <a:ext cx="1087306" cy="1237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de-DE" sz="1100" dirty="0" smtClean="0">
                <a:solidFill>
                  <a:srgbClr val="3678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Freight</a:t>
            </a:r>
            <a:endParaRPr lang="de-DE" sz="1100" dirty="0">
              <a:solidFill>
                <a:srgbClr val="3678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Abgerundetes Rechteck 20"/>
          <p:cNvSpPr/>
          <p:nvPr/>
        </p:nvSpPr>
        <p:spPr>
          <a:xfrm>
            <a:off x="6320076" y="1520615"/>
            <a:ext cx="1015861" cy="802575"/>
          </a:xfrm>
          <a:prstGeom prst="roundRect">
            <a:avLst/>
          </a:prstGeom>
          <a:solidFill>
            <a:srgbClr val="97BF13"/>
          </a:solidFill>
          <a:ln>
            <a:noFill/>
          </a:ln>
          <a:effectLst>
            <a:outerShdw blurRad="25400" dist="254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Textfeld 21"/>
          <p:cNvSpPr txBox="1"/>
          <p:nvPr/>
        </p:nvSpPr>
        <p:spPr>
          <a:xfrm>
            <a:off x="7410414" y="1122475"/>
            <a:ext cx="1087306" cy="1237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de-DE" sz="1100" dirty="0" smtClean="0">
                <a:solidFill>
                  <a:srgbClr val="3678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</a:t>
            </a:r>
            <a:r>
              <a:rPr lang="de-DE" sz="1100" dirty="0" err="1" smtClean="0">
                <a:solidFill>
                  <a:srgbClr val="3678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machines</a:t>
            </a:r>
            <a:endParaRPr lang="de-DE" sz="1100" dirty="0">
              <a:solidFill>
                <a:srgbClr val="3678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Abgerundetes Rechteck 22"/>
          <p:cNvSpPr/>
          <p:nvPr/>
        </p:nvSpPr>
        <p:spPr>
          <a:xfrm>
            <a:off x="7455662" y="1509582"/>
            <a:ext cx="1015861" cy="802575"/>
          </a:xfrm>
          <a:prstGeom prst="roundRect">
            <a:avLst/>
          </a:prstGeom>
          <a:solidFill>
            <a:srgbClr val="97BF13"/>
          </a:solidFill>
          <a:ln>
            <a:noFill/>
          </a:ln>
          <a:effectLst>
            <a:outerShdw blurRad="25400" dist="254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1" name="Picture 5" descr="Fairmont Tamper"/>
          <p:cNvPicPr>
            <a:picLocks noChangeArrowheads="1"/>
          </p:cNvPicPr>
          <p:nvPr/>
        </p:nvPicPr>
        <p:blipFill rotWithShape="1">
          <a:blip r:embed="rId8" cstate="print"/>
          <a:srcRect l="48033" r="4273"/>
          <a:stretch/>
        </p:blipFill>
        <p:spPr bwMode="auto">
          <a:xfrm>
            <a:off x="7527992" y="1576717"/>
            <a:ext cx="871200" cy="66830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2" name="Picture 5"/>
          <p:cNvPicPr>
            <a:picLocks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85" b="19391"/>
          <a:stretch/>
        </p:blipFill>
        <p:spPr bwMode="auto">
          <a:xfrm>
            <a:off x="6392406" y="1587750"/>
            <a:ext cx="871200" cy="668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137"/>
          <p:cNvSpPr>
            <a:spLocks noChangeArrowheads="1"/>
          </p:cNvSpPr>
          <p:nvPr/>
        </p:nvSpPr>
        <p:spPr bwMode="auto">
          <a:xfrm>
            <a:off x="6320172" y="3931413"/>
            <a:ext cx="1015861" cy="1850551"/>
          </a:xfrm>
          <a:prstGeom prst="rect">
            <a:avLst/>
          </a:prstGeom>
          <a:solidFill>
            <a:srgbClr val="3678B8"/>
          </a:solidFill>
          <a:ln w="6350" cap="flat" cmpd="sng" algn="ctr">
            <a:noFill/>
            <a:prstDash val="solid"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txBody>
          <a:bodyPr anchor="t" anchorCtr="0">
            <a:noAutofit/>
          </a:bodyPr>
          <a:lstStyle/>
          <a:p>
            <a:pPr algn="ctr"/>
            <a:endParaRPr lang="en-US" sz="9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9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Stress optimized </a:t>
            </a:r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low-weight </a:t>
            </a:r>
            <a:r>
              <a:rPr lang="en-US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wheelsets </a:t>
            </a:r>
            <a:endParaRPr lang="en-GB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137"/>
          <p:cNvSpPr>
            <a:spLocks noChangeArrowheads="1"/>
          </p:cNvSpPr>
          <p:nvPr/>
        </p:nvSpPr>
        <p:spPr bwMode="auto">
          <a:xfrm>
            <a:off x="1801109" y="3931412"/>
            <a:ext cx="1015861" cy="1850552"/>
          </a:xfrm>
          <a:prstGeom prst="rect">
            <a:avLst/>
          </a:prstGeom>
          <a:solidFill>
            <a:srgbClr val="3678B8"/>
          </a:solidFill>
          <a:ln w="6350" cap="flat" cmpd="sng" algn="ctr">
            <a:noFill/>
            <a:prstDash val="solid"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txBody>
          <a:bodyPr anchor="t" anchorCtr="0">
            <a:noAutofit/>
          </a:bodyPr>
          <a:lstStyle/>
          <a:p>
            <a:pPr algn="ctr"/>
            <a:endParaRPr lang="en-US" sz="9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9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and trailer wheelsets</a:t>
            </a:r>
          </a:p>
          <a:p>
            <a:pPr algn="ctr"/>
            <a:endParaRPr lang="en-US" sz="9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with components and noise reducing applications</a:t>
            </a:r>
          </a:p>
          <a:p>
            <a:pPr algn="ctr"/>
            <a:endParaRPr lang="en-GB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137"/>
          <p:cNvSpPr>
            <a:spLocks noChangeArrowheads="1"/>
          </p:cNvSpPr>
          <p:nvPr/>
        </p:nvSpPr>
        <p:spPr bwMode="auto">
          <a:xfrm>
            <a:off x="2915877" y="3931413"/>
            <a:ext cx="1015861" cy="1850551"/>
          </a:xfrm>
          <a:prstGeom prst="rect">
            <a:avLst/>
          </a:prstGeom>
          <a:solidFill>
            <a:srgbClr val="3678B8"/>
          </a:solidFill>
          <a:ln w="6350" cap="flat" cmpd="sng" algn="ctr">
            <a:noFill/>
            <a:prstDash val="solid"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txBody>
          <a:bodyPr anchor="t" anchorCtr="0">
            <a:noAutofit/>
          </a:bodyPr>
          <a:lstStyle/>
          <a:p>
            <a:pPr algn="ctr"/>
            <a:endParaRPr lang="en-US" sz="9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</a:t>
            </a:r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trailer wheelsets and their parts for all types of EMU and DMU </a:t>
            </a:r>
            <a:r>
              <a:rPr lang="en-US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units</a:t>
            </a:r>
          </a:p>
          <a:p>
            <a:pPr algn="ctr"/>
            <a:endParaRPr lang="en-US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137"/>
          <p:cNvSpPr>
            <a:spLocks noChangeArrowheads="1"/>
          </p:cNvSpPr>
          <p:nvPr/>
        </p:nvSpPr>
        <p:spPr bwMode="auto">
          <a:xfrm>
            <a:off x="4051485" y="3931413"/>
            <a:ext cx="1015861" cy="1850551"/>
          </a:xfrm>
          <a:prstGeom prst="rect">
            <a:avLst/>
          </a:prstGeom>
          <a:solidFill>
            <a:srgbClr val="3678B8"/>
          </a:solidFill>
          <a:ln w="6350" cap="flat" cmpd="sng" algn="ctr">
            <a:noFill/>
            <a:prstDash val="solid"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txBody>
          <a:bodyPr anchor="t" anchorCtr="0">
            <a:noAutofit/>
          </a:bodyPr>
          <a:lstStyle/>
          <a:p>
            <a:pPr algn="ctr"/>
            <a:endParaRPr lang="en-US" sz="9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9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9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</a:t>
            </a:r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locomotive </a:t>
            </a:r>
            <a:r>
              <a:rPr lang="en-US" sz="9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wheelsets</a:t>
            </a:r>
            <a:endParaRPr lang="en-US" sz="9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137"/>
          <p:cNvSpPr>
            <a:spLocks noChangeArrowheads="1"/>
          </p:cNvSpPr>
          <p:nvPr/>
        </p:nvSpPr>
        <p:spPr bwMode="auto">
          <a:xfrm>
            <a:off x="5183589" y="3931412"/>
            <a:ext cx="1015861" cy="1850552"/>
          </a:xfrm>
          <a:prstGeom prst="rect">
            <a:avLst/>
          </a:prstGeom>
          <a:solidFill>
            <a:srgbClr val="3678B8"/>
          </a:solidFill>
          <a:ln w="6350" cap="flat" cmpd="sng" algn="ctr">
            <a:noFill/>
            <a:prstDash val="solid"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txBody>
          <a:bodyPr anchor="t" anchorCtr="0">
            <a:noAutofit/>
          </a:bodyPr>
          <a:lstStyle/>
          <a:p>
            <a:pPr algn="ctr">
              <a:spcAft>
                <a:spcPts val="300"/>
              </a:spcAft>
              <a:buClr>
                <a:srgbClr val="009E96"/>
              </a:buClr>
              <a:defRPr/>
            </a:pPr>
            <a:endParaRPr lang="en-GB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300"/>
              </a:spcAft>
              <a:buClr>
                <a:srgbClr val="009E96"/>
              </a:buClr>
              <a:defRPr/>
            </a:pPr>
            <a:r>
              <a:rPr lang="en-GB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Products </a:t>
            </a:r>
            <a:r>
              <a:rPr lang="en-GB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very high speeds above 250 km/h</a:t>
            </a:r>
          </a:p>
          <a:p>
            <a:pPr algn="ctr">
              <a:spcAft>
                <a:spcPts val="300"/>
              </a:spcAft>
              <a:buClr>
                <a:srgbClr val="009E96"/>
              </a:buClr>
              <a:defRPr/>
            </a:pPr>
            <a:r>
              <a:rPr lang="en-GB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Including induction hardening of axles for high fatigue strength</a:t>
            </a:r>
          </a:p>
        </p:txBody>
      </p:sp>
      <p:sp>
        <p:nvSpPr>
          <p:cNvPr id="38" name="Rectangle 137"/>
          <p:cNvSpPr>
            <a:spLocks noChangeArrowheads="1"/>
          </p:cNvSpPr>
          <p:nvPr/>
        </p:nvSpPr>
        <p:spPr bwMode="auto">
          <a:xfrm>
            <a:off x="684848" y="3931413"/>
            <a:ext cx="1015861" cy="1850552"/>
          </a:xfrm>
          <a:prstGeom prst="rect">
            <a:avLst/>
          </a:prstGeom>
          <a:solidFill>
            <a:srgbClr val="3678B8"/>
          </a:solidFill>
          <a:ln w="6350" cap="flat" cmpd="sng" algn="ctr">
            <a:noFill/>
            <a:prstDash val="solid"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txBody>
          <a:bodyPr anchor="t" anchorCtr="0">
            <a:noAutofit/>
          </a:bodyPr>
          <a:lstStyle/>
          <a:p>
            <a:pPr algn="ctr"/>
            <a:endParaRPr lang="en-US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9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Independent wheel axles and wheelsets with resilient wheels.</a:t>
            </a:r>
          </a:p>
          <a:p>
            <a:pPr algn="ctr"/>
            <a:endParaRPr lang="en-US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Covering all low floor applications</a:t>
            </a:r>
            <a:endParaRPr lang="en-GB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137"/>
          <p:cNvSpPr>
            <a:spLocks noChangeArrowheads="1"/>
          </p:cNvSpPr>
          <p:nvPr/>
        </p:nvSpPr>
        <p:spPr bwMode="auto">
          <a:xfrm>
            <a:off x="7433038" y="3931412"/>
            <a:ext cx="1015861" cy="1850552"/>
          </a:xfrm>
          <a:prstGeom prst="rect">
            <a:avLst/>
          </a:prstGeom>
          <a:solidFill>
            <a:srgbClr val="3678B8"/>
          </a:solidFill>
          <a:ln w="6350" cap="flat" cmpd="sng" algn="ctr">
            <a:noFill/>
            <a:prstDash val="solid"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txBody>
          <a:bodyPr anchor="t" anchorCtr="0">
            <a:noAutofit/>
          </a:bodyPr>
          <a:lstStyle/>
          <a:p>
            <a:pPr algn="ctr"/>
            <a:endParaRPr lang="en-US" sz="9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Fine-tuned </a:t>
            </a:r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wheel-mounted  noise absorbers</a:t>
            </a:r>
          </a:p>
          <a:p>
            <a:pPr algn="ctr"/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Effective reduction of noise generated by wheel/rail </a:t>
            </a:r>
            <a:r>
              <a:rPr lang="en-US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</a:t>
            </a:r>
            <a:endParaRPr lang="en-US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feld 32"/>
          <p:cNvSpPr txBox="1"/>
          <p:nvPr/>
        </p:nvSpPr>
        <p:spPr>
          <a:xfrm>
            <a:off x="6350110" y="2859794"/>
            <a:ext cx="95598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1">
            <a:noAutofit/>
          </a:bodyPr>
          <a:lstStyle/>
          <a:p>
            <a:pPr algn="ctr"/>
            <a:r>
              <a:rPr lang="de-DE" sz="1100" dirty="0" smtClean="0">
                <a:solidFill>
                  <a:srgbClr val="3678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Freight</a:t>
            </a:r>
            <a:endParaRPr lang="de-DE" sz="1100" dirty="0">
              <a:solidFill>
                <a:srgbClr val="3678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feld 33"/>
          <p:cNvSpPr txBox="1"/>
          <p:nvPr/>
        </p:nvSpPr>
        <p:spPr>
          <a:xfrm>
            <a:off x="1831047" y="2875183"/>
            <a:ext cx="955985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1">
            <a:spAutoFit/>
          </a:bodyPr>
          <a:lstStyle>
            <a:defPPr>
              <a:defRPr lang="de-DE"/>
            </a:defPPr>
            <a:lvl1pPr algn="ctr">
              <a:defRPr sz="1200">
                <a:solidFill>
                  <a:srgbClr val="002060"/>
                </a:solidFill>
              </a:defRPr>
            </a:lvl1pPr>
          </a:lstStyle>
          <a:p>
            <a:r>
              <a:rPr lang="de-DE" sz="1100" dirty="0">
                <a:solidFill>
                  <a:srgbClr val="3678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Passenger / Metro</a:t>
            </a:r>
          </a:p>
        </p:txBody>
      </p:sp>
      <p:sp>
        <p:nvSpPr>
          <p:cNvPr id="42" name="Textfeld 34"/>
          <p:cNvSpPr txBox="1"/>
          <p:nvPr/>
        </p:nvSpPr>
        <p:spPr>
          <a:xfrm>
            <a:off x="2945815" y="2859794"/>
            <a:ext cx="95598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1">
            <a:noAutofit/>
          </a:bodyPr>
          <a:lstStyle/>
          <a:p>
            <a:pPr algn="ctr"/>
            <a:r>
              <a:rPr lang="de-DE" sz="1100" dirty="0" smtClean="0">
                <a:solidFill>
                  <a:srgbClr val="3678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EMU/DMU</a:t>
            </a:r>
            <a:endParaRPr lang="de-DE" sz="1100" dirty="0">
              <a:solidFill>
                <a:srgbClr val="3678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feld 35"/>
          <p:cNvSpPr txBox="1"/>
          <p:nvPr/>
        </p:nvSpPr>
        <p:spPr>
          <a:xfrm>
            <a:off x="4079369" y="2859794"/>
            <a:ext cx="96009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1">
            <a:noAutofit/>
          </a:bodyPr>
          <a:lstStyle/>
          <a:p>
            <a:pPr algn="ctr"/>
            <a:r>
              <a:rPr lang="de-DE" sz="1100" dirty="0" smtClean="0">
                <a:solidFill>
                  <a:srgbClr val="3678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Locomotive</a:t>
            </a:r>
          </a:p>
          <a:p>
            <a:pPr algn="ctr"/>
            <a:r>
              <a:rPr lang="de-DE" sz="1100" dirty="0" smtClean="0">
                <a:solidFill>
                  <a:srgbClr val="3678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de-DE" sz="1100" dirty="0" err="1" smtClean="0">
                <a:solidFill>
                  <a:srgbClr val="3678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Shunter</a:t>
            </a:r>
            <a:endParaRPr lang="de-DE" sz="1100" dirty="0">
              <a:solidFill>
                <a:srgbClr val="3678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feld 36"/>
          <p:cNvSpPr txBox="1"/>
          <p:nvPr/>
        </p:nvSpPr>
        <p:spPr>
          <a:xfrm>
            <a:off x="5213584" y="2859794"/>
            <a:ext cx="955871" cy="461666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1">
            <a:noAutofit/>
          </a:bodyPr>
          <a:lstStyle/>
          <a:p>
            <a:pPr algn="ctr"/>
            <a:r>
              <a:rPr lang="de-DE" sz="1100" dirty="0" smtClean="0">
                <a:solidFill>
                  <a:srgbClr val="3678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 High Speed</a:t>
            </a:r>
            <a:endParaRPr lang="de-DE" sz="1100" dirty="0">
              <a:solidFill>
                <a:srgbClr val="3678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feld 37"/>
          <p:cNvSpPr txBox="1"/>
          <p:nvPr/>
        </p:nvSpPr>
        <p:spPr>
          <a:xfrm>
            <a:off x="698548" y="2855504"/>
            <a:ext cx="98846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1">
            <a:noAutofit/>
          </a:bodyPr>
          <a:lstStyle/>
          <a:p>
            <a:pPr algn="ctr"/>
            <a:r>
              <a:rPr lang="de-DE" sz="1100" dirty="0" smtClean="0">
                <a:solidFill>
                  <a:srgbClr val="3678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</a:t>
            </a:r>
            <a:r>
              <a:rPr lang="de-DE" sz="1100" dirty="0" err="1" smtClean="0">
                <a:solidFill>
                  <a:srgbClr val="3678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Floor</a:t>
            </a:r>
            <a:r>
              <a:rPr lang="de-DE" sz="1100" dirty="0" smtClean="0">
                <a:solidFill>
                  <a:srgbClr val="3678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</a:t>
            </a:r>
          </a:p>
          <a:p>
            <a:pPr algn="ctr"/>
            <a:r>
              <a:rPr lang="de-DE" sz="1100" dirty="0" err="1" smtClean="0">
                <a:solidFill>
                  <a:srgbClr val="3678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Resilient</a:t>
            </a:r>
            <a:r>
              <a:rPr lang="de-DE" sz="1100" dirty="0" smtClean="0">
                <a:solidFill>
                  <a:srgbClr val="3678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W.</a:t>
            </a:r>
            <a:endParaRPr lang="de-DE" sz="1100" dirty="0">
              <a:solidFill>
                <a:srgbClr val="3678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feld 38"/>
          <p:cNvSpPr txBox="1"/>
          <p:nvPr/>
        </p:nvSpPr>
        <p:spPr>
          <a:xfrm>
            <a:off x="7462976" y="2875183"/>
            <a:ext cx="955985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de-DE" sz="1100" dirty="0" smtClean="0">
                <a:solidFill>
                  <a:srgbClr val="3678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Noise </a:t>
            </a:r>
            <a:r>
              <a:rPr lang="de-DE" sz="1100" dirty="0" err="1" smtClean="0">
                <a:solidFill>
                  <a:srgbClr val="3678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absorbers</a:t>
            </a:r>
            <a:endParaRPr lang="de-DE" sz="1100" dirty="0">
              <a:solidFill>
                <a:srgbClr val="3678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Abgerundetes Rechteck 39"/>
          <p:cNvSpPr/>
          <p:nvPr/>
        </p:nvSpPr>
        <p:spPr>
          <a:xfrm>
            <a:off x="6320172" y="3267823"/>
            <a:ext cx="1015861" cy="80257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25400" dist="254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Abgerundetes Rechteck 40"/>
          <p:cNvSpPr/>
          <p:nvPr/>
        </p:nvSpPr>
        <p:spPr>
          <a:xfrm>
            <a:off x="1801109" y="3267823"/>
            <a:ext cx="1015861" cy="80257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25400" dist="254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Abgerundetes Rechteck 41"/>
          <p:cNvSpPr/>
          <p:nvPr/>
        </p:nvSpPr>
        <p:spPr>
          <a:xfrm>
            <a:off x="2915877" y="3267823"/>
            <a:ext cx="1015861" cy="80257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25400" dist="254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Abgerundetes Rechteck 42"/>
          <p:cNvSpPr/>
          <p:nvPr/>
        </p:nvSpPr>
        <p:spPr>
          <a:xfrm>
            <a:off x="4051485" y="3267823"/>
            <a:ext cx="1015861" cy="80257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25400" dist="254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Abgerundetes Rechteck 43"/>
          <p:cNvSpPr/>
          <p:nvPr/>
        </p:nvSpPr>
        <p:spPr>
          <a:xfrm>
            <a:off x="5183589" y="3267823"/>
            <a:ext cx="1015861" cy="80257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25400" dist="254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Abgerundetes Rechteck 44"/>
          <p:cNvSpPr/>
          <p:nvPr/>
        </p:nvSpPr>
        <p:spPr>
          <a:xfrm>
            <a:off x="684848" y="3270828"/>
            <a:ext cx="1015861" cy="80257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25400" dist="254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" name="Abgerundetes Rechteck 45"/>
          <p:cNvSpPr/>
          <p:nvPr/>
        </p:nvSpPr>
        <p:spPr>
          <a:xfrm>
            <a:off x="7433038" y="3267823"/>
            <a:ext cx="1015861" cy="80257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25400" dist="254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4" name="Picture 5" descr="Nakl"/>
          <p:cNvPicPr>
            <a:picLocks noGrp="1" noChangeArrowheads="1"/>
          </p:cNvPicPr>
          <p:nvPr>
            <p:ph idx="4294967295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92502" y="3334310"/>
            <a:ext cx="871200" cy="669600"/>
          </a:xfrm>
          <a:prstGeom prst="rect">
            <a:avLst/>
          </a:prstGeom>
        </p:spPr>
      </p:pic>
      <p:pic>
        <p:nvPicPr>
          <p:cNvPr id="55" name="Picture 7" descr="DSW"/>
          <p:cNvPicPr>
            <a:picLocks noGrp="1" noChangeArrowheads="1"/>
          </p:cNvPicPr>
          <p:nvPr>
            <p:ph sz="quarter" idx="4294967295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73439" y="3334310"/>
            <a:ext cx="871200" cy="669600"/>
          </a:xfrm>
          <a:prstGeom prst="rect">
            <a:avLst/>
          </a:prstGeom>
        </p:spPr>
      </p:pic>
      <p:pic>
        <p:nvPicPr>
          <p:cNvPr id="56" name="Obrázek 23" descr="pom.jpg"/>
          <p:cNvPicPr>
            <a:picLocks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207" y="3334310"/>
            <a:ext cx="871200" cy="66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6" descr="Eurotunnel"/>
          <p:cNvPicPr>
            <a:picLocks noGrp="1" noChangeArrowheads="1"/>
          </p:cNvPicPr>
          <p:nvPr>
            <p:ph sz="quarter" idx="4294967295"/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23815" y="3334310"/>
            <a:ext cx="871200" cy="669600"/>
          </a:xfrm>
          <a:prstGeom prst="rect">
            <a:avLst/>
          </a:prstGeom>
        </p:spPr>
      </p:pic>
      <p:pic>
        <p:nvPicPr>
          <p:cNvPr id="58" name="Picture 2" descr="\\bonatrans\marketing\Foto\Žánrové fotografie\IMG_6274.JPG"/>
          <p:cNvPicPr>
            <a:picLocks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919" y="3334310"/>
            <a:ext cx="871200" cy="66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Obrázek 33" descr="pom.jpg"/>
          <p:cNvPicPr>
            <a:picLocks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119" y="3334310"/>
            <a:ext cx="869698" cy="66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2"/>
          <p:cNvPicPr>
            <a:picLocks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78" y="3337315"/>
            <a:ext cx="871200" cy="66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" name="Gleichschenkliges Dreieck 53"/>
          <p:cNvSpPr/>
          <p:nvPr/>
        </p:nvSpPr>
        <p:spPr>
          <a:xfrm>
            <a:off x="712295" y="2623980"/>
            <a:ext cx="7707973" cy="207671"/>
          </a:xfrm>
          <a:prstGeom prst="triangle">
            <a:avLst/>
          </a:prstGeom>
          <a:solidFill>
            <a:schemeClr val="bg1"/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2" name="Gleichschenkliges Dreieck 54"/>
          <p:cNvSpPr/>
          <p:nvPr/>
        </p:nvSpPr>
        <p:spPr>
          <a:xfrm rot="10800000">
            <a:off x="712295" y="2383252"/>
            <a:ext cx="7707973" cy="207671"/>
          </a:xfrm>
          <a:prstGeom prst="triangle">
            <a:avLst/>
          </a:prstGeom>
          <a:solidFill>
            <a:schemeClr val="bg1"/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186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44513" y="492784"/>
            <a:ext cx="8148766" cy="646993"/>
          </a:xfrm>
        </p:spPr>
        <p:txBody>
          <a:bodyPr lIns="0"/>
          <a:lstStyle/>
          <a:p>
            <a:r>
              <a:rPr lang="cs-CZ" sz="3000" b="1" dirty="0" smtClean="0">
                <a:solidFill>
                  <a:srgbClr val="3678B8"/>
                </a:solidFill>
                <a:latin typeface="Arial"/>
                <a:cs typeface="Arial"/>
              </a:rPr>
              <a:t>DELIVERED COUNTRIES</a:t>
            </a:r>
            <a:endParaRPr lang="en-US" sz="3000" b="1" dirty="0">
              <a:solidFill>
                <a:srgbClr val="3678B8"/>
              </a:solidFill>
              <a:latin typeface="Arial"/>
              <a:cs typeface="Arial"/>
            </a:endParaRPr>
          </a:p>
        </p:txBody>
      </p:sp>
      <p:pic>
        <p:nvPicPr>
          <p:cNvPr id="10" name="Picture 9" descr="GHH BONATRANS new 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9365" y="5798801"/>
            <a:ext cx="3033913" cy="727707"/>
          </a:xfrm>
          <a:prstGeom prst="rect">
            <a:avLst/>
          </a:prstGeom>
        </p:spPr>
      </p:pic>
      <p:sp>
        <p:nvSpPr>
          <p:cNvPr id="7" name="Rectangle 1"/>
          <p:cNvSpPr/>
          <p:nvPr/>
        </p:nvSpPr>
        <p:spPr>
          <a:xfrm>
            <a:off x="0" y="311"/>
            <a:ext cx="9144000" cy="120391"/>
          </a:xfrm>
          <a:prstGeom prst="rect">
            <a:avLst/>
          </a:prstGeom>
          <a:solidFill>
            <a:srgbClr val="3678B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1"/>
          <p:cNvSpPr/>
          <p:nvPr/>
        </p:nvSpPr>
        <p:spPr>
          <a:xfrm>
            <a:off x="0" y="6739436"/>
            <a:ext cx="9144000" cy="120391"/>
          </a:xfrm>
          <a:prstGeom prst="rect">
            <a:avLst/>
          </a:prstGeom>
          <a:solidFill>
            <a:srgbClr val="97BF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678B8"/>
              </a:solidFill>
            </a:endParaRPr>
          </a:p>
        </p:txBody>
      </p:sp>
      <p:graphicFrame>
        <p:nvGraphicFramePr>
          <p:cNvPr id="12" name="Graf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9358184"/>
              </p:ext>
            </p:extLst>
          </p:nvPr>
        </p:nvGraphicFramePr>
        <p:xfrm>
          <a:off x="56763" y="3203712"/>
          <a:ext cx="3043828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14471" y="1157475"/>
            <a:ext cx="7078808" cy="475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71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44513" y="492784"/>
            <a:ext cx="8148766" cy="646993"/>
          </a:xfrm>
        </p:spPr>
        <p:txBody>
          <a:bodyPr lIns="0"/>
          <a:lstStyle/>
          <a:p>
            <a:pPr algn="l"/>
            <a:r>
              <a:rPr lang="cs-CZ" sz="3000" b="1" dirty="0" smtClean="0">
                <a:solidFill>
                  <a:srgbClr val="3678B8"/>
                </a:solidFill>
                <a:latin typeface="Arial"/>
                <a:cs typeface="Arial"/>
              </a:rPr>
              <a:t>SELECTED DELIVERIES IN INDIA</a:t>
            </a:r>
            <a:endParaRPr lang="en-US" sz="3000" b="1" dirty="0">
              <a:solidFill>
                <a:srgbClr val="3678B8"/>
              </a:solidFill>
              <a:latin typeface="Arial"/>
              <a:cs typeface="Arial"/>
            </a:endParaRPr>
          </a:p>
        </p:txBody>
      </p:sp>
      <p:pic>
        <p:nvPicPr>
          <p:cNvPr id="10" name="Picture 9" descr="GHH BONATRANS new 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9365" y="5798801"/>
            <a:ext cx="3033913" cy="727707"/>
          </a:xfrm>
          <a:prstGeom prst="rect">
            <a:avLst/>
          </a:prstGeom>
        </p:spPr>
      </p:pic>
      <p:sp>
        <p:nvSpPr>
          <p:cNvPr id="7" name="Rectangle 1"/>
          <p:cNvSpPr/>
          <p:nvPr/>
        </p:nvSpPr>
        <p:spPr>
          <a:xfrm>
            <a:off x="0" y="311"/>
            <a:ext cx="9144000" cy="120391"/>
          </a:xfrm>
          <a:prstGeom prst="rect">
            <a:avLst/>
          </a:prstGeom>
          <a:solidFill>
            <a:srgbClr val="3678B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1"/>
          <p:cNvSpPr/>
          <p:nvPr/>
        </p:nvSpPr>
        <p:spPr>
          <a:xfrm>
            <a:off x="0" y="6742293"/>
            <a:ext cx="9144000" cy="120391"/>
          </a:xfrm>
          <a:prstGeom prst="rect">
            <a:avLst/>
          </a:prstGeom>
          <a:solidFill>
            <a:srgbClr val="97BF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678B8"/>
              </a:solidFill>
            </a:endParaRPr>
          </a:p>
        </p:txBody>
      </p:sp>
      <p:graphicFrame>
        <p:nvGraphicFramePr>
          <p:cNvPr id="46" name="Tabulka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4799707"/>
              </p:ext>
            </p:extLst>
          </p:nvPr>
        </p:nvGraphicFramePr>
        <p:xfrm>
          <a:off x="847443" y="1039160"/>
          <a:ext cx="7449113" cy="4860259"/>
        </p:xfrm>
        <a:graphic>
          <a:graphicData uri="http://schemas.openxmlformats.org/drawingml/2006/table">
            <a:tbl>
              <a:tblPr/>
              <a:tblGrid>
                <a:gridCol w="1119204"/>
                <a:gridCol w="1226967"/>
                <a:gridCol w="612058"/>
                <a:gridCol w="914400"/>
                <a:gridCol w="988142"/>
                <a:gridCol w="774290"/>
                <a:gridCol w="1172497"/>
                <a:gridCol w="641555"/>
              </a:tblGrid>
              <a:tr h="32374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dirty="0">
                          <a:solidFill>
                            <a:srgbClr val="97BF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Project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cs-CZ" sz="800" b="1" i="0" u="none" strike="noStrike" dirty="0">
                        <a:solidFill>
                          <a:srgbClr val="97BF1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dirty="0" smtClean="0">
                          <a:solidFill>
                            <a:srgbClr val="97BF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Design</a:t>
                      </a:r>
                      <a:endParaRPr lang="cs-CZ" sz="800" b="1" i="0" u="none" strike="noStrike" dirty="0">
                        <a:solidFill>
                          <a:srgbClr val="97BF1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dirty="0" err="1" smtClean="0">
                          <a:solidFill>
                            <a:srgbClr val="97BF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Builder</a:t>
                      </a:r>
                      <a:endParaRPr lang="cs-CZ" sz="800" b="1" i="0" u="none" strike="noStrike" dirty="0">
                        <a:solidFill>
                          <a:srgbClr val="97BF1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dirty="0">
                          <a:solidFill>
                            <a:srgbClr val="97BF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End User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dirty="0" smtClean="0">
                          <a:solidFill>
                            <a:srgbClr val="97BF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Country</a:t>
                      </a:r>
                      <a:endParaRPr lang="cs-CZ" sz="800" b="1" i="0" u="none" strike="noStrike" dirty="0">
                        <a:solidFill>
                          <a:srgbClr val="97BF1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dirty="0" err="1" smtClean="0">
                          <a:solidFill>
                            <a:srgbClr val="97BF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Scope</a:t>
                      </a:r>
                      <a:r>
                        <a:rPr lang="cs-CZ" sz="800" b="1" i="0" u="none" strike="noStrike" dirty="0" smtClean="0">
                          <a:solidFill>
                            <a:srgbClr val="97BF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1" i="0" u="none" strike="noStrike" dirty="0" err="1">
                          <a:solidFill>
                            <a:srgbClr val="97BF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</a:t>
                      </a:r>
                      <a:r>
                        <a:rPr lang="cs-CZ" sz="800" b="1" i="0" u="none" strike="noStrike" dirty="0">
                          <a:solidFill>
                            <a:srgbClr val="97BF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Supply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dirty="0" err="1">
                          <a:solidFill>
                            <a:srgbClr val="97BF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Years</a:t>
                      </a:r>
                      <a:r>
                        <a:rPr lang="cs-CZ" sz="800" b="1" i="0" u="none" strike="noStrike" dirty="0">
                          <a:solidFill>
                            <a:srgbClr val="97BF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1" i="0" u="none" strike="noStrike" dirty="0" err="1">
                          <a:solidFill>
                            <a:srgbClr val="97BF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</a:t>
                      </a:r>
                      <a:r>
                        <a:rPr lang="cs-CZ" sz="800" b="1" i="0" u="none" strike="noStrike" dirty="0">
                          <a:solidFill>
                            <a:srgbClr val="97BF1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Supply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6086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1" i="0" u="none" strike="noStrike" dirty="0" smtClean="0">
                          <a:solidFill>
                            <a:srgbClr val="3678B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DMRC – Metro Delhi</a:t>
                      </a:r>
                    </a:p>
                    <a:p>
                      <a:pPr algn="ctr" fontAlgn="ctr"/>
                      <a:r>
                        <a:rPr lang="it-IT" sz="800" b="1" i="0" u="none" strike="noStrike" dirty="0" smtClean="0">
                          <a:solidFill>
                            <a:srgbClr val="3678B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I</a:t>
                      </a:r>
                    </a:p>
                    <a:p>
                      <a:pPr algn="ctr" fontAlgn="ctr"/>
                      <a:r>
                        <a:rPr lang="it-IT" sz="800" b="1" i="0" u="none" strike="noStrike" dirty="0" smtClean="0">
                          <a:solidFill>
                            <a:srgbClr val="3678B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III</a:t>
                      </a:r>
                      <a:endParaRPr lang="it-IT" sz="800" b="1" i="0" u="none" strike="noStrike" dirty="0">
                        <a:solidFill>
                          <a:srgbClr val="3678B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Yes</a:t>
                      </a:r>
                      <a:endParaRPr lang="cs-CZ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en-GB" sz="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Hyundai </a:t>
                      </a:r>
                      <a:r>
                        <a:rPr lang="en-GB" sz="8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Rotem</a:t>
                      </a:r>
                      <a:endParaRPr lang="cs-CZ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DMRC</a:t>
                      </a:r>
                      <a:endParaRPr lang="cs-CZ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India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Wheels</a:t>
                      </a:r>
                      <a:endParaRPr lang="cs-CZ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Power axles</a:t>
                      </a:r>
                      <a:endParaRPr lang="cs-CZ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Trailer axles</a:t>
                      </a:r>
                      <a:endParaRPr lang="cs-CZ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2002-2010</a:t>
                      </a:r>
                      <a:endParaRPr lang="cs-CZ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5608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dirty="0" smtClean="0">
                          <a:solidFill>
                            <a:srgbClr val="3678B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MOVIA Metro </a:t>
                      </a:r>
                      <a:r>
                        <a:rPr lang="cs-CZ" sz="800" b="1" i="0" u="none" strike="noStrike" dirty="0" err="1" smtClean="0">
                          <a:solidFill>
                            <a:srgbClr val="3678B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Delhi</a:t>
                      </a:r>
                      <a:r>
                        <a:rPr lang="cs-CZ" sz="800" b="1" i="0" u="none" strike="noStrike" dirty="0" smtClean="0">
                          <a:solidFill>
                            <a:srgbClr val="3678B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RS II</a:t>
                      </a:r>
                      <a:endParaRPr lang="cs-CZ" sz="800" b="1" i="0" u="none" strike="noStrike" dirty="0">
                        <a:solidFill>
                          <a:srgbClr val="3678B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</a:t>
                      </a:r>
                      <a:endParaRPr lang="cs-CZ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Bombardier</a:t>
                      </a:r>
                      <a:endParaRPr lang="cs-CZ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DMRC New Delhi </a:t>
                      </a:r>
                      <a:endParaRPr lang="cs-CZ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India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Power and trailer </a:t>
                      </a:r>
                      <a:r>
                        <a:rPr lang="en-GB" sz="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Wheelsets</a:t>
                      </a:r>
                      <a:endParaRPr lang="cs-CZ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2008-2009</a:t>
                      </a:r>
                      <a:endParaRPr lang="cs-CZ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5608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dirty="0" smtClean="0">
                          <a:solidFill>
                            <a:srgbClr val="3678B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Bangalore Metro</a:t>
                      </a:r>
                      <a:endParaRPr lang="cs-CZ" sz="800" b="1" i="0" u="none" strike="noStrike" dirty="0">
                        <a:solidFill>
                          <a:srgbClr val="3678B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GB" sz="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Yes</a:t>
                      </a:r>
                      <a:endParaRPr lang="cs-CZ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en-GB" sz="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Hyundai </a:t>
                      </a:r>
                      <a:r>
                        <a:rPr lang="en-GB" sz="8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Rotem</a:t>
                      </a:r>
                      <a:r>
                        <a:rPr lang="en-GB" sz="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BEML</a:t>
                      </a:r>
                      <a:endParaRPr lang="cs-CZ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BMRCL Bangalore </a:t>
                      </a:r>
                      <a:endParaRPr lang="cs-CZ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India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Wheels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Power Axles</a:t>
                      </a:r>
                      <a:endParaRPr lang="cs-CZ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Trailer Axles</a:t>
                      </a:r>
                      <a:endParaRPr lang="cs-CZ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cs-CZ" sz="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2010-201</a:t>
                      </a:r>
                      <a:r>
                        <a:rPr lang="en-US" sz="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cs-CZ" sz="8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 horzOverflow="overflow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5608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dirty="0" err="1" smtClean="0">
                          <a:solidFill>
                            <a:srgbClr val="3678B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Jaipur</a:t>
                      </a:r>
                      <a:r>
                        <a:rPr lang="cs-CZ" sz="800" b="1" i="0" u="none" strike="noStrike" dirty="0" smtClean="0">
                          <a:solidFill>
                            <a:srgbClr val="3678B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Metro Green line</a:t>
                      </a:r>
                      <a:endParaRPr lang="cs-CZ" sz="800" b="1" i="0" u="none" strike="noStrike" dirty="0">
                        <a:solidFill>
                          <a:srgbClr val="3678B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GB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Yes</a:t>
                      </a:r>
                      <a:endParaRPr lang="cs-CZ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en-GB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Voith Turbo, BEML</a:t>
                      </a:r>
                      <a:endParaRPr lang="cs-CZ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Jaipur Metro</a:t>
                      </a:r>
                      <a:r>
                        <a:rPr lang="cs-CZ" sz="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/>
                      </a:r>
                      <a:br>
                        <a:rPr lang="cs-CZ" sz="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GB" sz="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Rail Corp. </a:t>
                      </a:r>
                      <a:endParaRPr lang="cs-CZ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India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Wheels</a:t>
                      </a:r>
                      <a:endParaRPr lang="cs-CZ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Trailer </a:t>
                      </a:r>
                      <a:r>
                        <a:rPr lang="en-GB" sz="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Wheelsets</a:t>
                      </a:r>
                      <a:endParaRPr lang="cs-CZ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2011-2012</a:t>
                      </a:r>
                      <a:endParaRPr lang="cs-CZ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5608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dirty="0" smtClean="0">
                          <a:solidFill>
                            <a:srgbClr val="3678B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Hyderabad Metro</a:t>
                      </a:r>
                    </a:p>
                    <a:p>
                      <a:pPr algn="ctr" fontAlgn="ctr"/>
                      <a:endParaRPr lang="cs-CZ" sz="800" b="1" i="0" u="none" strike="noStrike" dirty="0">
                        <a:solidFill>
                          <a:srgbClr val="3678B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GB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Yes</a:t>
                      </a:r>
                      <a:endParaRPr lang="cs-CZ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en-GB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Hyundai Rotem</a:t>
                      </a:r>
                      <a:endParaRPr lang="cs-CZ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Hyderabad</a:t>
                      </a:r>
                      <a:r>
                        <a:rPr lang="cs-CZ" sz="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/>
                      </a:r>
                      <a:br>
                        <a:rPr lang="cs-CZ" sz="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GB" sz="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Metro Rail </a:t>
                      </a:r>
                      <a:endParaRPr lang="cs-CZ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India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Wheels</a:t>
                      </a:r>
                      <a:endParaRPr lang="cs-CZ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Trailer </a:t>
                      </a:r>
                      <a:r>
                        <a:rPr lang="en-GB" sz="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Wheelsets</a:t>
                      </a:r>
                      <a:endParaRPr lang="cs-CZ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2011-2012</a:t>
                      </a:r>
                      <a:endParaRPr lang="cs-CZ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5608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dirty="0" err="1" smtClean="0">
                          <a:solidFill>
                            <a:srgbClr val="3678B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Locomotive</a:t>
                      </a:r>
                      <a:r>
                        <a:rPr lang="cs-CZ" sz="800" b="1" i="0" u="none" strike="noStrike" dirty="0" smtClean="0">
                          <a:solidFill>
                            <a:srgbClr val="3678B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1" i="0" u="none" strike="noStrike" dirty="0" err="1" smtClean="0">
                          <a:solidFill>
                            <a:srgbClr val="3678B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wheels</a:t>
                      </a:r>
                      <a:endParaRPr lang="cs-CZ" sz="800" b="1" i="0" u="none" strike="noStrike" dirty="0" smtClean="0">
                        <a:solidFill>
                          <a:srgbClr val="3678B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cs-CZ" sz="800" b="1" i="0" u="none" strike="noStrike" dirty="0" smtClean="0">
                          <a:solidFill>
                            <a:srgbClr val="3678B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FIAT</a:t>
                      </a:r>
                      <a:r>
                        <a:rPr lang="cs-CZ" sz="800" b="1" i="0" u="none" strike="noStrike" baseline="0" dirty="0" smtClean="0">
                          <a:solidFill>
                            <a:srgbClr val="3678B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1" i="0" u="none" strike="noStrike" baseline="0" dirty="0" err="1" smtClean="0">
                          <a:solidFill>
                            <a:srgbClr val="3678B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bogie</a:t>
                      </a:r>
                      <a:r>
                        <a:rPr lang="cs-CZ" sz="800" b="1" i="0" u="none" strike="noStrike" baseline="0" dirty="0" smtClean="0">
                          <a:solidFill>
                            <a:srgbClr val="3678B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800" b="1" i="0" u="none" strike="noStrike" baseline="0" dirty="0" err="1" smtClean="0">
                          <a:solidFill>
                            <a:srgbClr val="3678B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wheels</a:t>
                      </a:r>
                      <a:endParaRPr lang="cs-CZ" sz="800" b="1" i="0" u="none" strike="noStrike" dirty="0">
                        <a:solidFill>
                          <a:srgbClr val="3678B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over</a:t>
                      </a:r>
                      <a:r>
                        <a:rPr lang="cs-CZ" sz="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30k </a:t>
                      </a:r>
                      <a:r>
                        <a:rPr lang="cs-CZ" sz="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units</a:t>
                      </a:r>
                      <a:endParaRPr lang="cs-CZ" sz="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cs-CZ" sz="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over</a:t>
                      </a:r>
                      <a:r>
                        <a:rPr lang="cs-CZ" sz="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25k </a:t>
                      </a:r>
                      <a:r>
                        <a:rPr lang="cs-CZ" sz="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units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cs-CZ" sz="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</a:t>
                      </a:r>
                      <a:endParaRPr lang="cs-CZ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Indian </a:t>
                      </a:r>
                      <a:r>
                        <a:rPr lang="cs-CZ" sz="8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Railways</a:t>
                      </a:r>
                      <a:endParaRPr lang="cs-CZ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cs-CZ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India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8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Wheels</a:t>
                      </a:r>
                      <a:endParaRPr lang="cs-CZ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2000+</a:t>
                      </a:r>
                      <a:endParaRPr lang="cs-CZ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1" name="Picture 3" descr="DMRC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753" y="1380513"/>
            <a:ext cx="108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pom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753" y="2140523"/>
            <a:ext cx="108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753" y="2895198"/>
            <a:ext cx="108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752" y="3647396"/>
            <a:ext cx="108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752" y="4407406"/>
            <a:ext cx="108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648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" y="0"/>
            <a:ext cx="9144000" cy="6858000"/>
          </a:xfrm>
          <a:prstGeom prst="rect">
            <a:avLst/>
          </a:prstGeom>
        </p:spPr>
      </p:pic>
      <p:pic>
        <p:nvPicPr>
          <p:cNvPr id="9" name="Picture 8" descr="Circles cropped white.png"/>
          <p:cNvPicPr>
            <a:picLocks noChangeAspect="1"/>
          </p:cNvPicPr>
          <p:nvPr/>
        </p:nvPicPr>
        <p:blipFill>
          <a:blip r:embed="rId3" cstate="screen">
            <a:alphaModFix am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6281" y="3586367"/>
            <a:ext cx="4617720" cy="328574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" y="1731701"/>
            <a:ext cx="9144000" cy="107703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678B8"/>
              </a:solidFill>
            </a:endParaRPr>
          </a:p>
        </p:txBody>
      </p:sp>
      <p:pic>
        <p:nvPicPr>
          <p:cNvPr id="11" name="Picture 10" descr="Logo claom final temp NEG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038" y="5968022"/>
            <a:ext cx="2909073" cy="450156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54038" y="1973580"/>
            <a:ext cx="8221597" cy="994135"/>
          </a:xfrm>
          <a:prstGeom prst="rect">
            <a:avLst/>
          </a:prstGeom>
        </p:spPr>
        <p:txBody>
          <a:bodyPr lIns="0"/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100"/>
              </a:lnSpc>
            </a:pPr>
            <a:r>
              <a:rPr lang="cs-CZ" b="1" dirty="0" smtClean="0">
                <a:solidFill>
                  <a:srgbClr val="3678B8"/>
                </a:solidFill>
                <a:latin typeface="Arial"/>
                <a:cs typeface="Arial"/>
              </a:rPr>
              <a:t>BONATRANS INDIA</a:t>
            </a:r>
            <a:endParaRPr lang="en-US" b="1" dirty="0">
              <a:solidFill>
                <a:srgbClr val="3678B8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753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DC752A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DC752A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2502</TotalTime>
  <Words>1277</Words>
  <Application>Microsoft Office PowerPoint</Application>
  <PresentationFormat>Předvádění na obrazovce (4:3)</PresentationFormat>
  <Paragraphs>431</Paragraphs>
  <Slides>27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2</vt:i4>
      </vt:variant>
      <vt:variant>
        <vt:lpstr>Nadpisy snímků</vt:lpstr>
      </vt:variant>
      <vt:variant>
        <vt:i4>27</vt:i4>
      </vt:variant>
    </vt:vector>
  </HeadingPairs>
  <TitlesOfParts>
    <vt:vector size="29" baseType="lpstr">
      <vt:lpstr>Office Theme</vt:lpstr>
      <vt:lpstr>1_Office Theme</vt:lpstr>
      <vt:lpstr>Prezentace aplikace PowerPoint</vt:lpstr>
      <vt:lpstr>Prezentace aplikace PowerPoint</vt:lpstr>
      <vt:lpstr>Prezentace aplikace PowerPoint</vt:lpstr>
      <vt:lpstr>GLOBAL PRESENCE</vt:lpstr>
      <vt:lpstr>MANUFACTURING PLANTS</vt:lpstr>
      <vt:lpstr>ONE STOP SHOP</vt:lpstr>
      <vt:lpstr>DELIVERED COUNTRIES</vt:lpstr>
      <vt:lpstr>SELECTED DELIVERIES IN INDIA</vt:lpstr>
      <vt:lpstr>Prezentace aplikace PowerPoint</vt:lpstr>
      <vt:lpstr>LOCATION</vt:lpstr>
      <vt:lpstr>LOCATION</vt:lpstr>
      <vt:lpstr>MILESTONES</vt:lpstr>
      <vt:lpstr>IT IS ABOUT PEOPLE</vt:lpstr>
      <vt:lpstr>SELECTED DELIVERIES</vt:lpstr>
      <vt:lpstr>Prezentace aplikace PowerPoint</vt:lpstr>
      <vt:lpstr>KEY CONSIDERATIONS</vt:lpstr>
      <vt:lpstr>MODES OF INVESTMENT</vt:lpstr>
      <vt:lpstr>TAX LANDSCAPE</vt:lpstr>
      <vt:lpstr>„INDIA“ – WHAT COMES IN MIND?</vt:lpstr>
      <vt:lpstr>CULTURAL ASPECTS OF DOING BUSINESS </vt:lpstr>
      <vt:lpstr>CULTURAL ASPECTS OF DOING BUSINESS </vt:lpstr>
      <vt:lpstr>WHEN DEALING WITH AN INDIAN PARTNER</vt:lpstr>
      <vt:lpstr>SUCCESS FACTORS</vt:lpstr>
      <vt:lpstr>FUTURE GROWTH ACCELERATORS</vt:lpstr>
      <vt:lpstr>„MAKE IN INDIA“ – EFFECTS &amp; BENEFITS</vt:lpstr>
      <vt:lpstr>Prezentace aplikace PowerPoint</vt:lpstr>
      <vt:lpstr>CONTACT</vt:lpstr>
    </vt:vector>
  </TitlesOfParts>
  <Company>Fox Hunter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lukas.konopac@ghh-bonatrans.com</dc:creator>
  <cp:lastModifiedBy>Jiří JANÍČEK</cp:lastModifiedBy>
  <cp:revision>289</cp:revision>
  <dcterms:created xsi:type="dcterms:W3CDTF">2015-08-12T08:47:04Z</dcterms:created>
  <dcterms:modified xsi:type="dcterms:W3CDTF">2016-05-13T10:39:59Z</dcterms:modified>
</cp:coreProperties>
</file>