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648" r:id="rId2"/>
    <p:sldMasterId id="2147483715" r:id="rId3"/>
    <p:sldMasterId id="2147483721" r:id="rId4"/>
  </p:sldMasterIdLst>
  <p:notesMasterIdLst>
    <p:notesMasterId r:id="rId18"/>
  </p:notesMasterIdLst>
  <p:handoutMasterIdLst>
    <p:handoutMasterId r:id="rId19"/>
  </p:handoutMasterIdLst>
  <p:sldIdLst>
    <p:sldId id="405" r:id="rId5"/>
    <p:sldId id="407" r:id="rId6"/>
    <p:sldId id="428" r:id="rId7"/>
    <p:sldId id="416" r:id="rId8"/>
    <p:sldId id="418" r:id="rId9"/>
    <p:sldId id="413" r:id="rId10"/>
    <p:sldId id="435" r:id="rId11"/>
    <p:sldId id="439" r:id="rId12"/>
    <p:sldId id="436" r:id="rId13"/>
    <p:sldId id="433" r:id="rId14"/>
    <p:sldId id="437" r:id="rId15"/>
    <p:sldId id="429" r:id="rId16"/>
    <p:sldId id="403" r:id="rId17"/>
  </p:sldIdLst>
  <p:sldSz cx="9144000" cy="6858000" type="screen4x3"/>
  <p:notesSz cx="6797675" cy="9928225"/>
  <p:custDataLst>
    <p:tags r:id="rId20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1414"/>
    <a:srgbClr val="8C8C8C"/>
    <a:srgbClr val="282828"/>
    <a:srgbClr val="B2B2B2"/>
    <a:srgbClr val="787878"/>
    <a:srgbClr val="646464"/>
    <a:srgbClr val="505050"/>
    <a:srgbClr val="E69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 autoAdjust="0"/>
    <p:restoredTop sz="94529" autoAdjust="0"/>
  </p:normalViewPr>
  <p:slideViewPr>
    <p:cSldViewPr snapToGrid="0">
      <p:cViewPr varScale="1">
        <p:scale>
          <a:sx n="103" d="100"/>
          <a:sy n="103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1" tIns="47935" rIns="95871" bIns="47935" numCol="1" anchor="t" anchorCtr="0" compatLnSpc="1">
            <a:prstTxWarp prst="textNoShape">
              <a:avLst/>
            </a:prstTxWarp>
          </a:bodyPr>
          <a:lstStyle>
            <a:lvl1pPr algn="l" defTabSz="958830" eaLnBrk="1" hangingPunct="1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1" tIns="47935" rIns="95871" bIns="47935" numCol="1" anchor="t" anchorCtr="0" compatLnSpc="1">
            <a:prstTxWarp prst="textNoShape">
              <a:avLst/>
            </a:prstTxWarp>
          </a:bodyPr>
          <a:lstStyle>
            <a:lvl1pPr algn="r" defTabSz="958830" eaLnBrk="1" hangingPunct="1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1" tIns="47935" rIns="95871" bIns="47935" numCol="1" anchor="b" anchorCtr="0" compatLnSpc="1">
            <a:prstTxWarp prst="textNoShape">
              <a:avLst/>
            </a:prstTxWarp>
          </a:bodyPr>
          <a:lstStyle>
            <a:lvl1pPr algn="l" defTabSz="958830" eaLnBrk="1" hangingPunct="1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1" tIns="47935" rIns="95871" bIns="47935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DEE1EC-D139-4248-B26F-C2D740F7F9BB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17069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1" tIns="47935" rIns="95871" bIns="47935" numCol="1" anchor="t" anchorCtr="0" compatLnSpc="1">
            <a:prstTxWarp prst="textNoShape">
              <a:avLst/>
            </a:prstTxWarp>
          </a:bodyPr>
          <a:lstStyle>
            <a:lvl1pPr algn="l" defTabSz="958830" eaLnBrk="1" hangingPunct="1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1" tIns="47935" rIns="95871" bIns="47935" numCol="1" anchor="t" anchorCtr="0" compatLnSpc="1">
            <a:prstTxWarp prst="textNoShape">
              <a:avLst/>
            </a:prstTxWarp>
          </a:bodyPr>
          <a:lstStyle>
            <a:lvl1pPr algn="r" defTabSz="958830" eaLnBrk="1" hangingPunct="1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1" tIns="47935" rIns="95871" bIns="47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1" tIns="47935" rIns="95871" bIns="47935" numCol="1" anchor="b" anchorCtr="0" compatLnSpc="1">
            <a:prstTxWarp prst="textNoShape">
              <a:avLst/>
            </a:prstTxWarp>
          </a:bodyPr>
          <a:lstStyle>
            <a:lvl1pPr algn="l" defTabSz="958830" eaLnBrk="1" hangingPunct="1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1" tIns="47935" rIns="95871" bIns="47935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691719-8BF7-45BF-8C4C-C7CF16B6D8C8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217496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ersalmanac.com/private/mbkssi.aspx?fid=4123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A66B07-0F9C-468D-992F-E15B35AACC9B}" type="slidenum">
              <a:rPr lang="fr-FR" altLang="cs-CZ" sz="1300" smtClean="0"/>
              <a:pPr>
                <a:spcBef>
                  <a:spcPct val="0"/>
                </a:spcBef>
              </a:pPr>
              <a:t>1</a:t>
            </a:fld>
            <a:endParaRPr lang="fr-FR" altLang="cs-CZ" sz="13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201625-2CF5-4A67-8600-C8E90EAEEC82}" type="slidenum">
              <a:rPr lang="en-US" altLang="cs-CZ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54063"/>
            <a:ext cx="4960937" cy="3722687"/>
          </a:xfrm>
          <a:ln/>
        </p:spPr>
      </p:sp>
      <p:sp>
        <p:nvSpPr>
          <p:cNvPr id="14340" name="TextovéPole 9"/>
          <p:cNvSpPr txBox="1">
            <a:spLocks noChangeArrowheads="1"/>
          </p:cNvSpPr>
          <p:nvPr/>
        </p:nvSpPr>
        <p:spPr bwMode="auto">
          <a:xfrm>
            <a:off x="0" y="4522788"/>
            <a:ext cx="67976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1000" b="1">
              <a:solidFill>
                <a:srgbClr val="23598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800">
                <a:solidFill>
                  <a:srgbClr val="000000"/>
                </a:solidFill>
                <a:latin typeface="Arial CE" panose="020B0604020202020204" pitchFamily="34" charset="-18"/>
              </a:rPr>
              <a:t>Když vyloučíme Zvláštní administrativní zónu Hongkong, pak čínské banky lze rozdělit do dvou skupin: sektoru dominuje tzv. Velká čtyřka, která spravuje víc než polovinu všech bankovních aktiv. Banky z této skupiny mají celostátní působnost a udržují rozsáhlou síť poboček.  Patří sem Industrial and Commercial Bank of China (ICBC), Bank of China (BOC), China Construction Bank (CCB) a Agricultural Bank of China (ABC). Od poloviny této dekády Velká čtyřka mění svůj právně-vlastnický statut. Z uzavřených státních podniků vznikají veřejně obchodovatelné společnosti, kde je stát sice nepřímo stále největší akcionář, ale menšinové podíly vlastní také zahraniční investiční společnosti a banky. BOC se soustředˇuje na zahraničně-obchodní operace a exportní financování zatímco ICBC, největší čínská banka, zajišťuje největší objem plateb. Dvě třetiny platební výměny českých bank s Čínou probíhají s BOC a ICBC. CCB a ABC jsou stále především úvěrové instituce financující výstavbu infrastruktury resp. zemědělství a modernizaci venkova. Kreditní riziko Velké čtyřky je ratingovými agenturami s ohledem na stabilizační vliv státu hodnoceno jako nízké. </a:t>
            </a:r>
            <a:r>
              <a:rPr lang="cs-CZ" altLang="cs-CZ" sz="800" b="1">
                <a:solidFill>
                  <a:srgbClr val="000000"/>
                </a:solidFill>
                <a:latin typeface="Arial CE" panose="020B0604020202020204" pitchFamily="34" charset="-18"/>
              </a:rPr>
              <a:t>smlouvu o spolupráci uzavřela ICBC s francouzskou skupinou </a:t>
            </a:r>
            <a:r>
              <a:rPr lang="cs-CZ" altLang="cs-CZ" sz="800">
                <a:solidFill>
                  <a:srgbClr val="000000"/>
                </a:solidFill>
                <a:latin typeface="Arial CE" panose="020B0604020202020204" pitchFamily="34" charset="-18"/>
                <a:hlinkClick r:id="rId3"/>
              </a:rPr>
              <a:t>Société Générale</a:t>
            </a:r>
            <a:r>
              <a:rPr lang="cs-CZ" altLang="cs-CZ" sz="800">
                <a:solidFill>
                  <a:srgbClr val="000000"/>
                </a:solidFill>
                <a:latin typeface="Arial CE" panose="020B0604020202020204" pitchFamily="34" charset="-18"/>
              </a:rPr>
              <a:t>, V 90. letech vznikly nové banky, které převzaly od Velké čtyřky úlohu financovat státní rozvojové plány. Je to Agricultural Development Bank of China (ADBC), China Development Bank (CDB) a Export-Import Bank of China (Chexim).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800">
                <a:solidFill>
                  <a:srgbClr val="000000"/>
                </a:solidFill>
                <a:latin typeface="Arial CE" panose="020B0604020202020204" pitchFamily="34" charset="-18"/>
              </a:rPr>
              <a:t>Druhou výraznou skupinou jsou obchodní banky, které vznikly teprve nedávno už jako soukromé subjekty. Největší z nich je  šanghajská Bank of Communications, China CITIC Bank a China Merchants Bank. Sem patří i banky s regionální působností jako China Minsheng Bank, Guangdong Development Bank, Shanghai Pudong Development Bank a Shenzhen Development Bank. Ve srovnání s Velkou čtyřkou jsou více inovativní a v obchodním jednání projevují větší pružnost. Na druhou stranu je ratingové agentury hodnotí hůř, protože se neočekává vládní podpora v případě nouze.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800">
                <a:solidFill>
                  <a:srgbClr val="000000"/>
                </a:solidFill>
                <a:latin typeface="Arial CE" panose="020B0604020202020204" pitchFamily="34" charset="-18"/>
              </a:rPr>
              <a:t>Do Číny pronikají přímo i velké finanční skupiny, které by rády získaly podíl na ziscích perspektivně největšího trhu finančních služeb. Překážkou je stále silná a často nejasná regulace. Je zde 36 dceřiných bank. Hongkongská HSBC rozšiřuje pobočkovou síť a staví na svém know-how v exportním financování. Banky Standard Chartered, Citibank a </a:t>
            </a:r>
            <a:r>
              <a:rPr lang="cs-CZ" altLang="cs-CZ" sz="800">
                <a:solidFill>
                  <a:srgbClr val="000000"/>
                </a:solidFill>
                <a:latin typeface="Arial CE" panose="020B0604020202020204" pitchFamily="34" charset="-18"/>
                <a:hlinkClick r:id="rId3"/>
              </a:rPr>
              <a:t>Société Générale</a:t>
            </a:r>
            <a:r>
              <a:rPr lang="cs-CZ" altLang="cs-CZ" sz="800">
                <a:solidFill>
                  <a:srgbClr val="000000"/>
                </a:solidFill>
                <a:latin typeface="Arial CE" panose="020B0604020202020204" pitchFamily="34" charset="-18"/>
              </a:rPr>
              <a:t> jsou přítomny v hlavních obchodních centrech a sledují podporu vlastních klientů. Posledně jmenovaná otevřela pobočky v Šanghaji, Pekingu, Kantonu, Wu-chanu, Tchien-ťinu a poskytuje všechny hlavní bankovní služby, zejména obchodní financování.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800">
                <a:solidFill>
                  <a:srgbClr val="000000"/>
                </a:solidFill>
                <a:latin typeface="Arial CE" panose="020B0604020202020204" pitchFamily="34" charset="-18"/>
              </a:rPr>
              <a:t>Swiftové klíče s hlavními čínskými bankami vyměněny. Jsme pružní ve výměně ad hoc.</a:t>
            </a:r>
          </a:p>
          <a:p>
            <a:pPr eaLnBrk="1" hangingPunct="1">
              <a:spcBef>
                <a:spcPct val="0"/>
              </a:spcBef>
            </a:pPr>
            <a:endParaRPr lang="cs-CZ" altLang="cs-CZ" sz="1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fr-FR" altLang="cs-CZ" sz="1000">
                <a:solidFill>
                  <a:srgbClr val="000000"/>
                </a:solidFill>
              </a:rPr>
              <a:t> </a:t>
            </a:r>
            <a:endParaRPr lang="cs-CZ" altLang="cs-CZ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9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ACE377-3E11-4902-B71C-BF2FC5FD53E1}" type="slidenum">
              <a:rPr lang="fr-FR" altLang="cs-CZ" sz="1300" smtClean="0"/>
              <a:pPr>
                <a:spcBef>
                  <a:spcPct val="0"/>
                </a:spcBef>
              </a:pPr>
              <a:t>4</a:t>
            </a:fld>
            <a:endParaRPr lang="fr-FR" altLang="cs-CZ" sz="1300" smtClean="0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753" tIns="47876" rIns="95753" bIns="47876" anchor="b"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D8DEB4-2266-4E45-A7E8-28817E9743A7}" type="slidenum">
              <a:rPr lang="fr-FR" altLang="cs-CZ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fr-FR" altLang="cs-CZ" sz="1300">
              <a:solidFill>
                <a:srgbClr val="000000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4036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3" tIns="45717" rIns="91433" bIns="45717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32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516D61-3FC8-499A-9844-5789263EE7DB}" type="slidenum">
              <a:rPr lang="fr-FR" altLang="cs-CZ" sz="1300" smtClean="0"/>
              <a:pPr>
                <a:spcBef>
                  <a:spcPct val="0"/>
                </a:spcBef>
              </a:pPr>
              <a:t>5</a:t>
            </a:fld>
            <a:endParaRPr lang="fr-FR" altLang="cs-CZ" sz="1300" smtClean="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753" tIns="47876" rIns="95753" bIns="47876" anchor="b"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2DB120-3685-478B-B934-F235541F12D8}" type="slidenum">
              <a:rPr lang="fr-FR" altLang="cs-CZ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fr-FR" altLang="cs-CZ" sz="1300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4036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3" tIns="45717" rIns="91433" bIns="45717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2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88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88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88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88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30E771-FB92-4E51-9B30-A7D5B1208EF4}" type="slidenum">
              <a:rPr lang="fr-FR" altLang="cs-CZ" smtClean="0">
                <a:solidFill>
                  <a:schemeClr val="tx1"/>
                </a:solidFill>
              </a:rPr>
              <a:pPr/>
              <a:t>6</a:t>
            </a:fld>
            <a:endParaRPr lang="fr-FR" altLang="cs-CZ" smtClean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5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41457" r="68655" b="31091"/>
          <a:stretch>
            <a:fillRect/>
          </a:stretch>
        </p:blipFill>
        <p:spPr bwMode="auto">
          <a:xfrm>
            <a:off x="3241675" y="5491163"/>
            <a:ext cx="2586038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4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7213" y="2085975"/>
            <a:ext cx="8029575" cy="2681288"/>
          </a:xfrm>
        </p:spPr>
        <p:txBody>
          <a:bodyPr/>
          <a:lstStyle>
            <a:lvl1pPr algn="ctr">
              <a:defRPr sz="3400" b="0"/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954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7213" y="1295400"/>
            <a:ext cx="8029575" cy="719138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 sz="1200"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57213" y="4849813"/>
            <a:ext cx="8029575" cy="479425"/>
          </a:xfrm>
        </p:spPr>
        <p:txBody>
          <a:bodyPr rIns="0" anchor="b"/>
          <a:lstStyle>
            <a:lvl1pPr algn="ctr">
              <a:defRPr sz="1100"/>
            </a:lvl1pPr>
          </a:lstStyle>
          <a:p>
            <a:pPr>
              <a:defRPr/>
            </a:pPr>
            <a:fld id="{D919B7CC-2D77-40FB-850B-044D68E325E6}" type="datetime1">
              <a:rPr lang="cs-CZ" smtClean="0"/>
              <a:t>13.5.2016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9843-B3B3-4E2A-A4AA-8E637E32EBCE}" type="datetime1">
              <a:rPr lang="cs-CZ" smtClean="0"/>
              <a:t>13.5.2016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3D493528-12FE-4197-92E0-0452A67F3C2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6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71A8-6475-4D37-A56A-BAFC9F34CC21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725713AB-FDE8-400E-81FF-2DDB9E8C70E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80188" y="260350"/>
            <a:ext cx="2006600" cy="56896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57213" y="260350"/>
            <a:ext cx="5870575" cy="56896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358F3-179E-41B5-91B0-C56ADEFF809F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88DEC86C-5600-42D0-80B9-5CDE3B47C88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14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3B280-7B7E-40EB-A498-26AC56AC0BB0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69350CE7-C9D6-403D-A9FD-AB914FCBC24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0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3E133-788E-46D7-B370-6DDA0EFAA2AC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D4A7AF4F-2FF8-4BB5-9742-E05DBC157B4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40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BA99-DC0E-49EC-A622-E594D9D6F69C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A8744DE4-A580-4C57-B290-8634956A3E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60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57213" y="1916113"/>
            <a:ext cx="3938587" cy="403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3938588" cy="403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713A-8DC2-4792-B6AB-2945ADB1C9A6}" type="datetime1">
              <a:rPr lang="cs-CZ" smtClean="0"/>
              <a:t>13.5.2016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9D83FD18-014C-4BA5-B763-8A3AE84DB6E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AE5DD-E7A2-4F6C-9C1B-1151D18D5B54}" type="datetime1">
              <a:rPr lang="cs-CZ" smtClean="0"/>
              <a:t>13.5.2016</a:t>
            </a:fld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04755A53-54C3-4D18-9AEE-4F78F7317A5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64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A5977-A089-42B1-99BD-3EF694CC5796}" type="datetime1">
              <a:rPr lang="cs-CZ" smtClean="0"/>
              <a:t>13.5.2016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E9913F2E-9A41-413D-9DD8-987FFE24AEA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17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A90A7-FE6F-49F6-B977-8B77987FFB6B}" type="datetime1">
              <a:rPr lang="cs-CZ" smtClean="0"/>
              <a:t>13.5.2016</a:t>
            </a:fld>
            <a:endParaRPr 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A1A12F5F-140E-483C-AC4E-B432B07AB63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7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41457" r="68655" b="31091"/>
          <a:stretch>
            <a:fillRect/>
          </a:stretch>
        </p:blipFill>
        <p:spPr bwMode="auto">
          <a:xfrm>
            <a:off x="1722438" y="2397125"/>
            <a:ext cx="56991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512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07630-7CDF-4379-B169-22FA3A82C95A}" type="datetime1">
              <a:rPr lang="cs-CZ" smtClean="0"/>
              <a:t>13.5.2016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11E12430-59E0-4C33-9DF2-44BACC6D553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16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0079F-C023-434B-98A8-D1EC572FBA22}" type="datetime1">
              <a:rPr lang="cs-CZ" smtClean="0"/>
              <a:t>13.5.2016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DD46F6CC-6EE7-4223-8AB7-A278DD38B7A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88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25DFD-E180-453D-9CDC-40ED66F58B40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135902D5-4211-45B7-8C94-805C366A996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73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80188" y="1125538"/>
            <a:ext cx="2006600" cy="48244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57213" y="1125538"/>
            <a:ext cx="5870575" cy="48244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A5E7-5BE6-40D2-83E8-373DF0BD9184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FA34A47D-B7BF-4449-9130-3A3BA56472D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12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DA560-23EC-4409-BC8B-6A7BC3994FFF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BE396626-773A-4354-AF01-05160F09289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48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901EA-B802-45D0-9063-2124ED085E6F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AA307A0A-8201-4560-B632-93EE1151E27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31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23690-3BB5-478A-A7E4-C1C92664BC59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0FC4C2A9-ED0E-45ED-975A-10390B80961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60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57213" y="2544763"/>
            <a:ext cx="3938587" cy="340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544763"/>
            <a:ext cx="3938588" cy="340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2FEA-BD05-41F7-AB32-2541CE477EE7}" type="datetime1">
              <a:rPr lang="cs-CZ" smtClean="0"/>
              <a:t>13.5.2016</a:t>
            </a:fld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6C4D98AB-C0CD-41C9-9513-F428BC54719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0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FF465-0C92-4681-97D2-960ABD8B8BFB}" type="datetime1">
              <a:rPr lang="cs-CZ" smtClean="0"/>
              <a:t>13.5.2016</a:t>
            </a:fld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098424AA-0B61-4A6B-AEC8-6598A5B8BAA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5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5C4A1-541E-43F8-8705-A416421A649B}" type="datetime1">
              <a:rPr lang="cs-CZ" smtClean="0"/>
              <a:t>13.5.2016</a:t>
            </a:fld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F557D7AE-89D2-4C49-9ACA-BD331233564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6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68D5-54C0-47D7-987A-D728AA382F57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D872B551-E543-4D1E-A7B6-8640D4A81A9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76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D848F-397D-47D1-AAD1-956904B46636}" type="datetime1">
              <a:rPr lang="cs-CZ" smtClean="0"/>
              <a:t>13.5.2016</a:t>
            </a:fld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CDA9A8C0-91D8-44EF-84F8-858C48F4105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5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4070D-975D-4E15-B220-DA0F3F8CF891}" type="datetime1">
              <a:rPr lang="cs-CZ" smtClean="0"/>
              <a:t>13.5.2016</a:t>
            </a:fld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500DCE48-BA7D-4018-AAB2-97B8B64B664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9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CE04F-2523-46FE-9ECB-53224F3D70F8}" type="datetime1">
              <a:rPr lang="cs-CZ" smtClean="0"/>
              <a:t>13.5.2016</a:t>
            </a:fld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DBF4FE40-9FF0-4DA4-AF4A-7B820F9FD0D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23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DCFA6-8D9B-45A5-8DB0-F2D1C133FAAE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6243CE07-EA96-4037-91A0-F0073DBEFAD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3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80188" y="1125538"/>
            <a:ext cx="2006600" cy="48244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57213" y="1125538"/>
            <a:ext cx="5870575" cy="48244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348E7-AE4D-4D7C-8677-068FEF4A86D4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A96C2FEE-8E7C-465F-94EF-6DE8E47EAEE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61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F9F97-131D-4B64-8F7D-575B34425B92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7F2051CB-9093-4062-AA89-595BC00EA4A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58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D3EF-50E0-4FBA-ADF8-7B3FBF1063AB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B36EF06E-2624-4FD8-A00F-A0FCB651CF7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28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E1CDE-D273-4122-B0D8-D9BF2D8E0424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0320E541-E1FE-4CE0-98F2-0F4655FF9C9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00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57213" y="2293938"/>
            <a:ext cx="3938587" cy="2270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93938"/>
            <a:ext cx="3938588" cy="2270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0321-0710-46D1-BA76-A69CB5CA008C}" type="datetime1">
              <a:rPr lang="cs-CZ" smtClean="0"/>
              <a:t>13.5.2016</a:t>
            </a:fld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7AACFDE6-5858-4D4B-9194-B8ACB6AE4A6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1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D59E8-D800-4760-8AD9-9FB63C8993B4}" type="datetime1">
              <a:rPr lang="cs-CZ" smtClean="0"/>
              <a:t>13.5.2016</a:t>
            </a:fld>
            <a:endParaRPr lang="en-US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DCA63426-9CA9-4415-A1E3-1E2295201CE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8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11868-94B3-4DD1-9D10-C08E0E908A78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758ACDFF-9694-4A5A-B4E1-F2E6098FC73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37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01987-F6CA-4EE3-95FA-9CC6728498B8}" type="datetime1">
              <a:rPr lang="cs-CZ" smtClean="0"/>
              <a:t>13.5.2016</a:t>
            </a:fld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B06EC79B-7DDE-4131-9954-7B4B11EA619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00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3F006-5D89-4400-BED2-2E753AFBE597}" type="datetime1">
              <a:rPr lang="cs-CZ" smtClean="0"/>
              <a:t>13.5.2016</a:t>
            </a:fld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40E3CB1E-709F-4B41-B75A-D3CFCC89DBF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60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C03A-D19C-41B2-A34F-2162F1793B78}" type="datetime1">
              <a:rPr lang="cs-CZ" smtClean="0"/>
              <a:t>13.5.2016</a:t>
            </a:fld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469724D5-63D0-40FA-A7E6-A5370E1E4EA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65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42DD-0B16-4C33-85EA-3F9A2B0C7DB2}" type="datetime1">
              <a:rPr lang="cs-CZ" smtClean="0"/>
              <a:t>13.5.2016</a:t>
            </a:fld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84286460-ED57-41B9-A093-18C1F32416A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21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8A58E-3C57-4575-AE20-AC938125E8CF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3B1E817C-8163-4774-AEB0-A46F647A1C3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47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80188" y="1301750"/>
            <a:ext cx="2006600" cy="32623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57213" y="1301750"/>
            <a:ext cx="5870575" cy="32623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5C33-D331-44C4-B73A-CBDFC6D26FEC}" type="datetime1">
              <a:rPr lang="cs-CZ" smtClean="0"/>
              <a:t>13.5.2016</a:t>
            </a:fld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0A2CE2EB-90EE-4D20-8CC3-0CB11A19747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8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57213" y="1052513"/>
            <a:ext cx="3938587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3938588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2BD7C-2673-4EAC-8A96-5491198B8DB7}" type="datetime1">
              <a:rPr lang="cs-CZ" smtClean="0"/>
              <a:t>13.5.2016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D665FCF6-3BED-4914-A16E-E9EB5465593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94C8E-F937-46E9-A4D7-FF002C1D600F}" type="datetime1">
              <a:rPr lang="cs-CZ" smtClean="0"/>
              <a:t>13.5.2016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0B426BD7-797F-49BF-9F07-0A583B97F0A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2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92A2-EF00-4482-8505-D64304E2B159}" type="datetime1">
              <a:rPr lang="cs-CZ" smtClean="0"/>
              <a:t>13.5.2016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51E64BBD-B89A-447A-BDE1-60566ECDA2F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5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85321-4621-4E74-9491-508EF2F9FFF8}" type="datetime1">
              <a:rPr lang="cs-CZ" smtClean="0"/>
              <a:t>13.5.2016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F50DEB8E-9B10-4B31-8BA7-8916E9EEC38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6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6F56-5F31-4139-882E-BCCAAEFE2AC4}" type="datetime1">
              <a:rPr lang="cs-CZ" smtClean="0"/>
              <a:t>13.5.2016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P.</a:t>
            </a:r>
            <a:fld id="{80BA0E4A-97C0-4DD7-B9D2-0E58236D31D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57213" y="260350"/>
            <a:ext cx="78311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57213" y="1052513"/>
            <a:ext cx="80295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Cliquez pour modifier les styles du texte du masque</a:t>
            </a:r>
          </a:p>
          <a:p>
            <a:pPr lvl="1"/>
            <a:r>
              <a:rPr lang="en-US" altLang="cs-CZ" smtClean="0"/>
              <a:t>Deuxième niveau</a:t>
            </a:r>
          </a:p>
          <a:p>
            <a:pPr lvl="2"/>
            <a:r>
              <a:rPr lang="en-US" altLang="cs-CZ" smtClean="0"/>
              <a:t>Troisième niveau</a:t>
            </a:r>
          </a:p>
          <a:p>
            <a:pPr lvl="3"/>
            <a:r>
              <a:rPr lang="en-US" altLang="cs-CZ" smtClean="0"/>
              <a:t>Quatrième niveau</a:t>
            </a:r>
          </a:p>
          <a:p>
            <a:pPr lvl="4"/>
            <a:r>
              <a:rPr lang="en-US" altLang="cs-CZ" smtClean="0"/>
              <a:t>Cinquième niveau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3838" y="6416675"/>
            <a:ext cx="1814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6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23BD2F-6A3B-4B31-9E13-202220382A33}" type="datetime1">
              <a:rPr lang="cs-CZ" smtClean="0"/>
              <a:t>13.5.2016</a:t>
            </a:fld>
            <a:endParaRPr lang="en-US"/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459788" y="6416675"/>
            <a:ext cx="360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b="1"/>
            </a:lvl1pPr>
          </a:lstStyle>
          <a:p>
            <a:pPr>
              <a:defRPr/>
            </a:pPr>
            <a:r>
              <a:rPr lang="en-US" altLang="cs-CZ"/>
              <a:t>P.</a:t>
            </a:r>
            <a:fld id="{CFBE2844-7ED8-4BD0-8700-5C23BB763CF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28072" name="Rectangle 8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71775" y="6416675"/>
            <a:ext cx="35972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gray">
          <a:xfrm flipH="1">
            <a:off x="323850" y="6099175"/>
            <a:ext cx="8496300" cy="0"/>
          </a:xfrm>
          <a:prstGeom prst="line">
            <a:avLst/>
          </a:prstGeom>
          <a:noFill/>
          <a:ln w="6350">
            <a:solidFill>
              <a:srgbClr val="E6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gray">
          <a:xfrm flipH="1">
            <a:off x="323850" y="755650"/>
            <a:ext cx="8496300" cy="0"/>
          </a:xfrm>
          <a:prstGeom prst="line">
            <a:avLst/>
          </a:prstGeom>
          <a:noFill/>
          <a:ln w="6350">
            <a:solidFill>
              <a:srgbClr val="E6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Rectangle 13"/>
          <p:cNvSpPr>
            <a:spLocks noChangeArrowheads="1"/>
          </p:cNvSpPr>
          <p:nvPr/>
        </p:nvSpPr>
        <p:spPr bwMode="gray">
          <a:xfrm>
            <a:off x="8426450" y="6415088"/>
            <a:ext cx="71438" cy="4429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cs-CZ" sz="800" b="1" smtClean="0"/>
              <a:t>|</a:t>
            </a:r>
          </a:p>
        </p:txBody>
      </p:sp>
      <p:pic>
        <p:nvPicPr>
          <p:cNvPr id="1034" name="Obrázek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41756" r="72156" b="35185"/>
          <a:stretch>
            <a:fillRect/>
          </a:stretch>
        </p:blipFill>
        <p:spPr bwMode="auto">
          <a:xfrm>
            <a:off x="312738" y="6211888"/>
            <a:ext cx="13700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  <p:sldLayoutId id="2147484823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100000"/>
        </a:spcBef>
        <a:spcAft>
          <a:spcPct val="0"/>
        </a:spcAft>
        <a:buClr>
          <a:srgbClr val="B2B2B2"/>
        </a:buClr>
        <a:buFont typeface="Wingdings" panose="05000000000000000000" pitchFamily="2" charset="2"/>
        <a:buChar char="§"/>
        <a:defRPr sz="1600" b="1">
          <a:solidFill>
            <a:srgbClr val="000000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spcBef>
          <a:spcPct val="50000"/>
        </a:spcBef>
        <a:spcAft>
          <a:spcPct val="0"/>
        </a:spcAft>
        <a:buChar char="•"/>
        <a:defRPr sz="1300">
          <a:solidFill>
            <a:srgbClr val="000000"/>
          </a:solidFill>
          <a:latin typeface="+mn-lt"/>
          <a:cs typeface="+mn-cs"/>
        </a:defRPr>
      </a:lvl2pPr>
      <a:lvl3pPr marL="542925" indent="-180975" algn="l" rtl="0" eaLnBrk="0" fontAlgn="base" hangingPunct="0">
        <a:spcBef>
          <a:spcPct val="50000"/>
        </a:spcBef>
        <a:spcAft>
          <a:spcPct val="0"/>
        </a:spcAft>
        <a:buFont typeface="Arial" panose="020B0604020202020204" pitchFamily="34" charset="0"/>
        <a:buChar char="▫"/>
        <a:defRPr sz="1100">
          <a:solidFill>
            <a:srgbClr val="000000"/>
          </a:solidFill>
          <a:latin typeface="+mn-lt"/>
          <a:cs typeface="+mn-cs"/>
        </a:defRPr>
      </a:lvl3pPr>
      <a:lvl4pPr marL="723900" indent="-179388" algn="l" rtl="0" eaLnBrk="0" fontAlgn="base" hangingPunct="0">
        <a:spcBef>
          <a:spcPct val="50000"/>
        </a:spcBef>
        <a:spcAft>
          <a:spcPct val="0"/>
        </a:spcAft>
        <a:buFont typeface="Arial" panose="020B0604020202020204" pitchFamily="34" charset="0"/>
        <a:buChar char="-"/>
        <a:defRPr sz="900">
          <a:solidFill>
            <a:srgbClr val="000000"/>
          </a:solidFill>
          <a:latin typeface="+mn-lt"/>
          <a:cs typeface="+mn-cs"/>
        </a:defRPr>
      </a:lvl4pPr>
      <a:lvl5pPr marL="885825" indent="-160338" algn="l" rtl="0" eaLnBrk="0" fontAlgn="base" hangingPunct="0">
        <a:spcBef>
          <a:spcPct val="50000"/>
        </a:spcBef>
        <a:spcAft>
          <a:spcPct val="0"/>
        </a:spcAft>
        <a:buFont typeface="Arial" panose="020B0604020202020204" pitchFamily="34" charset="0"/>
        <a:buChar char="."/>
        <a:defRPr sz="900">
          <a:solidFill>
            <a:srgbClr val="000000"/>
          </a:solidFill>
          <a:latin typeface="+mn-lt"/>
          <a:cs typeface="+mn-cs"/>
        </a:defRPr>
      </a:lvl5pPr>
      <a:lvl6pPr marL="13430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900">
          <a:solidFill>
            <a:srgbClr val="000000"/>
          </a:solidFill>
          <a:latin typeface="+mn-lt"/>
          <a:cs typeface="+mn-cs"/>
        </a:defRPr>
      </a:lvl6pPr>
      <a:lvl7pPr marL="18002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900">
          <a:solidFill>
            <a:srgbClr val="000000"/>
          </a:solidFill>
          <a:latin typeface="+mn-lt"/>
          <a:cs typeface="+mn-cs"/>
        </a:defRPr>
      </a:lvl7pPr>
      <a:lvl8pPr marL="22574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900">
          <a:solidFill>
            <a:srgbClr val="000000"/>
          </a:solidFill>
          <a:latin typeface="+mn-lt"/>
          <a:cs typeface="+mn-cs"/>
        </a:defRPr>
      </a:lvl8pPr>
      <a:lvl9pPr marL="27146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9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57213" y="1125538"/>
            <a:ext cx="80295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57213" y="1916113"/>
            <a:ext cx="802957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2052" name="Line 11"/>
          <p:cNvSpPr>
            <a:spLocks noChangeShapeType="1"/>
          </p:cNvSpPr>
          <p:nvPr/>
        </p:nvSpPr>
        <p:spPr bwMode="gray">
          <a:xfrm flipV="1">
            <a:off x="4572000" y="260350"/>
            <a:ext cx="0" cy="504825"/>
          </a:xfrm>
          <a:prstGeom prst="line">
            <a:avLst/>
          </a:prstGeom>
          <a:noFill/>
          <a:ln w="12700">
            <a:solidFill>
              <a:srgbClr val="E6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3838" y="6416675"/>
            <a:ext cx="1814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6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7665E-1682-415F-A999-B15741D875B2}" type="datetime1">
              <a:rPr lang="cs-CZ" smtClean="0"/>
              <a:t>13.5.2016</a:t>
            </a:fld>
            <a:endParaRPr 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459788" y="6416675"/>
            <a:ext cx="360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b="1"/>
            </a:lvl1pPr>
          </a:lstStyle>
          <a:p>
            <a:pPr>
              <a:defRPr/>
            </a:pPr>
            <a:r>
              <a:rPr lang="en-US" altLang="cs-CZ"/>
              <a:t>P.</a:t>
            </a:r>
            <a:fld id="{B695337A-D049-457E-9094-A07F7C83642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71775" y="6416675"/>
            <a:ext cx="35972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  <p:sp>
        <p:nvSpPr>
          <p:cNvPr id="2056" name="Rectangle 24"/>
          <p:cNvSpPr>
            <a:spLocks noChangeArrowheads="1"/>
          </p:cNvSpPr>
          <p:nvPr/>
        </p:nvSpPr>
        <p:spPr bwMode="gray">
          <a:xfrm>
            <a:off x="8426450" y="6415088"/>
            <a:ext cx="71438" cy="4429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cs-CZ" sz="800" b="1" smtClean="0"/>
              <a:t>|</a:t>
            </a:r>
          </a:p>
        </p:txBody>
      </p:sp>
      <p:pic>
        <p:nvPicPr>
          <p:cNvPr id="2057" name="Obrázek 1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41756" r="72156" b="35185"/>
          <a:stretch>
            <a:fillRect/>
          </a:stretch>
        </p:blipFill>
        <p:spPr bwMode="auto">
          <a:xfrm>
            <a:off x="312738" y="6211888"/>
            <a:ext cx="13700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4" r:id="rId1"/>
    <p:sldLayoutId id="2147484825" r:id="rId2"/>
    <p:sldLayoutId id="2147484826" r:id="rId3"/>
    <p:sldLayoutId id="2147484827" r:id="rId4"/>
    <p:sldLayoutId id="2147484828" r:id="rId5"/>
    <p:sldLayoutId id="2147484829" r:id="rId6"/>
    <p:sldLayoutId id="2147484830" r:id="rId7"/>
    <p:sldLayoutId id="2147484831" r:id="rId8"/>
    <p:sldLayoutId id="2147484832" r:id="rId9"/>
    <p:sldLayoutId id="2147484833" r:id="rId10"/>
    <p:sldLayoutId id="2147484834" r:id="rId11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4763" indent="-4763" algn="l" rtl="0" eaLnBrk="0" fontAlgn="base" hangingPunct="0">
        <a:spcBef>
          <a:spcPct val="50000"/>
        </a:spcBef>
        <a:spcAft>
          <a:spcPct val="20000"/>
        </a:spcAft>
        <a:buFont typeface="Arial" panose="020B0604020202020204" pitchFamily="34" charset="0"/>
        <a:defRPr b="1">
          <a:solidFill>
            <a:srgbClr val="E60028"/>
          </a:solidFill>
          <a:latin typeface="+mn-lt"/>
          <a:ea typeface="+mn-ea"/>
          <a:cs typeface="+mn-cs"/>
        </a:defRPr>
      </a:lvl1pPr>
      <a:lvl2pPr marL="12700" indent="-6350" algn="l" rtl="0" eaLnBrk="0" fontAlgn="base" hangingPunct="0">
        <a:spcBef>
          <a:spcPct val="0"/>
        </a:spcBef>
        <a:spcAft>
          <a:spcPct val="20000"/>
        </a:spcAft>
        <a:defRPr sz="1200" b="1">
          <a:solidFill>
            <a:srgbClr val="000000"/>
          </a:solidFill>
          <a:latin typeface="+mn-lt"/>
          <a:cs typeface="+mn-cs"/>
        </a:defRPr>
      </a:lvl2pPr>
      <a:lvl3pPr marL="15875" indent="-1588" algn="l" rtl="0" eaLnBrk="0" fontAlgn="base" hangingPunct="0">
        <a:spcBef>
          <a:spcPct val="0"/>
        </a:spcBef>
        <a:spcAft>
          <a:spcPct val="20000"/>
        </a:spcAft>
        <a:buSzPct val="80000"/>
        <a:buFont typeface="Wingdings" panose="05000000000000000000" pitchFamily="2" charset="2"/>
        <a:defRPr sz="1000" b="1">
          <a:solidFill>
            <a:srgbClr val="000000"/>
          </a:solidFill>
          <a:latin typeface="+mn-lt"/>
          <a:cs typeface="+mn-cs"/>
        </a:defRPr>
      </a:lvl3pPr>
      <a:lvl4pPr marL="20638" indent="-3175" algn="l" rtl="0" eaLnBrk="0" fontAlgn="base" hangingPunct="0">
        <a:spcBef>
          <a:spcPct val="0"/>
        </a:spcBef>
        <a:spcAft>
          <a:spcPct val="40000"/>
        </a:spcAft>
        <a:defRPr sz="900">
          <a:solidFill>
            <a:srgbClr val="000000"/>
          </a:solidFill>
          <a:latin typeface="+mn-lt"/>
          <a:cs typeface="+mn-cs"/>
        </a:defRPr>
      </a:lvl4pPr>
      <a:lvl5pPr marL="25400" indent="-3175" algn="l" rtl="0" eaLnBrk="0" fontAlgn="base" hangingPunct="0">
        <a:spcBef>
          <a:spcPct val="0"/>
        </a:spcBef>
        <a:spcAft>
          <a:spcPct val="20000"/>
        </a:spcAft>
        <a:buFont typeface="Arial" panose="020B0604020202020204" pitchFamily="34" charset="0"/>
        <a:defRPr sz="800">
          <a:solidFill>
            <a:srgbClr val="000000"/>
          </a:solidFill>
          <a:latin typeface="+mn-lt"/>
          <a:cs typeface="+mn-cs"/>
        </a:defRPr>
      </a:lvl5pPr>
      <a:lvl6pPr marL="482600" indent="-3175" algn="l" rtl="0" fontAlgn="base">
        <a:spcBef>
          <a:spcPct val="0"/>
        </a:spcBef>
        <a:spcAft>
          <a:spcPct val="20000"/>
        </a:spcAft>
        <a:buFont typeface="Arial" charset="0"/>
        <a:defRPr sz="800">
          <a:solidFill>
            <a:srgbClr val="000000"/>
          </a:solidFill>
          <a:latin typeface="+mn-lt"/>
          <a:cs typeface="+mn-cs"/>
        </a:defRPr>
      </a:lvl6pPr>
      <a:lvl7pPr marL="939800" indent="-3175" algn="l" rtl="0" fontAlgn="base">
        <a:spcBef>
          <a:spcPct val="0"/>
        </a:spcBef>
        <a:spcAft>
          <a:spcPct val="20000"/>
        </a:spcAft>
        <a:buFont typeface="Arial" charset="0"/>
        <a:defRPr sz="800">
          <a:solidFill>
            <a:srgbClr val="000000"/>
          </a:solidFill>
          <a:latin typeface="+mn-lt"/>
          <a:cs typeface="+mn-cs"/>
        </a:defRPr>
      </a:lvl7pPr>
      <a:lvl8pPr marL="1397000" indent="-3175" algn="l" rtl="0" fontAlgn="base">
        <a:spcBef>
          <a:spcPct val="0"/>
        </a:spcBef>
        <a:spcAft>
          <a:spcPct val="20000"/>
        </a:spcAft>
        <a:buFont typeface="Arial" charset="0"/>
        <a:defRPr sz="800">
          <a:solidFill>
            <a:srgbClr val="000000"/>
          </a:solidFill>
          <a:latin typeface="+mn-lt"/>
          <a:cs typeface="+mn-cs"/>
        </a:defRPr>
      </a:lvl8pPr>
      <a:lvl9pPr marL="1854200" indent="-3175" algn="l" rtl="0" fontAlgn="base">
        <a:spcBef>
          <a:spcPct val="0"/>
        </a:spcBef>
        <a:spcAft>
          <a:spcPct val="20000"/>
        </a:spcAft>
        <a:buFont typeface="Arial" charset="0"/>
        <a:defRPr sz="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57213" y="1125538"/>
            <a:ext cx="80295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57213" y="2544763"/>
            <a:ext cx="8029575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gray">
          <a:xfrm flipV="1">
            <a:off x="4572000" y="260350"/>
            <a:ext cx="0" cy="504825"/>
          </a:xfrm>
          <a:prstGeom prst="line">
            <a:avLst/>
          </a:prstGeom>
          <a:noFill/>
          <a:ln w="12700">
            <a:solidFill>
              <a:srgbClr val="E6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gray">
          <a:xfrm flipV="1">
            <a:off x="4572000" y="1700213"/>
            <a:ext cx="0" cy="687387"/>
          </a:xfrm>
          <a:prstGeom prst="line">
            <a:avLst/>
          </a:prstGeom>
          <a:noFill/>
          <a:ln w="12700">
            <a:solidFill>
              <a:srgbClr val="E6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2515" name="Rectangle 1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3838" y="6416675"/>
            <a:ext cx="1814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6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6CEF02-4EAA-4B5C-94CB-C4AADB1C3F0B}" type="datetime1">
              <a:rPr lang="cs-CZ" smtClean="0"/>
              <a:t>13.5.2016</a:t>
            </a:fld>
            <a:endParaRPr lang="en-US"/>
          </a:p>
        </p:txBody>
      </p:sp>
      <p:sp>
        <p:nvSpPr>
          <p:cNvPr id="362516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459788" y="6416675"/>
            <a:ext cx="360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b="1"/>
            </a:lvl1pPr>
          </a:lstStyle>
          <a:p>
            <a:pPr>
              <a:defRPr/>
            </a:pPr>
            <a:r>
              <a:rPr lang="en-US" altLang="cs-CZ"/>
              <a:t>P.</a:t>
            </a:r>
            <a:fld id="{7DC6DD5F-C4EA-4B25-A58D-C9BDB3983F9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362517" name="Rectangle 21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71775" y="6416675"/>
            <a:ext cx="35972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  <p:sp>
        <p:nvSpPr>
          <p:cNvPr id="3081" name="Rectangle 22"/>
          <p:cNvSpPr>
            <a:spLocks noChangeArrowheads="1"/>
          </p:cNvSpPr>
          <p:nvPr/>
        </p:nvSpPr>
        <p:spPr bwMode="gray">
          <a:xfrm>
            <a:off x="8426450" y="6415088"/>
            <a:ext cx="71438" cy="4429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cs-CZ" sz="800" b="1" smtClean="0"/>
              <a:t>|</a:t>
            </a:r>
          </a:p>
        </p:txBody>
      </p:sp>
      <p:pic>
        <p:nvPicPr>
          <p:cNvPr id="3082" name="Obrázek 1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41756" r="72156" b="35185"/>
          <a:stretch>
            <a:fillRect/>
          </a:stretch>
        </p:blipFill>
        <p:spPr bwMode="auto">
          <a:xfrm>
            <a:off x="312738" y="6211888"/>
            <a:ext cx="13700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5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4763" indent="-4763" algn="ctr" rtl="0" eaLnBrk="0" fontAlgn="base" hangingPunct="0">
        <a:spcBef>
          <a:spcPct val="80000"/>
        </a:spcBef>
        <a:spcAft>
          <a:spcPct val="20000"/>
        </a:spcAft>
        <a:buFont typeface="Arial" panose="020B0604020202020204" pitchFamily="34" charset="0"/>
        <a:defRPr sz="1300" b="1">
          <a:solidFill>
            <a:srgbClr val="E60028"/>
          </a:solidFill>
          <a:latin typeface="+mn-lt"/>
          <a:ea typeface="+mn-ea"/>
          <a:cs typeface="+mn-cs"/>
        </a:defRPr>
      </a:lvl1pPr>
      <a:lvl2pPr marL="12700" indent="-6350" algn="ctr" rtl="0" eaLnBrk="0" fontAlgn="base" hangingPunct="0">
        <a:lnSpc>
          <a:spcPct val="140000"/>
        </a:lnSpc>
        <a:spcBef>
          <a:spcPct val="0"/>
        </a:spcBef>
        <a:spcAft>
          <a:spcPct val="20000"/>
        </a:spcAft>
        <a:defRPr sz="900" b="1">
          <a:solidFill>
            <a:srgbClr val="000000"/>
          </a:solidFill>
          <a:latin typeface="+mn-lt"/>
          <a:cs typeface="+mn-cs"/>
        </a:defRPr>
      </a:lvl2pPr>
      <a:lvl3pPr marL="15875" indent="-1588" algn="ctr" rtl="0" eaLnBrk="0" fontAlgn="base" hangingPunct="0">
        <a:spcBef>
          <a:spcPct val="0"/>
        </a:spcBef>
        <a:spcAft>
          <a:spcPct val="20000"/>
        </a:spcAft>
        <a:buSzPct val="80000"/>
        <a:buFont typeface="Wingdings" panose="05000000000000000000" pitchFamily="2" charset="2"/>
        <a:defRPr sz="800" b="1">
          <a:solidFill>
            <a:srgbClr val="000000"/>
          </a:solidFill>
          <a:latin typeface="+mn-lt"/>
          <a:cs typeface="+mn-cs"/>
        </a:defRPr>
      </a:lvl3pPr>
      <a:lvl4pPr marL="20638" indent="-3175" algn="ctr" rtl="0" eaLnBrk="0" fontAlgn="base" hangingPunct="0">
        <a:spcBef>
          <a:spcPct val="0"/>
        </a:spcBef>
        <a:spcAft>
          <a:spcPct val="40000"/>
        </a:spcAft>
        <a:defRPr sz="700">
          <a:solidFill>
            <a:srgbClr val="000000"/>
          </a:solidFill>
          <a:latin typeface="+mn-lt"/>
          <a:cs typeface="+mn-cs"/>
        </a:defRPr>
      </a:lvl4pPr>
      <a:lvl5pPr marL="25400" indent="-3175" algn="ctr" rtl="0" eaLnBrk="0" fontAlgn="base" hangingPunct="0">
        <a:spcBef>
          <a:spcPct val="0"/>
        </a:spcBef>
        <a:spcAft>
          <a:spcPct val="20000"/>
        </a:spcAft>
        <a:buFont typeface="Arial" panose="020B0604020202020204" pitchFamily="34" charset="0"/>
        <a:defRPr sz="600">
          <a:solidFill>
            <a:srgbClr val="000000"/>
          </a:solidFill>
          <a:latin typeface="+mn-lt"/>
          <a:cs typeface="+mn-cs"/>
        </a:defRPr>
      </a:lvl5pPr>
      <a:lvl6pPr marL="482600" indent="-3175" algn="ctr" rtl="0" fontAlgn="base">
        <a:spcBef>
          <a:spcPct val="0"/>
        </a:spcBef>
        <a:spcAft>
          <a:spcPct val="20000"/>
        </a:spcAft>
        <a:buFont typeface="Arial" charset="0"/>
        <a:defRPr sz="600">
          <a:solidFill>
            <a:srgbClr val="000000"/>
          </a:solidFill>
          <a:latin typeface="+mn-lt"/>
          <a:cs typeface="+mn-cs"/>
        </a:defRPr>
      </a:lvl6pPr>
      <a:lvl7pPr marL="939800" indent="-3175" algn="ctr" rtl="0" fontAlgn="base">
        <a:spcBef>
          <a:spcPct val="0"/>
        </a:spcBef>
        <a:spcAft>
          <a:spcPct val="20000"/>
        </a:spcAft>
        <a:buFont typeface="Arial" charset="0"/>
        <a:defRPr sz="600">
          <a:solidFill>
            <a:srgbClr val="000000"/>
          </a:solidFill>
          <a:latin typeface="+mn-lt"/>
          <a:cs typeface="+mn-cs"/>
        </a:defRPr>
      </a:lvl7pPr>
      <a:lvl8pPr marL="1397000" indent="-3175" algn="ctr" rtl="0" fontAlgn="base">
        <a:spcBef>
          <a:spcPct val="0"/>
        </a:spcBef>
        <a:spcAft>
          <a:spcPct val="20000"/>
        </a:spcAft>
        <a:buFont typeface="Arial" charset="0"/>
        <a:defRPr sz="600">
          <a:solidFill>
            <a:srgbClr val="000000"/>
          </a:solidFill>
          <a:latin typeface="+mn-lt"/>
          <a:cs typeface="+mn-cs"/>
        </a:defRPr>
      </a:lvl8pPr>
      <a:lvl9pPr marL="1854200" indent="-3175" algn="ctr" rtl="0" fontAlgn="base">
        <a:spcBef>
          <a:spcPct val="0"/>
        </a:spcBef>
        <a:spcAft>
          <a:spcPct val="20000"/>
        </a:spcAft>
        <a:buFont typeface="Arial" charset="0"/>
        <a:defRPr sz="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557213" y="1301750"/>
            <a:ext cx="8029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 bwMode="gray">
          <a:xfrm>
            <a:off x="557213" y="2293938"/>
            <a:ext cx="80295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4100" name="Line 15"/>
          <p:cNvSpPr>
            <a:spLocks noChangeShapeType="1"/>
          </p:cNvSpPr>
          <p:nvPr/>
        </p:nvSpPr>
        <p:spPr bwMode="gray">
          <a:xfrm flipV="1">
            <a:off x="4572000" y="260350"/>
            <a:ext cx="0" cy="504825"/>
          </a:xfrm>
          <a:prstGeom prst="line">
            <a:avLst/>
          </a:prstGeom>
          <a:noFill/>
          <a:ln w="12700">
            <a:solidFill>
              <a:srgbClr val="E600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668" name="Rectangle 2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3838" y="6416675"/>
            <a:ext cx="1814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6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79BC65-0D52-4B70-909C-9CA9318E4D9B}" type="datetime1">
              <a:rPr lang="cs-CZ" smtClean="0"/>
              <a:t>13.5.2016</a:t>
            </a:fld>
            <a:endParaRPr lang="en-US"/>
          </a:p>
        </p:txBody>
      </p:sp>
      <p:sp>
        <p:nvSpPr>
          <p:cNvPr id="368669" name="Rectangle 29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459788" y="6416675"/>
            <a:ext cx="360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b="1"/>
            </a:lvl1pPr>
          </a:lstStyle>
          <a:p>
            <a:pPr>
              <a:defRPr/>
            </a:pPr>
            <a:r>
              <a:rPr lang="en-US" altLang="cs-CZ"/>
              <a:t>P.</a:t>
            </a:r>
            <a:fld id="{7F281624-98B2-48C9-AAFB-41621172331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368670" name="Rectangle 3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71775" y="6416675"/>
            <a:ext cx="35972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Business in India – Governance Institute</a:t>
            </a:r>
            <a:endParaRPr lang="en-US"/>
          </a:p>
        </p:txBody>
      </p:sp>
      <p:sp>
        <p:nvSpPr>
          <p:cNvPr id="4104" name="Rectangle 31"/>
          <p:cNvSpPr>
            <a:spLocks noChangeArrowheads="1"/>
          </p:cNvSpPr>
          <p:nvPr/>
        </p:nvSpPr>
        <p:spPr bwMode="gray">
          <a:xfrm>
            <a:off x="8426450" y="6415088"/>
            <a:ext cx="71438" cy="4429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cs-CZ" sz="800" b="1" smtClean="0"/>
              <a:t>|</a:t>
            </a:r>
          </a:p>
        </p:txBody>
      </p:sp>
      <p:pic>
        <p:nvPicPr>
          <p:cNvPr id="4105" name="Obrázek 1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41756" r="72156" b="35185"/>
          <a:stretch>
            <a:fillRect/>
          </a:stretch>
        </p:blipFill>
        <p:spPr bwMode="auto">
          <a:xfrm>
            <a:off x="312738" y="6211888"/>
            <a:ext cx="13700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E60028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E60028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E60028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E60028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E60028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E60028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E60028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E60028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E60028"/>
          </a:solidFill>
          <a:latin typeface="Arial" charset="0"/>
          <a:cs typeface="Arial" charset="0"/>
        </a:defRPr>
      </a:lvl9pPr>
    </p:titleStyle>
    <p:bodyStyle>
      <a:lvl1pPr marL="4763" indent="-4763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11113" indent="-4763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+mn-lt"/>
          <a:cs typeface="+mn-cs"/>
        </a:defRPr>
      </a:lvl2pPr>
      <a:lvl3pPr marL="14288" indent="-15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Wingdings" panose="05000000000000000000" pitchFamily="2" charset="2"/>
        <a:defRPr sz="1400">
          <a:solidFill>
            <a:srgbClr val="000000"/>
          </a:solidFill>
          <a:latin typeface="+mn-lt"/>
          <a:cs typeface="+mn-cs"/>
        </a:defRPr>
      </a:lvl3pPr>
      <a:lvl4pPr marL="19050" indent="-3175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cs typeface="+mn-cs"/>
        </a:defRPr>
      </a:lvl4pPr>
      <a:lvl5pPr marL="23813" indent="-3175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000">
          <a:solidFill>
            <a:srgbClr val="000000"/>
          </a:solidFill>
          <a:latin typeface="+mn-lt"/>
          <a:cs typeface="+mn-cs"/>
        </a:defRPr>
      </a:lvl5pPr>
      <a:lvl6pPr marL="481013" indent="-3175" algn="ctr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1000">
          <a:solidFill>
            <a:srgbClr val="000000"/>
          </a:solidFill>
          <a:latin typeface="+mn-lt"/>
          <a:cs typeface="+mn-cs"/>
        </a:defRPr>
      </a:lvl6pPr>
      <a:lvl7pPr marL="938213" indent="-3175" algn="ctr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1000">
          <a:solidFill>
            <a:srgbClr val="000000"/>
          </a:solidFill>
          <a:latin typeface="+mn-lt"/>
          <a:cs typeface="+mn-cs"/>
        </a:defRPr>
      </a:lvl7pPr>
      <a:lvl8pPr marL="1395413" indent="-3175" algn="ctr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1000">
          <a:solidFill>
            <a:srgbClr val="000000"/>
          </a:solidFill>
          <a:latin typeface="+mn-lt"/>
          <a:cs typeface="+mn-cs"/>
        </a:defRPr>
      </a:lvl8pPr>
      <a:lvl9pPr marL="1852613" indent="-3175" algn="ctr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4825" y="2097088"/>
            <a:ext cx="8029575" cy="2681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Financování obchodu do Indie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Ondřej MICHALOVSKÝ</a:t>
            </a:r>
            <a:b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Ministerstvo zahraničních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ěcí</a:t>
            </a:r>
            <a:b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Praha, 16. 5. 2016</a:t>
            </a:r>
            <a:b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557213" y="723900"/>
            <a:ext cx="8029575" cy="1066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cs-CZ" cap="all" dirty="0" smtClean="0"/>
              <a:t>KORPORÁTNÍ BANKOVNICTVÍ</a:t>
            </a:r>
          </a:p>
          <a:p>
            <a:pPr>
              <a:defRPr/>
            </a:pPr>
            <a:r>
              <a:rPr lang="cs-CZ" cap="all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Specializované obchodní aktivity</a:t>
            </a:r>
            <a:br>
              <a:rPr lang="cs-CZ" cap="all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en-US" dirty="0" smtClean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 b="0" dirty="0">
                <a:solidFill>
                  <a:srgbClr val="FF0000"/>
                </a:solidFill>
              </a:rPr>
              <a:t>Základní informace nutné pro </a:t>
            </a:r>
            <a:r>
              <a:rPr lang="cs-CZ" altLang="cs-CZ" sz="1800" b="0" dirty="0" smtClean="0">
                <a:solidFill>
                  <a:srgbClr val="FF0000"/>
                </a:solidFill>
              </a:rPr>
              <a:t>posouzení obchodního </a:t>
            </a:r>
            <a:r>
              <a:rPr lang="cs-CZ" altLang="cs-CZ" sz="1800" b="0" dirty="0">
                <a:solidFill>
                  <a:srgbClr val="FF0000"/>
                </a:solidFill>
              </a:rPr>
              <a:t>případu 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P.</a:t>
            </a:r>
            <a:fld id="{D872B551-E543-4D1E-A7B6-8640D4A81A99}" type="slidenum">
              <a:rPr lang="en-US" altLang="cs-CZ" smtClean="0"/>
              <a:pPr>
                <a:defRPr/>
              </a:pPr>
              <a:t>10</a:t>
            </a:fld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Ministerstvo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zahraničních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ěcí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- Indie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5750" indent="-285750" eaLnBrk="1" hangingPunct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b="0" dirty="0"/>
              <a:t>Popis projektu</a:t>
            </a:r>
          </a:p>
          <a:p>
            <a:pPr marL="645750" indent="-285750" eaLnBrk="1" hangingPunct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b="0" dirty="0"/>
              <a:t>Dovozce/dlužník, banka, ručitel</a:t>
            </a:r>
          </a:p>
          <a:p>
            <a:pPr marL="645750" indent="-285750" eaLnBrk="1" hangingPunct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b="0" dirty="0"/>
              <a:t>Země dovozce/dlužníka</a:t>
            </a:r>
          </a:p>
          <a:p>
            <a:pPr marL="645750" indent="-285750" eaLnBrk="1" hangingPunct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b="0" dirty="0"/>
              <a:t>Kontrakt </a:t>
            </a:r>
            <a:endParaRPr lang="cs-CZ" altLang="cs-CZ" b="0" dirty="0" smtClean="0"/>
          </a:p>
          <a:p>
            <a:pPr marL="645750" indent="-285750" eaLnBrk="1" hangingPunct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b="0" dirty="0" smtClean="0"/>
              <a:t>Platební </a:t>
            </a:r>
            <a:r>
              <a:rPr lang="cs-CZ" altLang="cs-CZ" b="0" dirty="0"/>
              <a:t>a dodací podmínky z kontraktu</a:t>
            </a:r>
          </a:p>
          <a:p>
            <a:pPr marL="645750" indent="-285750" eaLnBrk="1" hangingPunct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b="0" dirty="0"/>
              <a:t>Požadované </a:t>
            </a:r>
            <a:r>
              <a:rPr lang="cs-CZ" altLang="cs-CZ" b="0" dirty="0" smtClean="0"/>
              <a:t>financování (</a:t>
            </a:r>
            <a:r>
              <a:rPr lang="cs-CZ" altLang="cs-CZ" b="0" dirty="0"/>
              <a:t>částka, procento z kontraktu)</a:t>
            </a:r>
          </a:p>
          <a:p>
            <a:pPr marL="645750" indent="-285750" eaLnBrk="1" hangingPunct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b="0" dirty="0"/>
              <a:t>Doba </a:t>
            </a:r>
            <a:r>
              <a:rPr lang="cs-CZ" altLang="cs-CZ" b="0" dirty="0" smtClean="0"/>
              <a:t>čerpání/splácení</a:t>
            </a:r>
          </a:p>
          <a:p>
            <a:pPr marL="645750" indent="-285750" eaLnBrk="1" hangingPunct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b="0" dirty="0" smtClean="0"/>
              <a:t>Podíl </a:t>
            </a:r>
            <a:r>
              <a:rPr lang="cs-CZ" altLang="cs-CZ" b="0" dirty="0"/>
              <a:t>zboží/služeb českého/místního původu</a:t>
            </a:r>
          </a:p>
          <a:p>
            <a:pPr marL="645750" indent="-285750" eaLnBrk="1" hangingPunct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b="0" dirty="0" smtClean="0"/>
              <a:t>Finanční </a:t>
            </a:r>
            <a:r>
              <a:rPr lang="cs-CZ" altLang="cs-CZ" b="0" dirty="0"/>
              <a:t>výkazy dovozce/dlužníka za poslední 3 roky</a:t>
            </a:r>
          </a:p>
          <a:p>
            <a:pPr marL="645750" indent="-285750" eaLnBrk="1" hangingPunct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b="0" dirty="0"/>
              <a:t>Business </a:t>
            </a:r>
            <a:r>
              <a:rPr lang="cs-CZ" altLang="cs-CZ" b="0" dirty="0" err="1"/>
              <a:t>Plan</a:t>
            </a:r>
            <a:r>
              <a:rPr lang="cs-CZ" altLang="cs-CZ" b="0" dirty="0"/>
              <a:t> včetně projekcí na předpokládané období trvání úvěru a analýzy lokálního trhu</a:t>
            </a:r>
          </a:p>
          <a:p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0603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0" dirty="0" smtClean="0"/>
              <a:t>Setkání s experty na region z KB a SG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P.</a:t>
            </a:r>
            <a:fld id="{D872B551-E543-4D1E-A7B6-8640D4A81A99}" type="slidenum">
              <a:rPr lang="en-US" altLang="cs-CZ" smtClean="0"/>
              <a:pPr>
                <a:defRPr/>
              </a:pPr>
              <a:t>11</a:t>
            </a:fld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Ministerstvo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zahraničních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ěcí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- Indie</a:t>
            </a:r>
            <a:endParaRPr lang="en-US" dirty="0"/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6" y="896645"/>
            <a:ext cx="7528264" cy="5168716"/>
          </a:xfrm>
        </p:spPr>
      </p:pic>
    </p:spTree>
    <p:extLst>
      <p:ext uri="{BB962C8B-B14F-4D97-AF65-F5344CB8AC3E}">
        <p14:creationId xmlns:p14="http://schemas.microsoft.com/office/powerpoint/2010/main" val="30740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0" dirty="0" smtClean="0"/>
              <a:t>Kdo vám s tím poradí?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P.</a:t>
            </a:r>
            <a:fld id="{D872B551-E543-4D1E-A7B6-8640D4A81A99}" type="slidenum">
              <a:rPr lang="en-US" altLang="cs-CZ" smtClean="0"/>
              <a:pPr>
                <a:defRPr/>
              </a:pPr>
              <a:t>12</a:t>
            </a:fld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Ministerstvo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zahraničních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ěcí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- Indie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8728" y="1098695"/>
            <a:ext cx="7014181" cy="4897437"/>
          </a:xfrm>
          <a:noFill/>
        </p:spPr>
      </p:pic>
    </p:spTree>
    <p:extLst>
      <p:ext uri="{BB962C8B-B14F-4D97-AF65-F5344CB8AC3E}">
        <p14:creationId xmlns:p14="http://schemas.microsoft.com/office/powerpoint/2010/main" val="22396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délník 3"/>
          <p:cNvSpPr>
            <a:spLocks noChangeArrowheads="1"/>
          </p:cNvSpPr>
          <p:nvPr/>
        </p:nvSpPr>
        <p:spPr bwMode="auto">
          <a:xfrm>
            <a:off x="395288" y="319088"/>
            <a:ext cx="2672526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cs-CZ" altLang="cs-CZ" sz="1800" b="0" dirty="0" smtClean="0">
                <a:solidFill>
                  <a:srgbClr val="E60028"/>
                </a:solidFill>
              </a:rPr>
              <a:t>Indie </a:t>
            </a:r>
            <a:r>
              <a:rPr lang="cs-CZ" altLang="cs-CZ" sz="1800" b="0" dirty="0">
                <a:solidFill>
                  <a:srgbClr val="E60028"/>
                </a:solidFill>
              </a:rPr>
              <a:t>– </a:t>
            </a:r>
            <a:r>
              <a:rPr lang="cs-CZ" altLang="cs-CZ" sz="1800" b="0" dirty="0" smtClean="0">
                <a:solidFill>
                  <a:srgbClr val="E60028"/>
                </a:solidFill>
              </a:rPr>
              <a:t>bankovní systém</a:t>
            </a:r>
            <a:endParaRPr lang="cs-CZ" altLang="cs-CZ" sz="1800" b="0" dirty="0">
              <a:solidFill>
                <a:srgbClr val="E60028"/>
              </a:solidFill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8459788" y="6416675"/>
            <a:ext cx="3603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800"/>
              <a:t>P.</a:t>
            </a:r>
            <a:fld id="{1835C31E-1061-4915-8545-C5C54EED044C}" type="slidenum">
              <a:rPr lang="en-US" altLang="cs-CZ" sz="8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cs-CZ" sz="800"/>
          </a:p>
        </p:txBody>
      </p:sp>
      <p:sp>
        <p:nvSpPr>
          <p:cNvPr id="12" name="Rectangle 3"/>
          <p:cNvSpPr txBox="1">
            <a:spLocks/>
          </p:cNvSpPr>
          <p:nvPr/>
        </p:nvSpPr>
        <p:spPr bwMode="gray">
          <a:xfrm>
            <a:off x="5955002" y="992147"/>
            <a:ext cx="2504786" cy="493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0975" indent="-180975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rgbClr val="000000"/>
                </a:solidFill>
                <a:latin typeface="+mn-lt"/>
                <a:cs typeface="+mn-cs"/>
              </a:defRPr>
            </a:lvl2pPr>
            <a:lvl3pPr marL="542925" indent="-180975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+mn-lt"/>
                <a:cs typeface="+mn-cs"/>
              </a:defRPr>
            </a:lvl3pPr>
            <a:lvl4pPr marL="72390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+mn-lt"/>
                <a:cs typeface="+mn-cs"/>
              </a:defRPr>
            </a:lvl4pPr>
            <a:lvl5pPr marL="885825" indent="-16033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5pPr>
            <a:lvl6pPr marL="13430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6pPr>
            <a:lvl7pPr marL="18002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7pPr>
            <a:lvl8pPr marL="22574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8pPr>
            <a:lvl9pPr marL="27146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600"/>
              </a:spcBef>
              <a:buSzPct val="50000"/>
              <a:buFont typeface="Wingdings" panose="05000000000000000000" pitchFamily="2" charset="2"/>
              <a:buNone/>
              <a:defRPr/>
            </a:pPr>
            <a:r>
              <a:rPr lang="cs-CZ" u="sng" kern="0" dirty="0" smtClean="0"/>
              <a:t>TOP 10</a:t>
            </a:r>
          </a:p>
          <a:p>
            <a:pPr>
              <a:spcBef>
                <a:spcPts val="600"/>
              </a:spcBef>
              <a:buSzPct val="50000"/>
              <a:defRPr/>
            </a:pPr>
            <a:endParaRPr lang="cs-CZ" kern="0" dirty="0" smtClean="0">
              <a:solidFill>
                <a:srgbClr val="0099CC"/>
              </a:solidFill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SzPct val="90000"/>
              <a:defRPr/>
            </a:pPr>
            <a:r>
              <a:rPr lang="cs-CZ" kern="0" dirty="0" err="1">
                <a:solidFill>
                  <a:srgbClr val="0099CC"/>
                </a:solidFill>
              </a:rPr>
              <a:t>State</a:t>
            </a:r>
            <a:r>
              <a:rPr lang="cs-CZ" kern="0" dirty="0">
                <a:solidFill>
                  <a:srgbClr val="0099CC"/>
                </a:solidFill>
              </a:rPr>
              <a:t> Bank of India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90000"/>
              <a:defRPr/>
            </a:pPr>
            <a:r>
              <a:rPr lang="cs-CZ" kern="0" dirty="0">
                <a:solidFill>
                  <a:srgbClr val="0099CC"/>
                </a:solidFill>
              </a:rPr>
              <a:t>ICICI Bank Limited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90000"/>
              <a:defRPr/>
            </a:pPr>
            <a:r>
              <a:rPr lang="cs-CZ" kern="0" dirty="0" err="1">
                <a:solidFill>
                  <a:srgbClr val="0099CC"/>
                </a:solidFill>
              </a:rPr>
              <a:t>Punjab</a:t>
            </a:r>
            <a:r>
              <a:rPr lang="cs-CZ" kern="0" dirty="0">
                <a:solidFill>
                  <a:srgbClr val="0099CC"/>
                </a:solidFill>
              </a:rPr>
              <a:t> </a:t>
            </a:r>
            <a:r>
              <a:rPr lang="cs-CZ" kern="0" dirty="0" err="1">
                <a:solidFill>
                  <a:srgbClr val="0099CC"/>
                </a:solidFill>
              </a:rPr>
              <a:t>National</a:t>
            </a:r>
            <a:r>
              <a:rPr lang="cs-CZ" kern="0" dirty="0">
                <a:solidFill>
                  <a:srgbClr val="0099CC"/>
                </a:solidFill>
              </a:rPr>
              <a:t> Bank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90000"/>
              <a:defRPr/>
            </a:pPr>
            <a:r>
              <a:rPr lang="cs-CZ" kern="0" dirty="0">
                <a:solidFill>
                  <a:srgbClr val="0099CC"/>
                </a:solidFill>
              </a:rPr>
              <a:t>Bank of </a:t>
            </a:r>
            <a:r>
              <a:rPr lang="cs-CZ" kern="0" dirty="0" err="1">
                <a:solidFill>
                  <a:srgbClr val="0099CC"/>
                </a:solidFill>
              </a:rPr>
              <a:t>Baroda</a:t>
            </a:r>
            <a:endParaRPr lang="cs-CZ" kern="0" dirty="0">
              <a:solidFill>
                <a:srgbClr val="0099CC"/>
              </a:solidFill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SzPct val="90000"/>
              <a:defRPr/>
            </a:pPr>
            <a:r>
              <a:rPr lang="cs-CZ" kern="0" dirty="0">
                <a:solidFill>
                  <a:srgbClr val="0099CC"/>
                </a:solidFill>
              </a:rPr>
              <a:t>Bank of India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90000"/>
              <a:defRPr/>
            </a:pPr>
            <a:r>
              <a:rPr lang="cs-CZ" kern="0" dirty="0" err="1">
                <a:solidFill>
                  <a:srgbClr val="0099CC"/>
                </a:solidFill>
              </a:rPr>
              <a:t>Canara</a:t>
            </a:r>
            <a:r>
              <a:rPr lang="cs-CZ" kern="0" dirty="0">
                <a:solidFill>
                  <a:srgbClr val="0099CC"/>
                </a:solidFill>
              </a:rPr>
              <a:t> Bank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90000"/>
              <a:defRPr/>
            </a:pPr>
            <a:r>
              <a:rPr lang="cs-CZ" kern="0" dirty="0">
                <a:solidFill>
                  <a:srgbClr val="0099CC"/>
                </a:solidFill>
              </a:rPr>
              <a:t>HDFC Bank Ltd.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90000"/>
              <a:defRPr/>
            </a:pPr>
            <a:r>
              <a:rPr lang="cs-CZ" kern="0" dirty="0">
                <a:solidFill>
                  <a:srgbClr val="0099CC"/>
                </a:solidFill>
              </a:rPr>
              <a:t>IDBI Bank Limited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90000"/>
              <a:defRPr/>
            </a:pPr>
            <a:r>
              <a:rPr lang="cs-CZ" kern="0" dirty="0">
                <a:solidFill>
                  <a:srgbClr val="0099CC"/>
                </a:solidFill>
              </a:rPr>
              <a:t>Axis Bank Lid.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90000"/>
              <a:defRPr/>
            </a:pPr>
            <a:r>
              <a:rPr lang="cs-CZ" kern="0" dirty="0">
                <a:solidFill>
                  <a:srgbClr val="0099CC"/>
                </a:solidFill>
              </a:rPr>
              <a:t>Union Bank of India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95288" y="1138815"/>
            <a:ext cx="4737100" cy="26007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eaLnBrk="1" hangingPunct="1">
              <a:spcBef>
                <a:spcPts val="6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cs-CZ" sz="1600" b="1" dirty="0" err="1" smtClean="0">
                <a:solidFill>
                  <a:srgbClr val="141414"/>
                </a:solidFill>
              </a:rPr>
              <a:t>Société</a:t>
            </a:r>
            <a:r>
              <a:rPr lang="cs-CZ" sz="1600" b="1" dirty="0" smtClean="0">
                <a:solidFill>
                  <a:srgbClr val="141414"/>
                </a:solidFill>
              </a:rPr>
              <a:t> </a:t>
            </a:r>
            <a:r>
              <a:rPr lang="cs-CZ" sz="1600" b="1" dirty="0" err="1">
                <a:solidFill>
                  <a:srgbClr val="141414"/>
                </a:solidFill>
              </a:rPr>
              <a:t>Générale</a:t>
            </a:r>
            <a:r>
              <a:rPr lang="cs-CZ" sz="1600" b="1" dirty="0">
                <a:solidFill>
                  <a:srgbClr val="141414"/>
                </a:solidFill>
              </a:rPr>
              <a:t> </a:t>
            </a:r>
            <a:r>
              <a:rPr lang="cs-CZ" sz="1600" b="1" dirty="0" err="1">
                <a:solidFill>
                  <a:srgbClr val="141414"/>
                </a:solidFill>
              </a:rPr>
              <a:t>Mumbai</a:t>
            </a:r>
            <a:endParaRPr lang="cs-CZ" sz="1600" b="1" dirty="0">
              <a:solidFill>
                <a:srgbClr val="141414"/>
              </a:solidFill>
            </a:endParaRPr>
          </a:p>
          <a:p>
            <a:pPr indent="265113" eaLnBrk="1" hangingPunct="1">
              <a:spcBef>
                <a:spcPts val="600"/>
              </a:spcBef>
              <a:buSzPct val="50000"/>
              <a:defRPr/>
            </a:pPr>
            <a:r>
              <a:rPr lang="cs-CZ" sz="1600" b="1" dirty="0">
                <a:solidFill>
                  <a:srgbClr val="141414"/>
                </a:solidFill>
              </a:rPr>
              <a:t>- od roku 1978</a:t>
            </a:r>
          </a:p>
          <a:p>
            <a:pPr marL="285750" indent="-285750" eaLnBrk="1" hangingPunct="1">
              <a:spcBef>
                <a:spcPts val="600"/>
              </a:spcBef>
              <a:buSzPct val="50000"/>
              <a:buFontTx/>
              <a:buChar char="-"/>
              <a:defRPr/>
            </a:pPr>
            <a:r>
              <a:rPr lang="cs-CZ" sz="1600" dirty="0">
                <a:solidFill>
                  <a:srgbClr val="141414"/>
                </a:solidFill>
              </a:rPr>
              <a:t>pobočky: </a:t>
            </a:r>
          </a:p>
          <a:p>
            <a:pPr indent="266700" eaLnBrk="1" hangingPunct="1">
              <a:spcBef>
                <a:spcPts val="600"/>
              </a:spcBef>
              <a:buSzPct val="50000"/>
              <a:defRPr/>
            </a:pPr>
            <a:r>
              <a:rPr lang="cs-CZ" sz="1600" b="1" dirty="0" err="1">
                <a:solidFill>
                  <a:srgbClr val="141414"/>
                </a:solidFill>
              </a:rPr>
              <a:t>Mumbai</a:t>
            </a:r>
            <a:r>
              <a:rPr lang="cs-CZ" sz="1600" b="1" dirty="0">
                <a:solidFill>
                  <a:srgbClr val="141414"/>
                </a:solidFill>
              </a:rPr>
              <a:t>, </a:t>
            </a:r>
            <a:r>
              <a:rPr lang="cs-CZ" sz="1600" b="1" dirty="0" err="1">
                <a:solidFill>
                  <a:srgbClr val="141414"/>
                </a:solidFill>
              </a:rPr>
              <a:t>Dilí</a:t>
            </a:r>
            <a:r>
              <a:rPr lang="cs-CZ" sz="1600" b="1" dirty="0">
                <a:solidFill>
                  <a:srgbClr val="141414"/>
                </a:solidFill>
              </a:rPr>
              <a:t>, </a:t>
            </a:r>
            <a:r>
              <a:rPr lang="cs-CZ" sz="1600" b="1" dirty="0" err="1">
                <a:solidFill>
                  <a:srgbClr val="141414"/>
                </a:solidFill>
              </a:rPr>
              <a:t>Sanand</a:t>
            </a:r>
            <a:r>
              <a:rPr lang="cs-CZ" sz="1600" b="1" dirty="0">
                <a:solidFill>
                  <a:srgbClr val="141414"/>
                </a:solidFill>
              </a:rPr>
              <a:t> (2013)</a:t>
            </a:r>
          </a:p>
          <a:p>
            <a:pPr indent="265113" eaLnBrk="1" hangingPunct="1">
              <a:spcBef>
                <a:spcPts val="600"/>
              </a:spcBef>
              <a:buSzPct val="50000"/>
              <a:defRPr/>
            </a:pPr>
            <a:endParaRPr lang="cs-CZ" sz="1600" b="1" dirty="0">
              <a:solidFill>
                <a:srgbClr val="141414"/>
              </a:solidFill>
            </a:endParaRPr>
          </a:p>
          <a:p>
            <a:pPr indent="265113" eaLnBrk="1" hangingPunct="1">
              <a:spcBef>
                <a:spcPts val="6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cs-CZ" sz="1600" dirty="0" err="1">
                <a:solidFill>
                  <a:srgbClr val="141414"/>
                </a:solidFill>
              </a:rPr>
              <a:t>Citibank</a:t>
            </a:r>
            <a:endParaRPr lang="cs-CZ" sz="1600" dirty="0">
              <a:solidFill>
                <a:srgbClr val="141414"/>
              </a:solidFill>
            </a:endParaRPr>
          </a:p>
          <a:p>
            <a:pPr indent="265113" eaLnBrk="1" hangingPunct="1">
              <a:spcBef>
                <a:spcPts val="6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cs-CZ" sz="1600" dirty="0" err="1">
                <a:solidFill>
                  <a:srgbClr val="141414"/>
                </a:solidFill>
              </a:rPr>
              <a:t>Deutsche</a:t>
            </a:r>
            <a:r>
              <a:rPr lang="cs-CZ" sz="1600" dirty="0">
                <a:solidFill>
                  <a:srgbClr val="141414"/>
                </a:solidFill>
              </a:rPr>
              <a:t> Bank</a:t>
            </a:r>
          </a:p>
          <a:p>
            <a:pPr indent="265113" eaLnBrk="1" hangingPunct="1">
              <a:spcBef>
                <a:spcPts val="6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cs-CZ" sz="1600" dirty="0" err="1">
                <a:solidFill>
                  <a:srgbClr val="141414"/>
                </a:solidFill>
              </a:rPr>
              <a:t>Barclays</a:t>
            </a:r>
            <a:r>
              <a:rPr lang="cs-CZ" sz="1600" dirty="0">
                <a:solidFill>
                  <a:srgbClr val="141414"/>
                </a:solidFill>
              </a:rPr>
              <a:t> Bank</a:t>
            </a:r>
          </a:p>
        </p:txBody>
      </p:sp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4" y="3051357"/>
            <a:ext cx="2124075" cy="294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4"/>
          <p:cNvSpPr txBox="1">
            <a:spLocks noChangeArrowheads="1"/>
          </p:cNvSpPr>
          <p:nvPr/>
        </p:nvSpPr>
        <p:spPr bwMode="auto">
          <a:xfrm>
            <a:off x="2771775" y="6416675"/>
            <a:ext cx="35972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800" b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Ministerstvo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zahraničních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ěcí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- Indie</a:t>
            </a:r>
            <a:endParaRPr lang="en-US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P.</a:t>
            </a:r>
            <a:fld id="{D872B551-E543-4D1E-A7B6-8640D4A81A99}" type="slidenum">
              <a:rPr lang="en-US" altLang="cs-CZ" smtClean="0"/>
              <a:pPr>
                <a:defRPr/>
              </a:pPr>
              <a:t>2</a:t>
            </a:fld>
            <a:endParaRPr lang="en-US" alt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0" dirty="0" smtClean="0"/>
              <a:t>Využití </a:t>
            </a:r>
            <a:r>
              <a:rPr lang="cs-CZ" sz="1800" b="0" dirty="0" err="1" smtClean="0"/>
              <a:t>Trade</a:t>
            </a:r>
            <a:r>
              <a:rPr lang="cs-CZ" sz="1800" b="0" dirty="0" smtClean="0"/>
              <a:t> Finance produktů při vývozu do Indie (Jak bezpečně profinancovat kontrakt?)</a:t>
            </a:r>
            <a:endParaRPr lang="cs-CZ" sz="1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Záruky/protizáruky (</a:t>
            </a:r>
            <a:r>
              <a:rPr lang="en-US" dirty="0" smtClean="0"/>
              <a:t>guarantee/</a:t>
            </a:r>
            <a:r>
              <a:rPr lang="en-US" dirty="0" err="1" smtClean="0"/>
              <a:t>counterguarantee</a:t>
            </a:r>
            <a:r>
              <a:rPr lang="cs-CZ" dirty="0" smtClean="0"/>
              <a:t>)</a:t>
            </a:r>
          </a:p>
          <a:p>
            <a:r>
              <a:rPr lang="cs-CZ" dirty="0" smtClean="0"/>
              <a:t>Dokumentární akreditivy (</a:t>
            </a:r>
            <a:r>
              <a:rPr lang="en-US" dirty="0" smtClean="0"/>
              <a:t>L/C at sight</a:t>
            </a:r>
            <a:r>
              <a:rPr lang="cs-CZ" dirty="0" smtClean="0"/>
              <a:t>)</a:t>
            </a:r>
          </a:p>
          <a:p>
            <a:r>
              <a:rPr lang="cs-CZ" b="0" dirty="0" smtClean="0"/>
              <a:t>Indické akreditivy jsou složité, vyžadují často konzultaci s bankou, je požadováno velké množství dokumentů (zejména certifikátů, potvrzení o stáří lodi, potvrzení o kvalitě)  </a:t>
            </a:r>
          </a:p>
          <a:p>
            <a:r>
              <a:rPr lang="cs-CZ" dirty="0" smtClean="0"/>
              <a:t>Dokumentární akreditivy s odloženou splatností </a:t>
            </a:r>
            <a:r>
              <a:rPr lang="en-US" dirty="0" smtClean="0"/>
              <a:t>(L/C with deferred payment)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P.</a:t>
            </a:r>
            <a:fld id="{D872B551-E543-4D1E-A7B6-8640D4A81A99}" type="slidenum">
              <a:rPr lang="en-US" altLang="cs-CZ" smtClean="0"/>
              <a:pPr>
                <a:defRPr/>
              </a:pPr>
              <a:t>3</a:t>
            </a:fld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Ministerstvo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zahraničních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ěcí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- Indie</a:t>
            </a:r>
            <a:endParaRPr lang="en-US" dirty="0"/>
          </a:p>
        </p:txBody>
      </p:sp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3929495"/>
            <a:ext cx="27622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n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929495"/>
            <a:ext cx="2670675" cy="177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9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8459788" y="6416675"/>
            <a:ext cx="3603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800"/>
              <a:t>P.</a:t>
            </a:r>
            <a:fld id="{37009220-CAB1-4812-AE15-85B0B3832268}" type="slidenum">
              <a:rPr lang="en-US" altLang="cs-CZ" sz="8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cs-CZ" sz="800"/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6575" y="819150"/>
            <a:ext cx="8278813" cy="4897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41313" indent="-341313" eaLnBrk="1" hangingPunct="1">
              <a:lnSpc>
                <a:spcPct val="150000"/>
              </a:lnSpc>
              <a:spcBef>
                <a:spcPts val="400"/>
              </a:spcBef>
              <a:buClr>
                <a:srgbClr val="A6A6A6"/>
              </a:buClr>
              <a:buFont typeface="Wingdings" charset="2"/>
              <a:buChar char=""/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  <a:defRPr/>
            </a:pPr>
            <a:r>
              <a:rPr lang="cs-CZ" sz="1600" dirty="0" smtClean="0"/>
              <a:t>Chci  </a:t>
            </a:r>
            <a:r>
              <a:rPr lang="cs-CZ" sz="1600" dirty="0"/>
              <a:t>získat finanční prostředky z akreditivu před splatností</a:t>
            </a:r>
          </a:p>
          <a:p>
            <a:pPr marL="341313" indent="-341313" eaLnBrk="1" hangingPunct="1">
              <a:lnSpc>
                <a:spcPct val="150000"/>
              </a:lnSpc>
              <a:spcBef>
                <a:spcPts val="400"/>
              </a:spcBef>
              <a:buClr>
                <a:srgbClr val="A6A6A6"/>
              </a:buClr>
              <a:buFont typeface="Wingdings" charset="2"/>
              <a:buChar char=""/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  <a:defRPr/>
            </a:pPr>
            <a:r>
              <a:rPr lang="cs-CZ" sz="1600" dirty="0"/>
              <a:t>Nechci/nemůžu </a:t>
            </a:r>
            <a:r>
              <a:rPr lang="cs-CZ" sz="1600" dirty="0" smtClean="0"/>
              <a:t>navýšit </a:t>
            </a:r>
            <a:r>
              <a:rPr lang="cs-CZ" sz="1600" dirty="0"/>
              <a:t>svoji angažovanost u banky = &gt;  úvěr</a:t>
            </a:r>
          </a:p>
          <a:p>
            <a:pPr marL="341313" indent="-341313" eaLnBrk="1" hangingPunct="1">
              <a:lnSpc>
                <a:spcPct val="150000"/>
              </a:lnSpc>
              <a:spcBef>
                <a:spcPts val="400"/>
              </a:spcBef>
              <a:buClr>
                <a:srgbClr val="A6A6A6"/>
              </a:buClr>
              <a:buFont typeface="Wingdings" charset="2"/>
              <a:buChar char=""/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  <a:defRPr/>
            </a:pPr>
            <a:r>
              <a:rPr lang="cs-CZ" sz="1600" dirty="0"/>
              <a:t>Potřebuji  </a:t>
            </a:r>
            <a:r>
              <a:rPr lang="cs-CZ" sz="1600" dirty="0" smtClean="0"/>
              <a:t>prostředky rychle </a:t>
            </a:r>
          </a:p>
          <a:p>
            <a:pPr marL="341313" indent="-341313" eaLnBrk="1" hangingPunct="1">
              <a:lnSpc>
                <a:spcPct val="150000"/>
              </a:lnSpc>
              <a:spcBef>
                <a:spcPts val="400"/>
              </a:spcBef>
              <a:buClr>
                <a:srgbClr val="A6A6A6"/>
              </a:buClr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  <a:defRPr/>
            </a:pPr>
            <a:r>
              <a:rPr lang="cs-CZ" sz="1600" dirty="0" smtClean="0"/>
              <a:t>Řešení:</a:t>
            </a:r>
            <a:endParaRPr lang="cs-CZ" sz="1600" dirty="0"/>
          </a:p>
          <a:p>
            <a:pPr marL="341313" indent="-341313" eaLnBrk="1" hangingPunct="1">
              <a:lnSpc>
                <a:spcPct val="150000"/>
              </a:lnSpc>
              <a:spcBef>
                <a:spcPts val="400"/>
              </a:spcBef>
              <a:buClr>
                <a:srgbClr val="A6A6A6"/>
              </a:buClr>
              <a:buFont typeface="Wingdings" charset="2"/>
              <a:buChar char=""/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  <a:defRPr/>
            </a:pPr>
            <a:r>
              <a:rPr lang="cs-CZ" sz="1600" dirty="0"/>
              <a:t>odkup v budoucnu splatných vývozních pohledávek pod dokumentárním akreditivem = forfaiting akreditivu</a:t>
            </a:r>
          </a:p>
          <a:p>
            <a:pPr marL="341313" indent="-341313" eaLnBrk="1" hangingPunct="1">
              <a:lnSpc>
                <a:spcPct val="150000"/>
              </a:lnSpc>
              <a:spcBef>
                <a:spcPts val="400"/>
              </a:spcBef>
              <a:buClr>
                <a:srgbClr val="A6A6A6"/>
              </a:buClr>
              <a:buFont typeface="Wingdings" charset="2"/>
              <a:buChar char=""/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  <a:defRPr/>
            </a:pPr>
            <a:r>
              <a:rPr lang="cs-CZ" sz="1600" dirty="0"/>
              <a:t>bez zpětného postihu na </a:t>
            </a:r>
            <a:r>
              <a:rPr lang="cs-CZ" sz="1600" dirty="0" smtClean="0"/>
              <a:t>exportéra</a:t>
            </a:r>
            <a:endParaRPr lang="cs-CZ" sz="1600" dirty="0"/>
          </a:p>
          <a:p>
            <a:pPr marL="341313" indent="-341313" eaLnBrk="1" hangingPunct="1">
              <a:lnSpc>
                <a:spcPct val="150000"/>
              </a:lnSpc>
              <a:spcBef>
                <a:spcPts val="400"/>
              </a:spcBef>
              <a:buClr>
                <a:srgbClr val="A6A6A6"/>
              </a:buClr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  <a:defRPr/>
            </a:pPr>
            <a:r>
              <a:rPr lang="cs-CZ" sz="1600" dirty="0"/>
              <a:t>Standardní parametry:</a:t>
            </a:r>
          </a:p>
          <a:p>
            <a:pPr marL="341313" indent="-341313" eaLnBrk="1" hangingPunct="1">
              <a:lnSpc>
                <a:spcPct val="150000"/>
              </a:lnSpc>
              <a:spcBef>
                <a:spcPts val="400"/>
              </a:spcBef>
              <a:buClr>
                <a:srgbClr val="A6A6A6"/>
              </a:buClr>
              <a:buFont typeface="Wingdings" charset="2"/>
              <a:buChar char=""/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  <a:defRPr/>
            </a:pPr>
            <a:r>
              <a:rPr lang="cs-CZ" sz="1600" dirty="0"/>
              <a:t>splatnost pohledávek &gt; 45 dní</a:t>
            </a:r>
          </a:p>
          <a:p>
            <a:pPr marL="341313" indent="-341313" eaLnBrk="1" hangingPunct="1">
              <a:lnSpc>
                <a:spcPct val="150000"/>
              </a:lnSpc>
              <a:spcBef>
                <a:spcPts val="400"/>
              </a:spcBef>
              <a:buClr>
                <a:srgbClr val="A6A6A6"/>
              </a:buClr>
              <a:buFont typeface="Wingdings" charset="2"/>
              <a:buChar char=""/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  <a:defRPr/>
            </a:pPr>
            <a:r>
              <a:rPr lang="cs-CZ" sz="1600" dirty="0"/>
              <a:t>pohledávky krátkodobé,  střednědobé </a:t>
            </a:r>
          </a:p>
          <a:p>
            <a:pPr marL="341313" indent="-341313" eaLnBrk="1" hangingPunct="1">
              <a:lnSpc>
                <a:spcPct val="150000"/>
              </a:lnSpc>
              <a:spcBef>
                <a:spcPts val="400"/>
              </a:spcBef>
              <a:buClr>
                <a:srgbClr val="A6A6A6"/>
              </a:buClr>
              <a:buFont typeface="Wingdings" charset="2"/>
              <a:buChar char=""/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  <a:defRPr/>
            </a:pPr>
            <a:r>
              <a:rPr lang="cs-CZ" sz="1600" dirty="0"/>
              <a:t>částka postupovaných pohledávek obvykle ekvivalent  &gt; CZK 1 mil. </a:t>
            </a:r>
          </a:p>
          <a:p>
            <a:pPr marL="341313" indent="-341313" eaLnBrk="1" hangingPunct="1">
              <a:lnSpc>
                <a:spcPct val="150000"/>
              </a:lnSpc>
              <a:spcBef>
                <a:spcPts val="400"/>
              </a:spcBef>
              <a:buClr>
                <a:srgbClr val="A6A6A6"/>
              </a:buClr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  <a:defRPr/>
            </a:pPr>
            <a:r>
              <a:rPr lang="cs-CZ" sz="1000" dirty="0" smtClean="0"/>
              <a:t>		</a:t>
            </a:r>
            <a:endParaRPr lang="cs-CZ" sz="1000" dirty="0"/>
          </a:p>
          <a:p>
            <a:pPr marL="341313" indent="-341313" eaLnBrk="1" hangingPunct="1">
              <a:lnSpc>
                <a:spcPct val="150000"/>
              </a:lnSpc>
              <a:spcBef>
                <a:spcPts val="400"/>
              </a:spcBef>
              <a:buClr>
                <a:srgbClr val="A6A6A6"/>
              </a:buClr>
              <a:buFont typeface="Wingdings" charset="2"/>
              <a:buChar char=""/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  <a:defRPr/>
            </a:pPr>
            <a:endParaRPr lang="cs-CZ" sz="1000" dirty="0"/>
          </a:p>
          <a:p>
            <a:pPr marL="342900" indent="-341313" eaLnBrk="1" hangingPunct="1">
              <a:spcBef>
                <a:spcPts val="2000"/>
              </a:spcBef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  <a:defRPr/>
            </a:pPr>
            <a:endParaRPr lang="cs-CZ" sz="1000" dirty="0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57213" y="260350"/>
            <a:ext cx="78311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800" b="0" dirty="0" smtClean="0">
                <a:solidFill>
                  <a:srgbClr val="E60028"/>
                </a:solidFill>
              </a:rPr>
              <a:t>Poskytuji dovozci v Indii krátkodobý dodavatelský úvěr </a:t>
            </a:r>
            <a:r>
              <a:rPr lang="cs-CZ" altLang="cs-CZ" sz="2000" dirty="0" smtClean="0">
                <a:solidFill>
                  <a:srgbClr val="E60028"/>
                </a:solidFill>
              </a:rPr>
              <a:t>		</a:t>
            </a:r>
            <a:endParaRPr lang="cs-CZ" altLang="cs-CZ" sz="2000" dirty="0">
              <a:solidFill>
                <a:srgbClr val="E60028"/>
              </a:solidFill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2771775" y="6416675"/>
            <a:ext cx="35972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800" b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Ministerstvo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zahraničních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ěcí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- Indie</a:t>
            </a:r>
            <a:endParaRPr lang="en-US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P.</a:t>
            </a:r>
            <a:fld id="{F50DEB8E-9B10-4B31-8BA7-8916E9EEC38C}" type="slidenum">
              <a:rPr lang="en-US" altLang="cs-CZ" smtClean="0"/>
              <a:pPr>
                <a:defRPr/>
              </a:pPr>
              <a:t>4</a:t>
            </a:fld>
            <a:endParaRPr lang="en-US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8459788" y="6416675"/>
            <a:ext cx="3603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800"/>
              <a:t>P.</a:t>
            </a:r>
            <a:fld id="{6DDE69E5-1B9A-44F9-B83D-A191C265E0B4}" type="slidenum">
              <a:rPr lang="en-US" altLang="cs-CZ" sz="8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cs-CZ" sz="80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557213" y="260350"/>
            <a:ext cx="78311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1800" b="0" dirty="0">
                <a:solidFill>
                  <a:srgbClr val="E60028"/>
                </a:solidFill>
              </a:rPr>
              <a:t>Jak to funguje v praxi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19100" y="4922838"/>
            <a:ext cx="85756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5120" tIns="52560" rIns="105120" bIns="52560"/>
          <a:lstStyle>
            <a:lvl1pPr marL="379413" indent="-379413"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1111250" algn="l"/>
                <a:tab pos="2025650" algn="l"/>
                <a:tab pos="2940050" algn="l"/>
                <a:tab pos="3854450" algn="l"/>
                <a:tab pos="4768850" algn="l"/>
                <a:tab pos="5683250" algn="l"/>
                <a:tab pos="6597650" algn="l"/>
                <a:tab pos="7512050" algn="l"/>
                <a:tab pos="8426450" algn="l"/>
                <a:tab pos="9340850" algn="l"/>
                <a:tab pos="1025525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1111250" algn="l"/>
                <a:tab pos="2025650" algn="l"/>
                <a:tab pos="2940050" algn="l"/>
                <a:tab pos="3854450" algn="l"/>
                <a:tab pos="4768850" algn="l"/>
                <a:tab pos="5683250" algn="l"/>
                <a:tab pos="6597650" algn="l"/>
                <a:tab pos="7512050" algn="l"/>
                <a:tab pos="8426450" algn="l"/>
                <a:tab pos="9340850" algn="l"/>
                <a:tab pos="1025525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1111250" algn="l"/>
                <a:tab pos="2025650" algn="l"/>
                <a:tab pos="2940050" algn="l"/>
                <a:tab pos="3854450" algn="l"/>
                <a:tab pos="4768850" algn="l"/>
                <a:tab pos="5683250" algn="l"/>
                <a:tab pos="6597650" algn="l"/>
                <a:tab pos="7512050" algn="l"/>
                <a:tab pos="8426450" algn="l"/>
                <a:tab pos="9340850" algn="l"/>
                <a:tab pos="1025525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1111250" algn="l"/>
                <a:tab pos="2025650" algn="l"/>
                <a:tab pos="2940050" algn="l"/>
                <a:tab pos="3854450" algn="l"/>
                <a:tab pos="4768850" algn="l"/>
                <a:tab pos="5683250" algn="l"/>
                <a:tab pos="6597650" algn="l"/>
                <a:tab pos="7512050" algn="l"/>
                <a:tab pos="8426450" algn="l"/>
                <a:tab pos="9340850" algn="l"/>
                <a:tab pos="1025525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1111250" algn="l"/>
                <a:tab pos="2025650" algn="l"/>
                <a:tab pos="2940050" algn="l"/>
                <a:tab pos="3854450" algn="l"/>
                <a:tab pos="4768850" algn="l"/>
                <a:tab pos="5683250" algn="l"/>
                <a:tab pos="6597650" algn="l"/>
                <a:tab pos="7512050" algn="l"/>
                <a:tab pos="8426450" algn="l"/>
                <a:tab pos="9340850" algn="l"/>
                <a:tab pos="1025525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1111250" algn="l"/>
                <a:tab pos="2025650" algn="l"/>
                <a:tab pos="2940050" algn="l"/>
                <a:tab pos="3854450" algn="l"/>
                <a:tab pos="4768850" algn="l"/>
                <a:tab pos="5683250" algn="l"/>
                <a:tab pos="6597650" algn="l"/>
                <a:tab pos="7512050" algn="l"/>
                <a:tab pos="8426450" algn="l"/>
                <a:tab pos="9340850" algn="l"/>
                <a:tab pos="1025525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1111250" algn="l"/>
                <a:tab pos="2025650" algn="l"/>
                <a:tab pos="2940050" algn="l"/>
                <a:tab pos="3854450" algn="l"/>
                <a:tab pos="4768850" algn="l"/>
                <a:tab pos="5683250" algn="l"/>
                <a:tab pos="6597650" algn="l"/>
                <a:tab pos="7512050" algn="l"/>
                <a:tab pos="8426450" algn="l"/>
                <a:tab pos="9340850" algn="l"/>
                <a:tab pos="1025525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1111250" algn="l"/>
                <a:tab pos="2025650" algn="l"/>
                <a:tab pos="2940050" algn="l"/>
                <a:tab pos="3854450" algn="l"/>
                <a:tab pos="4768850" algn="l"/>
                <a:tab pos="5683250" algn="l"/>
                <a:tab pos="6597650" algn="l"/>
                <a:tab pos="7512050" algn="l"/>
                <a:tab pos="8426450" algn="l"/>
                <a:tab pos="9340850" algn="l"/>
                <a:tab pos="1025525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1111250" algn="l"/>
                <a:tab pos="2025650" algn="l"/>
                <a:tab pos="2940050" algn="l"/>
                <a:tab pos="3854450" algn="l"/>
                <a:tab pos="4768850" algn="l"/>
                <a:tab pos="5683250" algn="l"/>
                <a:tab pos="6597650" algn="l"/>
                <a:tab pos="7512050" algn="l"/>
                <a:tab pos="8426450" algn="l"/>
                <a:tab pos="9340850" algn="l"/>
                <a:tab pos="1025525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88"/>
              </a:spcBef>
              <a:buFont typeface="Times New Roman" panose="02020603050405020304" pitchFamily="18" charset="0"/>
              <a:buAutoNum type="arabicPlain"/>
            </a:pPr>
            <a:r>
              <a:rPr lang="cs-CZ" altLang="cs-CZ" sz="1400" dirty="0"/>
              <a:t>uzavření obchodního kontraktu, otevření akreditivu, </a:t>
            </a:r>
            <a:r>
              <a:rPr lang="cs-CZ" altLang="cs-CZ" sz="1400" dirty="0" smtClean="0"/>
              <a:t>avizování</a:t>
            </a:r>
            <a:endParaRPr lang="cs-CZ" altLang="cs-CZ" sz="1400" dirty="0"/>
          </a:p>
          <a:p>
            <a:pPr eaLnBrk="1" hangingPunct="1">
              <a:lnSpc>
                <a:spcPct val="95000"/>
              </a:lnSpc>
              <a:spcBef>
                <a:spcPts val="88"/>
              </a:spcBef>
              <a:buFont typeface="Times New Roman" panose="02020603050405020304" pitchFamily="18" charset="0"/>
              <a:buAutoNum type="arabicPlain"/>
            </a:pPr>
            <a:r>
              <a:rPr lang="cs-CZ" altLang="cs-CZ" sz="1400" dirty="0">
                <a:solidFill>
                  <a:srgbClr val="916A8A"/>
                </a:solidFill>
              </a:rPr>
              <a:t>dodávka zboží</a:t>
            </a:r>
          </a:p>
          <a:p>
            <a:pPr eaLnBrk="1" hangingPunct="1">
              <a:lnSpc>
                <a:spcPct val="95000"/>
              </a:lnSpc>
              <a:spcBef>
                <a:spcPts val="88"/>
              </a:spcBef>
              <a:buFont typeface="Times New Roman" panose="02020603050405020304" pitchFamily="18" charset="0"/>
              <a:buAutoNum type="arabicPlain"/>
            </a:pPr>
            <a:r>
              <a:rPr lang="cs-CZ" altLang="cs-CZ" sz="1400" dirty="0">
                <a:solidFill>
                  <a:srgbClr val="77777F"/>
                </a:solidFill>
              </a:rPr>
              <a:t>předložení požadovaných akreditivních dokladů</a:t>
            </a:r>
          </a:p>
          <a:p>
            <a:pPr eaLnBrk="1" hangingPunct="1">
              <a:lnSpc>
                <a:spcPct val="95000"/>
              </a:lnSpc>
              <a:spcBef>
                <a:spcPts val="88"/>
              </a:spcBef>
              <a:buFont typeface="Times New Roman" panose="02020603050405020304" pitchFamily="18" charset="0"/>
              <a:buAutoNum type="arabicPlain"/>
            </a:pPr>
            <a:r>
              <a:rPr lang="cs-CZ" altLang="cs-CZ" sz="1400" dirty="0">
                <a:solidFill>
                  <a:srgbClr val="009900"/>
                </a:solidFill>
              </a:rPr>
              <a:t>potvrzení vystavující banky o akceptaci dokladů  =&gt;  moment odkupu</a:t>
            </a:r>
          </a:p>
          <a:p>
            <a:pPr eaLnBrk="1" hangingPunct="1">
              <a:lnSpc>
                <a:spcPct val="95000"/>
              </a:lnSpc>
              <a:spcBef>
                <a:spcPts val="88"/>
              </a:spcBef>
              <a:buFont typeface="Times New Roman" panose="02020603050405020304" pitchFamily="18" charset="0"/>
              <a:buAutoNum type="arabicPlain"/>
            </a:pPr>
            <a:r>
              <a:rPr lang="cs-CZ" altLang="cs-CZ" sz="1400" dirty="0">
                <a:solidFill>
                  <a:srgbClr val="FF0000"/>
                </a:solidFill>
              </a:rPr>
              <a:t>výplata diskontované hodnoty pohledávky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47688" y="3717925"/>
            <a:ext cx="371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5120" tIns="52560" rIns="105120" bIns="52560">
            <a:spAutoFit/>
          </a:bodyPr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H="1" flipV="1">
            <a:off x="881063" y="2433638"/>
            <a:ext cx="4762" cy="1544637"/>
          </a:xfrm>
          <a:prstGeom prst="line">
            <a:avLst/>
          </a:prstGeom>
          <a:noFill/>
          <a:ln w="50760" cap="sq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887413" y="2203450"/>
            <a:ext cx="2952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5120" tIns="52560" rIns="105120" bIns="52560">
            <a:spAutoFit/>
          </a:bodyPr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cs-CZ" altLang="cs-CZ" sz="1800">
                <a:solidFill>
                  <a:srgbClr val="6E6E87"/>
                </a:solidFill>
              </a:rPr>
              <a:t>3</a:t>
            </a: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1174750" y="2411413"/>
            <a:ext cx="15875" cy="1592262"/>
          </a:xfrm>
          <a:prstGeom prst="line">
            <a:avLst/>
          </a:prstGeom>
          <a:noFill/>
          <a:ln w="38160" cap="sq">
            <a:solidFill>
              <a:srgbClr val="777777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355725" y="2217738"/>
            <a:ext cx="2909888" cy="895350"/>
          </a:xfrm>
          <a:prstGeom prst="rect">
            <a:avLst/>
          </a:prstGeom>
          <a:noFill/>
          <a:ln w="25560" cap="sq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b="0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674813" y="2555875"/>
            <a:ext cx="23177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5120" tIns="52560" rIns="105120" bIns="52560">
            <a:spAutoFit/>
          </a:bodyPr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5000"/>
              </a:lnSpc>
              <a:spcBef>
                <a:spcPts val="1125"/>
              </a:spcBef>
              <a:buClrTx/>
              <a:buFontTx/>
              <a:buNone/>
            </a:pPr>
            <a:r>
              <a:rPr lang="cs-CZ" altLang="cs-CZ" sz="1800">
                <a:solidFill>
                  <a:srgbClr val="CC0000"/>
                </a:solidFill>
              </a:rPr>
              <a:t>Exportér</a:t>
            </a: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2033588" y="2700338"/>
            <a:ext cx="19050" cy="1244600"/>
          </a:xfrm>
          <a:prstGeom prst="line">
            <a:avLst/>
          </a:prstGeom>
          <a:noFill/>
          <a:ln w="38160" cap="sq">
            <a:solidFill>
              <a:srgbClr val="141414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166938" y="3535363"/>
            <a:ext cx="106838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5120" tIns="52560" rIns="105120" bIns="52560">
            <a:spAutoFit/>
          </a:bodyPr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cs-CZ" altLang="cs-CZ" sz="1800">
                <a:solidFill>
                  <a:srgbClr val="CC0000"/>
                </a:solidFill>
              </a:rPr>
              <a:t>  KB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360488" y="3292475"/>
            <a:ext cx="2911475" cy="895350"/>
          </a:xfrm>
          <a:prstGeom prst="rect">
            <a:avLst/>
          </a:prstGeom>
          <a:noFill/>
          <a:ln w="25560" cap="sq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b="0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2116138" y="1722438"/>
            <a:ext cx="5080000" cy="1587"/>
          </a:xfrm>
          <a:prstGeom prst="line">
            <a:avLst/>
          </a:prstGeom>
          <a:noFill/>
          <a:ln w="38160" cap="sq">
            <a:solidFill>
              <a:srgbClr val="141414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211388" y="2081213"/>
            <a:ext cx="5081587" cy="1587"/>
          </a:xfrm>
          <a:prstGeom prst="line">
            <a:avLst/>
          </a:prstGeom>
          <a:noFill/>
          <a:ln w="38160" cap="sq">
            <a:solidFill>
              <a:srgbClr val="916A8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4354513" y="1316038"/>
            <a:ext cx="3508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5120" tIns="52560" rIns="105120" bIns="52560">
            <a:spAutoFit/>
          </a:bodyPr>
          <a:lstStyle>
            <a:lvl1pPr marL="390525" indent="-388938"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390525" algn="l"/>
                <a:tab pos="1304925" algn="l"/>
                <a:tab pos="2219325" algn="l"/>
                <a:tab pos="3133725" algn="l"/>
                <a:tab pos="4048125" algn="l"/>
                <a:tab pos="4962525" algn="l"/>
                <a:tab pos="5876925" algn="l"/>
                <a:tab pos="6791325" algn="l"/>
                <a:tab pos="7705725" algn="l"/>
                <a:tab pos="8620125" algn="l"/>
                <a:tab pos="9534525" algn="l"/>
                <a:tab pos="104489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390525" algn="l"/>
                <a:tab pos="1304925" algn="l"/>
                <a:tab pos="2219325" algn="l"/>
                <a:tab pos="3133725" algn="l"/>
                <a:tab pos="4048125" algn="l"/>
                <a:tab pos="4962525" algn="l"/>
                <a:tab pos="5876925" algn="l"/>
                <a:tab pos="6791325" algn="l"/>
                <a:tab pos="7705725" algn="l"/>
                <a:tab pos="8620125" algn="l"/>
                <a:tab pos="9534525" algn="l"/>
                <a:tab pos="104489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390525" algn="l"/>
                <a:tab pos="1304925" algn="l"/>
                <a:tab pos="2219325" algn="l"/>
                <a:tab pos="3133725" algn="l"/>
                <a:tab pos="4048125" algn="l"/>
                <a:tab pos="4962525" algn="l"/>
                <a:tab pos="5876925" algn="l"/>
                <a:tab pos="6791325" algn="l"/>
                <a:tab pos="7705725" algn="l"/>
                <a:tab pos="8620125" algn="l"/>
                <a:tab pos="9534525" algn="l"/>
                <a:tab pos="10448925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390525" algn="l"/>
                <a:tab pos="1304925" algn="l"/>
                <a:tab pos="2219325" algn="l"/>
                <a:tab pos="3133725" algn="l"/>
                <a:tab pos="4048125" algn="l"/>
                <a:tab pos="4962525" algn="l"/>
                <a:tab pos="5876925" algn="l"/>
                <a:tab pos="6791325" algn="l"/>
                <a:tab pos="7705725" algn="l"/>
                <a:tab pos="8620125" algn="l"/>
                <a:tab pos="9534525" algn="l"/>
                <a:tab pos="10448925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390525" algn="l"/>
                <a:tab pos="1304925" algn="l"/>
                <a:tab pos="2219325" algn="l"/>
                <a:tab pos="3133725" algn="l"/>
                <a:tab pos="4048125" algn="l"/>
                <a:tab pos="4962525" algn="l"/>
                <a:tab pos="5876925" algn="l"/>
                <a:tab pos="6791325" algn="l"/>
                <a:tab pos="7705725" algn="l"/>
                <a:tab pos="8620125" algn="l"/>
                <a:tab pos="9534525" algn="l"/>
                <a:tab pos="10448925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390525" algn="l"/>
                <a:tab pos="1304925" algn="l"/>
                <a:tab pos="2219325" algn="l"/>
                <a:tab pos="3133725" algn="l"/>
                <a:tab pos="4048125" algn="l"/>
                <a:tab pos="4962525" algn="l"/>
                <a:tab pos="5876925" algn="l"/>
                <a:tab pos="6791325" algn="l"/>
                <a:tab pos="7705725" algn="l"/>
                <a:tab pos="8620125" algn="l"/>
                <a:tab pos="9534525" algn="l"/>
                <a:tab pos="10448925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390525" algn="l"/>
                <a:tab pos="1304925" algn="l"/>
                <a:tab pos="2219325" algn="l"/>
                <a:tab pos="3133725" algn="l"/>
                <a:tab pos="4048125" algn="l"/>
                <a:tab pos="4962525" algn="l"/>
                <a:tab pos="5876925" algn="l"/>
                <a:tab pos="6791325" algn="l"/>
                <a:tab pos="7705725" algn="l"/>
                <a:tab pos="8620125" algn="l"/>
                <a:tab pos="9534525" algn="l"/>
                <a:tab pos="10448925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390525" algn="l"/>
                <a:tab pos="1304925" algn="l"/>
                <a:tab pos="2219325" algn="l"/>
                <a:tab pos="3133725" algn="l"/>
                <a:tab pos="4048125" algn="l"/>
                <a:tab pos="4962525" algn="l"/>
                <a:tab pos="5876925" algn="l"/>
                <a:tab pos="6791325" algn="l"/>
                <a:tab pos="7705725" algn="l"/>
                <a:tab pos="8620125" algn="l"/>
                <a:tab pos="9534525" algn="l"/>
                <a:tab pos="10448925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390525" algn="l"/>
                <a:tab pos="1304925" algn="l"/>
                <a:tab pos="2219325" algn="l"/>
                <a:tab pos="3133725" algn="l"/>
                <a:tab pos="4048125" algn="l"/>
                <a:tab pos="4962525" algn="l"/>
                <a:tab pos="5876925" algn="l"/>
                <a:tab pos="6791325" algn="l"/>
                <a:tab pos="7705725" algn="l"/>
                <a:tab pos="8620125" algn="l"/>
                <a:tab pos="9534525" algn="l"/>
                <a:tab pos="10448925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 CE" panose="020B0604020202020204" pitchFamily="34" charset="-18"/>
              </a:rPr>
              <a:t>1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1897063" y="1784350"/>
            <a:ext cx="4175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5120" tIns="52560" rIns="105120" bIns="52560">
            <a:spAutoFit/>
          </a:bodyPr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cs-CZ" altLang="cs-CZ" sz="1800">
                <a:solidFill>
                  <a:srgbClr val="916A8A"/>
                </a:solidFill>
              </a:rPr>
              <a:t>2</a:t>
            </a: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V="1">
            <a:off x="4470400" y="2406650"/>
            <a:ext cx="1588" cy="1712913"/>
          </a:xfrm>
          <a:prstGeom prst="line">
            <a:avLst/>
          </a:prstGeom>
          <a:noFill/>
          <a:ln w="22320" cap="sq">
            <a:solidFill>
              <a:srgbClr val="141414"/>
            </a:solidFill>
            <a:prstDash val="dash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H="1">
            <a:off x="4454525" y="4154488"/>
            <a:ext cx="1011238" cy="1587"/>
          </a:xfrm>
          <a:prstGeom prst="line">
            <a:avLst/>
          </a:prstGeom>
          <a:noFill/>
          <a:ln w="22320" cap="sq">
            <a:solidFill>
              <a:srgbClr val="141414"/>
            </a:solidFill>
            <a:prstDash val="dash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5475288" y="2439988"/>
            <a:ext cx="14287" cy="1709737"/>
          </a:xfrm>
          <a:prstGeom prst="line">
            <a:avLst/>
          </a:prstGeom>
          <a:noFill/>
          <a:ln w="22320" cap="sq">
            <a:solidFill>
              <a:srgbClr val="141414"/>
            </a:solidFill>
            <a:prstDash val="dash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5678488" y="2243138"/>
            <a:ext cx="2911475" cy="896937"/>
          </a:xfrm>
          <a:prstGeom prst="rect">
            <a:avLst/>
          </a:prstGeom>
          <a:noFill/>
          <a:ln w="25560" cap="sq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b="0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6113463" y="2535238"/>
            <a:ext cx="21399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5120" tIns="52560" rIns="105120" bIns="52560">
            <a:spAutoFit/>
          </a:bodyPr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cs-CZ" altLang="cs-CZ" sz="1800">
                <a:solidFill>
                  <a:srgbClr val="009900"/>
                </a:solidFill>
                <a:latin typeface="Arial CE" panose="020B0604020202020204" pitchFamily="34" charset="-18"/>
              </a:rPr>
              <a:t>Importér</a:t>
            </a: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5676900" y="3300413"/>
            <a:ext cx="2909888" cy="896937"/>
          </a:xfrm>
          <a:prstGeom prst="rect">
            <a:avLst/>
          </a:prstGeom>
          <a:noFill/>
          <a:ln w="25560" cap="sq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b="0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6102350" y="3527425"/>
            <a:ext cx="213836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5120" tIns="52560" rIns="105120" bIns="52560">
            <a:spAutoFit/>
          </a:bodyPr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cs-CZ" altLang="cs-CZ" sz="1800">
                <a:solidFill>
                  <a:srgbClr val="009900"/>
                </a:solidFill>
                <a:latin typeface="Arial CE" panose="020B0604020202020204" pitchFamily="34" charset="-18"/>
              </a:rPr>
              <a:t>Import Bank</a:t>
            </a:r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 flipV="1">
            <a:off x="1630363" y="4449763"/>
            <a:ext cx="6059487" cy="17462"/>
          </a:xfrm>
          <a:prstGeom prst="line">
            <a:avLst/>
          </a:prstGeom>
          <a:noFill/>
          <a:ln w="38160" cap="sq">
            <a:solidFill>
              <a:srgbClr val="80808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 flipH="1">
            <a:off x="1635125" y="4638675"/>
            <a:ext cx="6007100" cy="7938"/>
          </a:xfrm>
          <a:prstGeom prst="line">
            <a:avLst/>
          </a:prstGeom>
          <a:noFill/>
          <a:ln w="38160" cap="sq">
            <a:solidFill>
              <a:srgbClr val="3399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1384300" y="4202113"/>
            <a:ext cx="2952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5120" tIns="52560" rIns="105120" bIns="52560">
            <a:spAutoFit/>
          </a:bodyPr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cs-CZ" altLang="cs-CZ" sz="1800">
                <a:solidFill>
                  <a:srgbClr val="6E6E87"/>
                </a:solidFill>
              </a:rPr>
              <a:t>3</a:t>
            </a:r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7570788" y="4519613"/>
            <a:ext cx="339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5120" tIns="52560" rIns="105120" bIns="52560">
            <a:spAutoFit/>
          </a:bodyPr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cs-CZ" altLang="cs-CZ" sz="1800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2558" name="Text Box 4"/>
          <p:cNvSpPr txBox="1">
            <a:spLocks noChangeArrowheads="1"/>
          </p:cNvSpPr>
          <p:nvPr/>
        </p:nvSpPr>
        <p:spPr bwMode="auto">
          <a:xfrm>
            <a:off x="2771775" y="6416675"/>
            <a:ext cx="35972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800" b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Ministerstvo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zahraničních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ěcí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- Indie</a:t>
            </a:r>
            <a:endParaRPr lang="en-US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P.</a:t>
            </a:r>
            <a:fld id="{F50DEB8E-9B10-4B31-8BA7-8916E9EEC38C}" type="slidenum">
              <a:rPr lang="en-US" altLang="cs-CZ" smtClean="0"/>
              <a:pPr>
                <a:defRPr/>
              </a:pPr>
              <a:t>5</a:t>
            </a:fld>
            <a:endParaRPr lang="en-US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cs-CZ" smtClean="0"/>
              <a:t>P.</a:t>
            </a:r>
            <a:fld id="{6554F31E-E2D7-4802-B280-EAD2CA0440AB}" type="slidenum">
              <a:rPr lang="en-US" altLang="cs-CZ" smtClean="0"/>
              <a:pPr/>
              <a:t>6</a:t>
            </a:fld>
            <a:endParaRPr lang="en-US" altLang="cs-CZ" smtClean="0"/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1800" b="0" dirty="0" smtClean="0"/>
              <a:t>TRADE FINANCE – forfaiting  pohledávky pod dokumentárním akreditivem</a:t>
            </a:r>
            <a:endParaRPr lang="en-US" altLang="cs-CZ" sz="1800" b="0" dirty="0" smtClean="0"/>
          </a:p>
        </p:txBody>
      </p:sp>
      <p:sp>
        <p:nvSpPr>
          <p:cNvPr id="12" name="Rectangle 9"/>
          <p:cNvSpPr txBox="1">
            <a:spLocks/>
          </p:cNvSpPr>
          <p:nvPr/>
        </p:nvSpPr>
        <p:spPr bwMode="gray">
          <a:xfrm>
            <a:off x="361950" y="865188"/>
            <a:ext cx="8448675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>
              <a:spcBef>
                <a:spcPct val="100000"/>
              </a:spcBef>
              <a:buClr>
                <a:srgbClr val="B2B2B2"/>
              </a:buClr>
              <a:defRPr/>
            </a:pPr>
            <a:r>
              <a:rPr lang="cs-CZ" sz="1600" b="1" kern="0" dirty="0">
                <a:latin typeface="Arial" charset="0"/>
                <a:cs typeface="Arial" charset="0"/>
              </a:rPr>
              <a:t>Akreditiv s odloženou splatností </a:t>
            </a:r>
            <a:endParaRPr lang="cs-CZ" sz="1600" b="1" kern="0" dirty="0" smtClean="0">
              <a:latin typeface="Arial" charset="0"/>
              <a:cs typeface="Arial" charset="0"/>
            </a:endParaRPr>
          </a:p>
          <a:p>
            <a:pPr marL="180975" indent="-180975">
              <a:spcBef>
                <a:spcPct val="100000"/>
              </a:spcBef>
              <a:buClr>
                <a:srgbClr val="B2B2B2"/>
              </a:buClr>
              <a:defRPr/>
            </a:pPr>
            <a:r>
              <a:rPr lang="cs-CZ" sz="1600" kern="0" dirty="0" smtClean="0">
                <a:latin typeface="Arial" charset="0"/>
                <a:cs typeface="Arial" charset="0"/>
              </a:rPr>
              <a:t>částka</a:t>
            </a:r>
            <a:r>
              <a:rPr lang="cs-CZ" sz="1600" kern="0" dirty="0">
                <a:latin typeface="Arial" charset="0"/>
                <a:cs typeface="Arial" charset="0"/>
              </a:rPr>
              <a:t>:			</a:t>
            </a:r>
            <a:r>
              <a:rPr lang="cs-CZ" sz="1600" kern="0" dirty="0" smtClean="0">
                <a:latin typeface="Arial" charset="0"/>
                <a:cs typeface="Arial" charset="0"/>
              </a:rPr>
              <a:t>	EUR  </a:t>
            </a:r>
            <a:r>
              <a:rPr lang="cs-CZ" sz="1600" kern="0" dirty="0">
                <a:latin typeface="Arial" charset="0"/>
                <a:cs typeface="Arial" charset="0"/>
              </a:rPr>
              <a:t>250.000,00</a:t>
            </a:r>
          </a:p>
          <a:p>
            <a:pPr marL="360363" lvl="1" indent="-177800"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cs-CZ" sz="1400" kern="0" dirty="0">
                <a:latin typeface="Arial" charset="0"/>
                <a:cs typeface="Arial" charset="0"/>
              </a:rPr>
              <a:t>vystavující banka:			</a:t>
            </a:r>
            <a:r>
              <a:rPr lang="cs-CZ" sz="1400" kern="0" dirty="0" smtClean="0">
                <a:latin typeface="Arial" charset="0"/>
                <a:cs typeface="Arial" charset="0"/>
              </a:rPr>
              <a:t>SG India</a:t>
            </a:r>
          </a:p>
          <a:p>
            <a:pPr marL="360363" lvl="1" indent="-177800"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cs-CZ" sz="1400" kern="0" dirty="0" err="1" smtClean="0">
                <a:latin typeface="Arial" charset="0"/>
                <a:cs typeface="Arial" charset="0"/>
              </a:rPr>
              <a:t>avizující</a:t>
            </a:r>
            <a:r>
              <a:rPr lang="cs-CZ" sz="1400" kern="0" dirty="0" smtClean="0">
                <a:latin typeface="Arial" charset="0"/>
                <a:cs typeface="Arial" charset="0"/>
              </a:rPr>
              <a:t> banka:			KB</a:t>
            </a:r>
          </a:p>
          <a:p>
            <a:pPr marL="360363" lvl="1" indent="-177800"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cs-CZ" sz="1400" kern="0" dirty="0" smtClean="0">
                <a:latin typeface="Arial" charset="0"/>
                <a:cs typeface="Arial" charset="0"/>
              </a:rPr>
              <a:t>odložená </a:t>
            </a:r>
            <a:r>
              <a:rPr lang="cs-CZ" sz="1400" kern="0" dirty="0">
                <a:latin typeface="Arial" charset="0"/>
                <a:cs typeface="Arial" charset="0"/>
              </a:rPr>
              <a:t>splatnost:		200 dní od data dopravního  dokladu</a:t>
            </a:r>
          </a:p>
          <a:p>
            <a:pPr marL="360363" lvl="1" indent="-177800"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cs-CZ" sz="1400" kern="0" dirty="0">
                <a:latin typeface="Arial" charset="0"/>
                <a:cs typeface="Arial" charset="0"/>
              </a:rPr>
              <a:t>diskontní sazba:			EURIBOR + </a:t>
            </a:r>
            <a:r>
              <a:rPr lang="cs-CZ" sz="1400" kern="0" dirty="0" smtClean="0">
                <a:latin typeface="Arial" charset="0"/>
                <a:cs typeface="Arial" charset="0"/>
              </a:rPr>
              <a:t>0,40 </a:t>
            </a:r>
            <a:r>
              <a:rPr lang="cs-CZ" sz="1400" kern="0" dirty="0">
                <a:latin typeface="Arial" charset="0"/>
                <a:cs typeface="Arial" charset="0"/>
              </a:rPr>
              <a:t>% </a:t>
            </a:r>
            <a:r>
              <a:rPr lang="cs-CZ" sz="1400" kern="0" dirty="0" err="1">
                <a:latin typeface="Arial" charset="0"/>
                <a:cs typeface="Arial" charset="0"/>
              </a:rPr>
              <a:t>p.a</a:t>
            </a:r>
            <a:r>
              <a:rPr lang="cs-CZ" sz="1400" kern="0" dirty="0">
                <a:latin typeface="Arial" charset="0"/>
                <a:cs typeface="Arial" charset="0"/>
              </a:rPr>
              <a:t>. metoda </a:t>
            </a:r>
            <a:r>
              <a:rPr lang="cs-CZ" sz="1400" kern="0" dirty="0" err="1">
                <a:latin typeface="Arial" charset="0"/>
                <a:cs typeface="Arial" charset="0"/>
              </a:rPr>
              <a:t>straight</a:t>
            </a:r>
            <a:r>
              <a:rPr lang="cs-CZ" sz="1400" kern="0" dirty="0">
                <a:latin typeface="Arial" charset="0"/>
                <a:cs typeface="Arial" charset="0"/>
              </a:rPr>
              <a:t> </a:t>
            </a:r>
            <a:r>
              <a:rPr lang="cs-CZ" sz="1400" kern="0" dirty="0" err="1">
                <a:latin typeface="Arial" charset="0"/>
                <a:cs typeface="Arial" charset="0"/>
              </a:rPr>
              <a:t>discount</a:t>
            </a:r>
            <a:r>
              <a:rPr lang="cs-CZ" sz="1400" kern="0" dirty="0">
                <a:latin typeface="Arial" charset="0"/>
                <a:cs typeface="Arial" charset="0"/>
              </a:rPr>
              <a:t> (365/360)</a:t>
            </a:r>
          </a:p>
          <a:p>
            <a:pPr marL="182563" lvl="1">
              <a:spcBef>
                <a:spcPct val="50000"/>
              </a:spcBef>
              <a:buClr>
                <a:srgbClr val="FF0000"/>
              </a:buClr>
              <a:defRPr/>
            </a:pPr>
            <a:r>
              <a:rPr lang="cs-CZ" sz="1400" kern="0" dirty="0">
                <a:latin typeface="Arial" charset="0"/>
                <a:cs typeface="Arial" charset="0"/>
              </a:rPr>
              <a:t>		</a:t>
            </a:r>
          </a:p>
          <a:p>
            <a:pPr marL="360363" lvl="1" indent="-177800">
              <a:spcBef>
                <a:spcPct val="50000"/>
              </a:spcBef>
              <a:defRPr/>
            </a:pPr>
            <a:endParaRPr lang="cs-CZ" sz="1400" kern="0" dirty="0">
              <a:latin typeface="Arial" charset="0"/>
              <a:cs typeface="Arial" charset="0"/>
            </a:endParaRPr>
          </a:p>
          <a:p>
            <a:pPr marL="180975" indent="-180975">
              <a:spcBef>
                <a:spcPct val="100000"/>
              </a:spcBef>
              <a:buClr>
                <a:srgbClr val="B2B2B2"/>
              </a:buClr>
              <a:defRPr/>
            </a:pPr>
            <a:r>
              <a:rPr lang="cs-CZ" sz="1600" b="1" kern="0" dirty="0">
                <a:latin typeface="Arial" charset="0"/>
                <a:cs typeface="Arial" charset="0"/>
              </a:rPr>
              <a:t>Kalkulace</a:t>
            </a:r>
          </a:p>
          <a:p>
            <a:pPr marL="360363" lvl="1" indent="-177800"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cs-CZ" sz="1400" kern="0" dirty="0">
                <a:latin typeface="Arial" charset="0"/>
                <a:cs typeface="Arial" charset="0"/>
              </a:rPr>
              <a:t>datum odkupu:			4. 9. 2015</a:t>
            </a:r>
          </a:p>
          <a:p>
            <a:pPr marL="360363" lvl="1" indent="-177800"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cs-CZ" sz="1400" kern="0" dirty="0">
                <a:latin typeface="Arial" charset="0"/>
                <a:cs typeface="Arial" charset="0"/>
              </a:rPr>
              <a:t>splatnost:			27. 2. 2016</a:t>
            </a:r>
          </a:p>
          <a:p>
            <a:pPr marL="360363" lvl="1" indent="-177800"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cs-CZ" sz="1400" kern="0" dirty="0" smtClean="0">
                <a:latin typeface="Arial" charset="0"/>
                <a:cs typeface="Arial" charset="0"/>
              </a:rPr>
              <a:t>diskontní </a:t>
            </a:r>
            <a:r>
              <a:rPr lang="cs-CZ" sz="1400" kern="0" dirty="0">
                <a:latin typeface="Arial" charset="0"/>
                <a:cs typeface="Arial" charset="0"/>
              </a:rPr>
              <a:t>sazba:			</a:t>
            </a:r>
            <a:r>
              <a:rPr lang="cs-CZ" sz="1400" kern="0" dirty="0" smtClean="0">
                <a:latin typeface="Arial" charset="0"/>
                <a:cs typeface="Arial" charset="0"/>
              </a:rPr>
              <a:t>0,96 </a:t>
            </a:r>
            <a:r>
              <a:rPr lang="cs-CZ" sz="1400" kern="0" dirty="0">
                <a:latin typeface="Arial" charset="0"/>
                <a:cs typeface="Arial" charset="0"/>
              </a:rPr>
              <a:t>% </a:t>
            </a:r>
            <a:r>
              <a:rPr lang="cs-CZ" sz="1400" kern="0" dirty="0" err="1">
                <a:latin typeface="Arial" charset="0"/>
                <a:cs typeface="Arial" charset="0"/>
              </a:rPr>
              <a:t>p.a</a:t>
            </a:r>
            <a:r>
              <a:rPr lang="cs-CZ" sz="1400" kern="0" dirty="0">
                <a:latin typeface="Arial" charset="0"/>
                <a:cs typeface="Arial" charset="0"/>
              </a:rPr>
              <a:t>.</a:t>
            </a:r>
          </a:p>
          <a:p>
            <a:pPr marL="360363" lvl="1" indent="-177800"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cs-CZ" sz="1400" kern="0" dirty="0">
                <a:latin typeface="Arial" charset="0"/>
                <a:cs typeface="Arial" charset="0"/>
              </a:rPr>
              <a:t>diskont:			EUR </a:t>
            </a:r>
            <a:r>
              <a:rPr lang="cs-CZ" sz="1400" kern="0" dirty="0" smtClean="0">
                <a:latin typeface="Arial" charset="0"/>
                <a:cs typeface="Arial" charset="0"/>
              </a:rPr>
              <a:t>1 333, 25</a:t>
            </a:r>
          </a:p>
          <a:p>
            <a:pPr marL="360363" lvl="1" indent="-177800"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cs-CZ" sz="1400" kern="0" dirty="0" smtClean="0">
                <a:latin typeface="Arial" charset="0"/>
                <a:cs typeface="Arial" charset="0"/>
              </a:rPr>
              <a:t>částka </a:t>
            </a:r>
            <a:r>
              <a:rPr lang="cs-CZ" sz="1400" kern="0" dirty="0">
                <a:latin typeface="Arial" charset="0"/>
                <a:cs typeface="Arial" charset="0"/>
              </a:rPr>
              <a:t>k výplatě po odečtení diskontu:	</a:t>
            </a:r>
            <a:r>
              <a:rPr lang="cs-CZ" sz="1400" kern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EUR 248 666,75</a:t>
            </a:r>
            <a:endParaRPr lang="cs-CZ" sz="1600" b="1" kern="0" dirty="0">
              <a:latin typeface="Arial" charset="0"/>
              <a:cs typeface="Arial" charset="0"/>
            </a:endParaRP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2771775" y="6416675"/>
            <a:ext cx="35972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10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buChar char="▫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800" b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Ministerstvo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zahraničních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ěcí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- Indie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0" dirty="0"/>
              <a:t>Využití </a:t>
            </a:r>
            <a:r>
              <a:rPr lang="cs-CZ" sz="1800" b="0" dirty="0" smtClean="0"/>
              <a:t>Exportního Financování </a:t>
            </a:r>
            <a:r>
              <a:rPr lang="cs-CZ" sz="1800" b="0" dirty="0"/>
              <a:t>při vývozu do Indie (Jak bezpečně profinancovat kontrakt?)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P.</a:t>
            </a:r>
            <a:fld id="{D872B551-E543-4D1E-A7B6-8640D4A81A99}" type="slidenum">
              <a:rPr lang="en-US" altLang="cs-CZ" smtClean="0"/>
              <a:pPr>
                <a:defRPr/>
              </a:pPr>
              <a:t>7</a:t>
            </a:fld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Ministerstvo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zahraničních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ěcí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- Indie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0" dirty="0">
                <a:solidFill>
                  <a:srgbClr val="FF0000"/>
                </a:solidFill>
              </a:rPr>
              <a:t>Exportní odběratelský úvěr (</a:t>
            </a:r>
            <a:r>
              <a:rPr lang="cs-CZ" altLang="cs-CZ" b="0" dirty="0" err="1">
                <a:solidFill>
                  <a:srgbClr val="FF0000"/>
                </a:solidFill>
              </a:rPr>
              <a:t>Buyer´s</a:t>
            </a:r>
            <a:r>
              <a:rPr lang="cs-CZ" altLang="cs-CZ" b="0" dirty="0">
                <a:solidFill>
                  <a:srgbClr val="FF0000"/>
                </a:solidFill>
              </a:rPr>
              <a:t> </a:t>
            </a:r>
            <a:r>
              <a:rPr lang="cs-CZ" altLang="cs-CZ" b="0" dirty="0" err="1">
                <a:solidFill>
                  <a:srgbClr val="FF0000"/>
                </a:solidFill>
              </a:rPr>
              <a:t>Credit</a:t>
            </a:r>
            <a:r>
              <a:rPr lang="cs-CZ" altLang="cs-CZ" b="0" dirty="0">
                <a:solidFill>
                  <a:srgbClr val="FF0000"/>
                </a:solidFill>
              </a:rPr>
              <a:t>) s pojištěním </a:t>
            </a:r>
            <a:r>
              <a:rPr lang="cs-CZ" altLang="cs-CZ" b="0" dirty="0" smtClean="0">
                <a:solidFill>
                  <a:srgbClr val="FF0000"/>
                </a:solidFill>
              </a:rPr>
              <a:t>EGAP</a:t>
            </a:r>
          </a:p>
          <a:p>
            <a:pPr lvl="1" algn="just" eaLnBrk="1" hangingPunct="1">
              <a:lnSpc>
                <a:spcPts val="2600"/>
              </a:lnSpc>
            </a:pPr>
            <a:r>
              <a:rPr lang="cs-CZ" altLang="cs-CZ" sz="1500" dirty="0"/>
              <a:t>Účelový úvěr, který je poskytován bankou exportéra dlužníkovi (dlužníkem může být banka odběratele nebo sám odběratel</a:t>
            </a:r>
            <a:r>
              <a:rPr lang="cs-CZ" altLang="cs-CZ" sz="1500" dirty="0" smtClean="0"/>
              <a:t>)</a:t>
            </a:r>
            <a:endParaRPr lang="cs-CZ" altLang="cs-CZ" sz="1500" dirty="0"/>
          </a:p>
          <a:p>
            <a:pPr lvl="1" algn="just" eaLnBrk="1" hangingPunct="1">
              <a:lnSpc>
                <a:spcPts val="2600"/>
              </a:lnSpc>
            </a:pPr>
            <a:r>
              <a:rPr lang="cs-CZ" altLang="cs-CZ" sz="1500" dirty="0" smtClean="0"/>
              <a:t>Poskytován </a:t>
            </a:r>
            <a:r>
              <a:rPr lang="cs-CZ" altLang="cs-CZ" sz="1500" dirty="0"/>
              <a:t>do výše až 85% hodnoty vývozního kontraktu, uzavřeného mezi exportérem a jeho zahraničním </a:t>
            </a:r>
            <a:r>
              <a:rPr lang="cs-CZ" altLang="cs-CZ" sz="1500" dirty="0" smtClean="0"/>
              <a:t>kupujícím</a:t>
            </a:r>
            <a:endParaRPr lang="cs-CZ" altLang="cs-CZ" sz="1500" dirty="0"/>
          </a:p>
          <a:p>
            <a:pPr lvl="1" algn="just" eaLnBrk="1" hangingPunct="1">
              <a:lnSpc>
                <a:spcPts val="2600"/>
              </a:lnSpc>
            </a:pPr>
            <a:r>
              <a:rPr lang="cs-CZ" altLang="cs-CZ" sz="1500" dirty="0" smtClean="0"/>
              <a:t>Financování </a:t>
            </a:r>
            <a:r>
              <a:rPr lang="cs-CZ" altLang="cs-CZ" sz="1500" dirty="0"/>
              <a:t>vývozu zboží a služeb původem převážně z ČR, čerpání úvěru až po splnění dodávek nebo prací, a to vyplacením částky přímo na účet exportéra, vedeného u </a:t>
            </a:r>
            <a:r>
              <a:rPr lang="cs-CZ" altLang="cs-CZ" sz="1500" dirty="0" smtClean="0"/>
              <a:t>KB</a:t>
            </a:r>
            <a:endParaRPr lang="cs-CZ" altLang="cs-CZ" sz="1500" dirty="0"/>
          </a:p>
          <a:p>
            <a:pPr lvl="1" algn="just" eaLnBrk="1" hangingPunct="1">
              <a:lnSpc>
                <a:spcPts val="2600"/>
              </a:lnSpc>
            </a:pPr>
            <a:r>
              <a:rPr lang="cs-CZ" altLang="cs-CZ" sz="1500" dirty="0" smtClean="0"/>
              <a:t>Podmínky </a:t>
            </a:r>
            <a:r>
              <a:rPr lang="cs-CZ" altLang="cs-CZ" sz="1500" dirty="0"/>
              <a:t>poskytnutí a splácení úvěru definovány v úvěrové </a:t>
            </a:r>
            <a:r>
              <a:rPr lang="cs-CZ" altLang="cs-CZ" sz="1500" dirty="0" smtClean="0"/>
              <a:t>smlouvě</a:t>
            </a:r>
            <a:endParaRPr lang="cs-CZ" altLang="cs-CZ" sz="1500" dirty="0"/>
          </a:p>
          <a:p>
            <a:pPr lvl="1" algn="just" eaLnBrk="1" hangingPunct="1">
              <a:lnSpc>
                <a:spcPts val="2600"/>
              </a:lnSpc>
            </a:pPr>
            <a:r>
              <a:rPr lang="cs-CZ" altLang="cs-CZ" sz="1500" dirty="0" smtClean="0"/>
              <a:t>Poskytnuté </a:t>
            </a:r>
            <a:r>
              <a:rPr lang="cs-CZ" altLang="cs-CZ" sz="1500" dirty="0"/>
              <a:t>financování prostřednictvím exportního odběratelského úvěru je pojišťováno pojišťovnou EGAP typ pojištění „D</a:t>
            </a:r>
            <a:r>
              <a:rPr lang="cs-CZ" altLang="cs-CZ" sz="1500" dirty="0" smtClean="0"/>
              <a:t>“</a:t>
            </a:r>
            <a:endParaRPr lang="cs-CZ" altLang="cs-CZ" sz="15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9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 b="0" dirty="0" smtClean="0">
                <a:solidFill>
                  <a:srgbClr val="FF0000"/>
                </a:solidFill>
              </a:rPr>
              <a:t>Struktura </a:t>
            </a:r>
            <a:r>
              <a:rPr lang="cs-CZ" altLang="cs-CZ" sz="1800" b="0" dirty="0">
                <a:solidFill>
                  <a:srgbClr val="FF0000"/>
                </a:solidFill>
              </a:rPr>
              <a:t>financování prostřednictvím exportního odběratelského úvěru s pojištěním EGAP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P.</a:t>
            </a:r>
            <a:fld id="{D872B551-E543-4D1E-A7B6-8640D4A81A99}" type="slidenum">
              <a:rPr lang="en-US" altLang="cs-CZ" smtClean="0"/>
              <a:pPr>
                <a:defRPr/>
              </a:pPr>
              <a:t>8</a:t>
            </a:fld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Ministerstvo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zahraničních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ěcí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- Indie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55463" y="1314940"/>
            <a:ext cx="7866713" cy="4040564"/>
            <a:chOff x="688" y="848"/>
            <a:chExt cx="4610" cy="2653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78" y="848"/>
              <a:ext cx="1299" cy="402"/>
            </a:xfrm>
            <a:prstGeom prst="rect">
              <a:avLst/>
            </a:prstGeom>
            <a:solidFill>
              <a:srgbClr val="FFFF99"/>
            </a:solidFill>
            <a:ln w="47625" cmpd="thinThick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lIns="105030" tIns="52516" rIns="105030" bIns="52516" anchor="ctr"/>
            <a:lstStyle/>
            <a:p>
              <a:pPr algn="ctr" eaLnBrk="1" hangingPunct="1">
                <a:spcBef>
                  <a:spcPct val="50000"/>
                </a:spcBef>
              </a:pPr>
              <a:r>
                <a:rPr lang="cs-CZ" altLang="cs-CZ" sz="1400" b="1" dirty="0">
                  <a:solidFill>
                    <a:srgbClr val="B6164F"/>
                  </a:solidFill>
                </a:rPr>
                <a:t>100%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cs-CZ" altLang="cs-CZ" sz="1400" b="1" dirty="0">
                  <a:solidFill>
                    <a:srgbClr val="B6164F"/>
                  </a:solidFill>
                </a:rPr>
                <a:t>Exportní kontrakt</a:t>
              </a:r>
              <a:endParaRPr lang="cs-CZ" altLang="cs-CZ" sz="1400" b="1" dirty="0">
                <a:solidFill>
                  <a:srgbClr val="B6164F"/>
                </a:solidFill>
                <a:latin typeface="Arial CE" panose="020B0604020202020204" pitchFamily="34" charset="-18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688" y="1488"/>
              <a:ext cx="1240" cy="473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5030" tIns="52516" rIns="105030" bIns="52516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2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400" dirty="0">
                  <a:solidFill>
                    <a:srgbClr val="B6164F"/>
                  </a:solidFill>
                </a:rPr>
                <a:t>15%</a:t>
              </a:r>
            </a:p>
            <a:p>
              <a:pPr algn="ctr" eaLnBrk="1" hangingPunct="1"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cs-CZ" altLang="cs-CZ" sz="1400" dirty="0">
                  <a:solidFill>
                    <a:srgbClr val="B6164F"/>
                  </a:solidFill>
                </a:rPr>
                <a:t>Min. částka akontace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434" y="1496"/>
              <a:ext cx="1092" cy="368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5030" tIns="52516" rIns="105030" bIns="52516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2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400" dirty="0">
                  <a:solidFill>
                    <a:srgbClr val="B6164F"/>
                  </a:solidFill>
                </a:rPr>
                <a:t>85%</a:t>
              </a:r>
            </a:p>
            <a:p>
              <a:pPr algn="ctr" eaLnBrk="1" hangingPunct="1"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cs-CZ" altLang="cs-CZ" sz="1400" dirty="0">
                  <a:solidFill>
                    <a:srgbClr val="B6164F"/>
                  </a:solidFill>
                </a:rPr>
                <a:t>Max. částka úvěru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681" y="2216"/>
              <a:ext cx="1003" cy="368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5030" tIns="52516" rIns="105030" bIns="52516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2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cs-CZ" altLang="cs-CZ" sz="1400" dirty="0">
                  <a:solidFill>
                    <a:srgbClr val="B6164F"/>
                  </a:solidFill>
                </a:rPr>
                <a:t>95%</a:t>
              </a:r>
            </a:p>
            <a:p>
              <a:pPr algn="ctr" eaLnBrk="1" hangingPunct="1">
                <a:spcBef>
                  <a:spcPts val="0"/>
                </a:spcBef>
                <a:buClrTx/>
                <a:buSzTx/>
                <a:buNone/>
              </a:pPr>
              <a:r>
                <a:rPr lang="cs-CZ" altLang="cs-CZ" sz="1400" dirty="0">
                  <a:solidFill>
                    <a:srgbClr val="B6164F"/>
                  </a:solidFill>
                </a:rPr>
                <a:t>Pojištění EGAP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257" y="2216"/>
              <a:ext cx="1085" cy="376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5030" tIns="52516" rIns="105030" bIns="52516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2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cs-CZ" altLang="cs-CZ" sz="1400" dirty="0">
                  <a:solidFill>
                    <a:srgbClr val="B6164F"/>
                  </a:solidFill>
                </a:rPr>
                <a:t>5%</a:t>
              </a:r>
            </a:p>
            <a:p>
              <a:pPr algn="ctr" eaLnBrk="1" hangingPunct="1">
                <a:spcBef>
                  <a:spcPts val="0"/>
                </a:spcBef>
                <a:buClrTx/>
                <a:buSzTx/>
                <a:buNone/>
              </a:pPr>
              <a:r>
                <a:rPr lang="cs-CZ" altLang="cs-CZ" sz="1400" dirty="0">
                  <a:solidFill>
                    <a:srgbClr val="B6164F"/>
                  </a:solidFill>
                </a:rPr>
                <a:t>Reziduální riziko 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735" y="2968"/>
              <a:ext cx="1717" cy="533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5030" tIns="52516" rIns="105030" bIns="52516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2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cs-CZ" altLang="cs-CZ" sz="1400" dirty="0">
                  <a:solidFill>
                    <a:srgbClr val="B6164F"/>
                  </a:solidFill>
                </a:rPr>
                <a:t>2,5%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cs-CZ" altLang="cs-CZ" sz="1400" dirty="0" smtClean="0">
                  <a:solidFill>
                    <a:srgbClr val="B6164F"/>
                  </a:solidFill>
                </a:rPr>
                <a:t>Min. </a:t>
              </a:r>
              <a:r>
                <a:rPr lang="cs-CZ" altLang="cs-CZ" sz="1400" dirty="0">
                  <a:solidFill>
                    <a:srgbClr val="B6164F"/>
                  </a:solidFill>
                </a:rPr>
                <a:t>s</a:t>
              </a:r>
              <a:r>
                <a:rPr lang="cs-CZ" altLang="cs-CZ" sz="1400" dirty="0" smtClean="0">
                  <a:solidFill>
                    <a:srgbClr val="B6164F"/>
                  </a:solidFill>
                </a:rPr>
                <a:t>poluúčast </a:t>
              </a:r>
              <a:r>
                <a:rPr lang="cs-CZ" altLang="cs-CZ" sz="1400" dirty="0">
                  <a:solidFill>
                    <a:srgbClr val="B6164F"/>
                  </a:solidFill>
                </a:rPr>
                <a:t>financující banky 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526" y="2984"/>
              <a:ext cx="1772" cy="51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5030" tIns="52516" rIns="105030" bIns="52516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2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sz="1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cs-CZ" altLang="cs-CZ" sz="1400" dirty="0">
                  <a:solidFill>
                    <a:srgbClr val="B6164F"/>
                  </a:solidFill>
                </a:rPr>
                <a:t>2,5%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cs-CZ" altLang="cs-CZ" sz="1400" dirty="0">
                  <a:solidFill>
                    <a:srgbClr val="B6164F"/>
                  </a:solidFill>
                </a:rPr>
                <a:t>Případná spoluúčast exportéra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1141" y="1248"/>
              <a:ext cx="88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983" y="1248"/>
              <a:ext cx="9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>
              <a:off x="2160" y="1872"/>
              <a:ext cx="79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958" y="1872"/>
              <a:ext cx="841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2869" y="2592"/>
              <a:ext cx="88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3755" y="2592"/>
              <a:ext cx="975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2601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0" dirty="0"/>
              <a:t>Využití </a:t>
            </a:r>
            <a:r>
              <a:rPr lang="cs-CZ" sz="1800" b="0" dirty="0" smtClean="0"/>
              <a:t>Exportního Financování </a:t>
            </a:r>
            <a:r>
              <a:rPr lang="cs-CZ" sz="1800" b="0" dirty="0"/>
              <a:t>při vývozu do Indie (Jak bezpečně profinancovat kontrakt?)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P.</a:t>
            </a:r>
            <a:fld id="{D872B551-E543-4D1E-A7B6-8640D4A81A99}" type="slidenum">
              <a:rPr lang="en-US" altLang="cs-CZ" smtClean="0"/>
              <a:pPr>
                <a:defRPr/>
              </a:pPr>
              <a:t>9</a:t>
            </a:fld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Ministerstvo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zahraničních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ěcí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- Indie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0" dirty="0">
                <a:solidFill>
                  <a:srgbClr val="FF0000"/>
                </a:solidFill>
              </a:rPr>
              <a:t>Exportní odběratelský úvěr (</a:t>
            </a:r>
            <a:r>
              <a:rPr lang="cs-CZ" altLang="cs-CZ" b="0" dirty="0" err="1">
                <a:solidFill>
                  <a:srgbClr val="FF0000"/>
                </a:solidFill>
              </a:rPr>
              <a:t>Buyer´s</a:t>
            </a:r>
            <a:r>
              <a:rPr lang="cs-CZ" altLang="cs-CZ" b="0" dirty="0">
                <a:solidFill>
                  <a:srgbClr val="FF0000"/>
                </a:solidFill>
              </a:rPr>
              <a:t> </a:t>
            </a:r>
            <a:r>
              <a:rPr lang="cs-CZ" altLang="cs-CZ" b="0" dirty="0" err="1">
                <a:solidFill>
                  <a:srgbClr val="FF0000"/>
                </a:solidFill>
              </a:rPr>
              <a:t>Credit</a:t>
            </a:r>
            <a:r>
              <a:rPr lang="cs-CZ" altLang="cs-CZ" b="0" dirty="0">
                <a:solidFill>
                  <a:srgbClr val="FF0000"/>
                </a:solidFill>
              </a:rPr>
              <a:t>) s pojištěním </a:t>
            </a:r>
            <a:r>
              <a:rPr lang="cs-CZ" altLang="cs-CZ" b="0" dirty="0" smtClean="0">
                <a:solidFill>
                  <a:srgbClr val="FF0000"/>
                </a:solidFill>
              </a:rPr>
              <a:t>EGAP</a:t>
            </a:r>
          </a:p>
          <a:p>
            <a:r>
              <a:rPr lang="cs-CZ" altLang="cs-CZ" b="0" dirty="0" smtClean="0"/>
              <a:t>Financování </a:t>
            </a:r>
            <a:r>
              <a:rPr lang="cs-CZ" altLang="cs-CZ" b="0" dirty="0"/>
              <a:t>investičních celků, vč. doprovodných služeb</a:t>
            </a:r>
          </a:p>
          <a:p>
            <a:r>
              <a:rPr lang="cs-CZ" altLang="cs-CZ" b="0" dirty="0"/>
              <a:t>P</a:t>
            </a:r>
            <a:r>
              <a:rPr lang="cs-CZ" altLang="cs-CZ" b="0" dirty="0" smtClean="0"/>
              <a:t>ro </a:t>
            </a:r>
            <a:r>
              <a:rPr lang="cs-CZ" altLang="cs-CZ" b="0" dirty="0"/>
              <a:t>financování kusových dodávek investičního a strojírenského charakteru</a:t>
            </a:r>
          </a:p>
          <a:p>
            <a:r>
              <a:rPr lang="cs-CZ" altLang="cs-CZ" b="0" dirty="0"/>
              <a:t>M</a:t>
            </a:r>
            <a:r>
              <a:rPr lang="cs-CZ" altLang="cs-CZ" b="0" dirty="0" smtClean="0"/>
              <a:t>éně </a:t>
            </a:r>
            <a:r>
              <a:rPr lang="cs-CZ" altLang="cs-CZ" b="0" dirty="0"/>
              <a:t>vhodné pro financování stavebních projektů (je obtížné naplnit kritéria stanovená pojistkou EGAP)</a:t>
            </a:r>
          </a:p>
          <a:p>
            <a:r>
              <a:rPr lang="cs-CZ" altLang="cs-CZ" b="0" dirty="0"/>
              <a:t>N</a:t>
            </a:r>
            <a:r>
              <a:rPr lang="cs-CZ" altLang="cs-CZ" b="0" dirty="0" smtClean="0"/>
              <a:t>evhodné </a:t>
            </a:r>
            <a:r>
              <a:rPr lang="cs-CZ" altLang="cs-CZ" b="0" dirty="0"/>
              <a:t>pro financování drobného spotřebního zboží a zemědělských produktů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1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Diapositive 1 - &amp;quot;PRESENTATION TITLE ON ONE&amp;#x0D;&amp;#x0A;OR MORE LINES&amp;#x0D;&amp;#x0A;SUBTITLE ON ONE OR MORE LINES&amp;quot;&quot;/&gt;&lt;property id=&quot;20307&quot; value=&quot;260&quot;/&gt;&lt;/object&gt;&lt;object type=&quot;3&quot; unique_id=&quot;10008&quot;&gt;&lt;property id=&quot;20148&quot; value=&quot;5&quot;/&gt;&lt;property id=&quot;20300&quot; value=&quot;Diapositive 2 - &amp;quot;CONTENTS&amp;quot;&quot;/&gt;&lt;property id=&quot;20307&quot; value=&quot;261&quot;/&gt;&lt;/object&gt;&lt;object type=&quot;3&quot; unique_id=&quot;10010&quot;&gt;&lt;property id=&quot;20148&quot; value=&quot;5&quot;/&gt;&lt;property id=&quot;20300&quot; value=&quot;Diapositive 3 - &amp;quot;CHAPTER 01&amp;quot;&quot;/&gt;&lt;property id=&quot;20307&quot; value=&quot;258&quot;/&gt;&lt;/object&gt;&lt;object type=&quot;3&quot; unique_id=&quot;10011&quot;&gt;&lt;property id=&quot;20148&quot; value=&quot;5&quot;/&gt;&lt;property id=&quot;20300&quot; value=&quot;Diapositive 4 - &amp;quot;TITLE ON ONE LINE&amp;quot;&quot;/&gt;&lt;property id=&quot;20307&quot; value=&quot;31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g_gb_marque">
  <a:themeElements>
    <a:clrScheme name="sg_gb_marque 1">
      <a:dk1>
        <a:srgbClr val="E60028"/>
      </a:dk1>
      <a:lt1>
        <a:srgbClr val="FFFFFF"/>
      </a:lt1>
      <a:dk2>
        <a:srgbClr val="7DBE78"/>
      </a:dk2>
      <a:lt2>
        <a:srgbClr val="6E6E87"/>
      </a:lt2>
      <a:accent1>
        <a:srgbClr val="69AACD"/>
      </a:accent1>
      <a:accent2>
        <a:srgbClr val="C8AAC3"/>
      </a:accent2>
      <a:accent3>
        <a:srgbClr val="FFFFFF"/>
      </a:accent3>
      <a:accent4>
        <a:srgbClr val="C40021"/>
      </a:accent4>
      <a:accent5>
        <a:srgbClr val="B9D2E3"/>
      </a:accent5>
      <a:accent6>
        <a:srgbClr val="B59AB0"/>
      </a:accent6>
      <a:hlink>
        <a:srgbClr val="F0B93C"/>
      </a:hlink>
      <a:folHlink>
        <a:srgbClr val="C86E5A"/>
      </a:folHlink>
    </a:clrScheme>
    <a:fontScheme name="sg_gb_marqu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g_gb_marque 1">
        <a:dk1>
          <a:srgbClr val="E60028"/>
        </a:dk1>
        <a:lt1>
          <a:srgbClr val="FFFFFF"/>
        </a:lt1>
        <a:dk2>
          <a:srgbClr val="7DBE78"/>
        </a:dk2>
        <a:lt2>
          <a:srgbClr val="6E6E87"/>
        </a:lt2>
        <a:accent1>
          <a:srgbClr val="69AACD"/>
        </a:accent1>
        <a:accent2>
          <a:srgbClr val="C8AAC3"/>
        </a:accent2>
        <a:accent3>
          <a:srgbClr val="FFFFFF"/>
        </a:accent3>
        <a:accent4>
          <a:srgbClr val="C40021"/>
        </a:accent4>
        <a:accent5>
          <a:srgbClr val="B9D2E3"/>
        </a:accent5>
        <a:accent6>
          <a:srgbClr val="B59AB0"/>
        </a:accent6>
        <a:hlink>
          <a:srgbClr val="F0B93C"/>
        </a:hlink>
        <a:folHlink>
          <a:srgbClr val="C86E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G_GB_Sommaire_1">
  <a:themeElements>
    <a:clrScheme name="1_SG_GB_Sommaire_1 1">
      <a:dk1>
        <a:srgbClr val="E60028"/>
      </a:dk1>
      <a:lt1>
        <a:srgbClr val="FFFFFF"/>
      </a:lt1>
      <a:dk2>
        <a:srgbClr val="7DBE78"/>
      </a:dk2>
      <a:lt2>
        <a:srgbClr val="6E6E87"/>
      </a:lt2>
      <a:accent1>
        <a:srgbClr val="69AACD"/>
      </a:accent1>
      <a:accent2>
        <a:srgbClr val="C8AAC3"/>
      </a:accent2>
      <a:accent3>
        <a:srgbClr val="FFFFFF"/>
      </a:accent3>
      <a:accent4>
        <a:srgbClr val="C40021"/>
      </a:accent4>
      <a:accent5>
        <a:srgbClr val="B9D2E3"/>
      </a:accent5>
      <a:accent6>
        <a:srgbClr val="B59AB0"/>
      </a:accent6>
      <a:hlink>
        <a:srgbClr val="F0B93C"/>
      </a:hlink>
      <a:folHlink>
        <a:srgbClr val="C86E5A"/>
      </a:folHlink>
    </a:clrScheme>
    <a:fontScheme name="1_SG_GB_Sommaire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G_GB_Sommaire_1 1">
        <a:dk1>
          <a:srgbClr val="E60028"/>
        </a:dk1>
        <a:lt1>
          <a:srgbClr val="FFFFFF"/>
        </a:lt1>
        <a:dk2>
          <a:srgbClr val="7DBE78"/>
        </a:dk2>
        <a:lt2>
          <a:srgbClr val="6E6E87"/>
        </a:lt2>
        <a:accent1>
          <a:srgbClr val="69AACD"/>
        </a:accent1>
        <a:accent2>
          <a:srgbClr val="C8AAC3"/>
        </a:accent2>
        <a:accent3>
          <a:srgbClr val="FFFFFF"/>
        </a:accent3>
        <a:accent4>
          <a:srgbClr val="C40021"/>
        </a:accent4>
        <a:accent5>
          <a:srgbClr val="B9D2E3"/>
        </a:accent5>
        <a:accent6>
          <a:srgbClr val="B59AB0"/>
        </a:accent6>
        <a:hlink>
          <a:srgbClr val="F0B93C"/>
        </a:hlink>
        <a:folHlink>
          <a:srgbClr val="C86E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G_GB_Sommaire_2">
  <a:themeElements>
    <a:clrScheme name="1_SG_GB_Sommaire_2 1">
      <a:dk1>
        <a:srgbClr val="E60028"/>
      </a:dk1>
      <a:lt1>
        <a:srgbClr val="FFFFFF"/>
      </a:lt1>
      <a:dk2>
        <a:srgbClr val="7DBE78"/>
      </a:dk2>
      <a:lt2>
        <a:srgbClr val="6E6E87"/>
      </a:lt2>
      <a:accent1>
        <a:srgbClr val="69AACD"/>
      </a:accent1>
      <a:accent2>
        <a:srgbClr val="C8AAC3"/>
      </a:accent2>
      <a:accent3>
        <a:srgbClr val="FFFFFF"/>
      </a:accent3>
      <a:accent4>
        <a:srgbClr val="C40021"/>
      </a:accent4>
      <a:accent5>
        <a:srgbClr val="B9D2E3"/>
      </a:accent5>
      <a:accent6>
        <a:srgbClr val="B59AB0"/>
      </a:accent6>
      <a:hlink>
        <a:srgbClr val="F0B93C"/>
      </a:hlink>
      <a:folHlink>
        <a:srgbClr val="C86E5A"/>
      </a:folHlink>
    </a:clrScheme>
    <a:fontScheme name="1_SG_GB_Sommaire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G_GB_Sommaire_2 1">
        <a:dk1>
          <a:srgbClr val="E60028"/>
        </a:dk1>
        <a:lt1>
          <a:srgbClr val="FFFFFF"/>
        </a:lt1>
        <a:dk2>
          <a:srgbClr val="7DBE78"/>
        </a:dk2>
        <a:lt2>
          <a:srgbClr val="6E6E87"/>
        </a:lt2>
        <a:accent1>
          <a:srgbClr val="69AACD"/>
        </a:accent1>
        <a:accent2>
          <a:srgbClr val="C8AAC3"/>
        </a:accent2>
        <a:accent3>
          <a:srgbClr val="FFFFFF"/>
        </a:accent3>
        <a:accent4>
          <a:srgbClr val="C40021"/>
        </a:accent4>
        <a:accent5>
          <a:srgbClr val="B9D2E3"/>
        </a:accent5>
        <a:accent6>
          <a:srgbClr val="B59AB0"/>
        </a:accent6>
        <a:hlink>
          <a:srgbClr val="F0B93C"/>
        </a:hlink>
        <a:folHlink>
          <a:srgbClr val="C86E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G_GB_Chapitre_1">
  <a:themeElements>
    <a:clrScheme name="1_SG_GB_Chapitre_1 1">
      <a:dk1>
        <a:srgbClr val="E60028"/>
      </a:dk1>
      <a:lt1>
        <a:srgbClr val="FFFFFF"/>
      </a:lt1>
      <a:dk2>
        <a:srgbClr val="7DBE78"/>
      </a:dk2>
      <a:lt2>
        <a:srgbClr val="6E6E87"/>
      </a:lt2>
      <a:accent1>
        <a:srgbClr val="69AACD"/>
      </a:accent1>
      <a:accent2>
        <a:srgbClr val="C8AAC3"/>
      </a:accent2>
      <a:accent3>
        <a:srgbClr val="FFFFFF"/>
      </a:accent3>
      <a:accent4>
        <a:srgbClr val="C40021"/>
      </a:accent4>
      <a:accent5>
        <a:srgbClr val="B9D2E3"/>
      </a:accent5>
      <a:accent6>
        <a:srgbClr val="B59AB0"/>
      </a:accent6>
      <a:hlink>
        <a:srgbClr val="F0B93C"/>
      </a:hlink>
      <a:folHlink>
        <a:srgbClr val="C86E5A"/>
      </a:folHlink>
    </a:clrScheme>
    <a:fontScheme name="1_SG_GB_Chapitre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G_GB_Chapitre_1 1">
        <a:dk1>
          <a:srgbClr val="E60028"/>
        </a:dk1>
        <a:lt1>
          <a:srgbClr val="FFFFFF"/>
        </a:lt1>
        <a:dk2>
          <a:srgbClr val="7DBE78"/>
        </a:dk2>
        <a:lt2>
          <a:srgbClr val="6E6E87"/>
        </a:lt2>
        <a:accent1>
          <a:srgbClr val="69AACD"/>
        </a:accent1>
        <a:accent2>
          <a:srgbClr val="C8AAC3"/>
        </a:accent2>
        <a:accent3>
          <a:srgbClr val="FFFFFF"/>
        </a:accent3>
        <a:accent4>
          <a:srgbClr val="C40021"/>
        </a:accent4>
        <a:accent5>
          <a:srgbClr val="B9D2E3"/>
        </a:accent5>
        <a:accent6>
          <a:srgbClr val="B59AB0"/>
        </a:accent6>
        <a:hlink>
          <a:srgbClr val="F0B93C"/>
        </a:hlink>
        <a:folHlink>
          <a:srgbClr val="C86E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sg_gb_marque</Template>
  <TotalTime>4861</TotalTime>
  <Words>666</Words>
  <Application>Microsoft Office PowerPoint</Application>
  <PresentationFormat>Předvádění na obrazovce (4:3)</PresentationFormat>
  <Paragraphs>152</Paragraphs>
  <Slides>13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sg_gb_marque</vt:lpstr>
      <vt:lpstr>1_SG_GB_Sommaire_1</vt:lpstr>
      <vt:lpstr>1_SG_GB_Sommaire_2</vt:lpstr>
      <vt:lpstr>1_SG_GB_Chapitre_1</vt:lpstr>
      <vt:lpstr>Financování obchodu do Indie  Ondřej MICHALOVSKÝ  Ministerstvo zahraničních věcí Praha, 16. 5. 2016 </vt:lpstr>
      <vt:lpstr>Prezentace aplikace PowerPoint</vt:lpstr>
      <vt:lpstr>Využití Trade Finance produktů při vývozu do Indie (Jak bezpečně profinancovat kontrakt?)</vt:lpstr>
      <vt:lpstr>Prezentace aplikace PowerPoint</vt:lpstr>
      <vt:lpstr>Prezentace aplikace PowerPoint</vt:lpstr>
      <vt:lpstr>TRADE FINANCE – forfaiting  pohledávky pod dokumentárním akreditivem</vt:lpstr>
      <vt:lpstr>Využití Exportního Financování při vývozu do Indie (Jak bezpečně profinancovat kontrakt?)</vt:lpstr>
      <vt:lpstr>Struktura financování prostřednictvím exportního odběratelského úvěru s pojištěním EGAP</vt:lpstr>
      <vt:lpstr>Využití Exportního Financování při vývozu do Indie (Jak bezpečně profinancovat kontrakt?)</vt:lpstr>
      <vt:lpstr>Základní informace nutné pro posouzení obchodního případu </vt:lpstr>
      <vt:lpstr>Setkání s experty na region z KB a SG</vt:lpstr>
      <vt:lpstr>Kdo vám s tím poradí?</vt:lpstr>
      <vt:lpstr>Prezentace aplikace PowerPoint</vt:lpstr>
    </vt:vector>
  </TitlesOfParts>
  <Company>Société Générale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ONE OR MORE LINES SUBTITLE ON ONE OR MORE LINES</dc:title>
  <dc:creator>Mathieu Philibert (a314414)</dc:creator>
  <cp:lastModifiedBy>Jiří JANÍČEK</cp:lastModifiedBy>
  <cp:revision>527</cp:revision>
  <cp:lastPrinted>2016-05-11T12:42:05Z</cp:lastPrinted>
  <dcterms:created xsi:type="dcterms:W3CDTF">2012-04-02T15:31:22Z</dcterms:created>
  <dcterms:modified xsi:type="dcterms:W3CDTF">2016-05-13T14:53:01Z</dcterms:modified>
</cp:coreProperties>
</file>