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7" r:id="rId3"/>
    <p:sldId id="258" r:id="rId4"/>
    <p:sldId id="260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71" r:id="rId13"/>
    <p:sldId id="261" r:id="rId14"/>
    <p:sldId id="268" r:id="rId15"/>
    <p:sldId id="269" r:id="rId16"/>
    <p:sldId id="270" r:id="rId17"/>
  </p:sldIdLst>
  <p:sldSz cx="9144000" cy="6858000" type="screen4x3"/>
  <p:notesSz cx="6811963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1A8A4-8C3A-4B4A-A447-1DD477D2AD94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E6D38-C465-4A5F-9BB7-FCD326705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17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EF119F4E-21EF-4581-8809-976EDAF69A1A}" type="slidenum">
              <a:rPr lang="en-US" altLang="cs-CZ" smtClean="0">
                <a:cs typeface="Arial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cs-CZ" smtClean="0"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182D568-0CF4-41C7-8AA0-5188039B62FF}" type="slidenum">
              <a:rPr lang="en-US" altLang="cs-CZ" smtClean="0">
                <a:solidFill>
                  <a:prstClr val="black"/>
                </a:solidFill>
                <a:cs typeface="Arial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cs-CZ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182D568-0CF4-41C7-8AA0-5188039B62FF}" type="slidenum">
              <a:rPr lang="en-US" altLang="cs-CZ" smtClean="0">
                <a:solidFill>
                  <a:prstClr val="black"/>
                </a:solidFill>
                <a:cs typeface="Arial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cs-CZ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182D568-0CF4-41C7-8AA0-5188039B62FF}" type="slidenum">
              <a:rPr lang="en-US" altLang="cs-CZ" smtClean="0">
                <a:solidFill>
                  <a:prstClr val="black"/>
                </a:solidFill>
                <a:cs typeface="Arial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cs-CZ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9CF901A7-D02A-47C3-8FBA-766B1155FE21}" type="slidenum">
              <a:rPr lang="en-US" altLang="cs-CZ" smtClean="0">
                <a:solidFill>
                  <a:prstClr val="black"/>
                </a:solidFill>
                <a:cs typeface="Arial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cs-CZ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182D568-0CF4-41C7-8AA0-5188039B62FF}" type="slidenum">
              <a:rPr lang="en-US" altLang="cs-CZ" smtClean="0">
                <a:solidFill>
                  <a:prstClr val="black"/>
                </a:solidFill>
                <a:cs typeface="Arial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cs-CZ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182D568-0CF4-41C7-8AA0-5188039B62FF}" type="slidenum">
              <a:rPr lang="en-US" altLang="cs-CZ" smtClean="0">
                <a:solidFill>
                  <a:prstClr val="black"/>
                </a:solidFill>
                <a:cs typeface="Arial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cs-CZ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182D568-0CF4-41C7-8AA0-5188039B62FF}" type="slidenum">
              <a:rPr lang="en-US" altLang="cs-CZ" smtClean="0">
                <a:solidFill>
                  <a:prstClr val="black"/>
                </a:solidFill>
                <a:cs typeface="Arial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cs-CZ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182D568-0CF4-41C7-8AA0-5188039B62FF}" type="slidenum">
              <a:rPr lang="en-US" altLang="cs-CZ" smtClean="0">
                <a:solidFill>
                  <a:prstClr val="black"/>
                </a:solidFill>
                <a:cs typeface="Arial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cs-CZ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182D568-0CF4-41C7-8AA0-5188039B62FF}" type="slidenum">
              <a:rPr lang="en-US" altLang="cs-CZ" smtClean="0">
                <a:solidFill>
                  <a:prstClr val="black"/>
                </a:solidFill>
                <a:cs typeface="Arial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cs-CZ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182D568-0CF4-41C7-8AA0-5188039B62FF}" type="slidenum">
              <a:rPr lang="en-US" altLang="cs-CZ" smtClean="0">
                <a:solidFill>
                  <a:prstClr val="black"/>
                </a:solidFill>
                <a:cs typeface="Arial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cs-CZ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182D568-0CF4-41C7-8AA0-5188039B62FF}" type="slidenum">
              <a:rPr lang="en-US" altLang="cs-CZ" smtClean="0">
                <a:solidFill>
                  <a:prstClr val="black"/>
                </a:solidFill>
                <a:cs typeface="Arial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cs-CZ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31C6-8DDA-4E47-A66F-AAAB05269256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108D-1B0A-4D4B-9AAE-30692126B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28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31C6-8DDA-4E47-A66F-AAAB05269256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108D-1B0A-4D4B-9AAE-30692126B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22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31C6-8DDA-4E47-A66F-AAAB05269256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108D-1B0A-4D4B-9AAE-30692126B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91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corp_tit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0" y="0"/>
            <a:ext cx="9140825" cy="990600"/>
          </a:xfrm>
          <a:prstGeom prst="rect">
            <a:avLst/>
          </a:prstGeom>
          <a:solidFill>
            <a:schemeClr val="tx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60853799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corp_tit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0" y="0"/>
            <a:ext cx="9140825" cy="990600"/>
          </a:xfrm>
          <a:prstGeom prst="rect">
            <a:avLst/>
          </a:prstGeom>
          <a:solidFill>
            <a:schemeClr val="tx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3594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DD440-A8C1-4A5F-BB6F-ABAD512A19EC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99953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5257C-41EB-45A9-8AD4-5DB388CF0742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18583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37E86-69A6-464C-BB74-5E3F0DBE76F1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33509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EB84-CA7C-468F-A828-8EFBB520E1C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93819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87702-B399-4FB5-98D5-5F8BA9B63EA4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434704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A1684-7993-43FE-A67E-1486D7650994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69290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31C6-8DDA-4E47-A66F-AAAB05269256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108D-1B0A-4D4B-9AAE-30692126B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5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3A0B1-F944-4A28-B522-28816F42E77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72149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8CC4A-C9C1-4DF3-A5B6-7396DD9A22C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2216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440E5-CCBE-4768-8AA3-1B7807D9D6FB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47292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85808-7AD8-42B6-92C7-385021F1538B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0432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B5248-B85F-4FF8-ADC4-9EFF628F96A1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03990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7D5F7-159C-4B05-BA0E-EB7DA474F3DC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25178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 smtClean="0"/>
              <a:t>Kliknutím na ikonu přidáte tabulku.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90103-5498-4DE0-9F14-FDD159FE22DB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44890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ABB7E-ADF7-47F2-B28A-4A428D833543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30694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 smtClean="0"/>
              <a:t>Kliknutím na ikonu přidáte obrázek SmartArt.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CA863-590F-47C6-AF93-CDD979D4C973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03263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8386E-572E-42E4-BFAE-7D5979824E2C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34452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31C6-8DDA-4E47-A66F-AAAB05269256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108D-1B0A-4D4B-9AAE-30692126B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06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0052D-32D8-44D5-B95A-94DFDBB53AF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29856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31C6-8DDA-4E47-A66F-AAAB05269256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108D-1B0A-4D4B-9AAE-30692126B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57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31C6-8DDA-4E47-A66F-AAAB05269256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108D-1B0A-4D4B-9AAE-30692126B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67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31C6-8DDA-4E47-A66F-AAAB05269256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108D-1B0A-4D4B-9AAE-30692126B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10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31C6-8DDA-4E47-A66F-AAAB05269256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108D-1B0A-4D4B-9AAE-30692126B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45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31C6-8DDA-4E47-A66F-AAAB05269256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108D-1B0A-4D4B-9AAE-30692126B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99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31C6-8DDA-4E47-A66F-AAAB05269256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3108D-1B0A-4D4B-9AAE-30692126B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94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131C6-8DDA-4E47-A66F-AAAB05269256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3108D-1B0A-4D4B-9AAE-30692126BC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76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corp_slid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Obdélník 3"/>
          <p:cNvSpPr>
            <a:spLocks noChangeArrowheads="1"/>
          </p:cNvSpPr>
          <p:nvPr/>
        </p:nvSpPr>
        <p:spPr bwMode="auto">
          <a:xfrm>
            <a:off x="0" y="914400"/>
            <a:ext cx="7772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1028" name="Obdélník 4"/>
          <p:cNvSpPr>
            <a:spLocks noChangeArrowheads="1"/>
          </p:cNvSpPr>
          <p:nvPr/>
        </p:nvSpPr>
        <p:spPr bwMode="auto">
          <a:xfrm>
            <a:off x="0" y="914400"/>
            <a:ext cx="9144000" cy="556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mtClean="0">
              <a:solidFill>
                <a:srgbClr val="000000"/>
              </a:solidFill>
            </a:endParaRPr>
          </a:p>
        </p:txBody>
      </p:sp>
      <p:pic>
        <p:nvPicPr>
          <p:cNvPr id="1029" name="Picture 25" descr="3Dlogo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ovéPole 6"/>
          <p:cNvSpPr txBox="1">
            <a:spLocks noChangeArrowheads="1"/>
          </p:cNvSpPr>
          <p:nvPr/>
        </p:nvSpPr>
        <p:spPr bwMode="auto">
          <a:xfrm>
            <a:off x="0" y="6581775"/>
            <a:ext cx="9144000" cy="27622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 smtClean="0">
                <a:solidFill>
                  <a:srgbClr val="FFFFFF"/>
                </a:solidFill>
              </a:rPr>
              <a:t>     THE NEW TATRA</a:t>
            </a:r>
          </a:p>
        </p:txBody>
      </p:sp>
      <p:sp>
        <p:nvSpPr>
          <p:cNvPr id="8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4513" y="65674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B17C8A-7887-44CC-B730-E7FA8A805499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C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C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C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C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C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C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C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CE" pitchFamily="34" charset="0"/>
        </a:defRPr>
      </a:lvl9pPr>
    </p:titleStyle>
    <p:bodyStyle>
      <a:lvl1pPr marL="166688" indent="-166688" algn="l" rtl="0" eaLnBrk="0" fontAlgn="base" hangingPunct="0">
        <a:lnSpc>
          <a:spcPct val="95000"/>
        </a:lnSpc>
        <a:spcBef>
          <a:spcPct val="25000"/>
        </a:spcBef>
        <a:spcAft>
          <a:spcPct val="20000"/>
        </a:spcAft>
        <a:buClr>
          <a:srgbClr val="CC0000"/>
        </a:buClr>
        <a:buSzPct val="80000"/>
        <a:buFont typeface="Times" pitchFamily="18" charset="0"/>
        <a:buChar char="•"/>
        <a:defRPr sz="2800" b="1">
          <a:solidFill>
            <a:srgbClr val="333333"/>
          </a:solidFill>
          <a:latin typeface="+mn-lt"/>
          <a:ea typeface="+mn-ea"/>
          <a:cs typeface="+mn-cs"/>
        </a:defRPr>
      </a:lvl1pPr>
      <a:lvl2pPr marL="454025" indent="-173038" algn="l" rtl="0" eaLnBrk="0" fontAlgn="base" hangingPunct="0">
        <a:lnSpc>
          <a:spcPct val="95000"/>
        </a:lnSpc>
        <a:spcBef>
          <a:spcPct val="25000"/>
        </a:spcBef>
        <a:spcAft>
          <a:spcPct val="20000"/>
        </a:spcAft>
        <a:buClr>
          <a:srgbClr val="CC0000"/>
        </a:buClr>
        <a:buSzPct val="75000"/>
        <a:buFont typeface="Times" pitchFamily="18" charset="0"/>
        <a:buChar char="•"/>
        <a:defRPr sz="2400" b="1">
          <a:solidFill>
            <a:srgbClr val="333333"/>
          </a:solidFill>
          <a:latin typeface="65 Helvetica Medium" pitchFamily="100" charset="-120"/>
        </a:defRPr>
      </a:lvl2pPr>
      <a:lvl3pPr marL="685800" indent="-117475" algn="l" rtl="0" eaLnBrk="0" fontAlgn="base" hangingPunct="0">
        <a:lnSpc>
          <a:spcPct val="95000"/>
        </a:lnSpc>
        <a:spcBef>
          <a:spcPct val="25000"/>
        </a:spcBef>
        <a:spcAft>
          <a:spcPct val="20000"/>
        </a:spcAft>
        <a:buClr>
          <a:srgbClr val="CC0000"/>
        </a:buClr>
        <a:buSzPct val="75000"/>
        <a:buFont typeface="Times" pitchFamily="18" charset="0"/>
        <a:buChar char="•"/>
        <a:defRPr sz="2100" b="1">
          <a:solidFill>
            <a:srgbClr val="333333"/>
          </a:solidFill>
          <a:latin typeface="65 Helvetica Medium" pitchFamily="100" charset="-120"/>
        </a:defRPr>
      </a:lvl3pPr>
      <a:lvl4pPr marL="908050" indent="-107950" algn="l" rtl="0" eaLnBrk="0" fontAlgn="base" hangingPunct="0">
        <a:lnSpc>
          <a:spcPct val="95000"/>
        </a:lnSpc>
        <a:spcBef>
          <a:spcPct val="25000"/>
        </a:spcBef>
        <a:spcAft>
          <a:spcPct val="30000"/>
        </a:spcAft>
        <a:buClr>
          <a:srgbClr val="CC0000"/>
        </a:buClr>
        <a:buSzPct val="80000"/>
        <a:buFont typeface="Times" pitchFamily="18" charset="0"/>
        <a:buChar char="•"/>
        <a:defRPr b="1">
          <a:solidFill>
            <a:srgbClr val="333333"/>
          </a:solidFill>
          <a:latin typeface="65 Helvetica Medium" pitchFamily="100" charset="-120"/>
        </a:defRPr>
      </a:lvl4pPr>
      <a:lvl5pPr marL="1139825" indent="-117475" algn="l" rtl="0" eaLnBrk="0" fontAlgn="base" hangingPunct="0">
        <a:lnSpc>
          <a:spcPct val="95000"/>
        </a:lnSpc>
        <a:spcBef>
          <a:spcPct val="25000"/>
        </a:spcBef>
        <a:spcAft>
          <a:spcPct val="30000"/>
        </a:spcAft>
        <a:buClr>
          <a:srgbClr val="CC0000"/>
        </a:buClr>
        <a:buSzPct val="80000"/>
        <a:buFont typeface="Times" pitchFamily="18" charset="0"/>
        <a:buChar char="•"/>
        <a:defRPr b="1">
          <a:solidFill>
            <a:srgbClr val="333333"/>
          </a:solidFill>
          <a:latin typeface="65 Helvetica Medium" pitchFamily="100" charset="-120"/>
        </a:defRPr>
      </a:lvl5pPr>
      <a:lvl6pPr marL="1597025" indent="-117475" algn="l" rtl="0" eaLnBrk="1" fontAlgn="base" hangingPunct="1">
        <a:lnSpc>
          <a:spcPct val="95000"/>
        </a:lnSpc>
        <a:spcBef>
          <a:spcPct val="25000"/>
        </a:spcBef>
        <a:spcAft>
          <a:spcPct val="30000"/>
        </a:spcAft>
        <a:buClr>
          <a:srgbClr val="CC0000"/>
        </a:buClr>
        <a:buSzPct val="80000"/>
        <a:buFont typeface="Times" pitchFamily="18" charset="0"/>
        <a:buChar char="•"/>
        <a:defRPr b="1">
          <a:solidFill>
            <a:srgbClr val="333333"/>
          </a:solidFill>
          <a:latin typeface="65 Helvetica Medium" pitchFamily="100" charset="-120"/>
        </a:defRPr>
      </a:lvl6pPr>
      <a:lvl7pPr marL="2054225" indent="-117475" algn="l" rtl="0" eaLnBrk="1" fontAlgn="base" hangingPunct="1">
        <a:lnSpc>
          <a:spcPct val="95000"/>
        </a:lnSpc>
        <a:spcBef>
          <a:spcPct val="25000"/>
        </a:spcBef>
        <a:spcAft>
          <a:spcPct val="30000"/>
        </a:spcAft>
        <a:buClr>
          <a:srgbClr val="CC0000"/>
        </a:buClr>
        <a:buSzPct val="80000"/>
        <a:buFont typeface="Times" pitchFamily="18" charset="0"/>
        <a:buChar char="•"/>
        <a:defRPr b="1">
          <a:solidFill>
            <a:srgbClr val="333333"/>
          </a:solidFill>
          <a:latin typeface="65 Helvetica Medium" pitchFamily="100" charset="-120"/>
        </a:defRPr>
      </a:lvl7pPr>
      <a:lvl8pPr marL="2511425" indent="-117475" algn="l" rtl="0" eaLnBrk="1" fontAlgn="base" hangingPunct="1">
        <a:lnSpc>
          <a:spcPct val="95000"/>
        </a:lnSpc>
        <a:spcBef>
          <a:spcPct val="25000"/>
        </a:spcBef>
        <a:spcAft>
          <a:spcPct val="30000"/>
        </a:spcAft>
        <a:buClr>
          <a:srgbClr val="CC0000"/>
        </a:buClr>
        <a:buSzPct val="80000"/>
        <a:buFont typeface="Times" pitchFamily="18" charset="0"/>
        <a:buChar char="•"/>
        <a:defRPr b="1">
          <a:solidFill>
            <a:srgbClr val="333333"/>
          </a:solidFill>
          <a:latin typeface="65 Helvetica Medium" pitchFamily="100" charset="-120"/>
        </a:defRPr>
      </a:lvl8pPr>
      <a:lvl9pPr marL="2968625" indent="-117475" algn="l" rtl="0" eaLnBrk="1" fontAlgn="base" hangingPunct="1">
        <a:lnSpc>
          <a:spcPct val="95000"/>
        </a:lnSpc>
        <a:spcBef>
          <a:spcPct val="25000"/>
        </a:spcBef>
        <a:spcAft>
          <a:spcPct val="30000"/>
        </a:spcAft>
        <a:buClr>
          <a:srgbClr val="CC0000"/>
        </a:buClr>
        <a:buSzPct val="80000"/>
        <a:buFont typeface="Times" pitchFamily="18" charset="0"/>
        <a:buChar char="•"/>
        <a:defRPr b="1">
          <a:solidFill>
            <a:srgbClr val="333333"/>
          </a:solidFill>
          <a:latin typeface="65 Helvetica Medium" pitchFamily="100" charset="-12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ovéPole 2"/>
          <p:cNvSpPr txBox="1">
            <a:spLocks noChangeArrowheads="1"/>
          </p:cNvSpPr>
          <p:nvPr/>
        </p:nvSpPr>
        <p:spPr bwMode="auto">
          <a:xfrm>
            <a:off x="7704138" y="6494463"/>
            <a:ext cx="1260475" cy="2476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sz="1000" b="1">
                <a:solidFill>
                  <a:schemeClr val="bg1"/>
                </a:solidFill>
              </a:rPr>
              <a:t>tatratrucks.com</a:t>
            </a:r>
          </a:p>
        </p:txBody>
      </p:sp>
      <p:sp>
        <p:nvSpPr>
          <p:cNvPr id="3075" name="Rectangle 2050"/>
          <p:cNvSpPr>
            <a:spLocks noChangeArrowheads="1"/>
          </p:cNvSpPr>
          <p:nvPr/>
        </p:nvSpPr>
        <p:spPr bwMode="auto">
          <a:xfrm>
            <a:off x="244475" y="6134100"/>
            <a:ext cx="73675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cs-CZ" altLang="cs-CZ" sz="2800" b="1">
                <a:solidFill>
                  <a:schemeClr val="bg1"/>
                </a:solidFill>
                <a:latin typeface="Calibri" pitchFamily="34" charset="0"/>
              </a:rPr>
              <a:t>TATRA </a:t>
            </a:r>
            <a:r>
              <a:rPr lang="cs-CZ" altLang="cs-CZ" sz="2800">
                <a:solidFill>
                  <a:schemeClr val="bg1"/>
                </a:solidFill>
                <a:latin typeface="Calibri" pitchFamily="34" charset="0"/>
              </a:rPr>
              <a:t>TAKES YOU FURTHER</a:t>
            </a:r>
            <a:endParaRPr lang="en-GB" altLang="cs-CZ" sz="2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TextovéPole 1"/>
          <p:cNvSpPr txBox="1">
            <a:spLocks noChangeArrowheads="1"/>
          </p:cNvSpPr>
          <p:nvPr/>
        </p:nvSpPr>
        <p:spPr bwMode="auto">
          <a:xfrm>
            <a:off x="9525" y="0"/>
            <a:ext cx="9144000" cy="8366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3077" name="Picture 2" descr="\\Filesrv\photo\PHOTOS\__Trucks\Commercial\T158\_1 BEAUTY SHOTS\_photomontages_PLGR\preview\TATRA PHOENIX 8x8_1-way tipper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39103"/>
            <a:ext cx="9167813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 descr="C:\Documents and Settings\jiri.kasparek\Dokumenty\logo\3D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133975"/>
            <a:ext cx="1174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99592" y="0"/>
            <a:ext cx="74347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dirty="0" smtClean="0"/>
              <a:t>TATRA TRUCKS a.s.</a:t>
            </a:r>
            <a:endParaRPr lang="cs-CZ" sz="4400" b="1" dirty="0"/>
          </a:p>
        </p:txBody>
      </p:sp>
      <p:sp>
        <p:nvSpPr>
          <p:cNvPr id="3" name="Obdélník 2"/>
          <p:cNvSpPr/>
          <p:nvPr/>
        </p:nvSpPr>
        <p:spPr>
          <a:xfrm>
            <a:off x="31486" y="4780032"/>
            <a:ext cx="77935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0" b="1" dirty="0" smtClean="0">
                <a:solidFill>
                  <a:srgbClr val="FFFF00"/>
                </a:solidFill>
              </a:rPr>
              <a:t>TATRA v INDII</a:t>
            </a:r>
            <a:endParaRPr lang="cs-CZ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77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7924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2400" dirty="0"/>
              <a:t> </a:t>
            </a:r>
            <a:r>
              <a:rPr lang="cs-CZ" altLang="cs-CZ" sz="2400" dirty="0" smtClean="0"/>
              <a:t>Postup TATRA TRUCKS a.s. v Indii  2015 </a:t>
            </a:r>
            <a:endParaRPr lang="en-US" altLang="cs-CZ" sz="24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196752"/>
            <a:ext cx="8856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BEML vyrobil a představil své vlastní vozidlo na bázi licenční dokumentace od TATRY z roku 1986. Vozidlo nefunguje </a:t>
            </a:r>
            <a:r>
              <a:rPr lang="cs-CZ" sz="2400" dirty="0" smtClean="0">
                <a:sym typeface="Wingdings" panose="05000000000000000000" pitchFamily="2" charset="2"/>
              </a:rPr>
              <a:t> </a:t>
            </a:r>
            <a:r>
              <a:rPr lang="cs-CZ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Návštěva s Ministrem obrany ČR na aerosalonu v Bangalore a osobní jednání s Ministrem obrany Indie, p. </a:t>
            </a:r>
            <a:r>
              <a:rPr lang="cs-CZ" sz="2400" dirty="0" err="1" smtClean="0"/>
              <a:t>Parikarem</a:t>
            </a:r>
            <a:r>
              <a:rPr lang="cs-CZ" sz="2400" dirty="0" smtClean="0"/>
              <a:t>. Ten přislíbil ukončit zákaz spolupráce s TATROU, podmínkou je spolupráce se státní společností BEML.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Zahájení cenových jednání s </a:t>
            </a:r>
            <a:r>
              <a:rPr lang="cs-CZ" sz="2400" dirty="0" err="1" smtClean="0"/>
              <a:t>BEMLem</a:t>
            </a:r>
            <a:r>
              <a:rPr lang="cs-CZ" sz="2400" dirty="0" smtClean="0"/>
              <a:t>, jednání o termínech prvních urgentních dodávek vozidel, CKD sad a 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Školení zaměstnanců </a:t>
            </a:r>
            <a:r>
              <a:rPr lang="cs-CZ" sz="2400" dirty="0" err="1" smtClean="0"/>
              <a:t>BEMLu</a:t>
            </a:r>
            <a:r>
              <a:rPr lang="cs-CZ" sz="2400" dirty="0" smtClean="0"/>
              <a:t> v TATŘE na montáž vozidel TATRA v Indii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Dodávka 117 vozidel a CKD sad do Indie přes BEML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Pokusy o zneužívání značky TATRA v Indii, podvodníci se vydávají za zástupce TATRY a falšují dokumenty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Založení TATRA INDIA Ltd.,100% dcery TATRA TRUCKS a.s.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1901599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7924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2400" dirty="0"/>
              <a:t> </a:t>
            </a:r>
            <a:r>
              <a:rPr lang="cs-CZ" altLang="cs-CZ" sz="2400" dirty="0" smtClean="0"/>
              <a:t>TATRA je STRATEGICKÝM vozidlem MO Indie </a:t>
            </a:r>
            <a:endParaRPr lang="en-US" altLang="cs-CZ" sz="2400" dirty="0" smtClean="0"/>
          </a:p>
        </p:txBody>
      </p:sp>
      <p:pic>
        <p:nvPicPr>
          <p:cNvPr id="5" name="Picture 18" descr="Brahmos">
            <a:hlinkClick r:id="" action="ppaction://noaction" highlightClick="1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2" r="4440"/>
          <a:stretch>
            <a:fillRect/>
          </a:stretch>
        </p:blipFill>
        <p:spPr bwMode="auto">
          <a:xfrm>
            <a:off x="0" y="1219200"/>
            <a:ext cx="9144000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0869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5281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7924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2400" dirty="0"/>
              <a:t> </a:t>
            </a:r>
            <a:r>
              <a:rPr lang="cs-CZ" altLang="cs-CZ" sz="2400" dirty="0" smtClean="0"/>
              <a:t>Zkušenosti a doporučení </a:t>
            </a:r>
            <a:endParaRPr lang="en-US" altLang="cs-CZ" sz="24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196752"/>
            <a:ext cx="8856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 Indii běží čas jinak. P O  M   A    L     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Je NUTNÉ spolupracovat a informovat  velvyslanectví ČR.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Buďte trpěliví a nikdy obchodní úsilí nevzdávejte. Velmi často to vypadá, že vaše úsilí nikam nevede. To je Indie…..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Nevěřte desítkám lidí a firem, kteří vám nabízejí zaručenou pomoc. Maximálně vám předají nějaké informace, věci však neumí a nemohou ovlivnit. Pomůže vám velvyslanectví v ČR a v Indii, ministerstvo zahraničí a pomoci si musíte sami.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Byrokracie a pomalost státní správy Indie je strašná. V ČR si můžeme připadat jako v ráji. Nestěžujte si tam, netlačte na ně. Buďte neodbytní a obtěžujte je. Pak se pohnou vpřed.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Málo slibů skutečně platí. Platí jen kontrakty a akreditivy.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MAKE IN INDIA – buďte připraveni lokálně vyrábět, montovat,….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8864886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7924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2400" dirty="0"/>
              <a:t> </a:t>
            </a:r>
            <a:r>
              <a:rPr lang="cs-CZ" altLang="cs-CZ" sz="2400" dirty="0" smtClean="0"/>
              <a:t>A na </a:t>
            </a:r>
            <a:r>
              <a:rPr lang="cs-CZ" altLang="cs-CZ" sz="2400" dirty="0"/>
              <a:t>z</a:t>
            </a:r>
            <a:r>
              <a:rPr lang="cs-CZ" altLang="cs-CZ" sz="2400" dirty="0" smtClean="0"/>
              <a:t>ávěr… </a:t>
            </a:r>
            <a:endParaRPr lang="en-US" altLang="cs-CZ" sz="24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196752"/>
            <a:ext cx="82809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Indický trh je jako zlatá žíla na Aljašce před 140-ti lety. </a:t>
            </a:r>
          </a:p>
          <a:p>
            <a:r>
              <a:rPr lang="cs-CZ" sz="3200" dirty="0" smtClean="0"/>
              <a:t>Je těžké se tam dostat.</a:t>
            </a:r>
          </a:p>
          <a:p>
            <a:r>
              <a:rPr lang="cs-CZ" sz="3200" dirty="0"/>
              <a:t>J</a:t>
            </a:r>
            <a:r>
              <a:rPr lang="cs-CZ" sz="3200" dirty="0" smtClean="0"/>
              <a:t>e skoro nemožné se tam vrátit, když vás vyženou.</a:t>
            </a:r>
          </a:p>
          <a:p>
            <a:r>
              <a:rPr lang="cs-CZ" sz="3200" dirty="0" smtClean="0"/>
              <a:t>S trpělivostí a poctivou prací tam můžete zbohatnout.</a:t>
            </a:r>
          </a:p>
          <a:p>
            <a:r>
              <a:rPr lang="cs-CZ" sz="3200" dirty="0" smtClean="0"/>
              <a:t>Nenechte se tam okrást.</a:t>
            </a:r>
          </a:p>
          <a:p>
            <a:r>
              <a:rPr lang="cs-CZ" sz="3200" dirty="0" smtClean="0"/>
              <a:t>Věřte hlavně sami sobě a partnery si prověřujte přes velvyslanectví ČR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9695565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7924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2400" dirty="0"/>
              <a:t> </a:t>
            </a:r>
            <a:r>
              <a:rPr lang="cs-CZ" altLang="cs-CZ" sz="2400" dirty="0" smtClean="0"/>
              <a:t>Děkuji vám za pozornost a </a:t>
            </a:r>
            <a:r>
              <a:rPr lang="cs-CZ" altLang="cs-CZ" sz="2400" dirty="0" err="1" smtClean="0"/>
              <a:t>nashledanou</a:t>
            </a:r>
            <a:endParaRPr lang="en-US" altLang="cs-CZ" sz="2400" dirty="0" smtClean="0"/>
          </a:p>
        </p:txBody>
      </p:sp>
      <p:pic>
        <p:nvPicPr>
          <p:cNvPr id="4" name="Picture 2" descr="\\FILESRV\photo\PHOTOS\__Trucks\Defence\TATRA - superstructures\_photomontages_Anopa\Motovilicha_10x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143000"/>
            <a:ext cx="7900988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76276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7570788" cy="457200"/>
          </a:xfrm>
          <a:solidFill>
            <a:schemeClr val="tx1"/>
          </a:solidFill>
          <a:ln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2800" dirty="0" smtClean="0"/>
              <a:t>Kdo jsme byli do roku 2012</a:t>
            </a:r>
            <a:endParaRPr lang="en-US" altLang="cs-CZ" sz="2800" dirty="0" smtClean="0"/>
          </a:p>
        </p:txBody>
      </p:sp>
      <p:pic>
        <p:nvPicPr>
          <p:cNvPr id="5123" name="Picture 3" descr="1897-Prässid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268413"/>
            <a:ext cx="27368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1942-Tatra111(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5825"/>
            <a:ext cx="2981325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T815_S3_006_TAKO_684"/>
          <p:cNvPicPr>
            <a:picLocks noChangeAspect="1" noChangeArrowheads="1"/>
          </p:cNvPicPr>
          <p:nvPr/>
        </p:nvPicPr>
        <p:blipFill>
          <a:blip r:embed="rId5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3425825"/>
            <a:ext cx="2744788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 descr="1923-T11(1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1268413"/>
            <a:ext cx="206851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3850" y="5445125"/>
            <a:ext cx="87122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</a:pPr>
            <a:r>
              <a:rPr lang="cs-CZ" altLang="cs-CZ" sz="2000" b="1" i="1" dirty="0">
                <a:solidFill>
                  <a:srgbClr val="C00000"/>
                </a:solidFill>
                <a:latin typeface="Arial CE" pitchFamily="34" charset="0"/>
              </a:rPr>
              <a:t>2	</a:t>
            </a:r>
            <a:r>
              <a:rPr lang="cs-CZ" altLang="cs-CZ" sz="1600" b="1" dirty="0" smtClean="0">
                <a:solidFill>
                  <a:srgbClr val="000000"/>
                </a:solidFill>
                <a:latin typeface="Arial CE" pitchFamily="34" charset="0"/>
              </a:rPr>
              <a:t>Druhá nejstarší automobilka na světě s nepřerušenou výrobou</a:t>
            </a:r>
            <a:endParaRPr lang="cs-CZ" altLang="cs-CZ" sz="1600" b="1" dirty="0">
              <a:solidFill>
                <a:srgbClr val="000000"/>
              </a:solidFill>
              <a:latin typeface="Arial CE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</a:pPr>
            <a:r>
              <a:rPr lang="cs-CZ" altLang="cs-CZ" sz="2000" b="1" i="1" dirty="0" smtClean="0">
                <a:solidFill>
                  <a:srgbClr val="C00000"/>
                </a:solidFill>
                <a:latin typeface="Arial CE" pitchFamily="34" charset="0"/>
              </a:rPr>
              <a:t>162</a:t>
            </a:r>
            <a:r>
              <a:rPr lang="cs-CZ" altLang="cs-CZ" sz="1600" b="1" dirty="0" smtClean="0">
                <a:solidFill>
                  <a:srgbClr val="C00000"/>
                </a:solidFill>
                <a:latin typeface="Arial CE" pitchFamily="34" charset="0"/>
              </a:rPr>
              <a:t> </a:t>
            </a:r>
            <a:r>
              <a:rPr lang="cs-CZ" altLang="cs-CZ" sz="1600" b="1" dirty="0">
                <a:solidFill>
                  <a:srgbClr val="C00000"/>
                </a:solidFill>
                <a:latin typeface="Arial CE" pitchFamily="34" charset="0"/>
              </a:rPr>
              <a:t>	</a:t>
            </a:r>
            <a:r>
              <a:rPr lang="cs-CZ" altLang="cs-CZ" sz="1600" b="1" dirty="0" smtClean="0">
                <a:solidFill>
                  <a:srgbClr val="000000"/>
                </a:solidFill>
                <a:latin typeface="Arial CE" pitchFamily="34" charset="0"/>
              </a:rPr>
              <a:t>Let tradice výroby automobilů </a:t>
            </a:r>
            <a:endParaRPr lang="cs-CZ" altLang="cs-CZ" sz="1600" b="1" dirty="0">
              <a:solidFill>
                <a:srgbClr val="000000"/>
              </a:solidFill>
              <a:latin typeface="Arial CE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</a:pPr>
            <a:r>
              <a:rPr lang="cs-CZ" altLang="cs-CZ" sz="2000" b="1" i="1" dirty="0" smtClean="0">
                <a:solidFill>
                  <a:srgbClr val="C00000"/>
                </a:solidFill>
                <a:latin typeface="Arial CE" pitchFamily="34" charset="0"/>
              </a:rPr>
              <a:t>115</a:t>
            </a:r>
            <a:r>
              <a:rPr lang="cs-CZ" altLang="cs-CZ" sz="1600" b="1" dirty="0" smtClean="0">
                <a:solidFill>
                  <a:srgbClr val="C00000"/>
                </a:solidFill>
                <a:latin typeface="Arial CE" pitchFamily="34" charset="0"/>
              </a:rPr>
              <a:t> </a:t>
            </a:r>
            <a:r>
              <a:rPr lang="cs-CZ" altLang="cs-CZ" sz="1600" b="1" dirty="0">
                <a:solidFill>
                  <a:srgbClr val="C00000"/>
                </a:solidFill>
                <a:latin typeface="Arial CE" pitchFamily="34" charset="0"/>
              </a:rPr>
              <a:t>	</a:t>
            </a:r>
            <a:r>
              <a:rPr lang="cs-CZ" altLang="cs-CZ" sz="1600" b="1" dirty="0" smtClean="0">
                <a:solidFill>
                  <a:srgbClr val="000000"/>
                </a:solidFill>
                <a:latin typeface="Arial CE" pitchFamily="34" charset="0"/>
              </a:rPr>
              <a:t>Let kontinuálního vývoje a výroby motorových vozidel</a:t>
            </a:r>
            <a:endParaRPr lang="cs-CZ" altLang="cs-CZ" sz="1600" b="1" dirty="0">
              <a:solidFill>
                <a:srgbClr val="000000"/>
              </a:solidFill>
              <a:latin typeface="Arial CE" pitchFamily="34" charset="0"/>
            </a:endParaRPr>
          </a:p>
        </p:txBody>
      </p:sp>
      <p:pic>
        <p:nvPicPr>
          <p:cNvPr id="2052" name="Picture 4" descr="\\Filesrv\photo\PHOTOS\__Trucks\Commercial\T158\_1 BEAUTY SHOTS\_8x8_tipper_Bilina_Rambousek\preview\03_T158_8P5R4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3425825"/>
            <a:ext cx="2830513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076825" y="1125538"/>
            <a:ext cx="741363" cy="30638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1897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235825" y="1125538"/>
            <a:ext cx="741363" cy="30638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1923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533650" y="3286125"/>
            <a:ext cx="742950" cy="3079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1942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364163" y="3286125"/>
            <a:ext cx="741362" cy="3079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1983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8294688" y="3286125"/>
            <a:ext cx="741362" cy="3079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2011</a:t>
            </a:r>
          </a:p>
        </p:txBody>
      </p:sp>
      <p:pic>
        <p:nvPicPr>
          <p:cNvPr id="19" name="Picture 3" descr="sustala_igna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1266825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IMG_000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1277938"/>
            <a:ext cx="159385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IMG_000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2214563"/>
            <a:ext cx="15938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885950" y="1125538"/>
            <a:ext cx="741363" cy="30638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1850</a:t>
            </a:r>
          </a:p>
        </p:txBody>
      </p:sp>
    </p:spTree>
    <p:extLst>
      <p:ext uri="{BB962C8B-B14F-4D97-AF65-F5344CB8AC3E}">
        <p14:creationId xmlns:p14="http://schemas.microsoft.com/office/powerpoint/2010/main" val="408818138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98438"/>
            <a:ext cx="8534400" cy="411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cs-CZ" altLang="cs-CZ" sz="2400" dirty="0" smtClean="0">
                <a:latin typeface="Arial" charset="0"/>
              </a:rPr>
              <a:t>Kdo byli naši zákazníci </a:t>
            </a:r>
            <a:r>
              <a:rPr lang="cs-CZ" altLang="cs-CZ" sz="2400" dirty="0" smtClean="0"/>
              <a:t>1945 - 2012</a:t>
            </a:r>
            <a:endParaRPr lang="en-US" altLang="cs-CZ" sz="2400" dirty="0" smtClean="0"/>
          </a:p>
        </p:txBody>
      </p:sp>
      <p:sp>
        <p:nvSpPr>
          <p:cNvPr id="20483" name="Text Box 10"/>
          <p:cNvSpPr txBox="1">
            <a:spLocks noChangeArrowheads="1"/>
          </p:cNvSpPr>
          <p:nvPr/>
        </p:nvSpPr>
        <p:spPr bwMode="auto">
          <a:xfrm>
            <a:off x="457200" y="892175"/>
            <a:ext cx="762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1600" b="1" dirty="0" smtClean="0">
                <a:solidFill>
                  <a:srgbClr val="333333"/>
                </a:solidFill>
              </a:rPr>
              <a:t>Trh s více než 100 vozidly</a:t>
            </a:r>
            <a:r>
              <a:rPr lang="cs-CZ" altLang="cs-CZ" sz="1600" b="1" dirty="0" smtClean="0">
                <a:solidFill>
                  <a:srgbClr val="333333"/>
                </a:solidFill>
                <a:latin typeface="Arial CE" pitchFamily="34" charset="0"/>
              </a:rPr>
              <a:t> </a:t>
            </a:r>
            <a:r>
              <a:rPr lang="cs-CZ" altLang="cs-CZ" sz="1600" b="1" dirty="0">
                <a:solidFill>
                  <a:srgbClr val="333333"/>
                </a:solidFill>
                <a:latin typeface="Arial CE" pitchFamily="34" charset="0"/>
              </a:rPr>
              <a:t>– </a:t>
            </a:r>
            <a:r>
              <a:rPr lang="cs-CZ" altLang="cs-CZ" sz="1600" b="1" dirty="0" smtClean="0">
                <a:solidFill>
                  <a:srgbClr val="333333"/>
                </a:solidFill>
                <a:latin typeface="Arial CE" pitchFamily="34" charset="0"/>
              </a:rPr>
              <a:t>Celkově přes 400 000 TATER</a:t>
            </a:r>
            <a:endParaRPr lang="cs-CZ" altLang="cs-CZ" sz="1600" b="1" dirty="0">
              <a:solidFill>
                <a:srgbClr val="800000"/>
              </a:solidFill>
              <a:latin typeface="Arial CE" pitchFamily="34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1" y="1136745"/>
            <a:ext cx="8289676" cy="53391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 bwMode="auto">
          <a:xfrm>
            <a:off x="6588224" y="4116361"/>
            <a:ext cx="576064" cy="360040"/>
          </a:xfrm>
          <a:prstGeom prst="rect">
            <a:avLst/>
          </a:prstGeom>
          <a:solidFill>
            <a:srgbClr val="FFFF00">
              <a:alpha val="2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851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98438"/>
            <a:ext cx="8534400" cy="411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cs-CZ" altLang="cs-CZ" sz="2400" dirty="0" smtClean="0"/>
              <a:t>Základní problémy v roce 2012</a:t>
            </a:r>
            <a:endParaRPr lang="en-US" altLang="cs-CZ" sz="2400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539552" y="1700808"/>
            <a:ext cx="81369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 smtClean="0"/>
              <a:t>Absence kontraktů a zakázek, nedůvěra ze strany zákazníků, </a:t>
            </a:r>
            <a:r>
              <a:rPr lang="cs-CZ" sz="2400" b="1" dirty="0" smtClean="0">
                <a:solidFill>
                  <a:srgbClr val="FF0000"/>
                </a:solidFill>
              </a:rPr>
              <a:t>žádné objednávky z INDIE</a:t>
            </a:r>
          </a:p>
          <a:p>
            <a:pPr marL="285750" indent="-285750">
              <a:buFontTx/>
              <a:buChar char="-"/>
            </a:pPr>
            <a:r>
              <a:rPr lang="cs-CZ" sz="2400" b="1" dirty="0" smtClean="0">
                <a:solidFill>
                  <a:srgbClr val="FF0000"/>
                </a:solidFill>
              </a:rPr>
              <a:t>Korupční skandály </a:t>
            </a:r>
            <a:r>
              <a:rPr lang="cs-CZ" sz="2400" dirty="0" smtClean="0"/>
              <a:t>(ČR, </a:t>
            </a:r>
            <a:r>
              <a:rPr lang="cs-CZ" sz="2400" b="1" dirty="0" smtClean="0">
                <a:solidFill>
                  <a:srgbClr val="FF0000"/>
                </a:solidFill>
              </a:rPr>
              <a:t>Indie</a:t>
            </a:r>
            <a:r>
              <a:rPr lang="cs-CZ" sz="2400" dirty="0" smtClean="0"/>
              <a:t>,…) a pozice firmy na </a:t>
            </a:r>
            <a:r>
              <a:rPr lang="cs-CZ" sz="2400" b="1" dirty="0" smtClean="0">
                <a:solidFill>
                  <a:srgbClr val="FF0000"/>
                </a:solidFill>
              </a:rPr>
              <a:t>Černé listině (Indie)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Nedůvěra bank (splatnost úvěrů vždy do 7-mi dnů) a absence </a:t>
            </a:r>
            <a:r>
              <a:rPr lang="cs-CZ" sz="2400" dirty="0" err="1" smtClean="0"/>
              <a:t>fin</a:t>
            </a:r>
            <a:r>
              <a:rPr lang="cs-CZ" sz="2400" dirty="0"/>
              <a:t>.</a:t>
            </a:r>
            <a:r>
              <a:rPr lang="cs-CZ" sz="2400" dirty="0" smtClean="0"/>
              <a:t> prostředků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Nedůvěra dodavatelů, zastaveny dodávky či 100% platba při objednání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Nedůvěra zaměstnanců, jejich odliv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Od 7. měsíce 2012 společnost nevyráběla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Insolvenční situace, nezájem majitelů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10813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7924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2400" dirty="0" smtClean="0"/>
              <a:t>Změna v roce 2013</a:t>
            </a:r>
            <a:endParaRPr lang="en-US" altLang="cs-CZ" sz="2400" dirty="0" smtClean="0"/>
          </a:p>
        </p:txBody>
      </p:sp>
      <p:pic>
        <p:nvPicPr>
          <p:cNvPr id="4099" name="Picture 3" descr="P91400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" y="1066800"/>
            <a:ext cx="2843213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331913" y="1125538"/>
            <a:ext cx="1368425" cy="95410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Nová společnost TATRA TRUCKS a.s.</a:t>
            </a:r>
            <a:endParaRPr lang="cs-CZ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3074" name="Picture 2" descr="http://cdn.i0.cz/public-data/da/f3/8d35643c35e99629c45c963e1b2b_w720_h532_gi:photo:549595.jpg?hash=f92861d6b4419be2970bcd3c9fb445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111976"/>
            <a:ext cx="27781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804988" y="3333750"/>
            <a:ext cx="1317625" cy="5232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Celkem 856 zaměstnanců</a:t>
            </a:r>
            <a:endParaRPr lang="cs-CZ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3076" name="Picture 4" descr="http://img.auto.cz/news/img/galleries/2011-45/_000_4eb911c478aa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714" y="3111976"/>
            <a:ext cx="27971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686300" y="3333750"/>
            <a:ext cx="1316038" cy="73866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Vyrobeno a prodáno 764 vozidel</a:t>
            </a:r>
            <a:endParaRPr lang="cs-CZ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Skupina 2"/>
          <p:cNvGrpSpPr>
            <a:grpSpLocks/>
          </p:cNvGrpSpPr>
          <p:nvPr/>
        </p:nvGrpSpPr>
        <p:grpSpPr bwMode="auto">
          <a:xfrm>
            <a:off x="2916238" y="1066800"/>
            <a:ext cx="2757487" cy="1935162"/>
            <a:chOff x="0" y="3379303"/>
            <a:chExt cx="2843809" cy="2035824"/>
          </a:xfrm>
        </p:grpSpPr>
        <p:pic>
          <p:nvPicPr>
            <p:cNvPr id="6160" name="Picture 6" descr="http://www.dhlfreight.cz/images/reference/dhl-freight-taforge-detail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79303"/>
              <a:ext cx="2843809" cy="1017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8" descr="https://encrypted-tbn2.gstatic.com/images?q=tbn:ANd9GcRRDiLEzQrjcYhzlPWxnp16oXaj-XvFO-DCnSjCw3d_XKVm2EM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" y="4396870"/>
              <a:ext cx="2839887" cy="1018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ovéPole 18"/>
          <p:cNvSpPr txBox="1"/>
          <p:nvPr/>
        </p:nvSpPr>
        <p:spPr>
          <a:xfrm>
            <a:off x="3640138" y="1066800"/>
            <a:ext cx="1998662" cy="5232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Znovuobnovení výroby</a:t>
            </a:r>
            <a:endParaRPr lang="cs-CZ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3082" name="Picture 10" descr="http://i3.cn.cz/1366448371_P2013042001785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1057398"/>
            <a:ext cx="2728912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6804025" y="1114425"/>
            <a:ext cx="1584325" cy="30777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Noví majitelé</a:t>
            </a:r>
            <a:endParaRPr lang="cs-CZ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3084" name="Picture 12" descr="TATRA Service Plu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69" y="3111976"/>
            <a:ext cx="2916237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7380288" y="3354388"/>
            <a:ext cx="1655762" cy="5232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Návrat k TATRA kvalitě</a:t>
            </a:r>
            <a:endParaRPr lang="cs-CZ" sz="13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159" name="Text Box 4"/>
          <p:cNvSpPr txBox="1">
            <a:spLocks noChangeArrowheads="1"/>
          </p:cNvSpPr>
          <p:nvPr/>
        </p:nvSpPr>
        <p:spPr bwMode="auto">
          <a:xfrm>
            <a:off x="107504" y="5157192"/>
            <a:ext cx="892854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</a:pPr>
            <a:r>
              <a:rPr lang="cs-CZ" altLang="cs-CZ" sz="2000" b="1" i="1" dirty="0">
                <a:solidFill>
                  <a:srgbClr val="C00000"/>
                </a:solidFill>
                <a:latin typeface="Arial CE" pitchFamily="34" charset="0"/>
              </a:rPr>
              <a:t> </a:t>
            </a:r>
            <a:r>
              <a:rPr lang="cs-CZ" altLang="cs-CZ" sz="2000" b="1" i="1" dirty="0" smtClean="0">
                <a:solidFill>
                  <a:srgbClr val="C00000"/>
                </a:solidFill>
                <a:latin typeface="Arial CE" pitchFamily="34" charset="0"/>
              </a:rPr>
              <a:t>     2 </a:t>
            </a:r>
            <a:r>
              <a:rPr lang="cs-CZ" altLang="cs-CZ" sz="2000" b="1" i="1" dirty="0">
                <a:solidFill>
                  <a:srgbClr val="C00000"/>
                </a:solidFill>
                <a:latin typeface="Arial CE" pitchFamily="34" charset="0"/>
              </a:rPr>
              <a:t>	</a:t>
            </a:r>
            <a:r>
              <a:rPr lang="cs-CZ" altLang="cs-CZ" sz="2000" b="1" i="1" dirty="0" smtClean="0">
                <a:solidFill>
                  <a:srgbClr val="C00000"/>
                </a:solidFill>
                <a:latin typeface="Arial CE" pitchFamily="34" charset="0"/>
              </a:rPr>
              <a:t>noví majitelé  Jaroslav Strnad a René Matera</a:t>
            </a:r>
            <a:endParaRPr lang="cs-CZ" altLang="cs-CZ" sz="1600" b="1" dirty="0">
              <a:solidFill>
                <a:srgbClr val="000000"/>
              </a:solidFill>
              <a:latin typeface="Arial CE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</a:pPr>
            <a:r>
              <a:rPr lang="cs-CZ" altLang="cs-CZ" sz="2000" b="1" i="1" dirty="0">
                <a:solidFill>
                  <a:srgbClr val="C00000"/>
                </a:solidFill>
                <a:latin typeface="Arial CE" pitchFamily="34" charset="0"/>
              </a:rPr>
              <a:t>  764 	</a:t>
            </a:r>
            <a:r>
              <a:rPr lang="cs-CZ" altLang="cs-CZ" sz="2000" b="1" i="1" dirty="0" smtClean="0">
                <a:solidFill>
                  <a:srgbClr val="C00000"/>
                </a:solidFill>
                <a:latin typeface="Arial CE" pitchFamily="34" charset="0"/>
              </a:rPr>
              <a:t>vozidel vyrobeno a prodáno v roce 2013</a:t>
            </a:r>
            <a:endParaRPr lang="cs-CZ" altLang="cs-CZ" sz="1600" b="1" dirty="0">
              <a:solidFill>
                <a:srgbClr val="000000"/>
              </a:solidFill>
              <a:latin typeface="Arial CE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</a:pPr>
            <a:r>
              <a:rPr lang="cs-CZ" altLang="cs-CZ" sz="2000" b="1" i="1" dirty="0">
                <a:solidFill>
                  <a:srgbClr val="C00000"/>
                </a:solidFill>
                <a:latin typeface="Arial CE" pitchFamily="34" charset="0"/>
              </a:rPr>
              <a:t>      </a:t>
            </a:r>
            <a:r>
              <a:rPr lang="cs-CZ" altLang="cs-CZ" sz="2000" b="1" i="1" dirty="0" smtClean="0">
                <a:solidFill>
                  <a:srgbClr val="C00000"/>
                </a:solidFill>
                <a:latin typeface="Arial CE" pitchFamily="34" charset="0"/>
              </a:rPr>
              <a:t>3</a:t>
            </a:r>
            <a:r>
              <a:rPr lang="cs-CZ" altLang="cs-CZ" sz="1600" b="1" dirty="0" smtClean="0">
                <a:solidFill>
                  <a:srgbClr val="000000"/>
                </a:solidFill>
                <a:latin typeface="Arial CE" pitchFamily="34" charset="0"/>
              </a:rPr>
              <a:t> </a:t>
            </a:r>
            <a:r>
              <a:rPr lang="cs-CZ" altLang="cs-CZ" sz="1600" b="1" dirty="0">
                <a:solidFill>
                  <a:srgbClr val="000000"/>
                </a:solidFill>
                <a:latin typeface="Arial CE" pitchFamily="34" charset="0"/>
              </a:rPr>
              <a:t>	</a:t>
            </a:r>
            <a:r>
              <a:rPr lang="cs-CZ" altLang="cs-CZ" sz="2000" b="1" i="1" dirty="0" smtClean="0">
                <a:solidFill>
                  <a:srgbClr val="C00000"/>
                </a:solidFill>
                <a:latin typeface="Arial CE" pitchFamily="34" charset="0"/>
              </a:rPr>
              <a:t>sny: 1) prodat za rok 1000 vozidel, 2) nestydět se za TATRU a 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</a:pPr>
            <a:r>
              <a:rPr lang="cs-CZ" altLang="cs-CZ" sz="2000" b="1" i="1" dirty="0">
                <a:solidFill>
                  <a:srgbClr val="C00000"/>
                </a:solidFill>
                <a:latin typeface="Arial CE" pitchFamily="34" charset="0"/>
              </a:rPr>
              <a:t>	</a:t>
            </a:r>
            <a:r>
              <a:rPr lang="cs-CZ" altLang="cs-CZ" sz="2000" b="1" i="1" dirty="0" smtClean="0">
                <a:solidFill>
                  <a:srgbClr val="C00000"/>
                </a:solidFill>
                <a:latin typeface="Arial CE" pitchFamily="34" charset="0"/>
              </a:rPr>
              <a:t>        3) vrátit TATRU do Indie</a:t>
            </a:r>
            <a:endParaRPr lang="cs-CZ" altLang="cs-CZ" sz="1600" b="1" dirty="0">
              <a:solidFill>
                <a:srgbClr val="000000"/>
              </a:solidFill>
              <a:latin typeface="Arial C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41459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9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7924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2400" dirty="0" smtClean="0"/>
              <a:t>Jak jsme chápali Indii v roce 2013</a:t>
            </a:r>
            <a:endParaRPr lang="en-US" altLang="cs-CZ" sz="2400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107504" y="1124744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Jeden z největších trhů světa (Čína, Indie, Rusko,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Velmi dobrá vymahatelnost obchodního práva (na rozdíl od Číny)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Minimální jazyková bariéra (angličtina)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Relativně levná a kvalifikovaná pracovní síla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Silní domácí výrobci nákladních vozidel s nízkou technickou úrovní (TATA MOTORS, ASHOK LEYLAND, MAHINDRA,…)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TATRA bylo v Indii sprosté slovo – obrovský korupční skandál největšího akcionáře TATRY a.s.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Od roku 1986 měla společnost BEML licenci na výrobu TATRY 815 – nebyla využívána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 Více než 7 000 vozů TATRA v provozu v armádě Indie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/>
              <a:t>Ravi</a:t>
            </a:r>
            <a:r>
              <a:rPr lang="cs-CZ" sz="2400" dirty="0" smtClean="0"/>
              <a:t> </a:t>
            </a:r>
            <a:r>
              <a:rPr lang="cs-CZ" sz="2400" dirty="0" err="1" smtClean="0"/>
              <a:t>Kumar</a:t>
            </a:r>
            <a:r>
              <a:rPr lang="cs-CZ" sz="2400" dirty="0" smtClean="0"/>
              <a:t> </a:t>
            </a:r>
            <a:r>
              <a:rPr lang="cs-CZ" sz="2400" dirty="0" err="1" smtClean="0"/>
              <a:t>Rishi</a:t>
            </a:r>
            <a:r>
              <a:rPr lang="cs-CZ" sz="2400" dirty="0" smtClean="0"/>
              <a:t> (40% akcionář Tatra a.s.) pracoval silně proti TATRA TRUCKS a.s.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7821779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7924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2400" dirty="0"/>
              <a:t> </a:t>
            </a:r>
            <a:r>
              <a:rPr lang="cs-CZ" altLang="cs-CZ" sz="2400" dirty="0" smtClean="0"/>
              <a:t>Postup TATRA TRUCKS a.s. v Indii 2012 - 2013</a:t>
            </a:r>
            <a:endParaRPr lang="en-US" altLang="cs-CZ" sz="2400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107504" y="1124744"/>
            <a:ext cx="89289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Od 9/2012 každé dva týdny osobní jednání na velvyslanectví Indie – vojenský přidělenec. Transparentní informace o postupu a plánovaném dalším kroku při koupi úvěrů Tatry a.s.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12/2012 první jednání s p. </a:t>
            </a:r>
            <a:r>
              <a:rPr lang="cs-CZ" sz="2400" dirty="0" err="1" smtClean="0"/>
              <a:t>Rishim</a:t>
            </a:r>
            <a:r>
              <a:rPr lang="cs-CZ" sz="2400" dirty="0" smtClean="0"/>
              <a:t> v Dilli (domácí vězení) – nabídka na odprodej úvěru či koupi 40% akcií Tatra a.s.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12/2012 první kontakt s </a:t>
            </a:r>
            <a:r>
              <a:rPr lang="cs-CZ" sz="2400" dirty="0" err="1" smtClean="0"/>
              <a:t>BEMLem</a:t>
            </a:r>
            <a:r>
              <a:rPr lang="cs-CZ" sz="2400" dirty="0" smtClean="0"/>
              <a:t> (tajně v hotelu v Dillí) – měli zákaz komunikovat s kýmkoli z Tatra a.s.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3/2013 cesta do Indie s MPO – ministr Kuba. První kontakt s </a:t>
            </a:r>
            <a:r>
              <a:rPr lang="cs-CZ" sz="2400" dirty="0" err="1" smtClean="0"/>
              <a:t>Larsen</a:t>
            </a:r>
            <a:r>
              <a:rPr lang="cs-CZ" sz="2400" dirty="0" smtClean="0"/>
              <a:t> </a:t>
            </a:r>
            <a:r>
              <a:rPr lang="en-US" sz="2400" dirty="0" smtClean="0"/>
              <a:t>&amp; </a:t>
            </a:r>
            <a:r>
              <a:rPr lang="cs-CZ" sz="2400" dirty="0" err="1" smtClean="0"/>
              <a:t>Toubro</a:t>
            </a:r>
            <a:r>
              <a:rPr lang="cs-CZ" sz="2400" dirty="0" smtClean="0"/>
              <a:t> – výrobcem vojenských nástaveb na vozy TATRA. Osobní informace a prosba o pomoc velvyslanci ČR p. Staškovi.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15.3.2013 – v soudem nařízené aukci kupuje veškerý majetek Tatry a.s. naše společnost Truck </a:t>
            </a:r>
            <a:r>
              <a:rPr lang="cs-CZ" sz="2400" dirty="0" err="1" smtClean="0"/>
              <a:t>Development</a:t>
            </a:r>
            <a:r>
              <a:rPr lang="cs-CZ" sz="2400" dirty="0" smtClean="0"/>
              <a:t> a.s., v 4/2013 přejmenovaná na TATRA TRUCKS a.s.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9967976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7924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2400" dirty="0"/>
              <a:t> </a:t>
            </a:r>
            <a:r>
              <a:rPr lang="cs-CZ" altLang="cs-CZ" sz="2400" dirty="0" smtClean="0"/>
              <a:t>Postup TATRA TRUCKS a.s. v Indii  2013 </a:t>
            </a:r>
            <a:endParaRPr lang="en-US" altLang="cs-CZ" sz="2400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107504" y="1124744"/>
            <a:ext cx="892899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Podrobné a detailní informování velvyslance a vojenského přidělence Indie v ČR o akcionářích TATRA TRUCKS a.s, aukci, TATRA TRUCKS a.s. x Tatra a.s. ……….1 x za 2 týdny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Předání veškerých informací a dokumentů velvyslanectví ČR v Dillí (velvyslanec p. Stašek a obchodní rada p. Janíček) a prosba o intervence u ministerstva obrany Indie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Dopisy s popisem situace a argumentací na Ministra obrany Indie, Náčelníka generálního štábu Indie a N-1 </a:t>
            </a:r>
            <a:r>
              <a:rPr lang="cs-CZ" sz="2400" dirty="0" err="1" smtClean="0"/>
              <a:t>ůroveň</a:t>
            </a:r>
            <a:r>
              <a:rPr lang="cs-CZ" sz="2400" dirty="0" smtClean="0"/>
              <a:t> </a:t>
            </a:r>
            <a:r>
              <a:rPr lang="cs-CZ" sz="2400" dirty="0" err="1" smtClean="0"/>
              <a:t>MoD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 Lobbing </a:t>
            </a:r>
            <a:r>
              <a:rPr lang="cs-CZ" sz="2400" dirty="0" err="1" smtClean="0"/>
              <a:t>Larsen</a:t>
            </a:r>
            <a:r>
              <a:rPr lang="cs-CZ" sz="2400" dirty="0" smtClean="0"/>
              <a:t> </a:t>
            </a:r>
            <a:r>
              <a:rPr lang="en-US" sz="2400" dirty="0" smtClean="0"/>
              <a:t>&amp; </a:t>
            </a:r>
            <a:r>
              <a:rPr lang="cs-CZ" sz="2400" dirty="0" err="1" smtClean="0"/>
              <a:t>Toubro</a:t>
            </a:r>
            <a:r>
              <a:rPr lang="cs-CZ" sz="2400" dirty="0" smtClean="0"/>
              <a:t> ve prospěch TATRA TRUCKS a.s.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Cesty do Indie a jednání s činiteli MO Indie, </a:t>
            </a:r>
            <a:r>
              <a:rPr lang="cs-CZ" sz="2400" dirty="0" err="1"/>
              <a:t>Larsen</a:t>
            </a:r>
            <a:r>
              <a:rPr lang="cs-CZ" sz="2400" dirty="0"/>
              <a:t> </a:t>
            </a:r>
            <a:r>
              <a:rPr lang="en-US" sz="2400" dirty="0"/>
              <a:t>&amp; </a:t>
            </a:r>
            <a:r>
              <a:rPr lang="cs-CZ" sz="2400" dirty="0" err="1"/>
              <a:t>Toubro</a:t>
            </a:r>
            <a:r>
              <a:rPr lang="cs-CZ" sz="2400" dirty="0" smtClean="0"/>
              <a:t> a tajná jednání s </a:t>
            </a:r>
            <a:r>
              <a:rPr lang="cs-CZ" sz="2400" dirty="0" err="1" smtClean="0"/>
              <a:t>BEMLem</a:t>
            </a:r>
            <a:r>
              <a:rPr lang="cs-CZ" sz="2400" dirty="0" smtClean="0"/>
              <a:t> – cca každé dva měsíce, vždy informace velvyslanci ČR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Podpůrné dopisy Ministra obrany ČR a Ministra průmyslu a obchodu ČR jejich indickým protějškům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6680935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7924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2400" dirty="0"/>
              <a:t> </a:t>
            </a:r>
            <a:r>
              <a:rPr lang="cs-CZ" altLang="cs-CZ" sz="2400" dirty="0" smtClean="0"/>
              <a:t>Postup TATRA TRUCKS a.s. v Indii  2014 </a:t>
            </a:r>
            <a:endParaRPr lang="en-US" altLang="cs-CZ" sz="24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196752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Dopis prezidenta České republiky prezidentu Indie s žádostí o řešení situace TATRY TRUCKS v Indii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Návštěva velvyslance Indie v TATRA TRUCKS a.s.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Změna na postu vojenského přidělence Indie v Praze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Schůzky s Předsedou představenstva </a:t>
            </a:r>
            <a:r>
              <a:rPr lang="cs-CZ" sz="2400" dirty="0" err="1" smtClean="0"/>
              <a:t>BEMLu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Marketingová spolupráce s velvyslanectvím ČR v Indii na oslavě státního svátku ČR a pozvání zástupců MO a </a:t>
            </a:r>
            <a:r>
              <a:rPr lang="cs-CZ" sz="2400" dirty="0" err="1" smtClean="0"/>
              <a:t>BEMLu</a:t>
            </a:r>
            <a:r>
              <a:rPr lang="cs-CZ" sz="2400" dirty="0" smtClean="0"/>
              <a:t> na velvyslanectví ČR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Návštěva a jednání ve výrobním podniku  </a:t>
            </a:r>
            <a:r>
              <a:rPr lang="cs-CZ" sz="2400" dirty="0" err="1" smtClean="0"/>
              <a:t>BEMLu</a:t>
            </a:r>
            <a:r>
              <a:rPr lang="cs-CZ" sz="2400" dirty="0" smtClean="0"/>
              <a:t> v Bangalore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Pokračující schůzky s představiteli ministerstva obrany Indie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První oficiální jednání se Státním ministrem obrany </a:t>
            </a:r>
            <a:r>
              <a:rPr lang="cs-CZ" sz="2400" smtClean="0"/>
              <a:t>R.I.Singhem</a:t>
            </a:r>
            <a:r>
              <a:rPr lang="cs-CZ" sz="2400" dirty="0" smtClean="0"/>
              <a:t>, prezentace dosud učiněných kroků, ministr uznal, že není důvod držet TATRU na černé listině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9819028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TRA_PHOENIX_presentation_new_dealers">
  <a:themeElements>
    <a:clrScheme name="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A50021"/>
      </a:hlink>
      <a:folHlink>
        <a:srgbClr val="B2B2B2"/>
      </a:folHlink>
    </a:clrScheme>
    <a:fontScheme name="txD">
      <a:majorFont>
        <a:latin typeface="Arial CE"/>
        <a:ea typeface=""/>
        <a:cs typeface=""/>
      </a:majorFont>
      <a:minorFont>
        <a:latin typeface="75 Helvetica Bol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x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x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x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x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x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x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x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1037</Words>
  <Application>Microsoft Office PowerPoint</Application>
  <PresentationFormat>Předvádění na obrazovce (4:3)</PresentationFormat>
  <Paragraphs>107</Paragraphs>
  <Slides>15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Motiv systému Office</vt:lpstr>
      <vt:lpstr>TATRA_PHOENIX_presentation_new_dealers</vt:lpstr>
      <vt:lpstr>Prezentace aplikace PowerPoint</vt:lpstr>
      <vt:lpstr>Kdo jsme byli do roku 2012</vt:lpstr>
      <vt:lpstr>Kdo byli naši zákazníci 1945 - 2012</vt:lpstr>
      <vt:lpstr>Základní problémy v roce 2012</vt:lpstr>
      <vt:lpstr>Změna v roce 2013</vt:lpstr>
      <vt:lpstr>Jak jsme chápali Indii v roce 2013</vt:lpstr>
      <vt:lpstr> Postup TATRA TRUCKS a.s. v Indii 2012 - 2013</vt:lpstr>
      <vt:lpstr> Postup TATRA TRUCKS a.s. v Indii  2013 </vt:lpstr>
      <vt:lpstr> Postup TATRA TRUCKS a.s. v Indii  2014 </vt:lpstr>
      <vt:lpstr> Postup TATRA TRUCKS a.s. v Indii  2015 </vt:lpstr>
      <vt:lpstr> TATRA je STRATEGICKÝM vozidlem MO Indie </vt:lpstr>
      <vt:lpstr>Prezentace aplikace PowerPoint</vt:lpstr>
      <vt:lpstr> Zkušenosti a doporučení </vt:lpstr>
      <vt:lpstr> A na závěr… </vt:lpstr>
      <vt:lpstr> Děkuji vám za pozornost a nashledanou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Rusek Petr</dc:creator>
  <cp:lastModifiedBy>Jiří JANÍČEK</cp:lastModifiedBy>
  <cp:revision>26</cp:revision>
  <cp:lastPrinted>2016-05-15T18:52:29Z</cp:lastPrinted>
  <dcterms:created xsi:type="dcterms:W3CDTF">2015-11-16T07:43:20Z</dcterms:created>
  <dcterms:modified xsi:type="dcterms:W3CDTF">2016-05-16T06:23:07Z</dcterms:modified>
</cp:coreProperties>
</file>