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1340-5905-492D-B532-70ED403C590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514EB-C81C-47AC-BF1A-87A48F0E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5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52A28-E1C5-45C5-B261-C67F2E378926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3A4-2156-4B27-989F-AACCC018E5B8}" type="datetimeFigureOut">
              <a:rPr lang="cs-CZ" smtClean="0"/>
              <a:t>12.4.2016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E7AB-CB9D-4494-8495-09BB8A1E7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3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3A4-2156-4B27-989F-AACCC018E5B8}" type="datetimeFigureOut">
              <a:rPr lang="cs-CZ" smtClean="0"/>
              <a:t>12.4.2016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E7AB-CB9D-4494-8495-09BB8A1E7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65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3A4-2156-4B27-989F-AACCC018E5B8}" type="datetimeFigureOut">
              <a:rPr lang="cs-CZ" smtClean="0"/>
              <a:t>12.4.2016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E7AB-CB9D-4494-8495-09BB8A1E7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16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3A4-2156-4B27-989F-AACCC018E5B8}" type="datetimeFigureOut">
              <a:rPr lang="cs-CZ" smtClean="0"/>
              <a:t>12.4.2016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E7AB-CB9D-4494-8495-09BB8A1E7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04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3A4-2156-4B27-989F-AACCC018E5B8}" type="datetimeFigureOut">
              <a:rPr lang="cs-CZ" smtClean="0"/>
              <a:t>12.4.2016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E7AB-CB9D-4494-8495-09BB8A1E7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67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3A4-2156-4B27-989F-AACCC018E5B8}" type="datetimeFigureOut">
              <a:rPr lang="cs-CZ" smtClean="0"/>
              <a:t>12.4.2016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E7AB-CB9D-4494-8495-09BB8A1E7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67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3A4-2156-4B27-989F-AACCC018E5B8}" type="datetimeFigureOut">
              <a:rPr lang="cs-CZ" smtClean="0"/>
              <a:t>12.4.2016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E7AB-CB9D-4494-8495-09BB8A1E7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16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3A4-2156-4B27-989F-AACCC018E5B8}" type="datetimeFigureOut">
              <a:rPr lang="cs-CZ" smtClean="0"/>
              <a:t>12.4.2016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E7AB-CB9D-4494-8495-09BB8A1E7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39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3A4-2156-4B27-989F-AACCC018E5B8}" type="datetimeFigureOut">
              <a:rPr lang="cs-CZ" smtClean="0"/>
              <a:t>12.4.2016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E7AB-CB9D-4494-8495-09BB8A1E7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63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3A4-2156-4B27-989F-AACCC018E5B8}" type="datetimeFigureOut">
              <a:rPr lang="cs-CZ" smtClean="0"/>
              <a:t>12.4.2016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E7AB-CB9D-4494-8495-09BB8A1E7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24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3A4-2156-4B27-989F-AACCC018E5B8}" type="datetimeFigureOut">
              <a:rPr lang="cs-CZ" smtClean="0"/>
              <a:t>12.4.2016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E7AB-CB9D-4494-8495-09BB8A1E7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69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F93A4-2156-4B27-989F-AACCC018E5B8}" type="datetimeFigureOut">
              <a:rPr lang="cs-CZ" smtClean="0"/>
              <a:t>12.4.2016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2E7AB-CB9D-4494-8495-09BB8A1E7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08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aobp.cz/?lang=en" TargetMode="External"/><Relationship Id="rId7" Type="http://schemas.openxmlformats.org/officeDocument/2006/relationships/hyperlink" Target="http://www.pramacom.cz/cs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delinfo.cz/cs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jpeg"/><Relationship Id="rId7" Type="http://schemas.openxmlformats.org/officeDocument/2006/relationships/hyperlink" Target="http://www.pramacom.cz/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elinfo.cz/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ramacom.cz/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60" y="2516679"/>
            <a:ext cx="6336900" cy="195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 descr="Asociace obranného a bezpečnostního průmyslu ČR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02" y="332656"/>
            <a:ext cx="1341678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2" descr="DELINFO">
            <a:hlinkClick r:id="rId5" tooltip="&quot;DELINFO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68" y="1291170"/>
            <a:ext cx="3367456" cy="5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3" descr="Domů">
            <a:hlinkClick r:id="rId7" tooltip="&quot;Domů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6690"/>
            <a:ext cx="2133766" cy="70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optokon.com/sites/default/files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24744"/>
            <a:ext cx="1584176" cy="66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80881" y="4616261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Seminář</a:t>
            </a: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Investiční a exportní příležitosti </a:t>
            </a: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Litvě, Lotyšsku a Estonsku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</a:p>
          <a:p>
            <a:pPr algn="ctr"/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MZV ČR</a:t>
            </a: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12.4.2016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5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3"/>
          <p:cNvCxnSpPr/>
          <p:nvPr/>
        </p:nvCxnSpPr>
        <p:spPr>
          <a:xfrm>
            <a:off x="336656" y="733603"/>
            <a:ext cx="8450356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nástin ISTAR A3.jpg"/>
          <p:cNvPicPr>
            <a:picLocks noChangeAspect="1"/>
          </p:cNvPicPr>
          <p:nvPr/>
        </p:nvPicPr>
        <p:blipFill>
          <a:blip r:embed="rId3"/>
          <a:srcRect r="25268" b="6574"/>
          <a:stretch>
            <a:fillRect/>
          </a:stretch>
        </p:blipFill>
        <p:spPr>
          <a:xfrm>
            <a:off x="0" y="315"/>
            <a:ext cx="6833222" cy="6406441"/>
          </a:xfrm>
          <a:prstGeom prst="rect">
            <a:avLst/>
          </a:prstGeom>
        </p:spPr>
      </p:pic>
      <p:pic>
        <p:nvPicPr>
          <p:cNvPr id="9" name="Obrázek 8" descr="IMG_5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2890" y="4673030"/>
            <a:ext cx="1954773" cy="1382254"/>
          </a:xfrm>
          <a:prstGeom prst="rect">
            <a:avLst/>
          </a:prstGeom>
        </p:spPr>
      </p:pic>
      <p:pic>
        <p:nvPicPr>
          <p:cNvPr id="10" name="Obrázek 9" descr="IMG_50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2890" y="2876099"/>
            <a:ext cx="1954773" cy="1382254"/>
          </a:xfrm>
          <a:prstGeom prst="rect">
            <a:avLst/>
          </a:prstGeom>
        </p:spPr>
      </p:pic>
      <p:pic>
        <p:nvPicPr>
          <p:cNvPr id="11" name="Obrázek 10" descr="IMG_51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82889" y="1079167"/>
            <a:ext cx="1954773" cy="138225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982889" y="6055283"/>
            <a:ext cx="1954774" cy="30706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cs-CZ" sz="1400" b="1" dirty="0" smtClean="0"/>
              <a:t>Družstvo</a:t>
            </a:r>
            <a:endParaRPr lang="cs-CZ" sz="1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982889" y="4258352"/>
            <a:ext cx="1954774" cy="30706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cs-CZ" sz="1400" b="1" dirty="0" smtClean="0"/>
              <a:t>Četa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982889" y="2461421"/>
            <a:ext cx="1954774" cy="30706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cs-CZ" sz="1400" b="1" dirty="0" smtClean="0"/>
              <a:t>Rota</a:t>
            </a:r>
            <a:endParaRPr lang="cs-CZ" sz="1400" b="1" dirty="0"/>
          </a:p>
        </p:txBody>
      </p:sp>
      <p:pic>
        <p:nvPicPr>
          <p:cNvPr id="15" name="obrázek 3" descr="Domů">
            <a:hlinkClick r:id="rId7" tooltip="&quot;Domů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3103"/>
            <a:ext cx="1728192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59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Sumarizace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PRAMACOM, DELINFO a OPTOKON jsou společnosti sdružené v AOBP ČR.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Svým odborným portfoliem v oblasti C4I se vzájemně doplňují a jsou připraveny společně navrhnout a realizovat v různém dohodnutém rozsahu moderní, NATO interoperabilní systém pro velení a řízení.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Do systémového řešení jsou schopni integrovat komunikační prostředky vybraných světových dodavatelů.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237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71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27832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Battle Management </a:t>
            </a:r>
            <a:br>
              <a:rPr lang="en-US" dirty="0" smtClean="0"/>
            </a:br>
            <a:r>
              <a:rPr lang="en-US" dirty="0" smtClean="0"/>
              <a:t>Command, Control, Communication, Computer and Intelligence System</a:t>
            </a:r>
            <a:br>
              <a:rPr lang="en-US" dirty="0" smtClean="0"/>
            </a:br>
            <a:r>
              <a:rPr lang="en-US" dirty="0" smtClean="0"/>
              <a:t>BMC4I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4437112"/>
            <a:ext cx="8280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to systém systémů, který  existuje v každé moderní armádě </a:t>
            </a:r>
          </a:p>
          <a:p>
            <a:pPr algn="ctr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realizaci funkcí velení a řízení velitele a štábů na taktické úrovni </a:t>
            </a:r>
          </a:p>
          <a:p>
            <a:pPr algn="ctr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(divize, brigáda, prapor, ) a k integraci funkcí moderně vyzbrojeného </a:t>
            </a:r>
          </a:p>
          <a:p>
            <a:pPr algn="ctr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vojáka (V21S)  na nižších stupních velení.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8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Implementace BMC4I v AČR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AČR realizuje vývoj BMC4I již 20 let – v AČR má název OTS VŘ </a:t>
            </a:r>
            <a:r>
              <a:rPr lang="cs-CZ" dirty="0" err="1" smtClean="0"/>
              <a:t>PoZS</a:t>
            </a:r>
            <a:r>
              <a:rPr lang="cs-CZ" dirty="0" smtClean="0"/>
              <a:t>. Postupně systémovým přístupem a přírůstkovou realizací  byl dosažen vysoký stupeň interoperability s armádami NATO.</a:t>
            </a:r>
          </a:p>
          <a:p>
            <a:r>
              <a:rPr lang="cs-CZ" dirty="0" smtClean="0"/>
              <a:t>Na realizaci systému OTS se podílí ve funkci zadavatele a implementátora vojenské složky </a:t>
            </a:r>
            <a:br>
              <a:rPr lang="cs-CZ" dirty="0" smtClean="0"/>
            </a:br>
            <a:r>
              <a:rPr lang="cs-CZ" dirty="0" smtClean="0"/>
              <a:t>a ve funkci realizátora společnosti vojenského obranného průmyslu ČR.</a:t>
            </a:r>
          </a:p>
          <a:p>
            <a:r>
              <a:rPr lang="cs-CZ" dirty="0" smtClean="0"/>
              <a:t>Takto komplexní a rozsáhlý systém nelze v podmínkách obranného  průmyslu ČR, ale i jinde realizovat  jednou společností.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27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systémový pohled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Velení a řízení ( C2) na taktické úrovni je realizováno na štábech prostřednictvím ICT </a:t>
            </a:r>
            <a:br>
              <a:rPr lang="cs-CZ" dirty="0" smtClean="0"/>
            </a:br>
            <a:r>
              <a:rPr lang="cs-CZ" dirty="0" smtClean="0"/>
              <a:t>v síťové infrastruktuře, která zabezpečuje vertikální i horizontální automatizovaný přenos informací k podpoře rozhodovacího procesu velitelů a štábů. </a:t>
            </a:r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Správné informace, na správném místě, </a:t>
            </a:r>
            <a:br>
              <a:rPr lang="cs-CZ" dirty="0" smtClean="0"/>
            </a:br>
            <a:r>
              <a:rPr lang="cs-CZ" dirty="0" smtClean="0"/>
              <a:t>     v pravý čas a ve vhodném formátu.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09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Vývojové principy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NATO Architecture Framework NAF (2,3)</a:t>
            </a:r>
            <a:endParaRPr lang="cs-CZ" dirty="0" smtClean="0"/>
          </a:p>
          <a:p>
            <a:r>
              <a:rPr lang="cs-CZ" dirty="0" smtClean="0"/>
              <a:t>MIP – </a:t>
            </a:r>
            <a:r>
              <a:rPr lang="cs-CZ" dirty="0" err="1" smtClean="0"/>
              <a:t>Multilateral</a:t>
            </a:r>
            <a:r>
              <a:rPr lang="cs-CZ" dirty="0" smtClean="0"/>
              <a:t> Interoperability Program</a:t>
            </a:r>
            <a:br>
              <a:rPr lang="cs-CZ" dirty="0" smtClean="0"/>
            </a:br>
            <a:r>
              <a:rPr lang="cs-CZ" dirty="0" smtClean="0"/>
              <a:t>            (zabezpečuje datovou interoperabilitu)</a:t>
            </a:r>
          </a:p>
          <a:p>
            <a:r>
              <a:rPr lang="cs-CZ" dirty="0" smtClean="0"/>
              <a:t>TACOM – interoperabilní taktické komunikace</a:t>
            </a:r>
          </a:p>
          <a:p>
            <a:r>
              <a:rPr lang="cs-CZ" dirty="0" smtClean="0"/>
              <a:t>GIS – Geografický informační systém</a:t>
            </a:r>
            <a:endParaRPr lang="en-US" dirty="0" smtClean="0"/>
          </a:p>
          <a:p>
            <a:r>
              <a:rPr lang="cs-CZ" dirty="0" smtClean="0"/>
              <a:t>Formalizovaná dokumentace a zprávy</a:t>
            </a:r>
          </a:p>
          <a:p>
            <a:r>
              <a:rPr lang="cs-CZ" dirty="0" smtClean="0"/>
              <a:t>NEC – Network </a:t>
            </a:r>
            <a:r>
              <a:rPr lang="cs-CZ" dirty="0" err="1" smtClean="0"/>
              <a:t>Enable</a:t>
            </a:r>
            <a:r>
              <a:rPr lang="cs-CZ" dirty="0" smtClean="0"/>
              <a:t> </a:t>
            </a:r>
            <a:r>
              <a:rPr lang="cs-CZ" dirty="0" err="1" smtClean="0"/>
              <a:t>Compatibility</a:t>
            </a:r>
            <a:r>
              <a:rPr lang="cs-CZ" dirty="0" smtClean="0"/>
              <a:t> – síťová infrastruktura</a:t>
            </a:r>
          </a:p>
          <a:p>
            <a:pPr marL="0" indent="0">
              <a:buNone/>
            </a:pPr>
            <a:r>
              <a:rPr lang="cs-CZ" dirty="0" smtClean="0"/>
              <a:t>K tomu: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Přísná implementace  IP technologií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Moderní ICT technologie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92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/>
          <a:lstStyle/>
          <a:p>
            <a:r>
              <a:rPr lang="cs-CZ" dirty="0" smtClean="0"/>
              <a:t>Odborné kompetence</a:t>
            </a:r>
            <a:endParaRPr lang="cs-CZ" dirty="0"/>
          </a:p>
        </p:txBody>
      </p:sp>
      <p:pic>
        <p:nvPicPr>
          <p:cNvPr id="4" name="obrázek 2" descr="DELINFO">
            <a:hlinkClick r:id="rId2" tooltip="&quot;DELINFO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2550"/>
            <a:ext cx="393382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323528" y="1700807"/>
            <a:ext cx="8571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Realizuje systémovou architekturu a programuje všechny funkce  C2 pro štáby Pozemních</a:t>
            </a:r>
          </a:p>
          <a:p>
            <a:r>
              <a:rPr lang="cs-CZ" dirty="0" smtClean="0"/>
              <a:t>i Vzdušných sil  ve formě  speciálního  aplikačního programového vybavení.</a:t>
            </a:r>
            <a:endParaRPr lang="cs-CZ" dirty="0"/>
          </a:p>
        </p:txBody>
      </p:sp>
      <p:pic>
        <p:nvPicPr>
          <p:cNvPr id="6" name="obrázek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3" y="2420888"/>
            <a:ext cx="6446308" cy="423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74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/>
          <a:lstStyle/>
          <a:p>
            <a:r>
              <a:rPr lang="cs-CZ" dirty="0" smtClean="0"/>
              <a:t>Odborné kompetence</a:t>
            </a:r>
            <a:endParaRPr lang="cs-CZ" dirty="0"/>
          </a:p>
        </p:txBody>
      </p:sp>
      <p:pic>
        <p:nvPicPr>
          <p:cNvPr id="5" name="Picture 4" descr="http://www.optokon.com/sites/default/fil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1584176" cy="66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195736" y="1124744"/>
            <a:ext cx="6764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Zabezpečuje realizaci síťové infrastruktury  (informační i komunikační) </a:t>
            </a:r>
            <a:br>
              <a:rPr lang="cs-CZ" dirty="0" smtClean="0"/>
            </a:br>
            <a:r>
              <a:rPr lang="cs-CZ" dirty="0" smtClean="0"/>
              <a:t>pro všechny úrovně velení a konektivitu na stávající komunikační </a:t>
            </a:r>
            <a:br>
              <a:rPr lang="cs-CZ" dirty="0" smtClean="0"/>
            </a:br>
            <a:r>
              <a:rPr lang="cs-CZ" dirty="0" smtClean="0"/>
              <a:t>prostředky  (ochrana investic), realizaci prostředků pro místa velení </a:t>
            </a:r>
            <a:br>
              <a:rPr lang="cs-CZ" dirty="0" smtClean="0"/>
            </a:br>
            <a:r>
              <a:rPr lang="cs-CZ" dirty="0" smtClean="0"/>
              <a:t>a taktických LAN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26" y="2414294"/>
            <a:ext cx="5963939" cy="417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ázek 9" descr="LMSB-15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142609" cy="2068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83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najder\Desktop\Prezentation-complex solution C4-march 2015-OPTOKON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"/>
            <a:ext cx="9144000" cy="69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94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smtClean="0"/>
              <a:t>Odborné kompetence</a:t>
            </a:r>
            <a:endParaRPr lang="cs-CZ" dirty="0"/>
          </a:p>
        </p:txBody>
      </p:sp>
      <p:pic>
        <p:nvPicPr>
          <p:cNvPr id="5" name="obrázek 3" descr="Domů">
            <a:hlinkClick r:id="rId2" tooltip="&quot;Domů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6690"/>
            <a:ext cx="2133766" cy="7001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2627784" y="1178168"/>
            <a:ext cx="6409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Komplexně realizuje ICT na nižší úrovni velení (bez štábů) a výzbroj</a:t>
            </a:r>
            <a:br>
              <a:rPr lang="cs-CZ" dirty="0" smtClean="0"/>
            </a:br>
            <a:r>
              <a:rPr lang="cs-CZ" dirty="0" smtClean="0"/>
              <a:t>moderního vojáka (V21S). </a:t>
            </a:r>
          </a:p>
          <a:p>
            <a:r>
              <a:rPr lang="cs-CZ" dirty="0" smtClean="0"/>
              <a:t>Systémové řešení PRAMACOM vyhrálo mezinárodní tender NSPA </a:t>
            </a:r>
            <a:br>
              <a:rPr lang="cs-CZ" dirty="0" smtClean="0"/>
            </a:br>
            <a:r>
              <a:rPr lang="cs-CZ" dirty="0" smtClean="0"/>
              <a:t>pro implementaci v AČR a je na světové špičkové úrovni. </a:t>
            </a:r>
          </a:p>
        </p:txBody>
      </p:sp>
      <p:pic>
        <p:nvPicPr>
          <p:cNvPr id="7" name="obrázek 1" descr="IMG_50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3"/>
            <a:ext cx="2736304" cy="1872208"/>
          </a:xfrm>
          <a:prstGeom prst="rect">
            <a:avLst/>
          </a:prstGeom>
        </p:spPr>
      </p:pic>
      <p:pic>
        <p:nvPicPr>
          <p:cNvPr id="8" name="obrázek 4" descr="IMG_50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06"/>
          <a:stretch>
            <a:fillRect/>
          </a:stretch>
        </p:blipFill>
        <p:spPr>
          <a:xfrm>
            <a:off x="3419872" y="2669701"/>
            <a:ext cx="2160240" cy="1839419"/>
          </a:xfrm>
          <a:prstGeom prst="rect">
            <a:avLst/>
          </a:prstGeom>
        </p:spPr>
      </p:pic>
      <p:pic>
        <p:nvPicPr>
          <p:cNvPr id="9" name="obrázek 7" descr="IMG_089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630" r="44291"/>
          <a:stretch>
            <a:fillRect/>
          </a:stretch>
        </p:blipFill>
        <p:spPr>
          <a:xfrm>
            <a:off x="5940152" y="2669701"/>
            <a:ext cx="1944216" cy="1847215"/>
          </a:xfrm>
          <a:prstGeom prst="rect">
            <a:avLst/>
          </a:prstGeom>
          <a:ln>
            <a:solidFill>
              <a:sysClr val="windowText" lastClr="000000"/>
            </a:solidFill>
          </a:ln>
          <a:effectLst/>
        </p:spPr>
      </p:pic>
      <p:sp>
        <p:nvSpPr>
          <p:cNvPr id="10" name="Obdélník 9"/>
          <p:cNvSpPr/>
          <p:nvPr/>
        </p:nvSpPr>
        <p:spPr>
          <a:xfrm>
            <a:off x="595643" y="4797152"/>
            <a:ext cx="174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</a:t>
            </a:r>
            <a:r>
              <a:rPr lang="en-US" dirty="0" smtClean="0"/>
              <a:t>quad leader </a:t>
            </a:r>
            <a:r>
              <a:rPr lang="en-US" dirty="0"/>
              <a:t>set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397633" y="4753218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Joint Fires Observer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5970707" y="4797152"/>
            <a:ext cx="18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Fire Support Team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8592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256</Words>
  <Application>Microsoft Office PowerPoint</Application>
  <PresentationFormat>Předvádění na obrazovce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Prezentace aplikace PowerPoint</vt:lpstr>
      <vt:lpstr>Battle Management  Command, Control, Communication, Computer and Intelligence System BMC4I</vt:lpstr>
      <vt:lpstr>Implementace BMC4I v AČR</vt:lpstr>
      <vt:lpstr>Základní systémový pohled</vt:lpstr>
      <vt:lpstr>Vývojové principy</vt:lpstr>
      <vt:lpstr>Odborné kompetence</vt:lpstr>
      <vt:lpstr>Odborné kompetence</vt:lpstr>
      <vt:lpstr>Prezentace aplikace PowerPoint</vt:lpstr>
      <vt:lpstr>Odborné kompetence</vt:lpstr>
      <vt:lpstr>Prezentace aplikace PowerPoint</vt:lpstr>
      <vt:lpstr>Sumarizace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JUDr. Vlastimil Hrušecký - advokát</dc:creator>
  <cp:lastModifiedBy>Martin</cp:lastModifiedBy>
  <cp:revision>14</cp:revision>
  <dcterms:created xsi:type="dcterms:W3CDTF">2016-04-11T17:41:06Z</dcterms:created>
  <dcterms:modified xsi:type="dcterms:W3CDTF">2016-04-12T06:37:00Z</dcterms:modified>
</cp:coreProperties>
</file>