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7" r:id="rId2"/>
    <p:sldId id="340" r:id="rId3"/>
    <p:sldId id="326" r:id="rId4"/>
    <p:sldId id="334" r:id="rId5"/>
    <p:sldId id="419" r:id="rId6"/>
    <p:sldId id="413" r:id="rId7"/>
    <p:sldId id="414" r:id="rId8"/>
    <p:sldId id="416" r:id="rId9"/>
    <p:sldId id="420" r:id="rId10"/>
    <p:sldId id="418" r:id="rId11"/>
    <p:sldId id="421" r:id="rId12"/>
    <p:sldId id="423" r:id="rId13"/>
    <p:sldId id="422" r:id="rId14"/>
    <p:sldId id="424" r:id="rId15"/>
    <p:sldId id="405" r:id="rId16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lanka Hasilová" initials="BH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E1A"/>
    <a:srgbClr val="DFDFDF"/>
    <a:srgbClr val="C10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4" autoAdjust="0"/>
    <p:restoredTop sz="99828" autoAdjust="0"/>
  </p:normalViewPr>
  <p:slideViewPr>
    <p:cSldViewPr>
      <p:cViewPr>
        <p:scale>
          <a:sx n="100" d="100"/>
          <a:sy n="100" d="100"/>
        </p:scale>
        <p:origin x="-318" y="-834"/>
      </p:cViewPr>
      <p:guideLst>
        <p:guide orient="horz" pos="1620"/>
        <p:guide orient="horz" pos="237"/>
        <p:guide orient="horz" pos="849"/>
        <p:guide orient="horz" pos="2935"/>
        <p:guide orient="horz" pos="418"/>
        <p:guide orient="horz" pos="1053"/>
        <p:guide orient="horz" pos="758"/>
        <p:guide orient="horz" pos="2278"/>
        <p:guide pos="2880"/>
        <p:guide pos="249"/>
        <p:guide pos="5511"/>
      </p:guideLst>
    </p:cSldViewPr>
  </p:slideViewPr>
  <p:outlineViewPr>
    <p:cViewPr>
      <p:scale>
        <a:sx n="33" d="100"/>
        <a:sy n="33" d="100"/>
      </p:scale>
      <p:origin x="0" y="1014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8B8D2-DA2B-4DEB-A4E3-1E38B72E9455}" type="datetimeFigureOut">
              <a:rPr lang="cs-CZ" smtClean="0"/>
              <a:t>7.4.2016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2DEEE-3CD3-41B8-80DF-A77333F0C71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9578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89FC9-D6BE-4B8A-87B6-2E9126B94969}" type="datetimeFigureOut">
              <a:rPr lang="cs-CZ" smtClean="0"/>
              <a:t>7.4.2016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DB1B0-76B8-4B39-84C3-42DE9263AFE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364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Spíkr: Dovolte mi společnost</a:t>
            </a:r>
            <a:r>
              <a:rPr lang="cs-CZ" baseline="0" dirty="0" smtClean="0"/>
              <a:t> Linet Group SE stručně představit…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DB1B0-76B8-4B39-84C3-42DE9263AFE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109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Spíkr: …vyvážíme a jsme klientům nablízku ve více než stovce</a:t>
            </a:r>
            <a:r>
              <a:rPr lang="cs-CZ" baseline="0" dirty="0" smtClean="0"/>
              <a:t> zemí po celém světe.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DB1B0-76B8-4B39-84C3-42DE9263AFE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55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Spíkr: Abychom toto motto naplnili, stavíme nejen naši výrobu, ale i vývoj a fungování celé firmy na inovacích</a:t>
            </a:r>
            <a:r>
              <a:rPr lang="cs-CZ" baseline="0" dirty="0" smtClean="0"/>
              <a:t> (mám XX patentů), vytěžování a sdílení know-how (Linet </a:t>
            </a:r>
            <a:r>
              <a:rPr lang="cs-CZ" baseline="0" dirty="0" err="1" smtClean="0"/>
              <a:t>Scholaris</a:t>
            </a:r>
            <a:r>
              <a:rPr lang="cs-CZ" baseline="0" dirty="0" smtClean="0"/>
              <a:t>, API), kvalitě (mezinárodní certifikace, TUV), bezpečnosti (neustálé testování nadstandardních parametrů) a designu (XX ocenění za design). Tento výčet zastřešuje naše výrobky do takové míry, že si můžeme dovolit tvrdit, že</a:t>
            </a:r>
          </a:p>
          <a:p>
            <a:pPr marL="171450" indent="-171450">
              <a:buFontTx/>
              <a:buChar char="-"/>
            </a:pPr>
            <a:r>
              <a:rPr lang="cs-CZ" baseline="0" dirty="0" smtClean="0"/>
              <a:t>Zjednodušíme práci sestrám a zdravotnickému personálu</a:t>
            </a:r>
          </a:p>
          <a:p>
            <a:pPr marL="171450" indent="-171450">
              <a:buFontTx/>
              <a:buChar char="-"/>
            </a:pPr>
            <a:r>
              <a:rPr lang="cs-CZ" baseline="0" dirty="0" smtClean="0"/>
              <a:t>Zvýšíme kvalitu života pacientů</a:t>
            </a:r>
          </a:p>
          <a:p>
            <a:pPr marL="171450" indent="-171450">
              <a:buFontTx/>
              <a:buChar char="-"/>
            </a:pPr>
            <a:r>
              <a:rPr lang="cs-CZ" baseline="0" dirty="0" smtClean="0"/>
              <a:t>A managementu pomůžeme nejen snížit náklady, ale také celkově zpříjemnit prostředí (což je jeden z klíčových parametrů „laického“ posuzování jednotlivých nemocničních/pečovatelských zařízení)</a:t>
            </a:r>
          </a:p>
          <a:p>
            <a:pPr marL="0" indent="0">
              <a:buFontTx/>
              <a:buNone/>
            </a:pPr>
            <a:endParaRPr lang="cs-CZ" baseline="0" dirty="0" smtClean="0"/>
          </a:p>
          <a:p>
            <a:pPr marL="0" indent="0">
              <a:buFontTx/>
              <a:buNone/>
            </a:pPr>
            <a:r>
              <a:rPr lang="cs-CZ" baseline="0" dirty="0" smtClean="0"/>
              <a:t>A o tom, že se nejedná jen o prázdný výčet, bychom vás rádi přesvědčili během následujících minut…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DB1B0-76B8-4B39-84C3-42DE9263AFE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43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Spíkr: Do světa se tak dostane 70.000 našich lůžek ročně, obratově</a:t>
            </a:r>
            <a:r>
              <a:rPr lang="cs-CZ" baseline="0" dirty="0" smtClean="0"/>
              <a:t> se pohybujeme okolo 126 mil. Euro. To všechno má na svědomí 800 zaměstnanců.</a:t>
            </a:r>
          </a:p>
          <a:p>
            <a:endParaRPr lang="cs-CZ" baseline="0" dirty="0" smtClean="0"/>
          </a:p>
          <a:p>
            <a:r>
              <a:rPr lang="cs-CZ" i="1" baseline="0" dirty="0" smtClean="0"/>
              <a:t>AnFas ke zpracování: další možná čísla a srovnání (např. po celém světě je od našich začátků 1.000.000 našich lůžek; 35 velkých nemocnic ročně; atd.) bychom spíše „vložili do úst“ spíkrovi podle situace, kde o komu bude prezentovat…</a:t>
            </a:r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DB1B0-76B8-4B39-84C3-42DE9263AFE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852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DB1B0-76B8-4B39-84C3-42DE9263AFE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109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DB1B0-76B8-4B39-84C3-42DE9263AFE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10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DB1B0-76B8-4B39-84C3-42DE9263AFE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109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DB1B0-76B8-4B39-84C3-42DE9263AFE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10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06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Kliknutím lze upravit styl.</a:t>
            </a:r>
            <a:endParaRPr lang="en-US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noProof="0" smtClean="0"/>
              <a:t>Kliknutím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  <a:endParaRPr lang="en-US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5450-D740-4BD2-B7D6-7FEDD6BB527B}" type="datetime1">
              <a:rPr lang="en-US" noProof="0" smtClean="0"/>
              <a:t>4/7/2016</a:t>
            </a:fld>
            <a:endParaRPr lang="en-US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8655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0" smtClean="0"/>
              <a:t>Kliknutím lze upravit styl.</a:t>
            </a:r>
            <a:endParaRPr lang="en-US" noProof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1C7E-FA3C-4377-843D-B90D6E6235D5}" type="datetime1">
              <a:rPr lang="en-US" noProof="0" smtClean="0"/>
              <a:t>4/7/2016</a:t>
            </a:fld>
            <a:endParaRPr lang="en-US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7517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 userDrawn="1"/>
        </p:nvSpPr>
        <p:spPr>
          <a:xfrm>
            <a:off x="0" y="0"/>
            <a:ext cx="9144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720000" y="460800"/>
            <a:ext cx="7704428" cy="85725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smtClean="0"/>
              <a:t>Kliknutím lze upravit styl.</a:t>
            </a:r>
            <a:endParaRPr lang="en-US" noProof="0"/>
          </a:p>
        </p:txBody>
      </p:sp>
      <p:sp>
        <p:nvSpPr>
          <p:cNvPr id="8" name="Zástupný symbol pro text 8"/>
          <p:cNvSpPr>
            <a:spLocks noGrp="1"/>
          </p:cNvSpPr>
          <p:nvPr>
            <p:ph type="body" sz="quarter" idx="13"/>
          </p:nvPr>
        </p:nvSpPr>
        <p:spPr>
          <a:xfrm>
            <a:off x="720000" y="2391829"/>
            <a:ext cx="7165975" cy="2016125"/>
          </a:xfrm>
        </p:spPr>
        <p:txBody>
          <a:bodyPr anchor="ctr">
            <a:noAutofit/>
          </a:bodyPr>
          <a:lstStyle>
            <a:lvl1pPr>
              <a:defRPr sz="2000" cap="all" baseline="0"/>
            </a:lvl1pPr>
          </a:lstStyle>
          <a:p>
            <a:pPr lvl="0"/>
            <a:r>
              <a:rPr lang="en-US" noProof="0" smtClean="0"/>
              <a:t>Kliknutím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442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Kliknutím lze upravit styl.</a:t>
            </a:r>
            <a:endParaRPr lang="en-US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Kliknutím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  <a:endParaRPr lang="en-US" noProof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Kliknutím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  <a:endParaRPr lang="en-US" noProof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CE83C-B192-4488-8848-2110209699C7}" type="datetime1">
              <a:rPr lang="en-US" noProof="0" smtClean="0"/>
              <a:t>4/7/2016</a:t>
            </a:fld>
            <a:endParaRPr lang="en-US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1935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Kliknutím lze upravit styl.</a:t>
            </a:r>
            <a:endParaRPr lang="en-US" noProof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Kliknutím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  <a:endParaRPr lang="en-US" noProof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Kliknutím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  <a:endParaRPr lang="en-US" noProof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0627-8122-45FD-ADE5-B885CEC8384C}" type="datetime1">
              <a:rPr lang="en-US" noProof="0" smtClean="0"/>
              <a:t>4/7/2016</a:t>
            </a:fld>
            <a:endParaRPr lang="en-US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1134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Kliknutím lze upravit styl.</a:t>
            </a:r>
            <a:endParaRPr lang="en-US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643D-A963-4235-A7C8-8959D1065EA7}" type="datetime1">
              <a:rPr lang="en-US" noProof="0" smtClean="0"/>
              <a:t>4/7/2016</a:t>
            </a:fld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2121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994C-C1B5-4C29-AC3D-AEDDEA86FB4E}" type="datetime1">
              <a:rPr lang="en-US" noProof="0" smtClean="0"/>
              <a:t>4/7/2016</a:t>
            </a:fld>
            <a:endParaRPr lang="en-US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092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95288" y="205979"/>
            <a:ext cx="8344852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 smtClean="0"/>
              <a:t>Kliknutím lze upravit styl.</a:t>
            </a:r>
            <a:endParaRPr lang="en-US" noProof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5287" y="1200151"/>
            <a:ext cx="8353425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Kliknutím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  <a:endParaRPr lang="en-US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AB34A-F574-4682-A875-776C4929655D}" type="datetime1">
              <a:rPr lang="en-US" noProof="0" smtClean="0"/>
              <a:t>4/7/2016</a:t>
            </a:fld>
            <a:endParaRPr lang="en-US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1" name="Picture 2" descr="S:\Linet\179_Firemní prezentace 2013\05_OM\img_02\linet_group_se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26" y="135005"/>
            <a:ext cx="1224000" cy="13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99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2" r:id="rId5"/>
    <p:sldLayoutId id="2147483653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Font typeface="Arial" pitchFamily="34" charset="0"/>
        <a:buChar char="⁄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5475" indent="-268288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3763" indent="-268288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62050" indent="-268288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36688" indent="-274638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:\Linet\179_Firemní prezentace 2013\04_prezentace_nabidka\img\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0" b="4253"/>
          <a:stretch/>
        </p:blipFill>
        <p:spPr bwMode="auto">
          <a:xfrm>
            <a:off x="0" y="-5654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3327834"/>
            <a:ext cx="8748713" cy="100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719572" y="3508669"/>
            <a:ext cx="3929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C20E1A"/>
                </a:solidFill>
                <a:latin typeface="+mj-lt"/>
              </a:rPr>
              <a:t>/ </a:t>
            </a: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Linet </a:t>
            </a:r>
            <a:r>
              <a:rPr lang="cs-CZ" sz="3600" dirty="0" smtClean="0">
                <a:solidFill>
                  <a:schemeClr val="bg1"/>
                </a:solidFill>
                <a:latin typeface="+mj-lt"/>
              </a:rPr>
              <a:t>in </a:t>
            </a:r>
            <a:r>
              <a:rPr lang="cs-CZ" sz="3600" dirty="0" err="1" smtClean="0">
                <a:solidFill>
                  <a:schemeClr val="bg1"/>
                </a:solidFill>
                <a:latin typeface="+mj-lt"/>
              </a:rPr>
              <a:t>Lithuania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507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Q:\_Linet_STACIO\produtky_foto_1308\multicare_00267_display_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1" b="7618"/>
          <a:stretch/>
        </p:blipFill>
        <p:spPr bwMode="auto">
          <a:xfrm>
            <a:off x="0" y="378001"/>
            <a:ext cx="9144000" cy="47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6645561" y="51470"/>
            <a:ext cx="878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C20E1A"/>
                </a:solidFill>
                <a:latin typeface="+mj-lt"/>
              </a:rPr>
              <a:t>/  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range  </a:t>
            </a:r>
            <a:r>
              <a:rPr lang="en-US" sz="1200" smtClean="0">
                <a:solidFill>
                  <a:srgbClr val="C20E1A"/>
                </a:solidFill>
              </a:rPr>
              <a:t>/ </a:t>
            </a:r>
            <a:endParaRPr lang="en-US" sz="12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-1" y="610580"/>
            <a:ext cx="5040053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396000" rIns="9000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Active mattresses 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3487614"/>
            <a:ext cx="9144000" cy="11716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Q:\_Linet_STACIO\produtky_foto_1308\precios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96" y="3515463"/>
            <a:ext cx="1388303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Q:\_Linet_STACIO\produtky_foto_1308\symbios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83" y="3515463"/>
            <a:ext cx="1388303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_Linet_STACIO\produtky_foto_1308\virtuos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15463"/>
            <a:ext cx="1388303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Q:\_Linet_STACIO\produtky_foto_1308\virtuoso_ovladan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55" y="3486663"/>
            <a:ext cx="1459957" cy="11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1195355"/>
            <a:ext cx="5040052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396000">
            <a:spAutoFit/>
          </a:bodyPr>
          <a:lstStyle/>
          <a:p>
            <a:r>
              <a:rPr lang="en-US" sz="1400" b="1" smtClean="0">
                <a:solidFill>
                  <a:schemeClr val="bg1">
                    <a:lumMod val="50000"/>
                  </a:schemeClr>
                </a:solidFill>
              </a:rPr>
              <a:t>Therapy with zero pressure and ergonomic control </a:t>
            </a:r>
            <a:endParaRPr lang="en-US" sz="1400" b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1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Lithuanian</a:t>
            </a:r>
            <a:r>
              <a:rPr lang="cs-CZ" dirty="0" smtClean="0"/>
              <a:t> Healthcare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TOTAL </a:t>
            </a:r>
            <a:r>
              <a:rPr lang="cs-CZ" dirty="0" err="1" smtClean="0"/>
              <a:t>nO</a:t>
            </a:r>
            <a:r>
              <a:rPr lang="cs-CZ" dirty="0" smtClean="0"/>
              <a:t>. OF </a:t>
            </a:r>
            <a:r>
              <a:rPr lang="cs-CZ" dirty="0" err="1" smtClean="0"/>
              <a:t>HOSPITALs</a:t>
            </a:r>
            <a:r>
              <a:rPr lang="cs-CZ" dirty="0" smtClean="0"/>
              <a:t> 134</a:t>
            </a:r>
          </a:p>
          <a:p>
            <a:r>
              <a:rPr lang="cs-CZ" dirty="0" smtClean="0"/>
              <a:t>TOTAL No. OF </a:t>
            </a:r>
            <a:r>
              <a:rPr lang="cs-CZ" dirty="0" err="1" smtClean="0"/>
              <a:t>Hospital</a:t>
            </a:r>
            <a:r>
              <a:rPr lang="cs-CZ" dirty="0" smtClean="0"/>
              <a:t> BEDS </a:t>
            </a:r>
            <a:r>
              <a:rPr lang="cs-CZ" dirty="0"/>
              <a:t>26296</a:t>
            </a:r>
            <a:endParaRPr lang="en-US" dirty="0" smtClean="0"/>
          </a:p>
          <a:p>
            <a:r>
              <a:rPr lang="cs-CZ" dirty="0" smtClean="0"/>
              <a:t>EXPENDITURE ON HC P/C 769 EUR</a:t>
            </a:r>
            <a:endParaRPr lang="en-US" dirty="0" smtClean="0"/>
          </a:p>
          <a:p>
            <a:pPr lvl="0"/>
            <a:r>
              <a:rPr lang="cs-CZ" dirty="0"/>
              <a:t>6,7 </a:t>
            </a:r>
            <a:r>
              <a:rPr lang="cs-CZ" dirty="0" smtClean="0"/>
              <a:t>% </a:t>
            </a:r>
            <a:r>
              <a:rPr lang="cs-CZ" dirty="0" err="1" smtClean="0"/>
              <a:t>of</a:t>
            </a:r>
            <a:r>
              <a:rPr lang="cs-CZ" dirty="0" smtClean="0"/>
              <a:t> HC </a:t>
            </a:r>
            <a:r>
              <a:rPr lang="cs-CZ" dirty="0" err="1" smtClean="0"/>
              <a:t>spending</a:t>
            </a:r>
            <a:r>
              <a:rPr lang="cs-CZ" dirty="0" smtClean="0"/>
              <a:t> FROM GPD</a:t>
            </a:r>
            <a:endParaRPr lang="en-US" dirty="0" smtClean="0"/>
          </a:p>
          <a:p>
            <a:r>
              <a:rPr lang="cs-CZ" dirty="0" smtClean="0"/>
              <a:t>LACK OF FUNDS FOR INVESTMENTS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539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Market </a:t>
            </a:r>
            <a:r>
              <a:rPr lang="cs-CZ" dirty="0" err="1" smtClean="0"/>
              <a:t>specifics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Small</a:t>
            </a:r>
            <a:r>
              <a:rPr lang="cs-CZ" dirty="0" smtClean="0"/>
              <a:t> – 300 BEDS/YEAR</a:t>
            </a:r>
            <a:endParaRPr lang="en-US" dirty="0" smtClean="0"/>
          </a:p>
          <a:p>
            <a:r>
              <a:rPr lang="cs-CZ" dirty="0" smtClean="0"/>
              <a:t>LTD. BUDGETS – </a:t>
            </a:r>
            <a:r>
              <a:rPr lang="cs-CZ" dirty="0" err="1" smtClean="0"/>
              <a:t>MEChaniCaL</a:t>
            </a:r>
            <a:r>
              <a:rPr lang="cs-CZ" dirty="0" smtClean="0"/>
              <a:t> BEDS FROM 300 EUR</a:t>
            </a:r>
            <a:endParaRPr lang="en-US" dirty="0" smtClean="0"/>
          </a:p>
          <a:p>
            <a:r>
              <a:rPr lang="cs-CZ" dirty="0" smtClean="0"/>
              <a:t>BIG COMPETITION FROM PL, CN, TR - SIMPLE BEDS</a:t>
            </a:r>
            <a:endParaRPr lang="en-US" dirty="0" smtClean="0"/>
          </a:p>
          <a:p>
            <a:r>
              <a:rPr lang="cs-CZ" dirty="0" smtClean="0"/>
              <a:t>NO PRODUCT REGISTRATION NEEDED</a:t>
            </a:r>
            <a:endParaRPr lang="en-US" dirty="0" smtClean="0"/>
          </a:p>
          <a:p>
            <a:r>
              <a:rPr lang="cs-CZ" dirty="0" smtClean="0"/>
              <a:t>EN 60601-2-52 NEEDED</a:t>
            </a:r>
            <a:endParaRPr lang="en-US" dirty="0" smtClean="0"/>
          </a:p>
          <a:p>
            <a:r>
              <a:rPr lang="cs-CZ" dirty="0" smtClean="0"/>
              <a:t>TENDER REQUIREMENTS -  </a:t>
            </a:r>
            <a:r>
              <a:rPr lang="cs-CZ" dirty="0" err="1" smtClean="0"/>
              <a:t>CATALOGuEs</a:t>
            </a:r>
            <a:r>
              <a:rPr lang="cs-CZ" dirty="0" smtClean="0"/>
              <a:t>, EC </a:t>
            </a:r>
            <a:r>
              <a:rPr lang="cs-CZ" dirty="0" err="1" smtClean="0"/>
              <a:t>DECLARATIONs</a:t>
            </a:r>
            <a:r>
              <a:rPr lang="cs-CZ" dirty="0" smtClean="0"/>
              <a:t>, ISO , USER </a:t>
            </a:r>
            <a:r>
              <a:rPr lang="cs-CZ" dirty="0" err="1" smtClean="0"/>
              <a:t>MANUALs</a:t>
            </a:r>
            <a:endParaRPr lang="cs-CZ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9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Partner´s</a:t>
            </a:r>
            <a:r>
              <a:rPr lang="cs-CZ" dirty="0" smtClean="0"/>
              <a:t>  </a:t>
            </a:r>
            <a:r>
              <a:rPr lang="cs-CZ" dirty="0" err="1" smtClean="0"/>
              <a:t>prerequisites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 smtClean="0"/>
              <a:t>FinANCIALY</a:t>
            </a:r>
            <a:r>
              <a:rPr lang="cs-CZ" dirty="0" smtClean="0"/>
              <a:t> STRONG</a:t>
            </a:r>
          </a:p>
          <a:p>
            <a:r>
              <a:rPr lang="cs-CZ" dirty="0" smtClean="0"/>
              <a:t>GOOD MARKET KNOWLEDGE</a:t>
            </a:r>
            <a:endParaRPr lang="en-US" dirty="0" smtClean="0"/>
          </a:p>
          <a:p>
            <a:r>
              <a:rPr lang="cs-CZ" dirty="0" smtClean="0"/>
              <a:t>GOOD REPUTATION</a:t>
            </a:r>
            <a:endParaRPr lang="en-US" dirty="0" smtClean="0"/>
          </a:p>
          <a:p>
            <a:r>
              <a:rPr lang="cs-CZ" dirty="0" smtClean="0"/>
              <a:t>IDENTIFIES WITH BRAND</a:t>
            </a:r>
            <a:endParaRPr lang="en-US" dirty="0" smtClean="0"/>
          </a:p>
          <a:p>
            <a:r>
              <a:rPr lang="cs-CZ" dirty="0" smtClean="0"/>
              <a:t>SPEAKING ENGLISH</a:t>
            </a:r>
            <a:endParaRPr lang="en-US" dirty="0" smtClean="0"/>
          </a:p>
          <a:p>
            <a:r>
              <a:rPr lang="cs-CZ" dirty="0" smtClean="0"/>
              <a:t>READY TO INVEST IN MKTG</a:t>
            </a:r>
            <a:endParaRPr lang="en-US" dirty="0" smtClean="0"/>
          </a:p>
          <a:p>
            <a:r>
              <a:rPr lang="cs-CZ" dirty="0" err="1" smtClean="0"/>
              <a:t>StRONG</a:t>
            </a:r>
            <a:r>
              <a:rPr lang="cs-CZ" dirty="0" smtClean="0"/>
              <a:t> in </a:t>
            </a:r>
            <a:r>
              <a:rPr lang="cs-CZ" dirty="0" err="1" smtClean="0"/>
              <a:t>services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9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How</a:t>
            </a:r>
            <a:r>
              <a:rPr lang="cs-CZ" dirty="0" smtClean="0"/>
              <a:t> to </a:t>
            </a:r>
            <a:r>
              <a:rPr lang="cs-CZ" dirty="0" err="1" smtClean="0"/>
              <a:t>find</a:t>
            </a:r>
            <a:r>
              <a:rPr lang="cs-CZ" dirty="0" smtClean="0"/>
              <a:t> </a:t>
            </a:r>
            <a:r>
              <a:rPr lang="cs-CZ" dirty="0" err="1" smtClean="0"/>
              <a:t>new</a:t>
            </a:r>
            <a:r>
              <a:rPr lang="cs-CZ" dirty="0" smtClean="0"/>
              <a:t> partner 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Embassy  -  ECONOMICAL DEPARTEMENT</a:t>
            </a:r>
          </a:p>
          <a:p>
            <a:r>
              <a:rPr lang="cs-CZ" dirty="0" smtClean="0"/>
              <a:t>CZECH TRADE</a:t>
            </a:r>
            <a:endParaRPr lang="en-US" dirty="0" smtClean="0"/>
          </a:p>
          <a:p>
            <a:r>
              <a:rPr lang="cs-CZ" dirty="0" smtClean="0"/>
              <a:t>LOCAL HEALTHCARE EXHIBITION/</a:t>
            </a:r>
            <a:r>
              <a:rPr lang="cs-CZ" dirty="0" err="1" smtClean="0"/>
              <a:t>CONgresses</a:t>
            </a:r>
            <a:endParaRPr lang="cs-CZ" dirty="0" smtClean="0"/>
          </a:p>
          <a:p>
            <a:r>
              <a:rPr lang="cs-CZ" dirty="0" smtClean="0"/>
              <a:t>BUYING MARKET REPORT</a:t>
            </a:r>
            <a:endParaRPr lang="en-US" dirty="0" smtClean="0"/>
          </a:p>
          <a:p>
            <a:r>
              <a:rPr lang="cs-CZ" dirty="0" smtClean="0"/>
              <a:t>GOOGLE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45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Linet\179_Firemní prezentace 2013\05_OM\img_02\linet_group_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35" y="915566"/>
            <a:ext cx="23281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069598" y="2643758"/>
            <a:ext cx="50048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Object of desire, not just choice</a:t>
            </a:r>
            <a:endParaRPr lang="en-US" sz="4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1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39025" y="1806372"/>
            <a:ext cx="34659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ONE OF THE</a:t>
            </a:r>
          </a:p>
          <a:p>
            <a:pPr algn="ctr"/>
            <a:r>
              <a:rPr lang="en-US" sz="7200" smtClean="0">
                <a:solidFill>
                  <a:srgbClr val="C20E1A"/>
                </a:solidFill>
                <a:latin typeface="Arial Black" pitchFamily="34" charset="0"/>
              </a:rPr>
              <a:t>TOP 4</a:t>
            </a:r>
            <a:endParaRPr lang="en-US" sz="7200" smtClean="0">
              <a:solidFill>
                <a:srgbClr val="C20E1A"/>
              </a:solidFill>
            </a:endParaRPr>
          </a:p>
          <a:p>
            <a:pPr algn="ctr"/>
            <a:r>
              <a:rPr lang="en-US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BIGGEST BRANDS </a:t>
            </a:r>
          </a:p>
        </p:txBody>
      </p:sp>
      <p:sp>
        <p:nvSpPr>
          <p:cNvPr id="5" name="Obdélník 4"/>
          <p:cNvSpPr/>
          <p:nvPr/>
        </p:nvSpPr>
        <p:spPr>
          <a:xfrm>
            <a:off x="1907704" y="1590928"/>
            <a:ext cx="53285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MORE THAN</a:t>
            </a:r>
          </a:p>
          <a:p>
            <a:pPr algn="ctr"/>
            <a:r>
              <a:rPr lang="en-US" sz="7200" smtClean="0">
                <a:solidFill>
                  <a:srgbClr val="C20E1A"/>
                </a:solidFill>
                <a:latin typeface="Arial Black" pitchFamily="34" charset="0"/>
              </a:rPr>
              <a:t>1.000.000</a:t>
            </a:r>
          </a:p>
          <a:p>
            <a:pPr algn="ctr"/>
            <a:r>
              <a:rPr lang="en-US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SOLD BEDS </a:t>
            </a:r>
            <a:br>
              <a:rPr lang="en-US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COMPANY HISTORY</a:t>
            </a:r>
            <a:endParaRPr lang="en-US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Nadpis 1"/>
          <p:cNvSpPr txBox="1">
            <a:spLocks/>
          </p:cNvSpPr>
          <p:nvPr/>
        </p:nvSpPr>
        <p:spPr>
          <a:xfrm>
            <a:off x="395288" y="205979"/>
            <a:ext cx="8344852" cy="85725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LINET Group SE</a:t>
            </a:r>
            <a:endParaRPr lang="en-US" b="0" dirty="0"/>
          </a:p>
        </p:txBody>
      </p:sp>
      <p:sp>
        <p:nvSpPr>
          <p:cNvPr id="40" name="Obdélník 39"/>
          <p:cNvSpPr/>
          <p:nvPr/>
        </p:nvSpPr>
        <p:spPr>
          <a:xfrm>
            <a:off x="6286489" y="45836"/>
            <a:ext cx="1237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C20E1A"/>
                </a:solidFill>
                <a:latin typeface="+mj-lt"/>
              </a:rPr>
              <a:t>/  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at a glance  </a:t>
            </a:r>
            <a:r>
              <a:rPr lang="en-US" sz="1200" smtClean="0">
                <a:solidFill>
                  <a:srgbClr val="C20E1A"/>
                </a:solidFill>
              </a:rPr>
              <a:t>/ </a:t>
            </a:r>
            <a:endParaRPr lang="en-US" sz="12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9" name="Obdélník 38"/>
          <p:cNvSpPr/>
          <p:nvPr/>
        </p:nvSpPr>
        <p:spPr>
          <a:xfrm>
            <a:off x="3248561" y="2021815"/>
            <a:ext cx="264687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SINCE</a:t>
            </a:r>
            <a:endParaRPr lang="en-US" sz="200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200" smtClean="0">
                <a:solidFill>
                  <a:srgbClr val="C20E1A"/>
                </a:solidFill>
                <a:latin typeface="Arial Black" pitchFamily="34" charset="0"/>
              </a:rPr>
              <a:t>1952</a:t>
            </a:r>
            <a:endParaRPr lang="en-US" sz="20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3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37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S:\Linet\179_Firemní prezentace 2013\05_OM\img_02\mapa pro linet 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7" y="843558"/>
            <a:ext cx="8169305" cy="400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673100"/>
            <a:ext cx="4757297" cy="857250"/>
          </a:xfrm>
          <a:solidFill>
            <a:schemeClr val="bg1">
              <a:alpha val="80000"/>
            </a:schemeClr>
          </a:solidFill>
        </p:spPr>
        <p:txBody>
          <a:bodyPr anchor="b">
            <a:noAutofit/>
          </a:bodyPr>
          <a:lstStyle/>
          <a:p>
            <a:r>
              <a:rPr lang="en-US" smtClean="0"/>
              <a:t>Export to more than </a:t>
            </a:r>
            <a:r>
              <a:rPr lang="en-US" smtClean="0">
                <a:solidFill>
                  <a:srgbClr val="C10E1A"/>
                </a:solidFill>
                <a:latin typeface="Arial Black" pitchFamily="34" charset="0"/>
              </a:rPr>
              <a:t>100</a:t>
            </a:r>
            <a:r>
              <a:rPr lang="en-US" smtClean="0"/>
              <a:t> countries worldwide</a:t>
            </a:r>
            <a:endParaRPr lang="en-US"/>
          </a:p>
        </p:txBody>
      </p:sp>
      <p:grpSp>
        <p:nvGrpSpPr>
          <p:cNvPr id="4" name="Skupina 3"/>
          <p:cNvGrpSpPr/>
          <p:nvPr/>
        </p:nvGrpSpPr>
        <p:grpSpPr>
          <a:xfrm>
            <a:off x="2091845" y="1768195"/>
            <a:ext cx="2607203" cy="796408"/>
            <a:chOff x="2091845" y="1768195"/>
            <a:chExt cx="2607203" cy="796408"/>
          </a:xfrm>
        </p:grpSpPr>
        <p:sp>
          <p:nvSpPr>
            <p:cNvPr id="8" name="Ovál 7"/>
            <p:cNvSpPr/>
            <p:nvPr/>
          </p:nvSpPr>
          <p:spPr>
            <a:xfrm>
              <a:off x="4579143" y="217532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ál 9"/>
            <p:cNvSpPr/>
            <p:nvPr/>
          </p:nvSpPr>
          <p:spPr>
            <a:xfrm>
              <a:off x="4490179" y="2129799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ál 10"/>
            <p:cNvSpPr/>
            <p:nvPr/>
          </p:nvSpPr>
          <p:spPr>
            <a:xfrm>
              <a:off x="4353302" y="2129799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ál 11"/>
            <p:cNvSpPr/>
            <p:nvPr/>
          </p:nvSpPr>
          <p:spPr>
            <a:xfrm>
              <a:off x="4579143" y="239887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ál 12"/>
            <p:cNvSpPr/>
            <p:nvPr/>
          </p:nvSpPr>
          <p:spPr>
            <a:xfrm>
              <a:off x="4219103" y="1995686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ál 13"/>
            <p:cNvSpPr/>
            <p:nvPr/>
          </p:nvSpPr>
          <p:spPr>
            <a:xfrm>
              <a:off x="4173579" y="2448304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ál 14"/>
            <p:cNvSpPr/>
            <p:nvPr/>
          </p:nvSpPr>
          <p:spPr>
            <a:xfrm>
              <a:off x="4399484" y="208435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ál 15"/>
            <p:cNvSpPr/>
            <p:nvPr/>
          </p:nvSpPr>
          <p:spPr>
            <a:xfrm>
              <a:off x="4627048" y="1768195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ál 16"/>
            <p:cNvSpPr/>
            <p:nvPr/>
          </p:nvSpPr>
          <p:spPr>
            <a:xfrm>
              <a:off x="4307770" y="2309909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ál 17"/>
            <p:cNvSpPr/>
            <p:nvPr/>
          </p:nvSpPr>
          <p:spPr>
            <a:xfrm>
              <a:off x="2091845" y="249260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1957994" y="1724259"/>
            <a:ext cx="6313890" cy="2785217"/>
            <a:chOff x="1957994" y="1724259"/>
            <a:chExt cx="6313890" cy="2785217"/>
          </a:xfrm>
        </p:grpSpPr>
        <p:sp>
          <p:nvSpPr>
            <p:cNvPr id="19" name="Ovál 18"/>
            <p:cNvSpPr/>
            <p:nvPr/>
          </p:nvSpPr>
          <p:spPr>
            <a:xfrm>
              <a:off x="1957994" y="1858746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ál 19"/>
            <p:cNvSpPr/>
            <p:nvPr/>
          </p:nvSpPr>
          <p:spPr>
            <a:xfrm>
              <a:off x="2046425" y="2900548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ál 20"/>
            <p:cNvSpPr/>
            <p:nvPr/>
          </p:nvSpPr>
          <p:spPr>
            <a:xfrm>
              <a:off x="2500435" y="2946072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ál 21"/>
            <p:cNvSpPr/>
            <p:nvPr/>
          </p:nvSpPr>
          <p:spPr>
            <a:xfrm>
              <a:off x="2634927" y="2989682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ál 22"/>
            <p:cNvSpPr/>
            <p:nvPr/>
          </p:nvSpPr>
          <p:spPr>
            <a:xfrm>
              <a:off x="2317884" y="3125376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ál 23"/>
            <p:cNvSpPr/>
            <p:nvPr/>
          </p:nvSpPr>
          <p:spPr>
            <a:xfrm>
              <a:off x="2409379" y="3217441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ál 24"/>
            <p:cNvSpPr/>
            <p:nvPr/>
          </p:nvSpPr>
          <p:spPr>
            <a:xfrm>
              <a:off x="2500435" y="3217441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ál 25"/>
            <p:cNvSpPr/>
            <p:nvPr/>
          </p:nvSpPr>
          <p:spPr>
            <a:xfrm>
              <a:off x="2634927" y="335193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ál 26"/>
            <p:cNvSpPr/>
            <p:nvPr/>
          </p:nvSpPr>
          <p:spPr>
            <a:xfrm>
              <a:off x="2545959" y="3442989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ál 27"/>
            <p:cNvSpPr/>
            <p:nvPr/>
          </p:nvSpPr>
          <p:spPr>
            <a:xfrm>
              <a:off x="2817328" y="3261052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ál 28"/>
            <p:cNvSpPr/>
            <p:nvPr/>
          </p:nvSpPr>
          <p:spPr>
            <a:xfrm>
              <a:off x="2906292" y="3215528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ál 29"/>
            <p:cNvSpPr/>
            <p:nvPr/>
          </p:nvSpPr>
          <p:spPr>
            <a:xfrm>
              <a:off x="2817328" y="3170004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ál 30"/>
            <p:cNvSpPr/>
            <p:nvPr/>
          </p:nvSpPr>
          <p:spPr>
            <a:xfrm>
              <a:off x="3088693" y="3625390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ál 31"/>
            <p:cNvSpPr/>
            <p:nvPr/>
          </p:nvSpPr>
          <p:spPr>
            <a:xfrm>
              <a:off x="2590615" y="3666619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ál 32"/>
            <p:cNvSpPr/>
            <p:nvPr/>
          </p:nvSpPr>
          <p:spPr>
            <a:xfrm>
              <a:off x="2771804" y="3805410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ál 33"/>
            <p:cNvSpPr/>
            <p:nvPr/>
          </p:nvSpPr>
          <p:spPr>
            <a:xfrm>
              <a:off x="2681663" y="4074394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ál 34"/>
            <p:cNvSpPr/>
            <p:nvPr/>
          </p:nvSpPr>
          <p:spPr>
            <a:xfrm>
              <a:off x="2863162" y="4256795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ál 35"/>
            <p:cNvSpPr/>
            <p:nvPr/>
          </p:nvSpPr>
          <p:spPr>
            <a:xfrm>
              <a:off x="2998895" y="3985727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ál 36"/>
            <p:cNvSpPr/>
            <p:nvPr/>
          </p:nvSpPr>
          <p:spPr>
            <a:xfrm>
              <a:off x="3044419" y="4211271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ál 37"/>
            <p:cNvSpPr/>
            <p:nvPr/>
          </p:nvSpPr>
          <p:spPr>
            <a:xfrm>
              <a:off x="4490179" y="1768195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ál 38"/>
            <p:cNvSpPr/>
            <p:nvPr/>
          </p:nvSpPr>
          <p:spPr>
            <a:xfrm>
              <a:off x="4579143" y="199489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ál 39"/>
            <p:cNvSpPr/>
            <p:nvPr/>
          </p:nvSpPr>
          <p:spPr>
            <a:xfrm>
              <a:off x="4079849" y="2040417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ál 40"/>
            <p:cNvSpPr/>
            <p:nvPr/>
          </p:nvSpPr>
          <p:spPr>
            <a:xfrm>
              <a:off x="4399484" y="217532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ál 41"/>
            <p:cNvSpPr/>
            <p:nvPr/>
          </p:nvSpPr>
          <p:spPr>
            <a:xfrm>
              <a:off x="4444078" y="2264385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ál 42"/>
            <p:cNvSpPr/>
            <p:nvPr/>
          </p:nvSpPr>
          <p:spPr>
            <a:xfrm>
              <a:off x="4084033" y="2491447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ál 43"/>
            <p:cNvSpPr/>
            <p:nvPr/>
          </p:nvSpPr>
          <p:spPr>
            <a:xfrm>
              <a:off x="4627048" y="217532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ál 44"/>
            <p:cNvSpPr/>
            <p:nvPr/>
          </p:nvSpPr>
          <p:spPr>
            <a:xfrm>
              <a:off x="4672572" y="2220847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ál 45"/>
            <p:cNvSpPr/>
            <p:nvPr/>
          </p:nvSpPr>
          <p:spPr>
            <a:xfrm>
              <a:off x="4579143" y="2265974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ál 46"/>
            <p:cNvSpPr/>
            <p:nvPr/>
          </p:nvSpPr>
          <p:spPr>
            <a:xfrm>
              <a:off x="4579143" y="2222437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ál 47"/>
            <p:cNvSpPr/>
            <p:nvPr/>
          </p:nvSpPr>
          <p:spPr>
            <a:xfrm>
              <a:off x="4626471" y="2309909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ál 48"/>
            <p:cNvSpPr/>
            <p:nvPr/>
          </p:nvSpPr>
          <p:spPr>
            <a:xfrm>
              <a:off x="4716383" y="208435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ál 49"/>
            <p:cNvSpPr/>
            <p:nvPr/>
          </p:nvSpPr>
          <p:spPr>
            <a:xfrm>
              <a:off x="4807431" y="1768195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ál 50"/>
            <p:cNvSpPr/>
            <p:nvPr/>
          </p:nvSpPr>
          <p:spPr>
            <a:xfrm>
              <a:off x="4807431" y="1858746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ál 51"/>
            <p:cNvSpPr/>
            <p:nvPr/>
          </p:nvSpPr>
          <p:spPr>
            <a:xfrm>
              <a:off x="4807431" y="1949368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ál 52"/>
            <p:cNvSpPr/>
            <p:nvPr/>
          </p:nvSpPr>
          <p:spPr>
            <a:xfrm>
              <a:off x="4852955" y="1902968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ál 53"/>
            <p:cNvSpPr/>
            <p:nvPr/>
          </p:nvSpPr>
          <p:spPr>
            <a:xfrm>
              <a:off x="4126233" y="2720528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ál 54"/>
            <p:cNvSpPr/>
            <p:nvPr/>
          </p:nvSpPr>
          <p:spPr>
            <a:xfrm>
              <a:off x="4264050" y="267262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ál 55"/>
            <p:cNvSpPr/>
            <p:nvPr/>
          </p:nvSpPr>
          <p:spPr>
            <a:xfrm>
              <a:off x="4490179" y="2535750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ál 56"/>
            <p:cNvSpPr/>
            <p:nvPr/>
          </p:nvSpPr>
          <p:spPr>
            <a:xfrm>
              <a:off x="4579143" y="2535750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ál 57"/>
            <p:cNvSpPr/>
            <p:nvPr/>
          </p:nvSpPr>
          <p:spPr>
            <a:xfrm>
              <a:off x="4672572" y="2810486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ál 58"/>
            <p:cNvSpPr/>
            <p:nvPr/>
          </p:nvSpPr>
          <p:spPr>
            <a:xfrm>
              <a:off x="4943945" y="2220366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ál 59"/>
            <p:cNvSpPr/>
            <p:nvPr/>
          </p:nvSpPr>
          <p:spPr>
            <a:xfrm>
              <a:off x="4852955" y="2311415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ál 60"/>
            <p:cNvSpPr/>
            <p:nvPr/>
          </p:nvSpPr>
          <p:spPr>
            <a:xfrm>
              <a:off x="4807431" y="2355730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ál 61"/>
            <p:cNvSpPr/>
            <p:nvPr/>
          </p:nvSpPr>
          <p:spPr>
            <a:xfrm>
              <a:off x="4852641" y="2402491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ál 62"/>
            <p:cNvSpPr/>
            <p:nvPr/>
          </p:nvSpPr>
          <p:spPr>
            <a:xfrm>
              <a:off x="4898479" y="2402491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ál 63"/>
            <p:cNvSpPr/>
            <p:nvPr/>
          </p:nvSpPr>
          <p:spPr>
            <a:xfrm>
              <a:off x="4759526" y="239887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ál 64"/>
            <p:cNvSpPr/>
            <p:nvPr/>
          </p:nvSpPr>
          <p:spPr>
            <a:xfrm>
              <a:off x="4759526" y="2445131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ál 65"/>
            <p:cNvSpPr/>
            <p:nvPr/>
          </p:nvSpPr>
          <p:spPr>
            <a:xfrm>
              <a:off x="4807431" y="2445130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ál 66"/>
            <p:cNvSpPr/>
            <p:nvPr/>
          </p:nvSpPr>
          <p:spPr>
            <a:xfrm>
              <a:off x="4852641" y="2535750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ál 67"/>
            <p:cNvSpPr/>
            <p:nvPr/>
          </p:nvSpPr>
          <p:spPr>
            <a:xfrm>
              <a:off x="5080585" y="2490571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ál 68"/>
            <p:cNvSpPr/>
            <p:nvPr/>
          </p:nvSpPr>
          <p:spPr>
            <a:xfrm>
              <a:off x="5032680" y="2581274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ál 69"/>
            <p:cNvSpPr/>
            <p:nvPr/>
          </p:nvSpPr>
          <p:spPr>
            <a:xfrm>
              <a:off x="5258457" y="2401615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ál 70"/>
            <p:cNvSpPr/>
            <p:nvPr/>
          </p:nvSpPr>
          <p:spPr>
            <a:xfrm>
              <a:off x="4941564" y="2765176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ál 71"/>
            <p:cNvSpPr/>
            <p:nvPr/>
          </p:nvSpPr>
          <p:spPr>
            <a:xfrm>
              <a:off x="5123728" y="267262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ál 72"/>
            <p:cNvSpPr/>
            <p:nvPr/>
          </p:nvSpPr>
          <p:spPr>
            <a:xfrm>
              <a:off x="5123728" y="2581274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ál 73"/>
            <p:cNvSpPr/>
            <p:nvPr/>
          </p:nvSpPr>
          <p:spPr>
            <a:xfrm>
              <a:off x="5169252" y="2535750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ál 74"/>
            <p:cNvSpPr/>
            <p:nvPr/>
          </p:nvSpPr>
          <p:spPr>
            <a:xfrm>
              <a:off x="5169252" y="262830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ál 75"/>
            <p:cNvSpPr/>
            <p:nvPr/>
          </p:nvSpPr>
          <p:spPr>
            <a:xfrm>
              <a:off x="5258457" y="262830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ál 76"/>
            <p:cNvSpPr/>
            <p:nvPr/>
          </p:nvSpPr>
          <p:spPr>
            <a:xfrm>
              <a:off x="5348928" y="2446720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ál 77"/>
            <p:cNvSpPr/>
            <p:nvPr/>
          </p:nvSpPr>
          <p:spPr>
            <a:xfrm>
              <a:off x="5983299" y="1724259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ál 78"/>
            <p:cNvSpPr/>
            <p:nvPr/>
          </p:nvSpPr>
          <p:spPr>
            <a:xfrm>
              <a:off x="5937197" y="2311415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ál 79"/>
            <p:cNvSpPr/>
            <p:nvPr/>
          </p:nvSpPr>
          <p:spPr>
            <a:xfrm>
              <a:off x="5620878" y="2491727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ál 80"/>
            <p:cNvSpPr/>
            <p:nvPr/>
          </p:nvSpPr>
          <p:spPr>
            <a:xfrm>
              <a:off x="5529822" y="2674212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ál 81"/>
            <p:cNvSpPr/>
            <p:nvPr/>
          </p:nvSpPr>
          <p:spPr>
            <a:xfrm>
              <a:off x="5393875" y="2720528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ál 82"/>
            <p:cNvSpPr/>
            <p:nvPr/>
          </p:nvSpPr>
          <p:spPr>
            <a:xfrm>
              <a:off x="5393875" y="2810486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ál 83"/>
            <p:cNvSpPr/>
            <p:nvPr/>
          </p:nvSpPr>
          <p:spPr>
            <a:xfrm>
              <a:off x="5305207" y="2900548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ál 84"/>
            <p:cNvSpPr/>
            <p:nvPr/>
          </p:nvSpPr>
          <p:spPr>
            <a:xfrm>
              <a:off x="5348350" y="3036711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ál 85"/>
            <p:cNvSpPr/>
            <p:nvPr/>
          </p:nvSpPr>
          <p:spPr>
            <a:xfrm>
              <a:off x="5529822" y="2946072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ál 86"/>
            <p:cNvSpPr/>
            <p:nvPr/>
          </p:nvSpPr>
          <p:spPr>
            <a:xfrm>
              <a:off x="5441155" y="2854148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ál 87"/>
            <p:cNvSpPr/>
            <p:nvPr/>
          </p:nvSpPr>
          <p:spPr>
            <a:xfrm>
              <a:off x="5486679" y="2854148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ál 88"/>
            <p:cNvSpPr/>
            <p:nvPr/>
          </p:nvSpPr>
          <p:spPr>
            <a:xfrm>
              <a:off x="4987156" y="2989682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ál 90"/>
            <p:cNvSpPr/>
            <p:nvPr/>
          </p:nvSpPr>
          <p:spPr>
            <a:xfrm>
              <a:off x="4852796" y="3305522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ál 91"/>
            <p:cNvSpPr/>
            <p:nvPr/>
          </p:nvSpPr>
          <p:spPr>
            <a:xfrm>
              <a:off x="4218661" y="3305522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ál 92"/>
            <p:cNvSpPr/>
            <p:nvPr/>
          </p:nvSpPr>
          <p:spPr>
            <a:xfrm>
              <a:off x="4535999" y="3443549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ál 93"/>
            <p:cNvSpPr/>
            <p:nvPr/>
          </p:nvSpPr>
          <p:spPr>
            <a:xfrm>
              <a:off x="4807431" y="3667179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ál 94"/>
            <p:cNvSpPr/>
            <p:nvPr/>
          </p:nvSpPr>
          <p:spPr>
            <a:xfrm>
              <a:off x="5169251" y="3170004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ál 95"/>
            <p:cNvSpPr/>
            <p:nvPr/>
          </p:nvSpPr>
          <p:spPr>
            <a:xfrm>
              <a:off x="6027851" y="2446720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ál 96"/>
            <p:cNvSpPr/>
            <p:nvPr/>
          </p:nvSpPr>
          <p:spPr>
            <a:xfrm>
              <a:off x="5709842" y="2719604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ál 97"/>
            <p:cNvSpPr/>
            <p:nvPr/>
          </p:nvSpPr>
          <p:spPr>
            <a:xfrm>
              <a:off x="5890480" y="2765176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ál 98"/>
            <p:cNvSpPr/>
            <p:nvPr/>
          </p:nvSpPr>
          <p:spPr>
            <a:xfrm>
              <a:off x="6118964" y="2899951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ál 99"/>
            <p:cNvSpPr/>
            <p:nvPr/>
          </p:nvSpPr>
          <p:spPr>
            <a:xfrm>
              <a:off x="6614704" y="2629760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ál 100"/>
            <p:cNvSpPr/>
            <p:nvPr/>
          </p:nvSpPr>
          <p:spPr>
            <a:xfrm>
              <a:off x="7202673" y="2537534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ál 101"/>
            <p:cNvSpPr/>
            <p:nvPr/>
          </p:nvSpPr>
          <p:spPr>
            <a:xfrm>
              <a:off x="7070851" y="2853551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ál 102"/>
            <p:cNvSpPr/>
            <p:nvPr/>
          </p:nvSpPr>
          <p:spPr>
            <a:xfrm>
              <a:off x="7476419" y="2492010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ál 103"/>
            <p:cNvSpPr/>
            <p:nvPr/>
          </p:nvSpPr>
          <p:spPr>
            <a:xfrm>
              <a:off x="6614704" y="3084614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ál 104"/>
            <p:cNvSpPr/>
            <p:nvPr/>
          </p:nvSpPr>
          <p:spPr>
            <a:xfrm>
              <a:off x="6751577" y="308223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ál 105"/>
            <p:cNvSpPr/>
            <p:nvPr/>
          </p:nvSpPr>
          <p:spPr>
            <a:xfrm>
              <a:off x="6614704" y="3305522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ál 106"/>
            <p:cNvSpPr/>
            <p:nvPr/>
          </p:nvSpPr>
          <p:spPr>
            <a:xfrm>
              <a:off x="6660228" y="3351933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ál 107"/>
            <p:cNvSpPr/>
            <p:nvPr/>
          </p:nvSpPr>
          <p:spPr>
            <a:xfrm>
              <a:off x="7161911" y="3486692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ál 108"/>
            <p:cNvSpPr/>
            <p:nvPr/>
          </p:nvSpPr>
          <p:spPr>
            <a:xfrm>
              <a:off x="7337820" y="4074440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ál 109"/>
            <p:cNvSpPr/>
            <p:nvPr/>
          </p:nvSpPr>
          <p:spPr>
            <a:xfrm>
              <a:off x="8199884" y="4437476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ál 110"/>
            <p:cNvSpPr/>
            <p:nvPr/>
          </p:nvSpPr>
          <p:spPr>
            <a:xfrm>
              <a:off x="4804661" y="4122604"/>
              <a:ext cx="72000" cy="72000"/>
            </a:xfrm>
            <a:prstGeom prst="ellipse">
              <a:avLst/>
            </a:prstGeom>
            <a:solidFill>
              <a:srgbClr val="C20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Obdélník 112"/>
          <p:cNvSpPr/>
          <p:nvPr/>
        </p:nvSpPr>
        <p:spPr>
          <a:xfrm>
            <a:off x="6286489" y="45836"/>
            <a:ext cx="1237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C20E1A"/>
                </a:solidFill>
                <a:latin typeface="+mj-lt"/>
              </a:rPr>
              <a:t>/  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at a glance  </a:t>
            </a:r>
            <a:r>
              <a:rPr lang="en-US" sz="1200" smtClean="0">
                <a:solidFill>
                  <a:srgbClr val="C20E1A"/>
                </a:solidFill>
              </a:rPr>
              <a:t>/ </a:t>
            </a:r>
            <a:endParaRPr lang="en-US" sz="12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63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Linet\179_Firemní prezentace 2013\05_OM\img_02\linet_group_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35" y="2051478"/>
            <a:ext cx="232813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395289" y="2823778"/>
            <a:ext cx="8353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Object of desire, not just choice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-8599" y="1671638"/>
            <a:ext cx="9152599" cy="3471863"/>
            <a:chOff x="-8599" y="1671638"/>
            <a:chExt cx="9152599" cy="3471863"/>
          </a:xfrm>
        </p:grpSpPr>
        <p:grpSp>
          <p:nvGrpSpPr>
            <p:cNvPr id="13" name="Skupina 12"/>
            <p:cNvGrpSpPr/>
            <p:nvPr/>
          </p:nvGrpSpPr>
          <p:grpSpPr>
            <a:xfrm>
              <a:off x="-8599" y="1671638"/>
              <a:ext cx="2281799" cy="937888"/>
              <a:chOff x="-8599" y="1671638"/>
              <a:chExt cx="2281799" cy="937888"/>
            </a:xfrm>
          </p:grpSpPr>
          <p:sp>
            <p:nvSpPr>
              <p:cNvPr id="36" name="Obdélník 35"/>
              <p:cNvSpPr/>
              <p:nvPr/>
            </p:nvSpPr>
            <p:spPr>
              <a:xfrm>
                <a:off x="-8599" y="1671638"/>
                <a:ext cx="2281799" cy="9378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ovéPole 36"/>
              <p:cNvSpPr txBox="1"/>
              <p:nvPr/>
            </p:nvSpPr>
            <p:spPr>
              <a:xfrm>
                <a:off x="1" y="1725083"/>
                <a:ext cx="2231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</a:rPr>
                  <a:t>In</a:t>
                </a:r>
                <a:r>
                  <a:rPr lang="cs-CZ" sz="2400" b="1" dirty="0" smtClean="0">
                    <a:solidFill>
                      <a:schemeClr val="bg1"/>
                    </a:solidFill>
                  </a:rPr>
                  <a:t>n</a:t>
                </a:r>
                <a:r>
                  <a:rPr lang="en-US" sz="2400" b="1" dirty="0" smtClean="0">
                    <a:solidFill>
                      <a:schemeClr val="bg1"/>
                    </a:solidFill>
                  </a:rPr>
                  <a:t>ovations </a:t>
                </a:r>
                <a:br>
                  <a:rPr lang="en-US" sz="2400" b="1" dirty="0" smtClean="0">
                    <a:solidFill>
                      <a:schemeClr val="bg1"/>
                    </a:solidFill>
                  </a:rPr>
                </a:br>
                <a:r>
                  <a:rPr lang="en-US" sz="2400" b="1" dirty="0" smtClean="0">
                    <a:solidFill>
                      <a:schemeClr val="bg1"/>
                    </a:solidFill>
                  </a:rPr>
                  <a:t>&amp; Design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Skupina 13"/>
            <p:cNvGrpSpPr/>
            <p:nvPr/>
          </p:nvGrpSpPr>
          <p:grpSpPr>
            <a:xfrm>
              <a:off x="2028416" y="1671638"/>
              <a:ext cx="2543585" cy="937888"/>
              <a:chOff x="2028416" y="1671638"/>
              <a:chExt cx="2543585" cy="937888"/>
            </a:xfrm>
          </p:grpSpPr>
          <p:sp>
            <p:nvSpPr>
              <p:cNvPr id="41" name="Obdélník 40"/>
              <p:cNvSpPr/>
              <p:nvPr/>
            </p:nvSpPr>
            <p:spPr>
              <a:xfrm>
                <a:off x="2273200" y="1671638"/>
                <a:ext cx="2298801" cy="9378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ovéPole 44"/>
              <p:cNvSpPr txBox="1"/>
              <p:nvPr/>
            </p:nvSpPr>
            <p:spPr>
              <a:xfrm>
                <a:off x="2304000" y="1909750"/>
                <a:ext cx="223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</a:rPr>
                  <a:t>Know-how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ovéPole 45"/>
              <p:cNvSpPr txBox="1"/>
              <p:nvPr/>
            </p:nvSpPr>
            <p:spPr>
              <a:xfrm>
                <a:off x="2028416" y="1977423"/>
                <a:ext cx="4895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C20E1A"/>
                    </a:solidFill>
                  </a:rPr>
                  <a:t>+</a:t>
                </a:r>
                <a:endParaRPr lang="en-US" sz="2000" b="1" dirty="0">
                  <a:solidFill>
                    <a:srgbClr val="C20E1A"/>
                  </a:solidFill>
                </a:endParaRPr>
              </a:p>
            </p:txBody>
          </p:sp>
        </p:grpSp>
        <p:grpSp>
          <p:nvGrpSpPr>
            <p:cNvPr id="15" name="Skupina 14"/>
            <p:cNvGrpSpPr/>
            <p:nvPr/>
          </p:nvGrpSpPr>
          <p:grpSpPr>
            <a:xfrm>
              <a:off x="4304911" y="1671638"/>
              <a:ext cx="2588498" cy="937888"/>
              <a:chOff x="4304911" y="1671638"/>
              <a:chExt cx="2588498" cy="937888"/>
            </a:xfrm>
          </p:grpSpPr>
          <p:sp>
            <p:nvSpPr>
              <p:cNvPr id="48" name="Obdélník 47"/>
              <p:cNvSpPr/>
              <p:nvPr/>
            </p:nvSpPr>
            <p:spPr>
              <a:xfrm>
                <a:off x="4572000" y="1671638"/>
                <a:ext cx="2321409" cy="9378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ovéPole 48"/>
              <p:cNvSpPr txBox="1"/>
              <p:nvPr/>
            </p:nvSpPr>
            <p:spPr>
              <a:xfrm>
                <a:off x="4608000" y="1909750"/>
                <a:ext cx="22319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</a:rPr>
                  <a:t>Quality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TextovéPole 49"/>
              <p:cNvSpPr txBox="1"/>
              <p:nvPr/>
            </p:nvSpPr>
            <p:spPr>
              <a:xfrm>
                <a:off x="4304911" y="1977423"/>
                <a:ext cx="5341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C20E1A"/>
                    </a:solidFill>
                  </a:rPr>
                  <a:t>+</a:t>
                </a:r>
                <a:endParaRPr lang="en-US" sz="2000" b="1" dirty="0">
                  <a:solidFill>
                    <a:srgbClr val="C20E1A"/>
                  </a:solidFill>
                </a:endParaRPr>
              </a:p>
            </p:txBody>
          </p:sp>
        </p:grpSp>
        <p:grpSp>
          <p:nvGrpSpPr>
            <p:cNvPr id="16" name="Skupina 15"/>
            <p:cNvGrpSpPr/>
            <p:nvPr/>
          </p:nvGrpSpPr>
          <p:grpSpPr>
            <a:xfrm>
              <a:off x="6726536" y="1671638"/>
              <a:ext cx="2417463" cy="937888"/>
              <a:chOff x="6726536" y="1671638"/>
              <a:chExt cx="2417463" cy="937888"/>
            </a:xfrm>
          </p:grpSpPr>
          <p:sp>
            <p:nvSpPr>
              <p:cNvPr id="52" name="Obdélník 51"/>
              <p:cNvSpPr/>
              <p:nvPr/>
            </p:nvSpPr>
            <p:spPr>
              <a:xfrm>
                <a:off x="6893409" y="1671638"/>
                <a:ext cx="2250590" cy="9378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ovéPole 52"/>
              <p:cNvSpPr txBox="1"/>
              <p:nvPr/>
            </p:nvSpPr>
            <p:spPr>
              <a:xfrm>
                <a:off x="6912001" y="1909750"/>
                <a:ext cx="22319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</a:rPr>
                  <a:t>Services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ovéPole 53"/>
              <p:cNvSpPr txBox="1"/>
              <p:nvPr/>
            </p:nvSpPr>
            <p:spPr>
              <a:xfrm>
                <a:off x="6726536" y="1940527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C20E1A"/>
                    </a:solidFill>
                  </a:rPr>
                  <a:t>+</a:t>
                </a:r>
                <a:endParaRPr lang="en-US" sz="2000" b="1" dirty="0">
                  <a:solidFill>
                    <a:srgbClr val="C20E1A"/>
                  </a:solidFill>
                </a:endParaRPr>
              </a:p>
            </p:txBody>
          </p:sp>
        </p:grpSp>
        <p:pic>
          <p:nvPicPr>
            <p:cNvPr id="55" name="Picture 2" descr="S:\Linet\179_Firemní prezentace 2013\05_OM\img_02\IMG_6617+screenshot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730" t="2095" r="16419" b="3090"/>
            <a:stretch/>
          </p:blipFill>
          <p:spPr bwMode="auto">
            <a:xfrm>
              <a:off x="2304000" y="2664297"/>
              <a:ext cx="2232000" cy="2479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3" descr="S:\Linet\179_Firemní prezentace 2013\05_OM\img_02\Fotolia_8688578_XL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485" t="1348" r="29448" b="6812"/>
            <a:stretch/>
          </p:blipFill>
          <p:spPr bwMode="auto">
            <a:xfrm>
              <a:off x="0" y="2664296"/>
              <a:ext cx="2232000" cy="2479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S:\Linet\179_Firemní prezentace 2013\05_OM\img_02\GJ5P5493_C10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791" t="23751" r="20990" b="5846"/>
            <a:stretch/>
          </p:blipFill>
          <p:spPr bwMode="auto">
            <a:xfrm>
              <a:off x="4608000" y="2664296"/>
              <a:ext cx="2232000" cy="247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6" descr="S:\Linet\179_Firemní prezentace 2013\05_OM\img_02\IMG_6528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190" t="695" r="27103" b="33082"/>
            <a:stretch/>
          </p:blipFill>
          <p:spPr bwMode="auto">
            <a:xfrm>
              <a:off x="6912000" y="2664296"/>
              <a:ext cx="2232000" cy="2479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Nadpis 1"/>
          <p:cNvSpPr txBox="1">
            <a:spLocks/>
          </p:cNvSpPr>
          <p:nvPr/>
        </p:nvSpPr>
        <p:spPr>
          <a:xfrm>
            <a:off x="395288" y="205979"/>
            <a:ext cx="8344852" cy="85725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 smtClean="0"/>
              <a:t>Key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success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2938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5.24853E-8 L 0 -0.1889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LINET Group SE </a:t>
            </a:r>
            <a:r>
              <a:rPr lang="en-US" b="0" dirty="0" smtClean="0"/>
              <a:t>– Figures</a:t>
            </a:r>
            <a:endParaRPr lang="en-US" b="0" dirty="0"/>
          </a:p>
        </p:txBody>
      </p:sp>
      <p:sp>
        <p:nvSpPr>
          <p:cNvPr id="7" name="Obdélník 6"/>
          <p:cNvSpPr/>
          <p:nvPr/>
        </p:nvSpPr>
        <p:spPr>
          <a:xfrm>
            <a:off x="6075614" y="1906255"/>
            <a:ext cx="227680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000" dirty="0" smtClean="0">
                <a:solidFill>
                  <a:srgbClr val="C20E1A"/>
                </a:solidFill>
                <a:latin typeface="Arial Black" pitchFamily="34" charset="0"/>
              </a:rPr>
              <a:t>1100</a:t>
            </a:r>
            <a:r>
              <a:rPr lang="en-US" sz="5000" dirty="0" smtClean="0"/>
              <a:t/>
            </a:r>
            <a:br>
              <a:rPr lang="en-US" sz="5000" dirty="0" smtClean="0"/>
            </a:br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53299" y="1402199"/>
            <a:ext cx="2601994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000" dirty="0" smtClean="0">
                <a:solidFill>
                  <a:srgbClr val="C20E1A"/>
                </a:solidFill>
                <a:latin typeface="Arial Black" pitchFamily="34" charset="0"/>
              </a:rPr>
              <a:t>74</a:t>
            </a:r>
            <a:r>
              <a:rPr lang="en-US" sz="5000" dirty="0" smtClean="0">
                <a:solidFill>
                  <a:srgbClr val="C20E1A"/>
                </a:solidFill>
                <a:latin typeface="Arial Black" pitchFamily="34" charset="0"/>
              </a:rPr>
              <a:t>.000</a:t>
            </a:r>
            <a:r>
              <a:rPr lang="en-US" dirty="0" smtClean="0">
                <a:solidFill>
                  <a:srgbClr val="C20E1A"/>
                </a:solidFill>
              </a:rPr>
              <a:t> </a:t>
            </a:r>
            <a:br>
              <a:rPr lang="en-US" dirty="0" smtClean="0">
                <a:solidFill>
                  <a:srgbClr val="C20E1A"/>
                </a:solidFill>
              </a:rPr>
            </a:br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SOLD BEDS A YEAR </a:t>
            </a:r>
          </a:p>
        </p:txBody>
      </p:sp>
      <p:sp>
        <p:nvSpPr>
          <p:cNvPr id="9" name="Obdélník 8"/>
          <p:cNvSpPr/>
          <p:nvPr/>
        </p:nvSpPr>
        <p:spPr>
          <a:xfrm>
            <a:off x="3283237" y="3969623"/>
            <a:ext cx="14686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000" dirty="0" smtClean="0">
                <a:solidFill>
                  <a:srgbClr val="C20E1A"/>
                </a:solidFill>
                <a:latin typeface="Arial Black" pitchFamily="34" charset="0"/>
              </a:rPr>
              <a:t>176</a:t>
            </a:r>
            <a:endParaRPr lang="en-US" dirty="0" smtClean="0">
              <a:solidFill>
                <a:srgbClr val="C20E1A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425186" y="4439892"/>
            <a:ext cx="155202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TURNOVER</a:t>
            </a:r>
            <a:endParaRPr lang="en-US" sz="1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425186" y="4087212"/>
            <a:ext cx="780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C20E1A"/>
                </a:solidFill>
                <a:latin typeface="Arial Black" pitchFamily="34" charset="0"/>
              </a:rPr>
              <a:t>mil.</a:t>
            </a:r>
            <a:r>
              <a:rPr lang="cs-CZ" sz="2000" dirty="0" smtClean="0">
                <a:solidFill>
                  <a:srgbClr val="C20E1A"/>
                </a:solidFill>
                <a:latin typeface="Arial Black" pitchFamily="34" charset="0"/>
              </a:rPr>
              <a:t> </a:t>
            </a:r>
            <a:endParaRPr lang="en-US" sz="2000" dirty="0" smtClean="0">
              <a:solidFill>
                <a:srgbClr val="C20E1A"/>
              </a:solidFill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4644128" y="1330520"/>
            <a:ext cx="1080000" cy="1080000"/>
            <a:chOff x="4536649" y="1330520"/>
            <a:chExt cx="1080000" cy="1080000"/>
          </a:xfrm>
        </p:grpSpPr>
        <p:sp>
          <p:nvSpPr>
            <p:cNvPr id="10" name="Ovál 9"/>
            <p:cNvSpPr/>
            <p:nvPr/>
          </p:nvSpPr>
          <p:spPr>
            <a:xfrm>
              <a:off x="4536649" y="1330520"/>
              <a:ext cx="1080000" cy="1080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4743665" y="1613854"/>
              <a:ext cx="665968" cy="513332"/>
              <a:chOff x="4727143" y="1593600"/>
              <a:chExt cx="665968" cy="513332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4727143" y="1593600"/>
                <a:ext cx="299477" cy="513332"/>
                <a:chOff x="4759172" y="1680974"/>
                <a:chExt cx="252028" cy="432000"/>
              </a:xfrm>
            </p:grpSpPr>
            <p:sp>
              <p:nvSpPr>
                <p:cNvPr id="14" name="Ovál 13"/>
                <p:cNvSpPr/>
                <p:nvPr/>
              </p:nvSpPr>
              <p:spPr>
                <a:xfrm>
                  <a:off x="4795186" y="1680974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Vývojový diagram: zpoždění 14"/>
                <p:cNvSpPr/>
                <p:nvPr/>
              </p:nvSpPr>
              <p:spPr>
                <a:xfrm rot="16200000">
                  <a:off x="4759186" y="1860960"/>
                  <a:ext cx="252000" cy="2520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Skupina 22"/>
              <p:cNvGrpSpPr/>
              <p:nvPr/>
            </p:nvGrpSpPr>
            <p:grpSpPr>
              <a:xfrm>
                <a:off x="5026622" y="1743658"/>
                <a:ext cx="211933" cy="363274"/>
                <a:chOff x="4759172" y="1680974"/>
                <a:chExt cx="252028" cy="432000"/>
              </a:xfrm>
            </p:grpSpPr>
            <p:sp>
              <p:nvSpPr>
                <p:cNvPr id="24" name="Ovál 23"/>
                <p:cNvSpPr/>
                <p:nvPr/>
              </p:nvSpPr>
              <p:spPr>
                <a:xfrm>
                  <a:off x="4795186" y="1680974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Vývojový diagram: zpoždění 24"/>
                <p:cNvSpPr/>
                <p:nvPr/>
              </p:nvSpPr>
              <p:spPr>
                <a:xfrm rot="16200000">
                  <a:off x="4759186" y="1860960"/>
                  <a:ext cx="252000" cy="2520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Skupina 25"/>
              <p:cNvGrpSpPr/>
              <p:nvPr/>
            </p:nvGrpSpPr>
            <p:grpSpPr>
              <a:xfrm>
                <a:off x="5238363" y="1841679"/>
                <a:ext cx="154748" cy="265253"/>
                <a:chOff x="4759172" y="1680974"/>
                <a:chExt cx="252028" cy="432000"/>
              </a:xfrm>
            </p:grpSpPr>
            <p:sp>
              <p:nvSpPr>
                <p:cNvPr id="27" name="Ovál 26"/>
                <p:cNvSpPr/>
                <p:nvPr/>
              </p:nvSpPr>
              <p:spPr>
                <a:xfrm>
                  <a:off x="4795186" y="1680974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Vývojový diagram: zpoždění 27"/>
                <p:cNvSpPr/>
                <p:nvPr/>
              </p:nvSpPr>
              <p:spPr>
                <a:xfrm rot="16200000">
                  <a:off x="4759186" y="1860960"/>
                  <a:ext cx="252000" cy="2520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2" name="Skupina 21"/>
          <p:cNvGrpSpPr/>
          <p:nvPr/>
        </p:nvGrpSpPr>
        <p:grpSpPr>
          <a:xfrm>
            <a:off x="4452665" y="2547589"/>
            <a:ext cx="1080000" cy="1200329"/>
            <a:chOff x="4345186" y="2547589"/>
            <a:chExt cx="1080000" cy="1200329"/>
          </a:xfrm>
        </p:grpSpPr>
        <p:sp>
          <p:nvSpPr>
            <p:cNvPr id="30" name="Ovál 29"/>
            <p:cNvSpPr/>
            <p:nvPr/>
          </p:nvSpPr>
          <p:spPr>
            <a:xfrm>
              <a:off x="4345186" y="2607754"/>
              <a:ext cx="1080000" cy="1080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4499992" y="2547589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smtClean="0">
                  <a:solidFill>
                    <a:schemeClr val="bg1"/>
                  </a:solidFill>
                </a:rPr>
                <a:t>€</a:t>
              </a:r>
              <a:endParaRPr lang="en-US" sz="7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3410905" y="1887674"/>
            <a:ext cx="1080000" cy="1080000"/>
            <a:chOff x="3303426" y="1887674"/>
            <a:chExt cx="1080000" cy="1080000"/>
          </a:xfrm>
        </p:grpSpPr>
        <p:sp>
          <p:nvSpPr>
            <p:cNvPr id="35" name="Ovál 34"/>
            <p:cNvSpPr/>
            <p:nvPr/>
          </p:nvSpPr>
          <p:spPr>
            <a:xfrm>
              <a:off x="3303426" y="1887674"/>
              <a:ext cx="1080000" cy="1080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Skupina 45"/>
            <p:cNvGrpSpPr/>
            <p:nvPr/>
          </p:nvGrpSpPr>
          <p:grpSpPr>
            <a:xfrm>
              <a:off x="3500868" y="2166648"/>
              <a:ext cx="685116" cy="522052"/>
              <a:chOff x="3498503" y="2182849"/>
              <a:chExt cx="685116" cy="522052"/>
            </a:xfrm>
          </p:grpSpPr>
          <p:cxnSp>
            <p:nvCxnSpPr>
              <p:cNvPr id="32" name="Přímá spojnice 31"/>
              <p:cNvCxnSpPr/>
              <p:nvPr/>
            </p:nvCxnSpPr>
            <p:spPr>
              <a:xfrm>
                <a:off x="3525503" y="2182849"/>
                <a:ext cx="0" cy="414000"/>
              </a:xfrm>
              <a:prstGeom prst="line">
                <a:avLst/>
              </a:prstGeom>
              <a:solidFill>
                <a:schemeClr val="bg1"/>
              </a:solidFill>
              <a:ln w="762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Přímá spojnice 38"/>
              <p:cNvCxnSpPr/>
              <p:nvPr/>
            </p:nvCxnSpPr>
            <p:spPr>
              <a:xfrm>
                <a:off x="4156619" y="2344849"/>
                <a:ext cx="0" cy="252000"/>
              </a:xfrm>
              <a:prstGeom prst="line">
                <a:avLst/>
              </a:prstGeom>
              <a:solidFill>
                <a:schemeClr val="bg1"/>
              </a:solidFill>
              <a:ln w="762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bdélník 39"/>
              <p:cNvSpPr/>
              <p:nvPr/>
            </p:nvSpPr>
            <p:spPr>
              <a:xfrm>
                <a:off x="3527884" y="2449420"/>
                <a:ext cx="614449" cy="122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Přímá spojnice 44"/>
              <p:cNvCxnSpPr/>
              <p:nvPr/>
            </p:nvCxnSpPr>
            <p:spPr>
              <a:xfrm>
                <a:off x="3740195" y="2580386"/>
                <a:ext cx="327749" cy="0"/>
              </a:xfrm>
              <a:prstGeom prst="line">
                <a:avLst/>
              </a:prstGeom>
              <a:solidFill>
                <a:schemeClr val="bg1"/>
              </a:solidFill>
              <a:ln w="762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ál 49"/>
              <p:cNvSpPr/>
              <p:nvPr/>
            </p:nvSpPr>
            <p:spPr>
              <a:xfrm>
                <a:off x="4129619" y="2650901"/>
                <a:ext cx="54000" cy="5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ál 50"/>
              <p:cNvSpPr/>
              <p:nvPr/>
            </p:nvSpPr>
            <p:spPr>
              <a:xfrm>
                <a:off x="3668195" y="2356526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ál 52"/>
              <p:cNvSpPr/>
              <p:nvPr/>
            </p:nvSpPr>
            <p:spPr>
              <a:xfrm>
                <a:off x="3498503" y="2650901"/>
                <a:ext cx="54000" cy="5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ál 53"/>
              <p:cNvSpPr/>
              <p:nvPr/>
            </p:nvSpPr>
            <p:spPr>
              <a:xfrm>
                <a:off x="3808108" y="2650901"/>
                <a:ext cx="54000" cy="5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extovéPole 15"/>
          <p:cNvSpPr txBox="1"/>
          <p:nvPr/>
        </p:nvSpPr>
        <p:spPr>
          <a:xfrm>
            <a:off x="395288" y="4766400"/>
            <a:ext cx="13805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from 201</a:t>
            </a:r>
            <a:r>
              <a:rPr lang="cs-CZ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US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/201</a:t>
            </a:r>
            <a:r>
              <a:rPr lang="cs-CZ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en-US" sz="1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Obdélník 36"/>
          <p:cNvSpPr/>
          <p:nvPr/>
        </p:nvSpPr>
        <p:spPr>
          <a:xfrm>
            <a:off x="6286489" y="45836"/>
            <a:ext cx="1237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C20E1A"/>
                </a:solidFill>
                <a:latin typeface="+mj-lt"/>
              </a:rPr>
              <a:t>/  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at a glance  </a:t>
            </a:r>
            <a:r>
              <a:rPr lang="en-US" sz="1200" smtClean="0">
                <a:solidFill>
                  <a:srgbClr val="C20E1A"/>
                </a:solidFill>
              </a:rPr>
              <a:t>/ </a:t>
            </a:r>
            <a:endParaRPr lang="en-US" sz="12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728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Linet\179_Firemní prezentace 2013\06_realizace\_img\multicare_001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2" b="12371"/>
          <a:stretch/>
        </p:blipFill>
        <p:spPr bwMode="auto">
          <a:xfrm>
            <a:off x="0" y="378000"/>
            <a:ext cx="9144000" cy="47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6645561" y="51470"/>
            <a:ext cx="878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smtClean="0">
                <a:solidFill>
                  <a:srgbClr val="C20E1A"/>
                </a:solidFill>
                <a:latin typeface="+mj-lt"/>
              </a:rPr>
              <a:t>/  </a:t>
            </a:r>
            <a:r>
              <a:rPr lang="cs-CZ" sz="12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range  </a:t>
            </a:r>
            <a:r>
              <a:rPr lang="cs-CZ" sz="1200" smtClean="0">
                <a:solidFill>
                  <a:srgbClr val="C20E1A"/>
                </a:solidFill>
              </a:rPr>
              <a:t>/ </a:t>
            </a:r>
            <a:endParaRPr lang="cs-CZ" sz="12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-1" y="610580"/>
            <a:ext cx="4427985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396000" rIns="90000">
            <a:spAutoFit/>
          </a:bodyPr>
          <a:lstStyle/>
          <a:p>
            <a:r>
              <a:rPr lang="cs-CZ" sz="3200" b="1" smtClean="0">
                <a:solidFill>
                  <a:schemeClr val="bg1"/>
                </a:solidFill>
              </a:rPr>
              <a:t>ICU beds</a:t>
            </a:r>
            <a:endParaRPr lang="cs-CZ" sz="3200" b="1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3484934"/>
            <a:ext cx="9144000" cy="117169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7" descr="Q:\_Linet_STACIO\produtky_foto_1308\IMG_87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55" y="3484934"/>
            <a:ext cx="1464304" cy="117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Q:\_Linet_STACIO\produtky_foto_1308\IMG_878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78" y="3484934"/>
            <a:ext cx="1464304" cy="117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Q:\_Linet_STACIO\produtky_foto_1308\IMG_878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01" y="3484934"/>
            <a:ext cx="1464304" cy="117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Q:\_Linet_STACIO\produtky_foto_1308\IMG_878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923" y="3484934"/>
            <a:ext cx="1464304" cy="117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1195355"/>
            <a:ext cx="4427984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396000">
            <a:spAutoFit/>
          </a:bodyPr>
          <a:lstStyle/>
          <a:p>
            <a:r>
              <a:rPr lang="cs-CZ" sz="1400" b="1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he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highest level of care for critical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patients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9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Q:\_Linet_STACIO\produtky_foto_1308\SMART_00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7" b="15013"/>
          <a:stretch/>
        </p:blipFill>
        <p:spPr bwMode="auto">
          <a:xfrm>
            <a:off x="0" y="377999"/>
            <a:ext cx="9144000" cy="47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6645561" y="51470"/>
            <a:ext cx="878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C20E1A"/>
                </a:solidFill>
                <a:latin typeface="+mj-lt"/>
              </a:rPr>
              <a:t>/  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range  </a:t>
            </a:r>
            <a:r>
              <a:rPr lang="en-US" sz="1200" smtClean="0">
                <a:solidFill>
                  <a:srgbClr val="C20E1A"/>
                </a:solidFill>
              </a:rPr>
              <a:t>/ </a:t>
            </a:r>
            <a:endParaRPr lang="en-US" sz="12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-1" y="610580"/>
            <a:ext cx="5424165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396000" rIns="9000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Acute care beds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3487614"/>
            <a:ext cx="9144000" cy="117169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Q:\_Linet_STACIO\produtky_foto_1308\eleganza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53" y="3487614"/>
            <a:ext cx="1457819" cy="11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Q:\_Linet_STACIO\produtky_foto_1308\eleganza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56" y="3487614"/>
            <a:ext cx="1457819" cy="11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_Linet_STACIO\produtky_foto_1308\eleganza_sma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399" y="3487614"/>
            <a:ext cx="1457819" cy="11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Q:\_Linet_STACIO\produtky_foto_1308\latera_acu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6" y="3487614"/>
            <a:ext cx="1457819" cy="11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-1" y="1195355"/>
            <a:ext cx="5424165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396000">
            <a:spAutoFit/>
          </a:bodyPr>
          <a:lstStyle/>
          <a:p>
            <a:r>
              <a:rPr lang="en-US" sz="1400" b="1" smtClean="0">
                <a:solidFill>
                  <a:schemeClr val="bg1">
                    <a:lumMod val="50000"/>
                  </a:schemeClr>
                </a:solidFill>
              </a:rPr>
              <a:t>Suitable for a broad spectrum of hospital departments</a:t>
            </a:r>
            <a:endParaRPr lang="en-US" sz="1400" b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Q:\_Linet_STACIO\produtky_foto_1308\image3_vizual_final post_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7" b="12675"/>
          <a:stretch/>
        </p:blipFill>
        <p:spPr bwMode="auto">
          <a:xfrm>
            <a:off x="0" y="377999"/>
            <a:ext cx="9144000" cy="47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6645561" y="51470"/>
            <a:ext cx="878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C20E1A"/>
                </a:solidFill>
                <a:latin typeface="+mj-lt"/>
              </a:rPr>
              <a:t>/  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range  </a:t>
            </a:r>
            <a:r>
              <a:rPr lang="en-US" sz="1200" smtClean="0">
                <a:solidFill>
                  <a:srgbClr val="C20E1A"/>
                </a:solidFill>
              </a:rPr>
              <a:t>/ </a:t>
            </a:r>
            <a:endParaRPr lang="en-US" sz="12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-1" y="610580"/>
            <a:ext cx="5040053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396000" rIns="9000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Design beds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-2" y="3481115"/>
            <a:ext cx="9144001" cy="117169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Q:\_Linet_STACIO\produtky_foto_1308\altura_them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79" y="3481115"/>
            <a:ext cx="1457593" cy="11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Q:\_Linet_STACIO\produtky_foto_1308\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65" y="3481115"/>
            <a:ext cx="1457593" cy="11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_Linet_STACIO\produtky_foto_1308\image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51" y="3481115"/>
            <a:ext cx="1457593" cy="11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Q:\_Linet_STACIO\produtky_foto_1308\latera_them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6" y="3481115"/>
            <a:ext cx="1457593" cy="11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1195355"/>
            <a:ext cx="5040052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lIns="396000">
            <a:spAutoFit/>
          </a:bodyPr>
          <a:lstStyle/>
          <a:p>
            <a:r>
              <a:rPr lang="en-US" sz="1400" b="1" smtClean="0">
                <a:solidFill>
                  <a:schemeClr val="bg1">
                    <a:lumMod val="50000"/>
                  </a:schemeClr>
                </a:solidFill>
              </a:rPr>
              <a:t>Exceptional design and maximum safety</a:t>
            </a:r>
            <a:endParaRPr lang="en-US" sz="1400" b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:\_Linet_STACIO\produtky_foto_1308\JUNIOR_00022_2_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5" b="15715"/>
          <a:stretch/>
        </p:blipFill>
        <p:spPr bwMode="auto">
          <a:xfrm>
            <a:off x="0" y="377999"/>
            <a:ext cx="9144000" cy="47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6645561" y="51470"/>
            <a:ext cx="878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C20E1A"/>
                </a:solidFill>
                <a:latin typeface="+mj-lt"/>
              </a:rPr>
              <a:t>/  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range  </a:t>
            </a:r>
            <a:r>
              <a:rPr lang="en-US" sz="1200" smtClean="0">
                <a:solidFill>
                  <a:srgbClr val="C20E1A"/>
                </a:solidFill>
              </a:rPr>
              <a:t>/ </a:t>
            </a:r>
            <a:endParaRPr lang="en-US" sz="12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-1" y="610580"/>
            <a:ext cx="5040053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396000" rIns="9000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Children’s beds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3488283"/>
            <a:ext cx="9144000" cy="11716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Q:\_Linet_STACIO\produtky_foto_1308\eleganza_juni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27" y="3488282"/>
            <a:ext cx="1457594" cy="11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Q:\_Linet_STACIO\produtky_foto_1308\mim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946" y="3488282"/>
            <a:ext cx="1457594" cy="11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_Linet_STACIO\produtky_foto_1308\smart_juni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88282"/>
            <a:ext cx="1457594" cy="11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1195355"/>
            <a:ext cx="5040052" cy="52322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396000">
            <a:spAutoFit/>
          </a:bodyPr>
          <a:lstStyle/>
          <a:p>
            <a:r>
              <a:rPr lang="en-US" sz="1400" b="1" smtClean="0">
                <a:solidFill>
                  <a:schemeClr val="bg1">
                    <a:lumMod val="50000"/>
                  </a:schemeClr>
                </a:solidFill>
              </a:rPr>
              <a:t>Designed in accordance with the physiology and needs of a specific child age-group</a:t>
            </a:r>
            <a:endParaRPr lang="en-US" sz="1400" b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12" y="3444815"/>
            <a:ext cx="1692188" cy="11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6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0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8764</TotalTime>
  <Words>517</Words>
  <Application>Microsoft Office PowerPoint</Application>
  <PresentationFormat>Předvádění na obrazovce (16:9)</PresentationFormat>
  <Paragraphs>93</Paragraphs>
  <Slides>15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systému Office</vt:lpstr>
      <vt:lpstr>Prezentace aplikace PowerPoint</vt:lpstr>
      <vt:lpstr>Prezentace aplikace PowerPoint</vt:lpstr>
      <vt:lpstr>Export to more than 100 countries worldwide</vt:lpstr>
      <vt:lpstr>Prezentace aplikace PowerPoint</vt:lpstr>
      <vt:lpstr>LINET Group SE – Figures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Lithuanian Healthcare</vt:lpstr>
      <vt:lpstr>Market specifics</vt:lpstr>
      <vt:lpstr>Partner´s  prerequisites</vt:lpstr>
      <vt:lpstr>How to find new partner 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Blanka Hasilová</dc:creator>
  <cp:lastModifiedBy>Karel CHARANZA</cp:lastModifiedBy>
  <cp:revision>410</cp:revision>
  <dcterms:created xsi:type="dcterms:W3CDTF">2013-03-04T11:49:00Z</dcterms:created>
  <dcterms:modified xsi:type="dcterms:W3CDTF">2016-04-07T09:52:41Z</dcterms:modified>
</cp:coreProperties>
</file>