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0" r:id="rId3"/>
    <p:sldId id="368" r:id="rId4"/>
    <p:sldId id="369" r:id="rId5"/>
    <p:sldId id="379" r:id="rId6"/>
    <p:sldId id="380" r:id="rId7"/>
    <p:sldId id="378" r:id="rId8"/>
    <p:sldId id="370" r:id="rId9"/>
    <p:sldId id="374" r:id="rId10"/>
    <p:sldId id="362" r:id="rId11"/>
    <p:sldId id="372" r:id="rId12"/>
    <p:sldId id="373" r:id="rId13"/>
    <p:sldId id="371" r:id="rId14"/>
    <p:sldId id="375" r:id="rId15"/>
    <p:sldId id="376" r:id="rId16"/>
    <p:sldId id="377" r:id="rId17"/>
    <p:sldId id="381" r:id="rId18"/>
    <p:sldId id="382" r:id="rId19"/>
    <p:sldId id="383" r:id="rId20"/>
    <p:sldId id="384" r:id="rId21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D5D7E3"/>
    <a:srgbClr val="CCD0E2"/>
    <a:srgbClr val="CFD7DF"/>
    <a:srgbClr val="CADEE4"/>
    <a:srgbClr val="C4D5EA"/>
    <a:srgbClr val="B0C7E2"/>
    <a:srgbClr val="82A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0" autoAdjust="0"/>
    <p:restoredTop sz="89247" autoAdjust="0"/>
  </p:normalViewPr>
  <p:slideViewPr>
    <p:cSldViewPr snapToGrid="0">
      <p:cViewPr varScale="1">
        <p:scale>
          <a:sx n="97" d="100"/>
          <a:sy n="97" d="100"/>
        </p:scale>
        <p:origin x="-3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178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9BF4249-B961-4350-A036-D15756FD0757}" type="datetimeFigureOut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DCE346C-4D9A-4F50-B38C-74A85189B1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76900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E7A2440-4F40-46F8-9883-AE7141F747B7}" type="datetimeFigureOut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2ECF138-4BB4-4840-A56C-5005839FAE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46926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3316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r>
              <a:rPr lang="cs-CZ" altLang="cs-CZ" smtClean="0"/>
              <a:t>NES – alternativní zdroje energie,</a:t>
            </a:r>
            <a:r>
              <a:rPr lang="cs-CZ" altLang="cs-CZ" baseline="0" smtClean="0"/>
              <a:t> dostatečné výrobní kapacity, transp. trh a konkurencesch. ceny, snížení dovozů, více prac. míst v LT, růst doprov. oborů, energ. efektivnost</a:t>
            </a:r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788" y="744538"/>
            <a:ext cx="6389687" cy="4791075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0" y="6099175"/>
            <a:ext cx="5438775" cy="3082925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D4D1A-8F7E-48A0-BFB8-04BEEC29F38E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96D81-2F08-42A0-84BB-436E0426F7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A65A-C6FC-45E6-90A7-02DBEE7D71EA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A0AD6-5B8D-4FE3-AA2D-631BE7898B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9733A-40F8-477D-9F5F-7F6AE5AE4E47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43553-F509-46F9-8771-6F45A7522D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73875-5B75-4D93-8D91-C28FB8CDD438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9FD59-BC96-4CAA-8E23-4238CCA209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B704E-00C1-4151-B59F-A5F1C413476A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6F19F-A876-4AEE-ABE7-E16310494C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AFB74-2E3C-4DD8-9E1B-DDBE0F4E98A3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54B2E-F791-4536-B728-E1BD59E4A3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BA36-9486-48E8-B735-1E3696122319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902A2-8694-4393-A81F-70452DFCE4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32EF-3489-4D06-8B0B-12273D2F92ED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0AC30-3C98-4F09-8052-F7E3153716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3E20B-2C47-41BB-949A-14742665EAEE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FAE8D-FFF6-4EC3-8096-B09766F8B2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C0671-4941-41F5-A775-B344378BC28E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79BC7-668B-4AF7-9EB2-E39BAA6B75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94B81-7C78-4BFE-8D18-DA985F54F4C3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301A1-3051-4F7C-9CC6-B134F22645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4A771CB-370A-45F1-8604-785CD61DA8B4}" type="datetime1">
              <a:rPr lang="cs-CZ"/>
              <a:pPr>
                <a:defRPr/>
              </a:pPr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2C70783-D1CB-46DB-BDCE-17C7F448E2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gif"/><Relationship Id="rId3" Type="http://schemas.openxmlformats.org/officeDocument/2006/relationships/image" Target="../media/image2.png"/><Relationship Id="rId7" Type="http://schemas.openxmlformats.org/officeDocument/2006/relationships/image" Target="../media/image19.jpeg"/><Relationship Id="rId12" Type="http://schemas.openxmlformats.org/officeDocument/2006/relationships/image" Target="../media/image2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16.jpeg"/><Relationship Id="rId9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 smtClean="0"/>
              <a:t>Velvyslanectví České republiky ve Vilniusu</a:t>
            </a:r>
            <a:endParaRPr lang="cs-CZ" altLang="cs-CZ" sz="1300"/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/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377825" y="1338263"/>
          <a:ext cx="7940675" cy="522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Graf" r:id="rId5" imgW="6181776" imgH="4067062" progId="MSGraph.Chart.8">
                  <p:embed followColorScheme="full"/>
                </p:oleObj>
              </mc:Choice>
              <mc:Fallback>
                <p:oleObj name="Graf" r:id="rId5" imgW="6181776" imgH="4067062" progId="MSGraph.Chart.8">
                  <p:embed followColorScheme="full"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1338263"/>
                        <a:ext cx="7940675" cy="5227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Box 14"/>
          <p:cNvSpPr txBox="1">
            <a:spLocks noChangeArrowheads="1"/>
          </p:cNvSpPr>
          <p:nvPr/>
        </p:nvSpPr>
        <p:spPr bwMode="auto">
          <a:xfrm>
            <a:off x="641350" y="6294438"/>
            <a:ext cx="974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1032" name="Nadpis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51038"/>
          </a:xfrm>
        </p:spPr>
        <p:txBody>
          <a:bodyPr/>
          <a:lstStyle/>
          <a:p>
            <a:r>
              <a:rPr lang="cs-CZ" altLang="cs-CZ" sz="3200" b="1" smtClean="0">
                <a:solidFill>
                  <a:srgbClr val="FF0000"/>
                </a:solidFill>
                <a:latin typeface="Georgia" pitchFamily="18" charset="0"/>
              </a:rPr>
              <a:t>OBCHODOVÁNÍ S LITVOU</a:t>
            </a:r>
            <a:endParaRPr lang="en-US" altLang="cs-CZ" sz="3200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033" name="Podnadpis 5"/>
          <p:cNvSpPr>
            <a:spLocks noGrp="1"/>
          </p:cNvSpPr>
          <p:nvPr>
            <p:ph type="subTitle" idx="1"/>
          </p:nvPr>
        </p:nvSpPr>
        <p:spPr>
          <a:xfrm>
            <a:off x="1439863" y="4405313"/>
            <a:ext cx="6400800" cy="1752600"/>
          </a:xfrm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  <a:latin typeface="Georgia" pitchFamily="18" charset="0"/>
              </a:rPr>
              <a:t>12. 04. 2016</a:t>
            </a:r>
            <a:endParaRPr lang="cs-CZ" sz="28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eaLnBrk="1" hangingPunct="1"/>
            <a:r>
              <a:rPr lang="cs-CZ" sz="2800" b="1" dirty="0" smtClean="0">
                <a:solidFill>
                  <a:schemeClr val="tx1"/>
                </a:solidFill>
                <a:latin typeface="Georgia" pitchFamily="18" charset="0"/>
              </a:rPr>
              <a:t>Ing. Petr Vávra</a:t>
            </a:r>
            <a:r>
              <a:rPr lang="cs-CZ" sz="2800" b="1" smtClean="0">
                <a:solidFill>
                  <a:schemeClr val="tx1"/>
                </a:solidFill>
                <a:latin typeface="Georgia" pitchFamily="18" charset="0"/>
              </a:rPr>
              <a:t>, zástupce velvyslance, ZÚ Vilnius</a:t>
            </a:r>
            <a:endParaRPr lang="cs-CZ" sz="2800" b="1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1041" name="Picture 17" descr="Litv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7340" y="319087"/>
            <a:ext cx="3294060" cy="19764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2. Vzájemné ekonomické vazby mezi ČR a Litvou II.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593975"/>
            <a:ext cx="4065587" cy="3490913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hlavní vývozní položky z ČR – osobní vozidla a jejich díly, telefonické přístroje a stroje pro zpracování dat</a:t>
            </a:r>
            <a:endParaRPr lang="en-US" altLang="cs-CZ" sz="1600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hlavní dovozní položky do ČR – plasty, hnojiva, farmaceutické výrobky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prioritní obory dle Mapy oborových příležitostí – nábytkářský průmysl, obranný průmysl, stavební průmysl, zábava a volný čas, automobilová doprava</a:t>
            </a:r>
            <a:endParaRPr lang="cs-CZ" altLang="cs-CZ" sz="1600" dirty="0" smtClean="0">
              <a:latin typeface="Georgia" pitchFamily="18" charset="0"/>
            </a:endParaRPr>
          </a:p>
        </p:txBody>
      </p:sp>
      <p:pic>
        <p:nvPicPr>
          <p:cNvPr id="10" name="Picture 6" descr="http://www.infoeu.sk/shopy/tabula.eshop-zdarma.cz/zbozi/22/142894856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78477" y="2324611"/>
            <a:ext cx="1868693" cy="1868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4" name="Picture 2" descr="Výsledek obrázku pro lithuania m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4038" y="4093240"/>
            <a:ext cx="1763763" cy="13818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2. Vzájemné ekonomické vazby mezi ČR a Litvou 3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595087" y="2014365"/>
          <a:ext cx="7678056" cy="4400947"/>
        </p:xfrm>
        <a:graphic>
          <a:graphicData uri="http://schemas.openxmlformats.org/drawingml/2006/table">
            <a:tbl>
              <a:tblPr/>
              <a:tblGrid>
                <a:gridCol w="6036488"/>
                <a:gridCol w="1641568"/>
              </a:tblGrid>
              <a:tr h="123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Perspektivní sektor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Konkrétní příležitosti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955"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Obranný průmysl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5608 - Síťoviny vázané z motouzů ap sítě rybářské aj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6306 - Plachty nepromokavé lodní stínící ap stany aj 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9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8470 - Stroje počítací účtovací pokladny registr ap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9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8526 - Přístr radiolok ap radiové pro řízení dálkové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8710 - Tanky aj vozidla bojová obrněná i se zbraněmi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8802 - Aerodyny ost lodě kosmické nosiče startovací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9013 - Výr s krystaly tekutými jn přístr optické ost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9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9020 - Přístroje dýchací ostatní masky plynové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9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9301 - Zbraně vojenské ne sečné bodné revolvery ap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Stavební průmysl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3918 - Krytiny podlah obklady stěn stropů z plastů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3909 - Pryskyřice aminové fenolické polyuretany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Nábytkářský průmysl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4410 - Desky třískové apod,,ze dřeva a podobných materiálů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4411 - Desky dřevovláknité ap z materiálů dřevitých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9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4412 - Překližky,desky dýhované a podobné vrstvené dřevo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1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Zábava a volný čas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9503 - Tříkolky,kolob,;kočárky pro panenky;panenky;hračky ost;modely;puzzle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59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9609 - Tužky tuhy jiné pastely uhle křídy kreslicí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Automobilová doprava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8702 – Vozidla motorová pro dopravu veřejnou osobní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HS 8708 – Části součásti vozidel motor osob aj traktorů</a:t>
                      </a:r>
                      <a:endParaRPr lang="cs-CZ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41" marR="14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2770" name="Picture 2" descr="thu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4261" y="253546"/>
            <a:ext cx="952500" cy="1323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2. Vzájemné ekonomické vazby mezi ČR a Litvou IV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593975"/>
            <a:ext cx="4491037" cy="3490913"/>
          </a:xfrm>
        </p:spPr>
        <p:txBody>
          <a:bodyPr/>
          <a:lstStyle/>
          <a:p>
            <a:pPr indent="0"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Příklady působení českých a litevských firem</a:t>
            </a:r>
            <a:endParaRPr lang="en-US" altLang="cs-CZ" sz="1600" b="1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průmysl – Škoda Auto (cca 10% trhu), Barum, Škoda Transportation, Škoda Vagónka, AŽD, Bonatrans  </a:t>
            </a:r>
            <a:endParaRPr lang="cs-CZ" altLang="cs-CZ" sz="1600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stavebnictví – EUROVIA, Jika, Korado</a:t>
            </a:r>
            <a:endParaRPr lang="en-US" altLang="cs-CZ" sz="1600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zdravotnictví – LINET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potravinářství – EMCO, Budvar, Plzeňský Prazdroj, Vitana, BioVita, Becherovka, 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výrobky a služby z Litvy – hnojiva Achema, mléčné výrobky Džiugas, správa letišť Avia Solutions</a:t>
            </a:r>
            <a:endParaRPr lang="cs-CZ" altLang="cs-CZ" sz="1600" dirty="0" smtClean="0">
              <a:latin typeface="Georgia" pitchFamily="18" charset="0"/>
            </a:endParaRPr>
          </a:p>
        </p:txBody>
      </p:sp>
      <p:pic>
        <p:nvPicPr>
          <p:cNvPr id="10" name="Picture 9" descr="Ško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71692" y="2343612"/>
            <a:ext cx="121285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ANd9GcSlNxSgKHkCafBdDp1l0RBViLxBJ4qTXRt9BaugK-rnPuLocJvL4rTVtW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26245" y="266291"/>
            <a:ext cx="21336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ANd9GcS5kvjU3_g8HCuK04TLcde55XFGX2VCICr93Cn_20oMofOxhAn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30743" y="252464"/>
            <a:ext cx="13620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0" descr="https://encrypted-tbn3.gstatic.com/images?q=tbn:ANd9GcSjAHx4_kXDwfGAb47mvOFp2ozavP_9_na94cgCWg86_5bHTv1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11222" y="2778791"/>
            <a:ext cx="1514475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 descr="barum_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59525" y="2154955"/>
            <a:ext cx="25717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http://www.onlinekoupelny.cz/media/vyrobci/logo-jik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25531" y="3090045"/>
            <a:ext cx="1238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http://www.absol.sk/wp-content/uploads/2014/03/korado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13204" y="4476495"/>
            <a:ext cx="20113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4" descr="http://www.pivovary.info/prehled/krusovice/logokrusovice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25731" y="3892550"/>
            <a:ext cx="1995488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8" name="Picture 2" descr="http://www.nordlita.lt/page/wp-content/themes/studium/wpv_common/assets/includes/timthumb.php?src=http://www.nordlita.lt/page/wp-content/uploads/2012/07/dziugas1.gif&amp;w=150&amp;h=150&amp;zc=1&amp;q=10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052039" y="5429250"/>
            <a:ext cx="1428750" cy="1428750"/>
          </a:xfrm>
          <a:prstGeom prst="rect">
            <a:avLst/>
          </a:prstGeom>
          <a:noFill/>
        </p:spPr>
      </p:pic>
      <p:pic>
        <p:nvPicPr>
          <p:cNvPr id="39940" name="Picture 4" descr="http://www.achema.com/uploads/images/logo_en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48104" y="5508523"/>
            <a:ext cx="2066925" cy="476250"/>
          </a:xfrm>
          <a:prstGeom prst="rect">
            <a:avLst/>
          </a:prstGeom>
          <a:noFill/>
        </p:spPr>
      </p:pic>
      <p:sp>
        <p:nvSpPr>
          <p:cNvPr id="39942" name="AutoShape 6" descr="Výsledek obrázku pro avia solu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9944" name="AutoShape 8" descr="Výsledek obrázku pro avia solu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9946" name="AutoShape 10" descr="Výsledek obrázku pro avia solu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3. Příležitosti ve vybraných oborech v Litvě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365829"/>
            <a:ext cx="8057016" cy="3962400"/>
          </a:xfrm>
        </p:spPr>
        <p:txBody>
          <a:bodyPr/>
          <a:lstStyle/>
          <a:p>
            <a:pPr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Doprava a dopravní infrastruktura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městská hromadná doprava – pět největších měst Litvy obnovuje autobusový park, ve Vilniusu a Kaunasu řeší otázku dalšího provozování a rozvoje trolejbusové dopravy, diskuze o elektrobusech, potřeba lepšího řízení dopravy, parkovací systémy, atd.; projekt ED ZÚ Vilnius – seminář 4/2016</a:t>
            </a:r>
            <a:endParaRPr lang="en-US" altLang="cs-CZ" sz="1600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železnice – strategický rozvoj sektoru, projekt Rail Baltica, modernizace a rozšiřování parku lokomotiv a vagónů, modernizace tratí a jejich vybavení, rozvoj logistiky; seminář v Praze 5/2016, seminář na ZÚ Vilnius 9/2016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silnice – modernizace a rozšiřování silniční sítě, městské okruhy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letiště – modernizace letiště ve Vilniusu, rozvoj infrastruktury v Kaunasu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přístav – rozšiřování Klajpédy,  rozvoj LNG terminálu a infrastruktury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potrubní doprava – budování plynovodů </a:t>
            </a:r>
            <a:endParaRPr lang="cs-CZ" altLang="cs-CZ" sz="1600" dirty="0" smtClean="0">
              <a:latin typeface="Georgia" pitchFamily="18" charset="0"/>
            </a:endParaRPr>
          </a:p>
        </p:txBody>
      </p:sp>
      <p:pic>
        <p:nvPicPr>
          <p:cNvPr id="10" name="Picture 11" descr="MP900431666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2110" y="361336"/>
            <a:ext cx="14398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2" descr="MP900386077[1]"/>
          <p:cNvPicPr>
            <a:picLocks noChangeAspect="1" noChangeArrowheads="1"/>
          </p:cNvPicPr>
          <p:nvPr/>
        </p:nvPicPr>
        <p:blipFill>
          <a:blip r:embed="rId5" cstate="print"/>
          <a:srcRect t="11249" b="11810"/>
          <a:stretch>
            <a:fillRect/>
          </a:stretch>
        </p:blipFill>
        <p:spPr bwMode="auto">
          <a:xfrm>
            <a:off x="7163517" y="346997"/>
            <a:ext cx="1439863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3. Příležitosti ve vybraných oborech v Litvě II.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365829"/>
            <a:ext cx="4921930" cy="3962400"/>
          </a:xfrm>
        </p:spPr>
        <p:txBody>
          <a:bodyPr/>
          <a:lstStyle/>
          <a:p>
            <a:pPr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Zdravotnictví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Litva vynakládá na zdravotnictví cca 7% HDP (cca 1,8 mld. EUR)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modernizace a budování infrastruktury</a:t>
            </a:r>
            <a:endParaRPr lang="en-US" altLang="cs-CZ" sz="1600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zdravotnické zařízení a vybavení – nemocniční postele, stomatologické ordinace a jejich vybavení, přístroje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rozvoj obslužných provozů – kupř. nemocniční kuchyně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likvidace nemocničních/nebezpečných odpadů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spolupráce ve výzkumu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sdílení zkušeností, zdravotnická reforma</a:t>
            </a:r>
            <a:endParaRPr lang="cs-CZ" altLang="cs-CZ" sz="1600" dirty="0" smtClean="0">
              <a:latin typeface="Georgia" pitchFamily="18" charset="0"/>
            </a:endParaRPr>
          </a:p>
        </p:txBody>
      </p:sp>
      <p:pic>
        <p:nvPicPr>
          <p:cNvPr id="35842" name="Picture 2" descr="Výsledek obrázku pro healthcar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8671" y="2370137"/>
            <a:ext cx="2619375" cy="1743076"/>
          </a:xfrm>
          <a:prstGeom prst="rect">
            <a:avLst/>
          </a:prstGeom>
          <a:noFill/>
        </p:spPr>
      </p:pic>
      <p:pic>
        <p:nvPicPr>
          <p:cNvPr id="31746" name="Picture 2" descr="http://tse1.mm.bing.net/th?&amp;id=OIP.M5b1661f56ab52521ca96666601e78416o0&amp;w=299&amp;h=230&amp;c=0&amp;pid=1.9&amp;rs=0&amp;p=0&amp;r=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17510" y="4667250"/>
            <a:ext cx="2847975" cy="2190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3. Příležitosti ve vybraných oborech v Litvě III.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365829"/>
            <a:ext cx="8071530" cy="3962400"/>
          </a:xfrm>
        </p:spPr>
        <p:txBody>
          <a:bodyPr/>
          <a:lstStyle/>
          <a:p>
            <a:pPr marL="0" indent="0"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Vodní a odpadové hospodářství, obnovitelné zdroje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Litva plánuje v letech 2016-2018 investovat do vodní infrastruktury 200 mil. EUR, zahájení tendrů je plánováno v letošním roce, fondy pokryjí 50% projektových nákladů, v případě projektů u vodních toků propojených s Baltským mořem až 80%</a:t>
            </a:r>
            <a:endParaRPr lang="en-US" altLang="cs-CZ" sz="1600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situace ve velkých městech nevykazuje větší problémy, na rozdíl od zastaralé a neefektivní infrastruktury na venkově =) potřeba značných investic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nakládání s odpady v Litvě vyžaduje systémové zlepšení, implementaci regionálního systému sběru, třídění a opětovného využití, plánuje se uzavírka starých úložišť a skládek, budování nových moderních provozů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rozvoj bioplynových technologií a spalování odpadů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obnovitelné zdroje – potenciál existuje v oblasti geotermální energie, větrné energie, solární energie, bioplynů ze skládek </a:t>
            </a:r>
            <a:endParaRPr lang="cs-CZ" altLang="cs-CZ" sz="1600" dirty="0" smtClean="0">
              <a:latin typeface="Georgia" pitchFamily="18" charset="0"/>
            </a:endParaRPr>
          </a:p>
        </p:txBody>
      </p:sp>
      <p:sp>
        <p:nvSpPr>
          <p:cNvPr id="33794" name="AutoShape 2" descr="Výsledek obrázku pro wind turb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9698" name="Picture 2" descr="http://tse1.mm.bing.net/th?&amp;id=OIP.M14fa7602d5a4a2424bf1710d6d6b424bo0&amp;w=250&amp;h=156&amp;c=0&amp;pid=1.9&amp;rs=0&amp;p=0&amp;r=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4117" y="0"/>
            <a:ext cx="2200275" cy="1485900"/>
          </a:xfrm>
          <a:prstGeom prst="rect">
            <a:avLst/>
          </a:prstGeom>
          <a:noFill/>
        </p:spPr>
      </p:pic>
      <p:pic>
        <p:nvPicPr>
          <p:cNvPr id="29700" name="Picture 4" descr="http://tse1.mm.bing.net/th?&amp;id=OIP.M5fdbc593efa31618c651c369f3d78fe1H0&amp;w=225&amp;h=300&amp;c=0&amp;pid=1.9&amp;rs=0&amp;p=0&amp;r=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49380" y="0"/>
            <a:ext cx="1194620" cy="15928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4. Podnikání a obchodování s Litvou IV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365829"/>
            <a:ext cx="8071530" cy="3962400"/>
          </a:xfrm>
        </p:spPr>
        <p:txBody>
          <a:bodyPr/>
          <a:lstStyle/>
          <a:p>
            <a:pPr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Podnikatelské prostředí - plusy</a:t>
            </a:r>
          </a:p>
          <a:p>
            <a:pPr>
              <a:spcAft>
                <a:spcPts val="700"/>
              </a:spcAft>
            </a:pPr>
            <a:r>
              <a:rPr lang="cs-CZ" altLang="cs-CZ" sz="1600" b="1" smtClean="0">
                <a:latin typeface="Georgia" pitchFamily="18" charset="0"/>
              </a:rPr>
              <a:t>Forbes</a:t>
            </a:r>
            <a:r>
              <a:rPr lang="cs-CZ" altLang="cs-CZ" sz="1600" smtClean="0">
                <a:latin typeface="Georgia" pitchFamily="18" charset="0"/>
              </a:rPr>
              <a:t> :„Best country to do business“ – z 22. v roce 2014 na 15. místo v roce 2015 (EE 19., LV mimo první dvacítku)</a:t>
            </a:r>
            <a:endParaRPr lang="en-US" altLang="cs-CZ" sz="1600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b="1" smtClean="0">
                <a:latin typeface="Georgia" pitchFamily="18" charset="0"/>
              </a:rPr>
              <a:t>Bloomberg</a:t>
            </a:r>
            <a:r>
              <a:rPr lang="cs-CZ" altLang="cs-CZ" sz="1600" smtClean="0">
                <a:latin typeface="Georgia" pitchFamily="18" charset="0"/>
              </a:rPr>
              <a:t>: Litva na čele inovačního podnikání, 32. místo (EE 34. a LV 40.) z 200 zemí</a:t>
            </a:r>
          </a:p>
          <a:p>
            <a:pPr>
              <a:spcAft>
                <a:spcPts val="700"/>
              </a:spcAft>
            </a:pPr>
            <a:r>
              <a:rPr lang="cs-CZ" altLang="cs-CZ" sz="1600" b="1" smtClean="0">
                <a:latin typeface="Georgia" pitchFamily="18" charset="0"/>
              </a:rPr>
              <a:t>Světová banka</a:t>
            </a:r>
            <a:r>
              <a:rPr lang="cs-CZ" altLang="cs-CZ" sz="1600" smtClean="0">
                <a:latin typeface="Georgia" pitchFamily="18" charset="0"/>
              </a:rPr>
              <a:t>: „Ease of starting a business/rozjezd podnikání“ z 19. místa ve 2014 na 11. místo ve 2015; Doing Business 2015 – LT 10. z 28 zemí EU</a:t>
            </a:r>
          </a:p>
          <a:p>
            <a:pPr>
              <a:spcAft>
                <a:spcPts val="700"/>
              </a:spcAft>
            </a:pPr>
            <a:r>
              <a:rPr lang="cs-CZ" altLang="cs-CZ" sz="1600" b="1" smtClean="0">
                <a:latin typeface="Georgia" pitchFamily="18" charset="0"/>
              </a:rPr>
              <a:t>Financial Times</a:t>
            </a:r>
            <a:r>
              <a:rPr lang="cs-CZ" altLang="cs-CZ" sz="1600" smtClean="0">
                <a:latin typeface="Georgia" pitchFamily="18" charset="0"/>
              </a:rPr>
              <a:t>: Vilnius na 3. místě mezi nejpřitažlivějšími městy střední velikosti v Evropě co se týče hosp. rozvoje města a FDI</a:t>
            </a:r>
          </a:p>
          <a:p>
            <a:pPr>
              <a:spcAft>
                <a:spcPts val="700"/>
              </a:spcAft>
            </a:pPr>
            <a:r>
              <a:rPr lang="cs-CZ" altLang="cs-CZ" sz="1600" b="1" smtClean="0">
                <a:latin typeface="Georgia" pitchFamily="18" charset="0"/>
              </a:rPr>
              <a:t>Nordea Bank</a:t>
            </a:r>
            <a:r>
              <a:rPr lang="cs-CZ" altLang="cs-CZ" sz="1600" smtClean="0">
                <a:latin typeface="Georgia" pitchFamily="18" charset="0"/>
              </a:rPr>
              <a:t>: Vilnius druhým nejmladším hlavním městem severní Evropy po Kodani, největší počet mladých v Pobaltí i roční tempo růstu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Nejdynamičtější město regionu v oblasti sdílených služeb a outsourcingu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0602" y="0"/>
            <a:ext cx="2273397" cy="231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4. Podnikání a obchodování s Litvou V.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365829"/>
            <a:ext cx="8071530" cy="3962400"/>
          </a:xfrm>
        </p:spPr>
        <p:txBody>
          <a:bodyPr/>
          <a:lstStyle/>
          <a:p>
            <a:pPr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Podnikatelské a ekonomické prostředí - mínusy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rostoucí deficit státního rozpočtu, zadluženost municipalit (Vilnius 369 mil. EUR)</a:t>
            </a:r>
            <a:endParaRPr lang="en-US" altLang="cs-CZ" sz="1600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rigidní trh práce – kritika OECD, EU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vysoké zdanění práce a sociální příspěvky, podíl šedé ekonomiky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nízká výkonnost a efektivita veřejného sektoru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nedokončená reforma vzdělávání, rozdíl mezi potřebami ekonomiky a produkcí absolventů ve školách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nedostatečná průhlednost hospodaření státních podniků, stejně tak efektivita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setrvalý trend emigrace mladých, kvalifikovaných talentů, malý přísun vhodné pracovní síly ze zahraničí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nereformovaná zdravotní péče (zdravotní výdaje dle OECD na 56% průměru EU)</a:t>
            </a:r>
          </a:p>
        </p:txBody>
      </p:sp>
      <p:pic>
        <p:nvPicPr>
          <p:cNvPr id="25602" name="Picture 2" descr="http://tse1.mm.bing.net/th?&amp;id=OIP.Mc67a56ee3825f6f55292caf42217bfc1o0&amp;w=214&amp;h=220&amp;c=0&amp;pid=1.9&amp;rs=0&amp;p=0&amp;r=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5650" y="0"/>
            <a:ext cx="2038350" cy="20955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4. Podnikání a obchodování s Litvou VI.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365829"/>
            <a:ext cx="8071530" cy="3962400"/>
          </a:xfrm>
        </p:spPr>
        <p:txBody>
          <a:bodyPr/>
          <a:lstStyle/>
          <a:p>
            <a:pPr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Založení firmy a podnikání v Litvě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zahraniční firmy mohou působit v Litvě</a:t>
            </a:r>
          </a:p>
          <a:p>
            <a:pPr lvl="1">
              <a:spcAft>
                <a:spcPts val="700"/>
              </a:spcAft>
            </a:pPr>
            <a:r>
              <a:rPr lang="cs-CZ" altLang="cs-CZ" sz="1200" smtClean="0">
                <a:latin typeface="Georgia" pitchFamily="18" charset="0"/>
              </a:rPr>
              <a:t>napřímo (reprezentační kancelář či pobočka – bez statutu právnické osoby, společný podnik, akvizice, dceřiná společnost – se statutem)</a:t>
            </a:r>
          </a:p>
          <a:p>
            <a:pPr lvl="1">
              <a:spcAft>
                <a:spcPts val="700"/>
              </a:spcAft>
            </a:pPr>
            <a:r>
              <a:rPr lang="cs-CZ" altLang="cs-CZ" sz="1200" smtClean="0">
                <a:latin typeface="Georgia" pitchFamily="18" charset="0"/>
              </a:rPr>
              <a:t>prostřednictvím litevského partnera/distributora</a:t>
            </a:r>
            <a:endParaRPr lang="en-US" altLang="cs-CZ" sz="1200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postup registrace na stránkách ZÚ, STI, možná podpora ZÚ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pro snazší a rychlejší postup lze doporučit služby specializovaných kanceláří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množství a rozsah informací veřejně dostupných (internet) je obecně nižší než v ČR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lze však ověřit základní údaje a získat představu o litevském partnerovi na webu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řešení obchodních sporů funguje obdobně jako v ČR, hlavní je kvalitní smlouva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zadávání veřejných zakázek odpovídá právu EU a bývá zpravidla dostupné na webu</a:t>
            </a:r>
          </a:p>
        </p:txBody>
      </p:sp>
      <p:pic>
        <p:nvPicPr>
          <p:cNvPr id="23554" name="Picture 2" descr="http://tse1.mm.bing.net/th?&amp;id=OIP.Me95b178c0afce0229783fcafae4005f7H0&amp;w=300&amp;h=107&amp;c=0&amp;pid=1.9&amp;rs=0&amp;p=0&amp;r=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95936" y="2034611"/>
            <a:ext cx="2857500" cy="1019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4. Podnikání a obchodování s Litvou VII.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365829"/>
            <a:ext cx="8071530" cy="3962400"/>
          </a:xfrm>
        </p:spPr>
        <p:txBody>
          <a:bodyPr/>
          <a:lstStyle/>
          <a:p>
            <a:pPr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Pomoc a podpora ZÚ ve spolupráci se ZK CzechTrade Riga a KCE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služby ZÚ zdarma, dle dohody MZV/MPO zejména poskytuje podporu B2G a G2G (jednání s LT institucemi a státními podniky, podpora u tendrů a využívání fondů EU)</a:t>
            </a:r>
            <a:endParaRPr lang="en-US" altLang="cs-CZ" sz="1200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poskytuje však i základní služby a poradenství ve vztahu k litevskému trhu v B2B (příprava na obchodní jednání, informace pro exportéry, identifikace příležitostí)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ve spolupráci se ZK CT Riga se podílí i na průzkumu trhu, přípravy obchodních jednání, ověřování zájmu o výrobek/službu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podpora při účastech na výstavách a veletrzích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projekty ekonomické diplomacie (v roce 2016 dva)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pomáhá při řešení problémů, sporů atd.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zajišťuje informační servis o podnikání a obchodování s Litvou</a:t>
            </a:r>
          </a:p>
        </p:txBody>
      </p:sp>
      <p:pic>
        <p:nvPicPr>
          <p:cNvPr id="21506" name="Picture 2" descr="http://tse1.mm.bing.net/th?&amp;id=OIP.M911072a154bc2f54180c381974fc5a01o0&amp;w=186&amp;h=182&amp;c=0&amp;pid=1.9&amp;rs=0&amp;p=0&amp;r=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6375" y="4582395"/>
            <a:ext cx="1771650" cy="1733551"/>
          </a:xfrm>
          <a:prstGeom prst="rect">
            <a:avLst/>
          </a:prstGeom>
          <a:noFill/>
        </p:spPr>
      </p:pic>
      <p:pic>
        <p:nvPicPr>
          <p:cNvPr id="21508" name="Picture 4" descr="http://tse1.mm.bing.net/th?&amp;id=OIP.M74933f8a43d918e01643e5f9fbceac51o0&amp;w=100&amp;h=73&amp;c=0&amp;pid=1.9&amp;rs=0&amp;p=0&amp;r=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1497" y="0"/>
            <a:ext cx="1843548" cy="1345790"/>
          </a:xfrm>
          <a:prstGeom prst="rect">
            <a:avLst/>
          </a:prstGeom>
          <a:noFill/>
        </p:spPr>
      </p:pic>
      <p:pic>
        <p:nvPicPr>
          <p:cNvPr id="21510" name="Picture 6" descr="http://tse1.mm.bing.net/th?&amp;id=OIP.M7ceaed8bd32a834e056450f8fb92ac6co0&amp;w=300&amp;h=232&amp;c=0&amp;pid=1.9&amp;rs=0&amp;p=0&amp;r=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69884" y="1"/>
            <a:ext cx="2174115" cy="16813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Georgia" pitchFamily="18" charset="0"/>
              </a:rPr>
              <a:t>Téma prezentace</a:t>
            </a:r>
            <a:endParaRPr lang="cs-CZ" dirty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Aft>
                <a:spcPts val="700"/>
              </a:spcAft>
              <a:buFont typeface="+mj-lt"/>
              <a:buAutoNum type="arabicPeriod"/>
            </a:pPr>
            <a:r>
              <a:rPr lang="cs-CZ" altLang="cs-CZ" sz="1600" smtClean="0">
                <a:latin typeface="Georgia" pitchFamily="18" charset="0"/>
              </a:rPr>
              <a:t>Obecně k Litvě, ekonomická situace a výhled</a:t>
            </a:r>
            <a:endParaRPr lang="en-US" altLang="cs-CZ" sz="1600" dirty="0" smtClean="0">
              <a:latin typeface="Georgia" pitchFamily="18" charset="0"/>
            </a:endParaRPr>
          </a:p>
          <a:p>
            <a:pPr algn="just">
              <a:spcAft>
                <a:spcPts val="700"/>
              </a:spcAft>
              <a:buFont typeface="+mj-lt"/>
              <a:buAutoNum type="arabicPeriod"/>
            </a:pPr>
            <a:r>
              <a:rPr lang="cs-CZ" altLang="cs-CZ" sz="1600" smtClean="0">
                <a:latin typeface="Georgia" pitchFamily="18" charset="0"/>
              </a:rPr>
              <a:t>Vzájemné vztahy s akcentem na ekonomiku</a:t>
            </a:r>
            <a:endParaRPr lang="en-US" altLang="cs-CZ" sz="1600" dirty="0" smtClean="0">
              <a:latin typeface="Georgia" pitchFamily="18" charset="0"/>
            </a:endParaRPr>
          </a:p>
          <a:p>
            <a:pPr algn="just">
              <a:spcAft>
                <a:spcPts val="700"/>
              </a:spcAft>
              <a:buFont typeface="+mj-lt"/>
              <a:buAutoNum type="arabicPeriod"/>
            </a:pPr>
            <a:r>
              <a:rPr lang="cs-CZ" altLang="cs-CZ" sz="1600" smtClean="0">
                <a:latin typeface="Georgia" pitchFamily="18" charset="0"/>
              </a:rPr>
              <a:t>Příležitosti ve vybraných oborech litevské ekonomiky</a:t>
            </a:r>
            <a:endParaRPr lang="cs-CZ" altLang="cs-CZ" sz="1600" dirty="0" smtClean="0">
              <a:latin typeface="Georgia" pitchFamily="18" charset="0"/>
            </a:endParaRPr>
          </a:p>
          <a:p>
            <a:pPr algn="just">
              <a:spcAft>
                <a:spcPts val="700"/>
              </a:spcAft>
              <a:buFont typeface="+mj-lt"/>
              <a:buAutoNum type="arabicPeriod"/>
            </a:pPr>
            <a:r>
              <a:rPr lang="cs-CZ" altLang="cs-CZ" sz="1600" smtClean="0">
                <a:latin typeface="Georgia" pitchFamily="18" charset="0"/>
              </a:rPr>
              <a:t>Jak se v Litvě podniká</a:t>
            </a:r>
            <a:endParaRPr lang="cs-CZ" altLang="cs-CZ" sz="1600" dirty="0" smtClean="0">
              <a:latin typeface="Georgia" pitchFamily="18" charset="0"/>
            </a:endParaRPr>
          </a:p>
          <a:p>
            <a:pPr algn="just">
              <a:spcAft>
                <a:spcPts val="700"/>
              </a:spcAft>
              <a:buFont typeface="+mj-lt"/>
              <a:buAutoNum type="arabicPeriod"/>
            </a:pPr>
            <a:r>
              <a:rPr lang="cs-CZ" altLang="cs-CZ" sz="1600" smtClean="0">
                <a:latin typeface="Georgia" pitchFamily="18" charset="0"/>
              </a:rPr>
              <a:t>Otázky na závěr (budou-li)</a:t>
            </a:r>
            <a:endParaRPr lang="en-US" altLang="cs-CZ" sz="1600" dirty="0" smtClean="0">
              <a:latin typeface="Georgia" pitchFamily="18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pic>
        <p:nvPicPr>
          <p:cNvPr id="29698" name="Picture 2" descr="Poloha Litvy na map&amp;ecaron; Evropy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74519" y="553244"/>
            <a:ext cx="2171700" cy="1962150"/>
          </a:xfrm>
          <a:prstGeom prst="rect">
            <a:avLst/>
          </a:prstGeom>
          <a:noFill/>
        </p:spPr>
      </p:pic>
      <p:pic>
        <p:nvPicPr>
          <p:cNvPr id="29700" name="Picture 4" descr="Litva – Wikipedi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6225" y="3016250"/>
            <a:ext cx="2857500" cy="30670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r>
              <a:rPr lang="cs-CZ" altLang="cs-CZ" sz="2400" b="1" smtClean="0">
                <a:latin typeface="Georgia" pitchFamily="18" charset="0"/>
              </a:rPr>
              <a:t>Děkuji za pozornost a těším se na Vaše dotazy!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pic>
        <p:nvPicPr>
          <p:cNvPr id="19458" name="Picture 2" descr="http://tse3.mm.bing.net/th?id=OIP.M12105b1c73d3eeb3990cc38dff9e7ef8o0&amp;pid=15.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4654" y="2863081"/>
            <a:ext cx="4583002" cy="20776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1. Základní informace o Litevské republice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593975"/>
            <a:ext cx="8229600" cy="3490913"/>
          </a:xfrm>
        </p:spPr>
        <p:txBody>
          <a:bodyPr/>
          <a:lstStyle/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největší trh Pobaltí s necelými třemi milióny obyvatel, hlavní město Vilnius (cca 580 tis. obyvatel), pětici největších měst doplňuje Kaunas, Klajpéda, Panevéžys a Šiauliai </a:t>
            </a:r>
            <a:r>
              <a:rPr lang="en-US" altLang="cs-CZ" sz="1600" smtClean="0">
                <a:latin typeface="Georgia" pitchFamily="18" charset="0"/>
              </a:rPr>
              <a:t> </a:t>
            </a:r>
            <a:endParaRPr lang="en-US" altLang="cs-CZ" sz="1600" dirty="0" smtClean="0">
              <a:latin typeface="Georgia" pitchFamily="18" charset="0"/>
            </a:endParaRP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členský stát EU a NATO, jedná o vstupu do OECD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úzká spolupráce s Lotyšskem a Estonskem (Baltské shromáždění a Baltská rada ministrů), jakož i se severskými zeměmi (Rada států baltského moře)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vyhraněný postoj k Rusku daný mj. sousedstvím Kaliningradské oblasti, snahou o vymanění z energetické závislosti, aktivní politika vůči Bělorusku i Ukrajině (zajištění bezpečnosti)</a:t>
            </a:r>
            <a:endParaRPr lang="cs-CZ" altLang="cs-CZ" sz="1600" dirty="0" smtClean="0">
              <a:latin typeface="Georgia" pitchFamily="18" charset="0"/>
            </a:endParaRP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politická situace stabilní, v současné době vládne koalice vedená sociální demokracií a tvořená dalšími dvěma stranami (Pořádek a spravedlnost a Strana práce), na podzim se chystají parlamentní volby</a:t>
            </a:r>
            <a:endParaRPr lang="cs-CZ" altLang="cs-CZ" sz="1600" dirty="0" smtClean="0">
              <a:latin typeface="Georgia" pitchFamily="18" charset="0"/>
            </a:endParaRPr>
          </a:p>
        </p:txBody>
      </p:sp>
      <p:pic>
        <p:nvPicPr>
          <p:cNvPr id="16386" name="Picture 2" descr="C:\Users\User\AppData\Local\Microsoft\Windows\INetCache\IE\1691627J\Economy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75224" y="0"/>
            <a:ext cx="1868776" cy="15780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1. Základní informace o Litevské republice II.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593975"/>
            <a:ext cx="8229600" cy="3490913"/>
          </a:xfrm>
        </p:spPr>
        <p:txBody>
          <a:bodyPr/>
          <a:lstStyle/>
          <a:p>
            <a:pPr algn="just"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Makroekonomika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vývoj ekonomiky – HDP za rok 2015 1,6-1,7%, odhad růstu pro 2016 – vláda 3,2%, EK 2,9%, LNB 2,9%</a:t>
            </a:r>
            <a:endParaRPr lang="en-US" altLang="cs-CZ" sz="1600" dirty="0" smtClean="0">
              <a:latin typeface="Georgia" pitchFamily="18" charset="0"/>
            </a:endParaRP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inflace – za rok 2015 -1,3%, odhad pro rok 2016 1,5%, v dalších letech až 2,3%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nezaměstnanost – 9% na konci 2015, odhad pro rok 2016 8,1%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nárůst reálné mzdy v roce 2015 o 16%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nárůst spotřeby domácností v roce 2015 o 4,6%, obratu maloobchodu (bez prodeje vozidel) 5,5%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průměrný růst mezd – 2015 +4,8%, odhad 2016 o 4,8-5%, 2017 +2,8%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průměrná mzda na konci r. 2015 dosáhla 757 EUR, minimální 325 EUR (350 od 1/16)</a:t>
            </a:r>
          </a:p>
        </p:txBody>
      </p:sp>
      <p:pic>
        <p:nvPicPr>
          <p:cNvPr id="15362" name="Picture 2" descr="C:\Users\User\AppData\Local\Microsoft\Windows\INetCache\IE\QWMBRZHN\economic_recovery[1]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7932" y="0"/>
            <a:ext cx="1636068" cy="16469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1. Základní informace o Litevské republice III.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593975"/>
            <a:ext cx="8229600" cy="3490913"/>
          </a:xfrm>
        </p:spPr>
        <p:txBody>
          <a:bodyPr/>
          <a:lstStyle/>
          <a:p>
            <a:pPr algn="just"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Přímé zahraniční investice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31 nových projektů v roce 2015 – rekordní výsledek pro Litvu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noví příchozí NASDAQ, AIG, UBER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nárůst počtu projektů o 20%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nárůst počtu pracovních míst o 50%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celkový objem kapitálových investic se zpětinásobil z 30 mil. EUR ve 2014 na 144 mil. EUR v 2015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důraz na čtyři obory při lákání FDI – sdílené služby (finance a účetnictví, HR, právo, IT), výroba (strojírenství, elektronika, lasery, letecké služby – MRO), technologie (vývoj SW, IT outsourcing, datová centra, vývoj her), přírodní vědy (bio, zdrav. zaříz.)</a:t>
            </a:r>
          </a:p>
        </p:txBody>
      </p:sp>
      <p:pic>
        <p:nvPicPr>
          <p:cNvPr id="50178" name="Picture 2" descr="http://tse1.mm.bing.net/th?&amp;id=OIP.M4993e085380313eace4ff29da71e76e5H0&amp;w=237&amp;h=237&amp;c=0&amp;pid=1.9&amp;rs=0&amp;p=0&amp;r=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89290" y="2846439"/>
            <a:ext cx="1784555" cy="15338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1. Základní informace o Litevské republice IV.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593975"/>
            <a:ext cx="8229600" cy="3490913"/>
          </a:xfrm>
        </p:spPr>
        <p:txBody>
          <a:bodyPr/>
          <a:lstStyle/>
          <a:p>
            <a:pPr algn="just"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Zahraniční obchod Litvy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za rok 2015 export -4,5% (z toho Rusko -30%)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export v roce 2016 odhad +3%, 9% v roce 2017 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import v roce 2015 -5% 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dovozy +5% v roce 2016, resp. 10% v roce 2017 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nadále negativní dopad vývoje v RU, posílení domácí poptávky =) větší obchodní deficit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vývoz služeb v roce 2015 +3% celkem, propad RU o cca 30%, nárůst do EU cca dtto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hlavní partneři nadále Rusko (13,6%, 17,3%, Lotyšsko, Polsko, Německo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hlavní komodity . minerální paliva, strojír. výrobky, elektronika, chemikálie</a:t>
            </a:r>
          </a:p>
        </p:txBody>
      </p:sp>
      <p:pic>
        <p:nvPicPr>
          <p:cNvPr id="48130" name="Picture 2" descr="http://tse4.mm.bing.net/th?id=OIP.Me3d9699f2ce40a1ef39e2e04c9f695bdo0&amp;pid=15.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8233" y="2612154"/>
            <a:ext cx="2095500" cy="1390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1. Základní informace o Litevské republice V.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593975"/>
            <a:ext cx="8229600" cy="3490913"/>
          </a:xfrm>
        </p:spPr>
        <p:txBody>
          <a:bodyPr/>
          <a:lstStyle/>
          <a:p>
            <a:pPr algn="just"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Hlavní obory ekonomiky</a:t>
            </a:r>
            <a:endParaRPr lang="cs-CZ" altLang="cs-CZ" sz="1600" b="1" dirty="0" smtClean="0">
              <a:latin typeface="Georgia" pitchFamily="18" charset="0"/>
            </a:endParaRP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zemědělství – základ LT ekonomiky  v roce 1940 (1/2 prac. síly), v současnosti stále klíčová role  v zaměstnanosti i HDP, více než ve většině zemí EU, cca 3,37 mil. ha obděláváno, hlavní exportní položky ryby, mléko, máslo, sýry, až 80% se donedávna vyváželo do Ruska, dovoz hlavně z EU, potraviny a ovoce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průmysl – nezastává tak významnou roli jako zemědělství, jedno z hlavních a nejziskovějších odvětví je chemický průmysl (hnojiva), textil, dále elektronika, zpracování dřeva a papírenský průmysl, potravinářství, pokrokové technologie tvoří pouze 1/5 prodejů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stavebnictví – pokles v roce 2015  o 15% (opakování situace z roku 2012)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služby – postupný rozvoj, doprava a logistika, sdílené služby, datová centra atd., nad 60% HDP (EU průměr nad 70%)</a:t>
            </a:r>
          </a:p>
        </p:txBody>
      </p:sp>
      <p:pic>
        <p:nvPicPr>
          <p:cNvPr id="46082" name="Picture 2" descr="https://tse1.mm.bing.net/th?&amp;id=OIP.M1a38590f18ab4f9654eb20a05a44b00bH0&amp;w=300&amp;h=187&amp;c=0&amp;pid=1.9&amp;rs=0&amp;p=0&amp;r=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58454" y="0"/>
            <a:ext cx="2385546" cy="14869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1. Základní informace o Litevské republice VI.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593975"/>
            <a:ext cx="8229600" cy="3490913"/>
          </a:xfrm>
        </p:spPr>
        <p:txBody>
          <a:bodyPr/>
          <a:lstStyle/>
          <a:p>
            <a:pPr algn="just">
              <a:spcAft>
                <a:spcPts val="700"/>
              </a:spcAft>
              <a:buNone/>
            </a:pPr>
            <a:r>
              <a:rPr lang="cs-CZ" altLang="cs-CZ" sz="1600" b="1" smtClean="0">
                <a:latin typeface="Georgia" pitchFamily="18" charset="0"/>
              </a:rPr>
              <a:t>Vládní strategie, hlavní směry dalšího rozvoje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posílení obranného rozpočtu na rok 2016 o 1/3 (574 mil. EUR, 1,48% HDP), plán 2% HDP již ve 2018, návrh nové bezpečnostní strategie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odsouhlasení reformy Zákoníku práce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Národní energetická strategie – strategie  en. nezávislosti, do roku 2020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Národní program reforem 2015 – zvýšení zaměstnanosti, zvýšení OEZ, zvýšení en. efektivity, moderní státní správa, lepší řízení zdravotnictví</a:t>
            </a:r>
          </a:p>
          <a:p>
            <a:pPr algn="just"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Litevská inovační strategie 2010 – 2020 – mobilizovat a využívat efektivně státní zdroje, konkurencesch. znalostní ekonomika, nejnovější technologie, kvalif. lidské zdroje, LT Summary Innovation Index 0,29 (EU av. 0,47%)</a:t>
            </a:r>
          </a:p>
          <a:p>
            <a:pPr algn="just">
              <a:spcAft>
                <a:spcPts val="700"/>
              </a:spcAft>
            </a:pPr>
            <a:endParaRPr lang="cs-CZ" altLang="cs-CZ" sz="1600" smtClean="0">
              <a:latin typeface="Georgia" pitchFamily="18" charset="0"/>
            </a:endParaRPr>
          </a:p>
        </p:txBody>
      </p:sp>
      <p:pic>
        <p:nvPicPr>
          <p:cNvPr id="44034" name="Picture 2" descr="https://tse1.mm.bing.net/th?&amp;id=OIP.M6c486c98939a456e3c40b8a40ed5c4bfo0&amp;w=293&amp;h=178&amp;c=0&amp;pid=1.9&amp;rs=0&amp;p=0&amp;r=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3175" y="0"/>
            <a:ext cx="2790825" cy="15419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320675"/>
            <a:ext cx="7905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38238" y="336550"/>
            <a:ext cx="30162" cy="719138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58888" y="425450"/>
            <a:ext cx="261143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300"/>
              <a:t>Ministerstvo zahraničních věcí České republiky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0488" y="336550"/>
            <a:ext cx="28575" cy="719138"/>
          </a:xfrm>
          <a:prstGeom prst="rect">
            <a:avLst/>
          </a:prstGeom>
          <a:solidFill>
            <a:srgbClr val="003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69925" y="6084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cs-CZ" sz="180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EE1CD-23D9-431B-BED7-6E4CC8A12FF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083" name="Rectangle 11"/>
          <p:cNvSpPr>
            <a:spLocks noGrp="1"/>
          </p:cNvSpPr>
          <p:nvPr>
            <p:ph type="title" idx="4294967295"/>
          </p:nvPr>
        </p:nvSpPr>
        <p:spPr>
          <a:xfrm>
            <a:off x="457200" y="1463675"/>
            <a:ext cx="8229600" cy="606425"/>
          </a:xfrm>
        </p:spPr>
        <p:txBody>
          <a:bodyPr/>
          <a:lstStyle/>
          <a:p>
            <a:pPr algn="l"/>
            <a:r>
              <a:rPr lang="cs-CZ" altLang="cs-CZ" sz="2400" b="1" smtClean="0">
                <a:latin typeface="Georgia" pitchFamily="18" charset="0"/>
              </a:rPr>
              <a:t>2. Vzájemné ekonomické vazby mezi ČR a Litvou</a:t>
            </a:r>
            <a:endParaRPr lang="cs-CZ" altLang="cs-CZ" sz="2400" b="1" dirty="0" smtClean="0">
              <a:latin typeface="Georgia" pitchFamily="18" charset="0"/>
            </a:endParaRPr>
          </a:p>
        </p:txBody>
      </p:sp>
      <p:sp>
        <p:nvSpPr>
          <p:cNvPr id="3085" name="Rectangle 13"/>
          <p:cNvSpPr>
            <a:spLocks noGrp="1"/>
          </p:cNvSpPr>
          <p:nvPr>
            <p:ph type="body" idx="4294967295"/>
          </p:nvPr>
        </p:nvSpPr>
        <p:spPr>
          <a:xfrm>
            <a:off x="404813" y="2593975"/>
            <a:ext cx="4631644" cy="3490913"/>
          </a:xfrm>
        </p:spPr>
        <p:txBody>
          <a:bodyPr/>
          <a:lstStyle/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v roce 2015 vyvezly české firmy zboží za 422,5 mil. EUR (-4,8%, 36. místo v ZO ČR)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dovoz z Litvy dosáhl 213,7 mil. EUR (+1%, 49. místo v ZO ČR)</a:t>
            </a: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celkový obrat dosáhl 636,2 mil. EUR (-2,9%), kladná bilance klesla o 10,2% na 208,7 mil. EUR</a:t>
            </a:r>
            <a:endParaRPr lang="en-US" altLang="cs-CZ" sz="1600" dirty="0" smtClean="0">
              <a:latin typeface="Georgia" pitchFamily="18" charset="0"/>
            </a:endParaRPr>
          </a:p>
          <a:p>
            <a:pPr>
              <a:spcAft>
                <a:spcPts val="700"/>
              </a:spcAft>
            </a:pPr>
            <a:r>
              <a:rPr lang="cs-CZ" altLang="cs-CZ" sz="1600" smtClean="0">
                <a:latin typeface="Georgia" pitchFamily="18" charset="0"/>
              </a:rPr>
              <a:t>za první dva měsíce roku 2016 činil vývoz z ČR 60,5 mil. EUR (-1,5%), dovoz do ČR 37,7 mil. EUR (+26,5%), celkový obrat 98,2 mil. EUR a bilance +22,8 mil. EUR</a:t>
            </a:r>
            <a:endParaRPr lang="cs-CZ" altLang="cs-CZ" sz="1600" dirty="0" smtClean="0">
              <a:latin typeface="Georgia" pitchFamily="18" charset="0"/>
            </a:endParaRP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7858" y="3055221"/>
            <a:ext cx="18669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988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5056</TotalTime>
  <Words>2301</Words>
  <Application>Microsoft Office PowerPoint</Application>
  <PresentationFormat>Předvádění na obrazovce (4:3)</PresentationFormat>
  <Paragraphs>200</Paragraphs>
  <Slides>20</Slides>
  <Notes>20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Motiv systému Office</vt:lpstr>
      <vt:lpstr>Graf</vt:lpstr>
      <vt:lpstr>OBCHODOVÁNÍ S LITVOU</vt:lpstr>
      <vt:lpstr>Prezentace aplikace PowerPoint</vt:lpstr>
      <vt:lpstr>1. Základní informace o Litevské republice</vt:lpstr>
      <vt:lpstr>1. Základní informace o Litevské republice II.</vt:lpstr>
      <vt:lpstr>1. Základní informace o Litevské republice III.</vt:lpstr>
      <vt:lpstr>1. Základní informace o Litevské republice IV.</vt:lpstr>
      <vt:lpstr>1. Základní informace o Litevské republice V.</vt:lpstr>
      <vt:lpstr>1. Základní informace o Litevské republice VI.</vt:lpstr>
      <vt:lpstr>2. Vzájemné ekonomické vazby mezi ČR a Litvou</vt:lpstr>
      <vt:lpstr>2. Vzájemné ekonomické vazby mezi ČR a Litvou II.</vt:lpstr>
      <vt:lpstr>2. Vzájemné ekonomické vazby mezi ČR a Litvou 3</vt:lpstr>
      <vt:lpstr>2. Vzájemné ekonomické vazby mezi ČR a Litvou IV</vt:lpstr>
      <vt:lpstr>3. Příležitosti ve vybraných oborech v Litvě</vt:lpstr>
      <vt:lpstr>3. Příležitosti ve vybraných oborech v Litvě II.</vt:lpstr>
      <vt:lpstr>3. Příležitosti ve vybraných oborech v Litvě III.</vt:lpstr>
      <vt:lpstr>4. Podnikání a obchodování s Litvou IV</vt:lpstr>
      <vt:lpstr>4. Podnikání a obchodování s Litvou V.</vt:lpstr>
      <vt:lpstr>4. Podnikání a obchodování s Litvou VI.</vt:lpstr>
      <vt:lpstr>4. Podnikání a obchodování s Litvou VII.</vt:lpstr>
      <vt:lpstr>Děkuji za pozornost a těším se na Vaše dotazy!</vt:lpstr>
    </vt:vector>
  </TitlesOfParts>
  <Company>MZV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Zabezpečení systému  podpory ekonomických zájmů České republiky  v zahraničí</dc:title>
  <dc:creator>sbenes</dc:creator>
  <cp:lastModifiedBy>Karel CHARANZA</cp:lastModifiedBy>
  <cp:revision>477</cp:revision>
  <cp:lastPrinted>2013-07-08T14:04:44Z</cp:lastPrinted>
  <dcterms:created xsi:type="dcterms:W3CDTF">2010-11-10T09:45:21Z</dcterms:created>
  <dcterms:modified xsi:type="dcterms:W3CDTF">2016-04-11T10:36:23Z</dcterms:modified>
</cp:coreProperties>
</file>