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9" r:id="rId3"/>
    <p:sldId id="336" r:id="rId4"/>
    <p:sldId id="365" r:id="rId5"/>
    <p:sldId id="366" r:id="rId6"/>
    <p:sldId id="367" r:id="rId7"/>
    <p:sldId id="338" r:id="rId8"/>
    <p:sldId id="345" r:id="rId9"/>
    <p:sldId id="323" r:id="rId10"/>
    <p:sldId id="370" r:id="rId11"/>
    <p:sldId id="364" r:id="rId12"/>
    <p:sldId id="330" r:id="rId13"/>
    <p:sldId id="337" r:id="rId14"/>
    <p:sldId id="341" r:id="rId15"/>
    <p:sldId id="335" r:id="rId16"/>
    <p:sldId id="358" r:id="rId17"/>
    <p:sldId id="331" r:id="rId18"/>
    <p:sldId id="344" r:id="rId19"/>
    <p:sldId id="342" r:id="rId20"/>
    <p:sldId id="347" r:id="rId21"/>
    <p:sldId id="346" r:id="rId22"/>
    <p:sldId id="349" r:id="rId23"/>
    <p:sldId id="348" r:id="rId24"/>
    <p:sldId id="361" r:id="rId25"/>
    <p:sldId id="350" r:id="rId2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RTHON Olivia (DEVCO)" initials="BO(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EC1"/>
    <a:srgbClr val="0F5494"/>
    <a:srgbClr val="3166CF"/>
    <a:srgbClr val="3E6FD2"/>
    <a:srgbClr val="BDDEFF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71" autoAdjust="0"/>
  </p:normalViewPr>
  <p:slideViewPr>
    <p:cSldViewPr>
      <p:cViewPr>
        <p:scale>
          <a:sx n="75" d="100"/>
          <a:sy n="75" d="100"/>
        </p:scale>
        <p:origin x="-101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718B5B-34CF-4EB2-A73A-920F79742106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FF4B2BC7-1506-47A5-A770-D8C92E2885DF}">
      <dgm:prSet phldrT="[Text]"/>
      <dgm:spPr/>
      <dgm:t>
        <a:bodyPr/>
        <a:lstStyle/>
        <a:p>
          <a:r>
            <a:rPr lang="en-GB" smtClean="0">
              <a:solidFill>
                <a:schemeClr val="tx2"/>
              </a:solidFill>
            </a:rPr>
            <a:t>Greater economic and employment opportunities</a:t>
          </a:r>
          <a:endParaRPr lang="en-GB" dirty="0">
            <a:solidFill>
              <a:schemeClr val="tx2"/>
            </a:solidFill>
          </a:endParaRPr>
        </a:p>
      </dgm:t>
    </dgm:pt>
    <dgm:pt modelId="{615FF85C-4182-414C-AB37-2F023C9B9E0C}" type="parTrans" cxnId="{E7226BAC-B5CB-427A-AD31-2251A6E7CCAB}">
      <dgm:prSet/>
      <dgm:spPr/>
      <dgm:t>
        <a:bodyPr/>
        <a:lstStyle/>
        <a:p>
          <a:endParaRPr lang="en-GB"/>
        </a:p>
      </dgm:t>
    </dgm:pt>
    <dgm:pt modelId="{41297961-467E-4EF6-B490-008E07CBECB5}" type="sibTrans" cxnId="{E7226BAC-B5CB-427A-AD31-2251A6E7CCAB}">
      <dgm:prSet/>
      <dgm:spPr/>
      <dgm:t>
        <a:bodyPr/>
        <a:lstStyle/>
        <a:p>
          <a:endParaRPr lang="en-GB"/>
        </a:p>
      </dgm:t>
    </dgm:pt>
    <dgm:pt modelId="{DA95DCF8-FB64-40FF-A9D8-EAA4469D4B0C}">
      <dgm:prSet phldrT="[Text]"/>
      <dgm:spPr/>
      <dgm:t>
        <a:bodyPr/>
        <a:lstStyle/>
        <a:p>
          <a:r>
            <a:rPr lang="en-GB" dirty="0" smtClean="0"/>
            <a:t>Strengthening resilience of communities, in particular the most vulnerable</a:t>
          </a:r>
          <a:endParaRPr lang="en-GB" dirty="0"/>
        </a:p>
      </dgm:t>
    </dgm:pt>
    <dgm:pt modelId="{BF56BA41-B5A2-4214-8D4E-26A8A6952255}" type="parTrans" cxnId="{4C7DB520-3956-494F-83AE-04B8B2E51F0D}">
      <dgm:prSet/>
      <dgm:spPr/>
      <dgm:t>
        <a:bodyPr/>
        <a:lstStyle/>
        <a:p>
          <a:endParaRPr lang="en-GB"/>
        </a:p>
      </dgm:t>
    </dgm:pt>
    <dgm:pt modelId="{42B3F7FA-5CA1-4DD3-8B38-8388495B4CA0}" type="sibTrans" cxnId="{4C7DB520-3956-494F-83AE-04B8B2E51F0D}">
      <dgm:prSet/>
      <dgm:spPr/>
      <dgm:t>
        <a:bodyPr/>
        <a:lstStyle/>
        <a:p>
          <a:endParaRPr lang="en-GB"/>
        </a:p>
      </dgm:t>
    </dgm:pt>
    <dgm:pt modelId="{647E1A84-7CFF-456A-AAF5-39B23531B64B}">
      <dgm:prSet phldrT="[Text]"/>
      <dgm:spPr/>
      <dgm:t>
        <a:bodyPr/>
        <a:lstStyle/>
        <a:p>
          <a:r>
            <a:rPr lang="en-GB" dirty="0" smtClean="0"/>
            <a:t>Improved migration management</a:t>
          </a:r>
          <a:endParaRPr lang="en-GB" dirty="0"/>
        </a:p>
      </dgm:t>
    </dgm:pt>
    <dgm:pt modelId="{F2D07800-4CA5-433D-B38F-0106B8F87F53}" type="parTrans" cxnId="{47552FCE-7792-455F-9DD8-AA91845A4278}">
      <dgm:prSet/>
      <dgm:spPr/>
      <dgm:t>
        <a:bodyPr/>
        <a:lstStyle/>
        <a:p>
          <a:endParaRPr lang="en-GB"/>
        </a:p>
      </dgm:t>
    </dgm:pt>
    <dgm:pt modelId="{A4E43A2A-84EC-474C-A087-813CCA7E9B12}" type="sibTrans" cxnId="{47552FCE-7792-455F-9DD8-AA91845A4278}">
      <dgm:prSet/>
      <dgm:spPr/>
      <dgm:t>
        <a:bodyPr/>
        <a:lstStyle/>
        <a:p>
          <a:endParaRPr lang="en-GB"/>
        </a:p>
      </dgm:t>
    </dgm:pt>
    <dgm:pt modelId="{F88B6197-1D0B-4692-9803-A15855579BF2}">
      <dgm:prSet phldrT="[Text]"/>
      <dgm:spPr/>
      <dgm:t>
        <a:bodyPr/>
        <a:lstStyle/>
        <a:p>
          <a:r>
            <a:rPr lang="en-GB" dirty="0" smtClean="0"/>
            <a:t>Improved governance and conflict prevention</a:t>
          </a:r>
          <a:endParaRPr lang="en-GB" dirty="0"/>
        </a:p>
      </dgm:t>
    </dgm:pt>
    <dgm:pt modelId="{D426C13D-313A-4DD4-9A2A-E374A9EB25EB}" type="parTrans" cxnId="{54CED737-B892-472B-A3F4-C9CD53E4FE50}">
      <dgm:prSet/>
      <dgm:spPr/>
      <dgm:t>
        <a:bodyPr/>
        <a:lstStyle/>
        <a:p>
          <a:endParaRPr lang="en-GB"/>
        </a:p>
      </dgm:t>
    </dgm:pt>
    <dgm:pt modelId="{DF632452-2B49-4479-88DB-0C71FF9C40CD}" type="sibTrans" cxnId="{54CED737-B892-472B-A3F4-C9CD53E4FE50}">
      <dgm:prSet/>
      <dgm:spPr/>
      <dgm:t>
        <a:bodyPr/>
        <a:lstStyle/>
        <a:p>
          <a:endParaRPr lang="en-GB"/>
        </a:p>
      </dgm:t>
    </dgm:pt>
    <dgm:pt modelId="{B4CD616A-3692-477B-8506-E380F5E5E575}" type="pres">
      <dgm:prSet presAssocID="{A7718B5B-34CF-4EB2-A73A-920F797421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7DF2F7A-BD90-4BC3-A149-CD21460FE3EE}" type="pres">
      <dgm:prSet presAssocID="{A7718B5B-34CF-4EB2-A73A-920F79742106}" presName="cycle" presStyleCnt="0"/>
      <dgm:spPr/>
    </dgm:pt>
    <dgm:pt modelId="{CD864D49-877E-471E-B423-3B9718923236}" type="pres">
      <dgm:prSet presAssocID="{FF4B2BC7-1506-47A5-A770-D8C92E2885DF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3ED7EF-0096-4AB5-A126-6DCA71F44353}" type="pres">
      <dgm:prSet presAssocID="{41297961-467E-4EF6-B490-008E07CBECB5}" presName="sibTransFirstNode" presStyleLbl="bgShp" presStyleIdx="0" presStyleCnt="1" custFlipVert="1" custFlipHor="0" custScaleX="1292" custScaleY="1481" custLinFactX="67468" custLinFactNeighborX="100000" custLinFactNeighborY="12589"/>
      <dgm:spPr/>
      <dgm:t>
        <a:bodyPr/>
        <a:lstStyle/>
        <a:p>
          <a:endParaRPr lang="en-GB"/>
        </a:p>
      </dgm:t>
    </dgm:pt>
    <dgm:pt modelId="{C5174DF3-3C47-4455-8C64-FA69D5234429}" type="pres">
      <dgm:prSet presAssocID="{DA95DCF8-FB64-40FF-A9D8-EAA4469D4B0C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BE8BCC-D022-404F-A822-D98D7EF148F4}" type="pres">
      <dgm:prSet presAssocID="{647E1A84-7CFF-456A-AAF5-39B23531B64B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929BB2-9BB4-4B2E-8CB7-F9556448F553}" type="pres">
      <dgm:prSet presAssocID="{F88B6197-1D0B-4692-9803-A15855579BF2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C7DB520-3956-494F-83AE-04B8B2E51F0D}" srcId="{A7718B5B-34CF-4EB2-A73A-920F79742106}" destId="{DA95DCF8-FB64-40FF-A9D8-EAA4469D4B0C}" srcOrd="1" destOrd="0" parTransId="{BF56BA41-B5A2-4214-8D4E-26A8A6952255}" sibTransId="{42B3F7FA-5CA1-4DD3-8B38-8388495B4CA0}"/>
    <dgm:cxn modelId="{E7226BAC-B5CB-427A-AD31-2251A6E7CCAB}" srcId="{A7718B5B-34CF-4EB2-A73A-920F79742106}" destId="{FF4B2BC7-1506-47A5-A770-D8C92E2885DF}" srcOrd="0" destOrd="0" parTransId="{615FF85C-4182-414C-AB37-2F023C9B9E0C}" sibTransId="{41297961-467E-4EF6-B490-008E07CBECB5}"/>
    <dgm:cxn modelId="{9CD72CA8-82D7-47A0-9290-5A2C4A976B3C}" type="presOf" srcId="{647E1A84-7CFF-456A-AAF5-39B23531B64B}" destId="{48BE8BCC-D022-404F-A822-D98D7EF148F4}" srcOrd="0" destOrd="0" presId="urn:microsoft.com/office/officeart/2005/8/layout/cycle3"/>
    <dgm:cxn modelId="{47552FCE-7792-455F-9DD8-AA91845A4278}" srcId="{A7718B5B-34CF-4EB2-A73A-920F79742106}" destId="{647E1A84-7CFF-456A-AAF5-39B23531B64B}" srcOrd="2" destOrd="0" parTransId="{F2D07800-4CA5-433D-B38F-0106B8F87F53}" sibTransId="{A4E43A2A-84EC-474C-A087-813CCA7E9B12}"/>
    <dgm:cxn modelId="{E2438F7D-554C-49A6-A27C-81BAEBAE6D82}" type="presOf" srcId="{DA95DCF8-FB64-40FF-A9D8-EAA4469D4B0C}" destId="{C5174DF3-3C47-4455-8C64-FA69D5234429}" srcOrd="0" destOrd="0" presId="urn:microsoft.com/office/officeart/2005/8/layout/cycle3"/>
    <dgm:cxn modelId="{54CED737-B892-472B-A3F4-C9CD53E4FE50}" srcId="{A7718B5B-34CF-4EB2-A73A-920F79742106}" destId="{F88B6197-1D0B-4692-9803-A15855579BF2}" srcOrd="3" destOrd="0" parTransId="{D426C13D-313A-4DD4-9A2A-E374A9EB25EB}" sibTransId="{DF632452-2B49-4479-88DB-0C71FF9C40CD}"/>
    <dgm:cxn modelId="{7A8B3B87-D546-4547-BF52-A97C6DA4521E}" type="presOf" srcId="{41297961-467E-4EF6-B490-008E07CBECB5}" destId="{883ED7EF-0096-4AB5-A126-6DCA71F44353}" srcOrd="0" destOrd="0" presId="urn:microsoft.com/office/officeart/2005/8/layout/cycle3"/>
    <dgm:cxn modelId="{4E26F181-76E1-4CE0-B643-5CB3FB78125F}" type="presOf" srcId="{A7718B5B-34CF-4EB2-A73A-920F79742106}" destId="{B4CD616A-3692-477B-8506-E380F5E5E575}" srcOrd="0" destOrd="0" presId="urn:microsoft.com/office/officeart/2005/8/layout/cycle3"/>
    <dgm:cxn modelId="{876814A2-9724-45AB-AAC8-688337126C73}" type="presOf" srcId="{FF4B2BC7-1506-47A5-A770-D8C92E2885DF}" destId="{CD864D49-877E-471E-B423-3B9718923236}" srcOrd="0" destOrd="0" presId="urn:microsoft.com/office/officeart/2005/8/layout/cycle3"/>
    <dgm:cxn modelId="{67F2A485-7B02-4411-A959-7120C7747AFD}" type="presOf" srcId="{F88B6197-1D0B-4692-9803-A15855579BF2}" destId="{A2929BB2-9BB4-4B2E-8CB7-F9556448F553}" srcOrd="0" destOrd="0" presId="urn:microsoft.com/office/officeart/2005/8/layout/cycle3"/>
    <dgm:cxn modelId="{BD6FB2EF-5CAD-454E-BB50-29C9BE191B14}" type="presParOf" srcId="{B4CD616A-3692-477B-8506-E380F5E5E575}" destId="{37DF2F7A-BD90-4BC3-A149-CD21460FE3EE}" srcOrd="0" destOrd="0" presId="urn:microsoft.com/office/officeart/2005/8/layout/cycle3"/>
    <dgm:cxn modelId="{FA75186B-34FD-4D1C-A29E-BB63FAEFB8D9}" type="presParOf" srcId="{37DF2F7A-BD90-4BC3-A149-CD21460FE3EE}" destId="{CD864D49-877E-471E-B423-3B9718923236}" srcOrd="0" destOrd="0" presId="urn:microsoft.com/office/officeart/2005/8/layout/cycle3"/>
    <dgm:cxn modelId="{53DD9B5B-A21A-4322-840A-C9D169728C22}" type="presParOf" srcId="{37DF2F7A-BD90-4BC3-A149-CD21460FE3EE}" destId="{883ED7EF-0096-4AB5-A126-6DCA71F44353}" srcOrd="1" destOrd="0" presId="urn:microsoft.com/office/officeart/2005/8/layout/cycle3"/>
    <dgm:cxn modelId="{09FFE3AB-B1E5-41B1-96C6-8CB1D8E35329}" type="presParOf" srcId="{37DF2F7A-BD90-4BC3-A149-CD21460FE3EE}" destId="{C5174DF3-3C47-4455-8C64-FA69D5234429}" srcOrd="2" destOrd="0" presId="urn:microsoft.com/office/officeart/2005/8/layout/cycle3"/>
    <dgm:cxn modelId="{44ACC2A3-4C26-4FB5-94C4-D861A49661AF}" type="presParOf" srcId="{37DF2F7A-BD90-4BC3-A149-CD21460FE3EE}" destId="{48BE8BCC-D022-404F-A822-D98D7EF148F4}" srcOrd="3" destOrd="0" presId="urn:microsoft.com/office/officeart/2005/8/layout/cycle3"/>
    <dgm:cxn modelId="{B80934D8-750B-4CE8-8415-8B2BEAB62AC6}" type="presParOf" srcId="{37DF2F7A-BD90-4BC3-A149-CD21460FE3EE}" destId="{A2929BB2-9BB4-4B2E-8CB7-F9556448F553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1FA9A7-98A9-4169-B5E5-F6A03751B71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0689B77-327B-4BCA-A6E8-4B459EB83379}">
      <dgm:prSet phldrT="[Text]" custT="1"/>
      <dgm:spPr/>
      <dgm:t>
        <a:bodyPr/>
        <a:lstStyle/>
        <a:p>
          <a:r>
            <a:rPr lang="en-GB" sz="1900" noProof="0" dirty="0" smtClean="0">
              <a:solidFill>
                <a:srgbClr val="0F5494"/>
              </a:solidFill>
            </a:rPr>
            <a:t>Employment opportunities and resilience</a:t>
          </a:r>
          <a:endParaRPr lang="en-GB" sz="1900" noProof="0" dirty="0">
            <a:solidFill>
              <a:srgbClr val="0F5494"/>
            </a:solidFill>
          </a:endParaRPr>
        </a:p>
      </dgm:t>
    </dgm:pt>
    <dgm:pt modelId="{EC4A2A65-D098-4C7C-B598-AC574764F20F}" type="parTrans" cxnId="{BF0E3167-D5AD-4155-B96A-6CD214957B60}">
      <dgm:prSet/>
      <dgm:spPr/>
      <dgm:t>
        <a:bodyPr/>
        <a:lstStyle/>
        <a:p>
          <a:endParaRPr lang="en-GB"/>
        </a:p>
      </dgm:t>
    </dgm:pt>
    <dgm:pt modelId="{6E0158D6-D86A-4438-8FFF-E2837AA6B465}" type="sibTrans" cxnId="{BF0E3167-D5AD-4155-B96A-6CD214957B60}">
      <dgm:prSet/>
      <dgm:spPr/>
      <dgm:t>
        <a:bodyPr/>
        <a:lstStyle/>
        <a:p>
          <a:endParaRPr lang="en-GB"/>
        </a:p>
      </dgm:t>
    </dgm:pt>
    <dgm:pt modelId="{6CD4C75E-5A07-42A0-A370-A770A78587F6}">
      <dgm:prSet phldrT="[Text]" custT="1"/>
      <dgm:spPr/>
      <dgm:t>
        <a:bodyPr/>
        <a:lstStyle/>
        <a:p>
          <a:r>
            <a:rPr lang="en-GB" sz="2000" noProof="0" dirty="0" smtClean="0">
              <a:solidFill>
                <a:srgbClr val="0F5494"/>
              </a:solidFill>
            </a:rPr>
            <a:t>Focus on peripheral/ cross-border areas </a:t>
          </a:r>
          <a:endParaRPr lang="en-GB" sz="2000" noProof="0" dirty="0">
            <a:solidFill>
              <a:srgbClr val="0F5494"/>
            </a:solidFill>
          </a:endParaRPr>
        </a:p>
      </dgm:t>
    </dgm:pt>
    <dgm:pt modelId="{51B2428B-6134-4536-BDB2-FFC936086DB8}" type="parTrans" cxnId="{7214D2EC-A10D-4796-8964-F58A4B232883}">
      <dgm:prSet/>
      <dgm:spPr/>
      <dgm:t>
        <a:bodyPr/>
        <a:lstStyle/>
        <a:p>
          <a:endParaRPr lang="en-GB"/>
        </a:p>
      </dgm:t>
    </dgm:pt>
    <dgm:pt modelId="{0E9929D3-C8C5-4385-ABEC-F87E84B467BB}" type="sibTrans" cxnId="{7214D2EC-A10D-4796-8964-F58A4B232883}">
      <dgm:prSet/>
      <dgm:spPr/>
      <dgm:t>
        <a:bodyPr/>
        <a:lstStyle/>
        <a:p>
          <a:endParaRPr lang="en-GB"/>
        </a:p>
      </dgm:t>
    </dgm:pt>
    <dgm:pt modelId="{89DEF380-701E-402B-B00B-96618FFB39A1}">
      <dgm:prSet phldrT="[Text]" custT="1"/>
      <dgm:spPr/>
      <dgm:t>
        <a:bodyPr/>
        <a:lstStyle/>
        <a:p>
          <a:r>
            <a:rPr lang="en-GB" sz="1900" noProof="0" dirty="0" smtClean="0">
              <a:solidFill>
                <a:srgbClr val="0F5494"/>
              </a:solidFill>
            </a:rPr>
            <a:t>Regional Development &amp; Protection Programmes</a:t>
          </a:r>
          <a:endParaRPr lang="en-GB" sz="1900" noProof="0" dirty="0">
            <a:solidFill>
              <a:srgbClr val="0F5494"/>
            </a:solidFill>
          </a:endParaRPr>
        </a:p>
      </dgm:t>
    </dgm:pt>
    <dgm:pt modelId="{9FAA194F-7F23-4EA6-B37B-795C1A16FB06}" type="parTrans" cxnId="{512FBF10-9738-4A61-AF11-F741EAA71F39}">
      <dgm:prSet/>
      <dgm:spPr/>
      <dgm:t>
        <a:bodyPr/>
        <a:lstStyle/>
        <a:p>
          <a:endParaRPr lang="en-GB"/>
        </a:p>
      </dgm:t>
    </dgm:pt>
    <dgm:pt modelId="{2ECCF3A2-35F3-4216-A412-6866B0A8AEF4}" type="sibTrans" cxnId="{512FBF10-9738-4A61-AF11-F741EAA71F39}">
      <dgm:prSet/>
      <dgm:spPr/>
      <dgm:t>
        <a:bodyPr/>
        <a:lstStyle/>
        <a:p>
          <a:endParaRPr lang="en-GB"/>
        </a:p>
      </dgm:t>
    </dgm:pt>
    <dgm:pt modelId="{5DB39D00-E551-4893-8968-0131DA69403C}">
      <dgm:prSet phldrT="[Text]" custT="1"/>
      <dgm:spPr/>
      <dgm:t>
        <a:bodyPr/>
        <a:lstStyle/>
        <a:p>
          <a:r>
            <a:rPr lang="fr-BE" sz="2000" dirty="0" smtClean="0">
              <a:solidFill>
                <a:srgbClr val="0F5494"/>
              </a:solidFill>
            </a:rPr>
            <a:t>Support to Khartoum </a:t>
          </a:r>
          <a:r>
            <a:rPr lang="en-GB" sz="2000" noProof="1" smtClean="0">
              <a:solidFill>
                <a:srgbClr val="0F5494"/>
              </a:solidFill>
            </a:rPr>
            <a:t>Process</a:t>
          </a:r>
          <a:endParaRPr lang="en-GB" sz="2000" noProof="1">
            <a:solidFill>
              <a:srgbClr val="0F5494"/>
            </a:solidFill>
          </a:endParaRPr>
        </a:p>
      </dgm:t>
    </dgm:pt>
    <dgm:pt modelId="{2E143E0A-8331-47C5-B3DF-DC370E1FDA89}" type="parTrans" cxnId="{339C3F60-C9CE-4D63-A3AA-6375F9E2789C}">
      <dgm:prSet/>
      <dgm:spPr/>
      <dgm:t>
        <a:bodyPr/>
        <a:lstStyle/>
        <a:p>
          <a:endParaRPr lang="en-GB"/>
        </a:p>
      </dgm:t>
    </dgm:pt>
    <dgm:pt modelId="{65FD0CAC-4F16-4CCA-8041-7E02541D1A2A}" type="sibTrans" cxnId="{339C3F60-C9CE-4D63-A3AA-6375F9E2789C}">
      <dgm:prSet/>
      <dgm:spPr/>
      <dgm:t>
        <a:bodyPr/>
        <a:lstStyle/>
        <a:p>
          <a:endParaRPr lang="en-GB"/>
        </a:p>
      </dgm:t>
    </dgm:pt>
    <dgm:pt modelId="{9FF2C837-13F0-4D15-8270-EFA0F60E070B}">
      <dgm:prSet phldrT="[Text]" custT="1"/>
      <dgm:spPr/>
      <dgm:t>
        <a:bodyPr/>
        <a:lstStyle/>
        <a:p>
          <a:r>
            <a:rPr lang="fr-BE" sz="2000" dirty="0" smtClean="0">
              <a:solidFill>
                <a:srgbClr val="0F5494"/>
              </a:solidFill>
            </a:rPr>
            <a:t>Return and </a:t>
          </a:r>
          <a:r>
            <a:rPr lang="en-GB" sz="2000" noProof="0" dirty="0" smtClean="0">
              <a:solidFill>
                <a:srgbClr val="0F5494"/>
              </a:solidFill>
            </a:rPr>
            <a:t>readmissions</a:t>
          </a:r>
          <a:endParaRPr lang="en-GB" sz="2000" noProof="0" dirty="0">
            <a:solidFill>
              <a:srgbClr val="0F5494"/>
            </a:solidFill>
          </a:endParaRPr>
        </a:p>
      </dgm:t>
    </dgm:pt>
    <dgm:pt modelId="{8CEA2714-A27E-4DF2-BFC7-2C5C296E356B}" type="parTrans" cxnId="{9D1D44FA-BE7E-40D0-B46E-A1C2F6E6E2F9}">
      <dgm:prSet/>
      <dgm:spPr/>
      <dgm:t>
        <a:bodyPr/>
        <a:lstStyle/>
        <a:p>
          <a:endParaRPr lang="en-GB"/>
        </a:p>
      </dgm:t>
    </dgm:pt>
    <dgm:pt modelId="{ED8556FD-DC31-4429-8955-31C5E7E2DF37}" type="sibTrans" cxnId="{9D1D44FA-BE7E-40D0-B46E-A1C2F6E6E2F9}">
      <dgm:prSet/>
      <dgm:spPr/>
      <dgm:t>
        <a:bodyPr/>
        <a:lstStyle/>
        <a:p>
          <a:endParaRPr lang="en-GB"/>
        </a:p>
      </dgm:t>
    </dgm:pt>
    <dgm:pt modelId="{4F57FCE2-FCC9-4086-AE0A-23EB8C6391CF}">
      <dgm:prSet custT="1"/>
      <dgm:spPr/>
      <dgm:t>
        <a:bodyPr/>
        <a:lstStyle/>
        <a:p>
          <a:r>
            <a:rPr lang="en-GB" sz="2000" noProof="0" dirty="0" smtClean="0">
              <a:solidFill>
                <a:srgbClr val="0F5494"/>
              </a:solidFill>
            </a:rPr>
            <a:t>Promote legal channels for migration</a:t>
          </a:r>
          <a:endParaRPr lang="en-GB" sz="2000" noProof="0" dirty="0">
            <a:solidFill>
              <a:srgbClr val="0F5494"/>
            </a:solidFill>
          </a:endParaRPr>
        </a:p>
      </dgm:t>
    </dgm:pt>
    <dgm:pt modelId="{522BC44E-2211-45FB-8968-7C4F35278F08}" type="parTrans" cxnId="{34BCE20A-8D0B-4880-8DE9-A0D0B8A2BC23}">
      <dgm:prSet/>
      <dgm:spPr/>
      <dgm:t>
        <a:bodyPr/>
        <a:lstStyle/>
        <a:p>
          <a:endParaRPr lang="en-GB"/>
        </a:p>
      </dgm:t>
    </dgm:pt>
    <dgm:pt modelId="{3DD1BE56-DD6D-42AE-910A-7DC78EDFBDAC}" type="sibTrans" cxnId="{34BCE20A-8D0B-4880-8DE9-A0D0B8A2BC23}">
      <dgm:prSet/>
      <dgm:spPr/>
      <dgm:t>
        <a:bodyPr/>
        <a:lstStyle/>
        <a:p>
          <a:endParaRPr lang="en-GB"/>
        </a:p>
      </dgm:t>
    </dgm:pt>
    <dgm:pt modelId="{6557767D-5412-4AA5-A1E4-2B19533C91BD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900" noProof="0" dirty="0" smtClean="0">
              <a:solidFill>
                <a:srgbClr val="0F5494"/>
              </a:solidFill>
            </a:rPr>
            <a:t>Governance and conflict prevention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noProof="0" dirty="0">
            <a:solidFill>
              <a:srgbClr val="0F5494"/>
            </a:solidFill>
          </a:endParaRPr>
        </a:p>
      </dgm:t>
    </dgm:pt>
    <dgm:pt modelId="{9FBCB2EB-FAC6-43E2-98CF-565CF1008DDD}" type="parTrans" cxnId="{7C6C70AD-943E-4E30-A894-7706AA70CCC9}">
      <dgm:prSet/>
      <dgm:spPr/>
      <dgm:t>
        <a:bodyPr/>
        <a:lstStyle/>
        <a:p>
          <a:endParaRPr lang="en-GB"/>
        </a:p>
      </dgm:t>
    </dgm:pt>
    <dgm:pt modelId="{7D9C9EAA-B53D-4490-90B5-A28959471901}" type="sibTrans" cxnId="{7C6C70AD-943E-4E30-A894-7706AA70CCC9}">
      <dgm:prSet/>
      <dgm:spPr/>
      <dgm:t>
        <a:bodyPr/>
        <a:lstStyle/>
        <a:p>
          <a:endParaRPr lang="en-GB"/>
        </a:p>
      </dgm:t>
    </dgm:pt>
    <dgm:pt modelId="{2F383557-3920-4C53-B9D6-345A658C77ED}">
      <dgm:prSet phldrT="[Text]" custT="1"/>
      <dgm:spPr/>
      <dgm:t>
        <a:bodyPr/>
        <a:lstStyle/>
        <a:p>
          <a:r>
            <a:rPr lang="en-GB" sz="2000" noProof="0" dirty="0" smtClean="0">
              <a:solidFill>
                <a:srgbClr val="0F5494"/>
              </a:solidFill>
            </a:rPr>
            <a:t>High-level dialogues</a:t>
          </a:r>
          <a:endParaRPr lang="en-GB" sz="2000" noProof="0" dirty="0">
            <a:solidFill>
              <a:srgbClr val="0F5494"/>
            </a:solidFill>
          </a:endParaRPr>
        </a:p>
      </dgm:t>
    </dgm:pt>
    <dgm:pt modelId="{8E702D4D-3598-49CA-9A89-5411F01AC024}" type="parTrans" cxnId="{624031C3-BE1A-438C-94D0-BC3A5693D18D}">
      <dgm:prSet/>
      <dgm:spPr/>
      <dgm:t>
        <a:bodyPr/>
        <a:lstStyle/>
        <a:p>
          <a:endParaRPr lang="en-GB"/>
        </a:p>
      </dgm:t>
    </dgm:pt>
    <dgm:pt modelId="{F34E2841-D395-4797-B447-EB2FD64F5887}" type="sibTrans" cxnId="{624031C3-BE1A-438C-94D0-BC3A5693D18D}">
      <dgm:prSet/>
      <dgm:spPr/>
      <dgm:t>
        <a:bodyPr/>
        <a:lstStyle/>
        <a:p>
          <a:endParaRPr lang="en-GB"/>
        </a:p>
      </dgm:t>
    </dgm:pt>
    <dgm:pt modelId="{0391E576-8B41-4BEC-8E1E-854B56B6437E}">
      <dgm:prSet phldrT="[Text]"/>
      <dgm:spPr/>
      <dgm:t>
        <a:bodyPr/>
        <a:lstStyle/>
        <a:p>
          <a:r>
            <a:rPr lang="en-GB" noProof="0" dirty="0" smtClean="0">
              <a:solidFill>
                <a:srgbClr val="0F5494"/>
              </a:solidFill>
            </a:rPr>
            <a:t>Peacebuilding/ reconstruction efforts</a:t>
          </a:r>
          <a:endParaRPr lang="en-GB" noProof="0" dirty="0">
            <a:solidFill>
              <a:srgbClr val="0F5494"/>
            </a:solidFill>
          </a:endParaRPr>
        </a:p>
      </dgm:t>
    </dgm:pt>
    <dgm:pt modelId="{C5F97C86-D3AF-42D1-8E49-4A35A9D305D4}" type="parTrans" cxnId="{1833BD65-473C-49E0-BD18-A557B0BC132F}">
      <dgm:prSet/>
      <dgm:spPr/>
      <dgm:t>
        <a:bodyPr/>
        <a:lstStyle/>
        <a:p>
          <a:endParaRPr lang="en-GB"/>
        </a:p>
      </dgm:t>
    </dgm:pt>
    <dgm:pt modelId="{023DDE13-0A9F-40FC-A6B4-FB405D49A627}" type="sibTrans" cxnId="{1833BD65-473C-49E0-BD18-A557B0BC132F}">
      <dgm:prSet/>
      <dgm:spPr/>
      <dgm:t>
        <a:bodyPr/>
        <a:lstStyle/>
        <a:p>
          <a:endParaRPr lang="en-GB"/>
        </a:p>
      </dgm:t>
    </dgm:pt>
    <dgm:pt modelId="{6D6470A7-EE91-4C1E-9AC4-BE2EE77DA5E0}" type="pres">
      <dgm:prSet presAssocID="{921FA9A7-98A9-4169-B5E5-F6A03751B71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2A83CAB-221A-46DD-B6EE-BCC239581F9E}" type="pres">
      <dgm:prSet presAssocID="{90689B77-327B-4BCA-A6E8-4B459EB83379}" presName="node" presStyleLbl="node1" presStyleIdx="0" presStyleCnt="9" custLinFactNeighborX="967" custLinFactNeighborY="-1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0EF88E-73EB-4892-B248-A2A47BFB927E}" type="pres">
      <dgm:prSet presAssocID="{6E0158D6-D86A-4438-8FFF-E2837AA6B465}" presName="sibTrans" presStyleCnt="0"/>
      <dgm:spPr/>
    </dgm:pt>
    <dgm:pt modelId="{59BD0E21-ADF9-4B87-90CC-65F733500442}" type="pres">
      <dgm:prSet presAssocID="{6557767D-5412-4AA5-A1E4-2B19533C91BD}" presName="node" presStyleLbl="node1" presStyleIdx="1" presStyleCnt="9" custLinFactNeighborX="967" custLinFactNeighborY="-1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FD722-D6A8-45CB-957E-007D3951E7DD}" type="pres">
      <dgm:prSet presAssocID="{7D9C9EAA-B53D-4490-90B5-A28959471901}" presName="sibTrans" presStyleCnt="0"/>
      <dgm:spPr/>
    </dgm:pt>
    <dgm:pt modelId="{7C675FCF-BDC0-4892-85B0-729B2BE9E57C}" type="pres">
      <dgm:prSet presAssocID="{2F383557-3920-4C53-B9D6-345A658C77ED}" presName="node" presStyleLbl="node1" presStyleIdx="2" presStyleCnt="9" custLinFactNeighborX="967" custLinFactNeighborY="-1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9B8C6B-E2FE-47A1-921D-6376A5F2BCB7}" type="pres">
      <dgm:prSet presAssocID="{F34E2841-D395-4797-B447-EB2FD64F5887}" presName="sibTrans" presStyleCnt="0"/>
      <dgm:spPr/>
    </dgm:pt>
    <dgm:pt modelId="{4382ACAE-1F8C-4479-B20A-F2411F9A18F0}" type="pres">
      <dgm:prSet presAssocID="{0391E576-8B41-4BEC-8E1E-854B56B6437E}" presName="node" presStyleLbl="node1" presStyleIdx="3" presStyleCnt="9" custLinFactNeighborX="967" custLinFactNeighborY="-1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31E62E-FCBA-4406-BA08-F81EF0F27CE7}" type="pres">
      <dgm:prSet presAssocID="{023DDE13-0A9F-40FC-A6B4-FB405D49A627}" presName="sibTrans" presStyleCnt="0"/>
      <dgm:spPr/>
    </dgm:pt>
    <dgm:pt modelId="{2E3E556B-4AA3-4AFB-8332-5F81F7A726EC}" type="pres">
      <dgm:prSet presAssocID="{6CD4C75E-5A07-42A0-A370-A770A78587F6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24A2EE-CD41-42C7-8252-CD7906FCC475}" type="pres">
      <dgm:prSet presAssocID="{0E9929D3-C8C5-4385-ABEC-F87E84B467BB}" presName="sibTrans" presStyleCnt="0"/>
      <dgm:spPr/>
    </dgm:pt>
    <dgm:pt modelId="{3C03B32F-37BE-48DE-A8BF-3B29F695C546}" type="pres">
      <dgm:prSet presAssocID="{89DEF380-701E-402B-B00B-96618FFB39A1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D80329-8F5A-404E-AB95-AC41DF1EA824}" type="pres">
      <dgm:prSet presAssocID="{2ECCF3A2-35F3-4216-A412-6866B0A8AEF4}" presName="sibTrans" presStyleCnt="0"/>
      <dgm:spPr/>
    </dgm:pt>
    <dgm:pt modelId="{5A217143-DF64-4E3F-8462-C853578E13BC}" type="pres">
      <dgm:prSet presAssocID="{5DB39D00-E551-4893-8968-0131DA69403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D2B756-CC77-4AA7-9DDF-9A5D2CEADA39}" type="pres">
      <dgm:prSet presAssocID="{65FD0CAC-4F16-4CCA-8041-7E02541D1A2A}" presName="sibTrans" presStyleCnt="0"/>
      <dgm:spPr/>
    </dgm:pt>
    <dgm:pt modelId="{28361860-A2DF-4A24-B949-9B05C6796819}" type="pres">
      <dgm:prSet presAssocID="{9FF2C837-13F0-4D15-8270-EFA0F60E070B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B25165-62D1-4A71-AABD-0050D18FBE7E}" type="pres">
      <dgm:prSet presAssocID="{ED8556FD-DC31-4429-8955-31C5E7E2DF37}" presName="sibTrans" presStyleCnt="0"/>
      <dgm:spPr/>
    </dgm:pt>
    <dgm:pt modelId="{75BDD6B8-B18E-460D-9181-DF5D986EAE7E}" type="pres">
      <dgm:prSet presAssocID="{4F57FCE2-FCC9-4086-AE0A-23EB8C6391CF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37D0A0B-62A9-47FC-AB3B-48D097DDA6FF}" type="presOf" srcId="{2F383557-3920-4C53-B9D6-345A658C77ED}" destId="{7C675FCF-BDC0-4892-85B0-729B2BE9E57C}" srcOrd="0" destOrd="0" presId="urn:microsoft.com/office/officeart/2005/8/layout/default"/>
    <dgm:cxn modelId="{1CA84249-6244-1D45-AB69-E1AF2C2BA897}" type="presOf" srcId="{6CD4C75E-5A07-42A0-A370-A770A78587F6}" destId="{2E3E556B-4AA3-4AFB-8332-5F81F7A726EC}" srcOrd="0" destOrd="0" presId="urn:microsoft.com/office/officeart/2005/8/layout/default"/>
    <dgm:cxn modelId="{7CE37FD6-D4CF-489E-975C-06D362ECBB41}" type="presOf" srcId="{6557767D-5412-4AA5-A1E4-2B19533C91BD}" destId="{59BD0E21-ADF9-4B87-90CC-65F733500442}" srcOrd="0" destOrd="0" presId="urn:microsoft.com/office/officeart/2005/8/layout/default"/>
    <dgm:cxn modelId="{9D1D44FA-BE7E-40D0-B46E-A1C2F6E6E2F9}" srcId="{921FA9A7-98A9-4169-B5E5-F6A03751B717}" destId="{9FF2C837-13F0-4D15-8270-EFA0F60E070B}" srcOrd="7" destOrd="0" parTransId="{8CEA2714-A27E-4DF2-BFC7-2C5C296E356B}" sibTransId="{ED8556FD-DC31-4429-8955-31C5E7E2DF37}"/>
    <dgm:cxn modelId="{339C3F60-C9CE-4D63-A3AA-6375F9E2789C}" srcId="{921FA9A7-98A9-4169-B5E5-F6A03751B717}" destId="{5DB39D00-E551-4893-8968-0131DA69403C}" srcOrd="6" destOrd="0" parTransId="{2E143E0A-8331-47C5-B3DF-DC370E1FDA89}" sibTransId="{65FD0CAC-4F16-4CCA-8041-7E02541D1A2A}"/>
    <dgm:cxn modelId="{7214D2EC-A10D-4796-8964-F58A4B232883}" srcId="{921FA9A7-98A9-4169-B5E5-F6A03751B717}" destId="{6CD4C75E-5A07-42A0-A370-A770A78587F6}" srcOrd="4" destOrd="0" parTransId="{51B2428B-6134-4536-BDB2-FFC936086DB8}" sibTransId="{0E9929D3-C8C5-4385-ABEC-F87E84B467BB}"/>
    <dgm:cxn modelId="{F0422AFC-805A-6E45-8CBC-D83D3DD42E41}" type="presOf" srcId="{921FA9A7-98A9-4169-B5E5-F6A03751B717}" destId="{6D6470A7-EE91-4C1E-9AC4-BE2EE77DA5E0}" srcOrd="0" destOrd="0" presId="urn:microsoft.com/office/officeart/2005/8/layout/default"/>
    <dgm:cxn modelId="{0B912678-A5AE-2F4C-8417-7C324AA50F6D}" type="presOf" srcId="{90689B77-327B-4BCA-A6E8-4B459EB83379}" destId="{B2A83CAB-221A-46DD-B6EE-BCC239581F9E}" srcOrd="0" destOrd="0" presId="urn:microsoft.com/office/officeart/2005/8/layout/default"/>
    <dgm:cxn modelId="{EB0A7EB2-613A-9247-8B40-FE55C3A39F54}" type="presOf" srcId="{89DEF380-701E-402B-B00B-96618FFB39A1}" destId="{3C03B32F-37BE-48DE-A8BF-3B29F695C546}" srcOrd="0" destOrd="0" presId="urn:microsoft.com/office/officeart/2005/8/layout/default"/>
    <dgm:cxn modelId="{2AF6930D-C2C5-534A-81C9-460AEB0FE4F0}" type="presOf" srcId="{9FF2C837-13F0-4D15-8270-EFA0F60E070B}" destId="{28361860-A2DF-4A24-B949-9B05C6796819}" srcOrd="0" destOrd="0" presId="urn:microsoft.com/office/officeart/2005/8/layout/default"/>
    <dgm:cxn modelId="{34BCE20A-8D0B-4880-8DE9-A0D0B8A2BC23}" srcId="{921FA9A7-98A9-4169-B5E5-F6A03751B717}" destId="{4F57FCE2-FCC9-4086-AE0A-23EB8C6391CF}" srcOrd="8" destOrd="0" parTransId="{522BC44E-2211-45FB-8968-7C4F35278F08}" sibTransId="{3DD1BE56-DD6D-42AE-910A-7DC78EDFBDAC}"/>
    <dgm:cxn modelId="{812DF929-646A-4442-B3FE-CC1A9C8F1001}" type="presOf" srcId="{4F57FCE2-FCC9-4086-AE0A-23EB8C6391CF}" destId="{75BDD6B8-B18E-460D-9181-DF5D986EAE7E}" srcOrd="0" destOrd="0" presId="urn:microsoft.com/office/officeart/2005/8/layout/default"/>
    <dgm:cxn modelId="{512FBF10-9738-4A61-AF11-F741EAA71F39}" srcId="{921FA9A7-98A9-4169-B5E5-F6A03751B717}" destId="{89DEF380-701E-402B-B00B-96618FFB39A1}" srcOrd="5" destOrd="0" parTransId="{9FAA194F-7F23-4EA6-B37B-795C1A16FB06}" sibTransId="{2ECCF3A2-35F3-4216-A412-6866B0A8AEF4}"/>
    <dgm:cxn modelId="{7C6C70AD-943E-4E30-A894-7706AA70CCC9}" srcId="{921FA9A7-98A9-4169-B5E5-F6A03751B717}" destId="{6557767D-5412-4AA5-A1E4-2B19533C91BD}" srcOrd="1" destOrd="0" parTransId="{9FBCB2EB-FAC6-43E2-98CF-565CF1008DDD}" sibTransId="{7D9C9EAA-B53D-4490-90B5-A28959471901}"/>
    <dgm:cxn modelId="{58A84A80-88DE-C442-95D8-B4B234952385}" type="presOf" srcId="{5DB39D00-E551-4893-8968-0131DA69403C}" destId="{5A217143-DF64-4E3F-8462-C853578E13BC}" srcOrd="0" destOrd="0" presId="urn:microsoft.com/office/officeart/2005/8/layout/default"/>
    <dgm:cxn modelId="{1833BD65-473C-49E0-BD18-A557B0BC132F}" srcId="{921FA9A7-98A9-4169-B5E5-F6A03751B717}" destId="{0391E576-8B41-4BEC-8E1E-854B56B6437E}" srcOrd="3" destOrd="0" parTransId="{C5F97C86-D3AF-42D1-8E49-4A35A9D305D4}" sibTransId="{023DDE13-0A9F-40FC-A6B4-FB405D49A627}"/>
    <dgm:cxn modelId="{A8B3AB93-A0BE-41A5-A3E9-DB97B3EB81A5}" type="presOf" srcId="{0391E576-8B41-4BEC-8E1E-854B56B6437E}" destId="{4382ACAE-1F8C-4479-B20A-F2411F9A18F0}" srcOrd="0" destOrd="0" presId="urn:microsoft.com/office/officeart/2005/8/layout/default"/>
    <dgm:cxn modelId="{BF0E3167-D5AD-4155-B96A-6CD214957B60}" srcId="{921FA9A7-98A9-4169-B5E5-F6A03751B717}" destId="{90689B77-327B-4BCA-A6E8-4B459EB83379}" srcOrd="0" destOrd="0" parTransId="{EC4A2A65-D098-4C7C-B598-AC574764F20F}" sibTransId="{6E0158D6-D86A-4438-8FFF-E2837AA6B465}"/>
    <dgm:cxn modelId="{624031C3-BE1A-438C-94D0-BC3A5693D18D}" srcId="{921FA9A7-98A9-4169-B5E5-F6A03751B717}" destId="{2F383557-3920-4C53-B9D6-345A658C77ED}" srcOrd="2" destOrd="0" parTransId="{8E702D4D-3598-49CA-9A89-5411F01AC024}" sibTransId="{F34E2841-D395-4797-B447-EB2FD64F5887}"/>
    <dgm:cxn modelId="{C8AF75E2-91E8-674E-B8A5-D576AFE2E699}" type="presParOf" srcId="{6D6470A7-EE91-4C1E-9AC4-BE2EE77DA5E0}" destId="{B2A83CAB-221A-46DD-B6EE-BCC239581F9E}" srcOrd="0" destOrd="0" presId="urn:microsoft.com/office/officeart/2005/8/layout/default"/>
    <dgm:cxn modelId="{2D731E18-C050-0543-96D5-F29E5E3C938B}" type="presParOf" srcId="{6D6470A7-EE91-4C1E-9AC4-BE2EE77DA5E0}" destId="{6E0EF88E-73EB-4892-B248-A2A47BFB927E}" srcOrd="1" destOrd="0" presId="urn:microsoft.com/office/officeart/2005/8/layout/default"/>
    <dgm:cxn modelId="{BBFC4F04-E168-45F5-B851-37D461BE5C4F}" type="presParOf" srcId="{6D6470A7-EE91-4C1E-9AC4-BE2EE77DA5E0}" destId="{59BD0E21-ADF9-4B87-90CC-65F733500442}" srcOrd="2" destOrd="0" presId="urn:microsoft.com/office/officeart/2005/8/layout/default"/>
    <dgm:cxn modelId="{60A17A1D-C381-4089-9D5E-ADD0C4BE83C1}" type="presParOf" srcId="{6D6470A7-EE91-4C1E-9AC4-BE2EE77DA5E0}" destId="{7D3FD722-D6A8-45CB-957E-007D3951E7DD}" srcOrd="3" destOrd="0" presId="urn:microsoft.com/office/officeart/2005/8/layout/default"/>
    <dgm:cxn modelId="{F98E29AD-8269-43C8-885F-EF048DF79384}" type="presParOf" srcId="{6D6470A7-EE91-4C1E-9AC4-BE2EE77DA5E0}" destId="{7C675FCF-BDC0-4892-85B0-729B2BE9E57C}" srcOrd="4" destOrd="0" presId="urn:microsoft.com/office/officeart/2005/8/layout/default"/>
    <dgm:cxn modelId="{C914C695-72C5-49AE-8531-F03298B9E8AA}" type="presParOf" srcId="{6D6470A7-EE91-4C1E-9AC4-BE2EE77DA5E0}" destId="{CE9B8C6B-E2FE-47A1-921D-6376A5F2BCB7}" srcOrd="5" destOrd="0" presId="urn:microsoft.com/office/officeart/2005/8/layout/default"/>
    <dgm:cxn modelId="{BCCF57EC-237D-43EF-B7AD-0FDB88DD04DF}" type="presParOf" srcId="{6D6470A7-EE91-4C1E-9AC4-BE2EE77DA5E0}" destId="{4382ACAE-1F8C-4479-B20A-F2411F9A18F0}" srcOrd="6" destOrd="0" presId="urn:microsoft.com/office/officeart/2005/8/layout/default"/>
    <dgm:cxn modelId="{A1027744-9604-4FB4-A0EC-AF6B1335E325}" type="presParOf" srcId="{6D6470A7-EE91-4C1E-9AC4-BE2EE77DA5E0}" destId="{8531E62E-FCBA-4406-BA08-F81EF0F27CE7}" srcOrd="7" destOrd="0" presId="urn:microsoft.com/office/officeart/2005/8/layout/default"/>
    <dgm:cxn modelId="{A6AB90A7-5B97-2149-8826-A399FD88A99D}" type="presParOf" srcId="{6D6470A7-EE91-4C1E-9AC4-BE2EE77DA5E0}" destId="{2E3E556B-4AA3-4AFB-8332-5F81F7A726EC}" srcOrd="8" destOrd="0" presId="urn:microsoft.com/office/officeart/2005/8/layout/default"/>
    <dgm:cxn modelId="{E925A66C-DFC8-CE4C-B7F1-BC58C9F04F50}" type="presParOf" srcId="{6D6470A7-EE91-4C1E-9AC4-BE2EE77DA5E0}" destId="{1924A2EE-CD41-42C7-8252-CD7906FCC475}" srcOrd="9" destOrd="0" presId="urn:microsoft.com/office/officeart/2005/8/layout/default"/>
    <dgm:cxn modelId="{3BDC8AEF-714F-CD4E-A23F-D6B796EC2E3E}" type="presParOf" srcId="{6D6470A7-EE91-4C1E-9AC4-BE2EE77DA5E0}" destId="{3C03B32F-37BE-48DE-A8BF-3B29F695C546}" srcOrd="10" destOrd="0" presId="urn:microsoft.com/office/officeart/2005/8/layout/default"/>
    <dgm:cxn modelId="{349225D8-7536-E34E-A6D5-362A404ACB33}" type="presParOf" srcId="{6D6470A7-EE91-4C1E-9AC4-BE2EE77DA5E0}" destId="{B4D80329-8F5A-404E-AB95-AC41DF1EA824}" srcOrd="11" destOrd="0" presId="urn:microsoft.com/office/officeart/2005/8/layout/default"/>
    <dgm:cxn modelId="{749229FB-3A1D-0047-BB1D-EA3ED67FE16B}" type="presParOf" srcId="{6D6470A7-EE91-4C1E-9AC4-BE2EE77DA5E0}" destId="{5A217143-DF64-4E3F-8462-C853578E13BC}" srcOrd="12" destOrd="0" presId="urn:microsoft.com/office/officeart/2005/8/layout/default"/>
    <dgm:cxn modelId="{625A310E-F2B8-9342-8621-9B6FC39E3FA9}" type="presParOf" srcId="{6D6470A7-EE91-4C1E-9AC4-BE2EE77DA5E0}" destId="{9ED2B756-CC77-4AA7-9DDF-9A5D2CEADA39}" srcOrd="13" destOrd="0" presId="urn:microsoft.com/office/officeart/2005/8/layout/default"/>
    <dgm:cxn modelId="{84083E41-A679-244B-9F78-C9D8440D7D0F}" type="presParOf" srcId="{6D6470A7-EE91-4C1E-9AC4-BE2EE77DA5E0}" destId="{28361860-A2DF-4A24-B949-9B05C6796819}" srcOrd="14" destOrd="0" presId="urn:microsoft.com/office/officeart/2005/8/layout/default"/>
    <dgm:cxn modelId="{560BB52A-C949-5D43-9A77-1825BA301849}" type="presParOf" srcId="{6D6470A7-EE91-4C1E-9AC4-BE2EE77DA5E0}" destId="{93B25165-62D1-4A71-AABD-0050D18FBE7E}" srcOrd="15" destOrd="0" presId="urn:microsoft.com/office/officeart/2005/8/layout/default"/>
    <dgm:cxn modelId="{64679A83-F577-AD47-9D80-F4988D604414}" type="presParOf" srcId="{6D6470A7-EE91-4C1E-9AC4-BE2EE77DA5E0}" destId="{75BDD6B8-B18E-460D-9181-DF5D986EAE7E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3ED7EF-0096-4AB5-A126-6DCA71F44353}">
      <dsp:nvSpPr>
        <dsp:cNvPr id="0" name=""/>
        <dsp:cNvSpPr/>
      </dsp:nvSpPr>
      <dsp:spPr>
        <a:xfrm flipV="1">
          <a:off x="8294944" y="2664293"/>
          <a:ext cx="57975" cy="66456"/>
        </a:xfrm>
        <a:prstGeom prst="leftCircularArrow">
          <a:avLst>
            <a:gd name="adj1" fmla="val 4668"/>
            <a:gd name="adj2" fmla="val 272909"/>
            <a:gd name="adj3" fmla="val 12880430"/>
            <a:gd name="adj4" fmla="val 17997487"/>
            <a:gd name="adj5" fmla="val 484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864D49-877E-471E-B423-3B9718923236}">
      <dsp:nvSpPr>
        <dsp:cNvPr id="0" name=""/>
        <dsp:cNvSpPr/>
      </dsp:nvSpPr>
      <dsp:spPr>
        <a:xfrm>
          <a:off x="2686581" y="398"/>
          <a:ext cx="2950768" cy="14753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>
              <a:solidFill>
                <a:schemeClr val="tx2"/>
              </a:solidFill>
            </a:rPr>
            <a:t>Greater economic and employment opportunities</a:t>
          </a:r>
          <a:endParaRPr lang="en-GB" sz="1700" kern="1200" dirty="0">
            <a:solidFill>
              <a:schemeClr val="tx2"/>
            </a:solidFill>
          </a:endParaRPr>
        </a:p>
      </dsp:txBody>
      <dsp:txXfrm>
        <a:off x="2758603" y="72420"/>
        <a:ext cx="2806724" cy="1331340"/>
      </dsp:txXfrm>
    </dsp:sp>
    <dsp:sp modelId="{C5174DF3-3C47-4455-8C64-FA69D5234429}">
      <dsp:nvSpPr>
        <dsp:cNvPr id="0" name=""/>
        <dsp:cNvSpPr/>
      </dsp:nvSpPr>
      <dsp:spPr>
        <a:xfrm>
          <a:off x="4297804" y="1611621"/>
          <a:ext cx="2950768" cy="1475384"/>
        </a:xfrm>
        <a:prstGeom prst="roundRect">
          <a:avLst/>
        </a:prstGeom>
        <a:solidFill>
          <a:schemeClr val="accent5">
            <a:hueOff val="1085675"/>
            <a:satOff val="3732"/>
            <a:lumOff val="-179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Strengthening resilience of communities, in particular the most vulnerable</a:t>
          </a:r>
          <a:endParaRPr lang="en-GB" sz="1700" kern="1200" dirty="0"/>
        </a:p>
      </dsp:txBody>
      <dsp:txXfrm>
        <a:off x="4369826" y="1683643"/>
        <a:ext cx="2806724" cy="1331340"/>
      </dsp:txXfrm>
    </dsp:sp>
    <dsp:sp modelId="{48BE8BCC-D022-404F-A822-D98D7EF148F4}">
      <dsp:nvSpPr>
        <dsp:cNvPr id="0" name=""/>
        <dsp:cNvSpPr/>
      </dsp:nvSpPr>
      <dsp:spPr>
        <a:xfrm>
          <a:off x="2686581" y="3222845"/>
          <a:ext cx="2950768" cy="1475384"/>
        </a:xfrm>
        <a:prstGeom prst="roundRect">
          <a:avLst/>
        </a:prstGeom>
        <a:solidFill>
          <a:schemeClr val="accent5">
            <a:hueOff val="2171350"/>
            <a:satOff val="7464"/>
            <a:lumOff val="-358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Improved migration management</a:t>
          </a:r>
          <a:endParaRPr lang="en-GB" sz="1700" kern="1200" dirty="0"/>
        </a:p>
      </dsp:txBody>
      <dsp:txXfrm>
        <a:off x="2758603" y="3294867"/>
        <a:ext cx="2806724" cy="1331340"/>
      </dsp:txXfrm>
    </dsp:sp>
    <dsp:sp modelId="{A2929BB2-9BB4-4B2E-8CB7-F9556448F553}">
      <dsp:nvSpPr>
        <dsp:cNvPr id="0" name=""/>
        <dsp:cNvSpPr/>
      </dsp:nvSpPr>
      <dsp:spPr>
        <a:xfrm>
          <a:off x="1075358" y="1611621"/>
          <a:ext cx="2950768" cy="1475384"/>
        </a:xfrm>
        <a:prstGeom prst="roundRect">
          <a:avLst/>
        </a:prstGeom>
        <a:solidFill>
          <a:schemeClr val="accent5">
            <a:hueOff val="3257024"/>
            <a:satOff val="11196"/>
            <a:lumOff val="-5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Improved governance and conflict prevention</a:t>
          </a:r>
          <a:endParaRPr lang="en-GB" sz="1700" kern="1200" dirty="0"/>
        </a:p>
      </dsp:txBody>
      <dsp:txXfrm>
        <a:off x="1147380" y="1683643"/>
        <a:ext cx="2806724" cy="13313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A83CAB-221A-46DD-B6EE-BCC239581F9E}">
      <dsp:nvSpPr>
        <dsp:cNvPr id="0" name=""/>
        <dsp:cNvSpPr/>
      </dsp:nvSpPr>
      <dsp:spPr>
        <a:xfrm>
          <a:off x="18421" y="125136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dirty="0" smtClean="0">
              <a:solidFill>
                <a:srgbClr val="0F5494"/>
              </a:solidFill>
            </a:rPr>
            <a:t>Employment opportunities and resilience</a:t>
          </a:r>
          <a:endParaRPr lang="en-GB" sz="1900" kern="1200" noProof="0" dirty="0">
            <a:solidFill>
              <a:srgbClr val="0F5494"/>
            </a:solidFill>
          </a:endParaRPr>
        </a:p>
      </dsp:txBody>
      <dsp:txXfrm>
        <a:off x="18421" y="125136"/>
        <a:ext cx="1904999" cy="1143000"/>
      </dsp:txXfrm>
    </dsp:sp>
    <dsp:sp modelId="{59BD0E21-ADF9-4B87-90CC-65F733500442}">
      <dsp:nvSpPr>
        <dsp:cNvPr id="0" name=""/>
        <dsp:cNvSpPr/>
      </dsp:nvSpPr>
      <dsp:spPr>
        <a:xfrm>
          <a:off x="2113921" y="125136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900" kern="1200" noProof="0" dirty="0" smtClean="0">
              <a:solidFill>
                <a:srgbClr val="0F5494"/>
              </a:solidFill>
            </a:rPr>
            <a:t>Governance and conflict prevention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kern="1200" noProof="0" dirty="0">
            <a:solidFill>
              <a:srgbClr val="0F5494"/>
            </a:solidFill>
          </a:endParaRPr>
        </a:p>
      </dsp:txBody>
      <dsp:txXfrm>
        <a:off x="2113921" y="125136"/>
        <a:ext cx="1904999" cy="1143000"/>
      </dsp:txXfrm>
    </dsp:sp>
    <dsp:sp modelId="{7C675FCF-BDC0-4892-85B0-729B2BE9E57C}">
      <dsp:nvSpPr>
        <dsp:cNvPr id="0" name=""/>
        <dsp:cNvSpPr/>
      </dsp:nvSpPr>
      <dsp:spPr>
        <a:xfrm>
          <a:off x="4191000" y="125136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rgbClr val="0F5494"/>
              </a:solidFill>
            </a:rPr>
            <a:t>High-level dialogues</a:t>
          </a:r>
          <a:endParaRPr lang="en-GB" sz="2000" kern="1200" noProof="0" dirty="0">
            <a:solidFill>
              <a:srgbClr val="0F5494"/>
            </a:solidFill>
          </a:endParaRPr>
        </a:p>
      </dsp:txBody>
      <dsp:txXfrm>
        <a:off x="4191000" y="125136"/>
        <a:ext cx="1904999" cy="1143000"/>
      </dsp:txXfrm>
    </dsp:sp>
    <dsp:sp modelId="{4382ACAE-1F8C-4479-B20A-F2411F9A18F0}">
      <dsp:nvSpPr>
        <dsp:cNvPr id="0" name=""/>
        <dsp:cNvSpPr/>
      </dsp:nvSpPr>
      <dsp:spPr>
        <a:xfrm>
          <a:off x="18421" y="1458636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>
              <a:solidFill>
                <a:srgbClr val="0F5494"/>
              </a:solidFill>
            </a:rPr>
            <a:t>Peacebuilding/ reconstruction efforts</a:t>
          </a:r>
          <a:endParaRPr lang="en-GB" sz="1800" kern="1200" noProof="0" dirty="0">
            <a:solidFill>
              <a:srgbClr val="0F5494"/>
            </a:solidFill>
          </a:endParaRPr>
        </a:p>
      </dsp:txBody>
      <dsp:txXfrm>
        <a:off x="18421" y="1458636"/>
        <a:ext cx="1904999" cy="1143000"/>
      </dsp:txXfrm>
    </dsp:sp>
    <dsp:sp modelId="{2E3E556B-4AA3-4AFB-8332-5F81F7A726EC}">
      <dsp:nvSpPr>
        <dsp:cNvPr id="0" name=""/>
        <dsp:cNvSpPr/>
      </dsp:nvSpPr>
      <dsp:spPr>
        <a:xfrm>
          <a:off x="2095500" y="1460499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rgbClr val="0F5494"/>
              </a:solidFill>
            </a:rPr>
            <a:t>Focus on peripheral/ cross-border areas </a:t>
          </a:r>
          <a:endParaRPr lang="en-GB" sz="2000" kern="1200" noProof="0" dirty="0">
            <a:solidFill>
              <a:srgbClr val="0F5494"/>
            </a:solidFill>
          </a:endParaRPr>
        </a:p>
      </dsp:txBody>
      <dsp:txXfrm>
        <a:off x="2095500" y="1460499"/>
        <a:ext cx="1904999" cy="1143000"/>
      </dsp:txXfrm>
    </dsp:sp>
    <dsp:sp modelId="{3C03B32F-37BE-48DE-A8BF-3B29F695C546}">
      <dsp:nvSpPr>
        <dsp:cNvPr id="0" name=""/>
        <dsp:cNvSpPr/>
      </dsp:nvSpPr>
      <dsp:spPr>
        <a:xfrm>
          <a:off x="4191000" y="1460499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dirty="0" smtClean="0">
              <a:solidFill>
                <a:srgbClr val="0F5494"/>
              </a:solidFill>
            </a:rPr>
            <a:t>Regional Development &amp; Protection Programmes</a:t>
          </a:r>
          <a:endParaRPr lang="en-GB" sz="1900" kern="1200" noProof="0" dirty="0">
            <a:solidFill>
              <a:srgbClr val="0F5494"/>
            </a:solidFill>
          </a:endParaRPr>
        </a:p>
      </dsp:txBody>
      <dsp:txXfrm>
        <a:off x="4191000" y="1460499"/>
        <a:ext cx="1904999" cy="1143000"/>
      </dsp:txXfrm>
    </dsp:sp>
    <dsp:sp modelId="{5A217143-DF64-4E3F-8462-C853578E13BC}">
      <dsp:nvSpPr>
        <dsp:cNvPr id="0" name=""/>
        <dsp:cNvSpPr/>
      </dsp:nvSpPr>
      <dsp:spPr>
        <a:xfrm>
          <a:off x="0" y="2793999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smtClean="0">
              <a:solidFill>
                <a:srgbClr val="0F5494"/>
              </a:solidFill>
            </a:rPr>
            <a:t>Support to Khartoum </a:t>
          </a:r>
          <a:r>
            <a:rPr lang="en-GB" sz="2000" kern="1200" noProof="1" smtClean="0">
              <a:solidFill>
                <a:srgbClr val="0F5494"/>
              </a:solidFill>
            </a:rPr>
            <a:t>Process</a:t>
          </a:r>
          <a:endParaRPr lang="en-GB" sz="2000" kern="1200" noProof="1">
            <a:solidFill>
              <a:srgbClr val="0F5494"/>
            </a:solidFill>
          </a:endParaRPr>
        </a:p>
      </dsp:txBody>
      <dsp:txXfrm>
        <a:off x="0" y="2793999"/>
        <a:ext cx="1904999" cy="1143000"/>
      </dsp:txXfrm>
    </dsp:sp>
    <dsp:sp modelId="{28361860-A2DF-4A24-B949-9B05C6796819}">
      <dsp:nvSpPr>
        <dsp:cNvPr id="0" name=""/>
        <dsp:cNvSpPr/>
      </dsp:nvSpPr>
      <dsp:spPr>
        <a:xfrm>
          <a:off x="2095500" y="2793999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smtClean="0">
              <a:solidFill>
                <a:srgbClr val="0F5494"/>
              </a:solidFill>
            </a:rPr>
            <a:t>Return and </a:t>
          </a:r>
          <a:r>
            <a:rPr lang="en-GB" sz="2000" kern="1200" noProof="0" dirty="0" smtClean="0">
              <a:solidFill>
                <a:srgbClr val="0F5494"/>
              </a:solidFill>
            </a:rPr>
            <a:t>readmissions</a:t>
          </a:r>
          <a:endParaRPr lang="en-GB" sz="2000" kern="1200" noProof="0" dirty="0">
            <a:solidFill>
              <a:srgbClr val="0F5494"/>
            </a:solidFill>
          </a:endParaRPr>
        </a:p>
      </dsp:txBody>
      <dsp:txXfrm>
        <a:off x="2095500" y="2793999"/>
        <a:ext cx="1904999" cy="1143000"/>
      </dsp:txXfrm>
    </dsp:sp>
    <dsp:sp modelId="{75BDD6B8-B18E-460D-9181-DF5D986EAE7E}">
      <dsp:nvSpPr>
        <dsp:cNvPr id="0" name=""/>
        <dsp:cNvSpPr/>
      </dsp:nvSpPr>
      <dsp:spPr>
        <a:xfrm>
          <a:off x="4191000" y="2794000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rgbClr val="0F5494"/>
              </a:solidFill>
            </a:rPr>
            <a:t>Promote legal channels for migration</a:t>
          </a:r>
          <a:endParaRPr lang="en-GB" sz="2000" kern="1200" noProof="0" dirty="0">
            <a:solidFill>
              <a:srgbClr val="0F5494"/>
            </a:solidFill>
          </a:endParaRPr>
        </a:p>
      </dsp:txBody>
      <dsp:txXfrm>
        <a:off x="4191000" y="2794000"/>
        <a:ext cx="1904999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56EE27BB-2D8F-407C-B3BC-BD39417A85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9561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7B63EF36-B459-412F-8390-F842D80C37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2992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53272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8228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Employment</a:t>
            </a:r>
            <a:r>
              <a:rPr lang="en-GB" b="1" baseline="0" dirty="0" smtClean="0"/>
              <a:t> opportunities and resilience </a:t>
            </a:r>
            <a:r>
              <a:rPr lang="en-GB" baseline="0" dirty="0" smtClean="0"/>
              <a:t>– key to address root causes of migration, and which will be complemented with </a:t>
            </a:r>
            <a:r>
              <a:rPr lang="en-GB" b="1" baseline="0" dirty="0" smtClean="0"/>
              <a:t>security and peace-building initiatives</a:t>
            </a:r>
            <a:r>
              <a:rPr lang="en-GB" baseline="0" dirty="0" smtClean="0"/>
              <a:t> to promote community cohesion and protection of vulnerable groups</a:t>
            </a:r>
          </a:p>
          <a:p>
            <a:r>
              <a:rPr lang="en-GB" baseline="0" dirty="0" smtClean="0"/>
              <a:t>Governance and conflict prevention – here actions are with regard to conflicts &amp; human rights violations that generate internal displacement or irregular migration – special focus will be given to </a:t>
            </a:r>
            <a:r>
              <a:rPr lang="en-GB" b="1" baseline="0" dirty="0" smtClean="0"/>
              <a:t>Sudan, Somalia and South Sudan</a:t>
            </a:r>
          </a:p>
          <a:p>
            <a:r>
              <a:rPr lang="en-GB" baseline="0" dirty="0" smtClean="0"/>
              <a:t>RDPPs – with over 8 million people in protracted situations of forced displacement, </a:t>
            </a:r>
            <a:r>
              <a:rPr lang="en-GB" b="1" baseline="0" dirty="0" smtClean="0"/>
              <a:t>providing durable solutions either for their integration into host communities or for their return to their areas of origin </a:t>
            </a:r>
            <a:r>
              <a:rPr lang="en-GB" baseline="0" dirty="0" smtClean="0"/>
              <a:t>is v important. RDPPs will focus on: protection and development needs of refugees and displaced people, as well as the needs of the hosting communities</a:t>
            </a:r>
          </a:p>
          <a:p>
            <a:r>
              <a:rPr lang="en-GB" baseline="0" dirty="0" smtClean="0"/>
              <a:t>Khartoum process – regional dialogue to support the </a:t>
            </a:r>
            <a:r>
              <a:rPr lang="en-GB" b="1" baseline="0" dirty="0" smtClean="0"/>
              <a:t>prevention and fight against irregular migration and trafficking &amp; smugglin</a:t>
            </a:r>
            <a:r>
              <a:rPr lang="en-GB" baseline="0" dirty="0" smtClean="0"/>
              <a:t>g – e.g. adopting legislative frameworks, offering protection/assistance to victims</a:t>
            </a:r>
          </a:p>
          <a:p>
            <a:r>
              <a:rPr lang="en-GB" b="1" dirty="0" smtClean="0"/>
              <a:t>Return and readmissions </a:t>
            </a:r>
            <a:r>
              <a:rPr lang="en-GB" dirty="0" smtClean="0"/>
              <a:t>&amp; promoting </a:t>
            </a:r>
            <a:r>
              <a:rPr lang="en-GB" b="1" dirty="0" smtClean="0"/>
              <a:t>legal migration channels</a:t>
            </a:r>
            <a:r>
              <a:rPr lang="en-GB" b="1" baseline="0" dirty="0" smtClean="0"/>
              <a:t> </a:t>
            </a:r>
            <a:r>
              <a:rPr lang="en-GB" dirty="0" smtClean="0"/>
              <a:t>– identified as priorities at Valletta,</a:t>
            </a:r>
            <a:r>
              <a:rPr lang="en-GB" baseline="0" dirty="0" smtClean="0"/>
              <a:t> actions will include employment creation and fostering social cohesion in order to create more conducive conditions for return and reintegration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2421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92F5C-06F3-4856-90E3-0E7387CE9CA8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396" y="4716744"/>
            <a:ext cx="5436886" cy="4465396"/>
          </a:xfrm>
        </p:spPr>
        <p:txBody>
          <a:bodyPr/>
          <a:lstStyle/>
          <a:p>
            <a:pPr marL="230657" indent="-230657"/>
            <a:endParaRPr lang="en-GB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0464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Board =</a:t>
            </a:r>
            <a:r>
              <a:rPr lang="en-GB" baseline="0" dirty="0" smtClean="0"/>
              <a:t> composed of donors, EUMS that are not donors and relevant regional organisations as observers</a:t>
            </a:r>
          </a:p>
          <a:p>
            <a:r>
              <a:rPr lang="en-GB" baseline="0" dirty="0" smtClean="0"/>
              <a:t>Role = guide the overall </a:t>
            </a:r>
            <a:r>
              <a:rPr lang="en-GB" b="1" baseline="0" dirty="0" smtClean="0"/>
              <a:t>strategy</a:t>
            </a:r>
            <a:r>
              <a:rPr lang="en-GB" baseline="0" dirty="0" smtClean="0"/>
              <a:t> of the TF</a:t>
            </a:r>
          </a:p>
          <a:p>
            <a:endParaRPr lang="en-GB" baseline="0" dirty="0" smtClean="0"/>
          </a:p>
          <a:p>
            <a:r>
              <a:rPr lang="en-GB" baseline="0" dirty="0" smtClean="0"/>
              <a:t>Op Coms = donors who have contributed more than 3 million, and non-contributing MS, regional organisations, beneficiary countries' authorities as observers</a:t>
            </a:r>
          </a:p>
          <a:p>
            <a:r>
              <a:rPr lang="en-GB" baseline="0" dirty="0" smtClean="0"/>
              <a:t>Role = to </a:t>
            </a:r>
            <a:r>
              <a:rPr lang="en-GB" b="1" baseline="0" dirty="0" smtClean="0"/>
              <a:t>approve actions </a:t>
            </a:r>
            <a:r>
              <a:rPr lang="en-GB" baseline="0" dirty="0" smtClean="0"/>
              <a:t>and supervise their implementation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22401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86190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33610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92F5C-06F3-4856-90E3-0E7387CE9CA8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396" y="4716744"/>
            <a:ext cx="5436886" cy="4465396"/>
          </a:xfrm>
        </p:spPr>
        <p:txBody>
          <a:bodyPr/>
          <a:lstStyle/>
          <a:p>
            <a:pPr marL="0" indent="0">
              <a:buFont typeface="Times" charset="0"/>
              <a:buNone/>
            </a:pPr>
            <a:endParaRPr lang="en-GB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altLang="en-US" sz="120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7165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Identification and formulation</a:t>
            </a:r>
            <a:r>
              <a:rPr lang="en-GB" baseline="0" dirty="0" smtClean="0"/>
              <a:t> is done in close cooperation with partner country authorities and local stakeholders.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Regional projects are formulated at HQ level, individual country projects are formulated by Delegations and then under quality support in Brussels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9611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92F5C-06F3-4856-90E3-0E7387CE9CA8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396" y="4716744"/>
            <a:ext cx="5436886" cy="4465396"/>
          </a:xfrm>
        </p:spPr>
        <p:txBody>
          <a:bodyPr/>
          <a:lstStyle/>
          <a:p>
            <a:pPr marL="230657" indent="-230657"/>
            <a:endParaRPr lang="en-GB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11284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25673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92F5C-06F3-4856-90E3-0E7387CE9CA8}" type="slidenum">
              <a:rPr lang="en-GB" altLang="en-US"/>
              <a:pPr/>
              <a:t>22</a:t>
            </a:fld>
            <a:endParaRPr lang="en-GB" alt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396" y="4716744"/>
            <a:ext cx="5436886" cy="4465396"/>
          </a:xfrm>
        </p:spPr>
        <p:txBody>
          <a:bodyPr/>
          <a:lstStyle/>
          <a:p>
            <a:pPr marL="0" indent="0">
              <a:buFont typeface="Times" charset="0"/>
              <a:buNone/>
            </a:pPr>
            <a:endParaRPr lang="en-GB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39286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42064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9230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0983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1888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8098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8636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4726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6495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b="1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3EF36-B459-412F-8390-F842D80C37A3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4942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B5EEFD22-71E5-4482-B354-5E081721B4E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D9EAB-43CC-4337-924B-E5773A7040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06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BD696-E47A-414A-AB00-BE8B42D625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067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13D52-2DD2-4DB7-ADFB-4F277BC59F9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051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D7C7A-2240-4E6F-9907-387B312627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691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214F3-1DB0-46D6-A31C-35433BC3CB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875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87A17-0E10-416F-BA38-E222CBA635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672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7CFED-E6D0-41C6-807D-85B178B8B9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71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29895-E7AF-4C47-AFCC-BBDB5FCBAC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263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6C3D2-EA74-491D-AFC3-3731342864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413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C03C8-7D73-4144-BD83-202802988D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02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2F679DEF-64FC-4F19-951D-B9BDD6E20B5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EuropeAid-EUTF-AFRICA@ec.europa.eu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ebgate.ec.europa.eu/europeaid/online-services/index.cfm?do=publi.welcome" TargetMode="External"/><Relationship Id="rId4" Type="http://schemas.openxmlformats.org/officeDocument/2006/relationships/hyperlink" Target="https://ec.europa.eu/europeaid/regions/africa/eu-emergency-trust-fund-africa_e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1520" y="2420888"/>
            <a:ext cx="8784530" cy="2304256"/>
          </a:xfrm>
        </p:spPr>
        <p:txBody>
          <a:bodyPr>
            <a:noAutofit/>
          </a:bodyPr>
          <a:lstStyle/>
          <a:p>
            <a:pPr algn="ctr"/>
            <a:r>
              <a:rPr lang="en-GB" altLang="en-US" sz="2800" cap="small" dirty="0" smtClean="0"/>
              <a:t>European Union Emergency Trust Fund </a:t>
            </a:r>
            <a:br>
              <a:rPr lang="en-GB" altLang="en-US" sz="2800" cap="small" dirty="0" smtClean="0"/>
            </a:br>
            <a:r>
              <a:rPr lang="en-GB" altLang="en-US" sz="2800" cap="small" dirty="0" smtClean="0"/>
              <a:t>for stability </a:t>
            </a:r>
            <a:br>
              <a:rPr lang="en-GB" altLang="en-US" sz="2800" cap="small" dirty="0" smtClean="0"/>
            </a:br>
            <a:r>
              <a:rPr lang="en-GB" altLang="en-US" sz="2800" cap="small" dirty="0" smtClean="0"/>
              <a:t>and </a:t>
            </a:r>
            <a:r>
              <a:rPr lang="en-GB" altLang="en-US" sz="2800" cap="small" smtClean="0"/>
              <a:t>addressing root </a:t>
            </a:r>
            <a:r>
              <a:rPr lang="en-GB" altLang="en-US" sz="2800" cap="small" dirty="0" smtClean="0"/>
              <a:t>causes of irregular migration and displaced persons in Africa</a:t>
            </a:r>
            <a:endParaRPr lang="en-GB" altLang="en-US" sz="2800" cap="small" dirty="0"/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 bwMode="auto">
          <a:xfrm>
            <a:off x="179512" y="1484784"/>
            <a:ext cx="878453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175" algn="l" rtl="0" eaLnBrk="1" fontAlgn="base" hangingPunct="1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GB" altLang="en-US" sz="3600" kern="0" cap="small" dirty="0" smtClean="0">
                <a:solidFill>
                  <a:schemeClr val="bg1"/>
                </a:solidFill>
              </a:rPr>
              <a:t>Information Session</a:t>
            </a:r>
            <a:endParaRPr lang="en-GB" altLang="en-US" sz="3600" kern="0" cap="small" dirty="0">
              <a:solidFill>
                <a:schemeClr val="bg1"/>
              </a:solidFill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3995936" y="5805264"/>
            <a:ext cx="514238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175" algn="l" rtl="0" eaLnBrk="1" fontAlgn="base" hangingPunct="1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r>
              <a:rPr lang="en-US" sz="1600" dirty="0"/>
              <a:t>Ministry of Foreign Affairs, Czech </a:t>
            </a:r>
            <a:r>
              <a:rPr lang="en-US" sz="1600" dirty="0" smtClean="0"/>
              <a:t>Republic</a:t>
            </a:r>
            <a:r>
              <a:rPr lang="fr-BE" altLang="en-US" sz="1600" kern="0" cap="small" dirty="0" smtClean="0">
                <a:solidFill>
                  <a:schemeClr val="bg1"/>
                </a:solidFill>
              </a:rPr>
              <a:t> 06/04/2016</a:t>
            </a:r>
            <a:endParaRPr lang="en-GB" altLang="en-US" sz="1600" kern="0" cap="smal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936625"/>
          </a:xfrm>
        </p:spPr>
        <p:txBody>
          <a:bodyPr/>
          <a:lstStyle/>
          <a:p>
            <a:pPr algn="ctr"/>
            <a:r>
              <a:rPr lang="en-GB" sz="2800" dirty="0" smtClean="0"/>
              <a:t>Priorities of Horn of Africa Operational Framework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19256" cy="3529013"/>
          </a:xfrm>
        </p:spPr>
        <p:txBody>
          <a:bodyPr/>
          <a:lstStyle/>
          <a:p>
            <a:pPr marL="0" indent="0">
              <a:buNone/>
            </a:pPr>
            <a:r>
              <a:rPr lang="en-GB" sz="2000" b="1" i="0" dirty="0" smtClean="0"/>
              <a:t>Migration and displacement:</a:t>
            </a:r>
          </a:p>
          <a:p>
            <a:endParaRPr lang="en-GB" sz="2000" dirty="0" smtClean="0"/>
          </a:p>
          <a:p>
            <a:r>
              <a:rPr lang="en-GB" sz="2000" dirty="0" smtClean="0"/>
              <a:t>Improving conditions for refugees and host communities</a:t>
            </a:r>
          </a:p>
          <a:p>
            <a:r>
              <a:rPr lang="en-GB" sz="2000" dirty="0" smtClean="0"/>
              <a:t>Moving towards durable solutions</a:t>
            </a:r>
          </a:p>
          <a:p>
            <a:r>
              <a:rPr lang="en-GB" sz="2000" dirty="0" smtClean="0"/>
              <a:t>Strengthening migration management in support of High-Level dialogues and the Khartoum process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b="1" i="0" dirty="0" smtClean="0"/>
              <a:t>Stabilisation</a:t>
            </a:r>
            <a:r>
              <a:rPr lang="en-GB" sz="2000" dirty="0" smtClean="0"/>
              <a:t>:</a:t>
            </a:r>
          </a:p>
          <a:p>
            <a:endParaRPr lang="en-GB" sz="2000" dirty="0" smtClean="0"/>
          </a:p>
          <a:p>
            <a:r>
              <a:rPr lang="en-GB" sz="2000" dirty="0" smtClean="0"/>
              <a:t>Curbing the risk of potential future displacement</a:t>
            </a:r>
          </a:p>
          <a:p>
            <a:r>
              <a:rPr lang="en-GB" sz="2000" dirty="0" smtClean="0"/>
              <a:t>Conflict prevention and mitigation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21053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339850"/>
            <a:ext cx="9036496" cy="936625"/>
          </a:xfrm>
        </p:spPr>
        <p:txBody>
          <a:bodyPr/>
          <a:lstStyle/>
          <a:p>
            <a:pPr algn="ctr"/>
            <a:r>
              <a:rPr lang="en-GB" dirty="0" smtClean="0"/>
              <a:t>Horn of Africa specific </a:t>
            </a:r>
            <a:r>
              <a:rPr lang="en-GB" dirty="0"/>
              <a:t>actions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93615760"/>
              </p:ext>
            </p:extLst>
          </p:nvPr>
        </p:nvGraphicFramePr>
        <p:xfrm>
          <a:off x="1547664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988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Text Box 2"/>
          <p:cNvSpPr txBox="1">
            <a:spLocks noChangeArrowheads="1"/>
          </p:cNvSpPr>
          <p:nvPr/>
        </p:nvSpPr>
        <p:spPr bwMode="auto">
          <a:xfrm>
            <a:off x="395288" y="404813"/>
            <a:ext cx="4464050" cy="5788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03C7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altLang="en-US" sz="37000" b="1" dirty="0">
                <a:solidFill>
                  <a:srgbClr val="C0C0C0"/>
                </a:solidFill>
              </a:rPr>
              <a:t>2</a:t>
            </a:r>
            <a:endParaRPr lang="en-GB" altLang="en-US" sz="37000" b="1" dirty="0">
              <a:solidFill>
                <a:srgbClr val="C0C0C0"/>
              </a:solidFill>
              <a:latin typeface="Verdana" pitchFamily="34" charset="0"/>
            </a:endParaRP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48509" y="3284538"/>
            <a:ext cx="7088187" cy="10810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altLang="en-US" sz="3200" b="1" dirty="0" smtClean="0">
                <a:latin typeface="Arial" pitchFamily="34" charset="0"/>
              </a:rPr>
              <a:t>Participatory Governance</a:t>
            </a:r>
            <a:endParaRPr lang="en-GB" altLang="en-US" sz="3200" b="1" dirty="0">
              <a:latin typeface="Arial" pitchFamily="34" charset="0"/>
            </a:endParaRPr>
          </a:p>
          <a:p>
            <a:pPr>
              <a:lnSpc>
                <a:spcPct val="100000"/>
              </a:lnSpc>
            </a:pPr>
            <a:endParaRPr lang="en-GB" altLang="en-US" sz="3200" b="1" dirty="0">
              <a:solidFill>
                <a:schemeClr val="tx1"/>
              </a:solidFill>
              <a:latin typeface="Arial" pitchFamily="34" charset="0"/>
            </a:endParaRPr>
          </a:p>
          <a:p>
            <a:pPr marL="2873375" lvl="4" indent="0">
              <a:lnSpc>
                <a:spcPct val="100000"/>
              </a:lnSpc>
            </a:pPr>
            <a:endParaRPr lang="en-GB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63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Legal framework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Financial </a:t>
            </a:r>
            <a:r>
              <a:rPr lang="en-GB" dirty="0" smtClean="0"/>
              <a:t>Regulation</a:t>
            </a:r>
            <a:r>
              <a:rPr lang="fr-BE" dirty="0" smtClean="0"/>
              <a:t> – Article 187 "</a:t>
            </a:r>
            <a:r>
              <a:rPr lang="en-GB" dirty="0" smtClean="0"/>
              <a:t>Union Trust Funds for external actions"</a:t>
            </a:r>
          </a:p>
          <a:p>
            <a:endParaRPr lang="en-GB" dirty="0" smtClean="0"/>
          </a:p>
          <a:p>
            <a:r>
              <a:rPr lang="en-GB" dirty="0" smtClean="0"/>
              <a:t>Commission decisions </a:t>
            </a:r>
          </a:p>
          <a:p>
            <a:pPr lvl="1"/>
            <a:r>
              <a:rPr lang="en-GB" dirty="0" smtClean="0"/>
              <a:t>establishing the Trust Fund</a:t>
            </a:r>
          </a:p>
          <a:p>
            <a:pPr lvl="1"/>
            <a:r>
              <a:rPr lang="en-GB" dirty="0" smtClean="0"/>
              <a:t>for the financing of the Trust Fund</a:t>
            </a:r>
          </a:p>
          <a:p>
            <a:pPr marL="457200" lvl="1" indent="0">
              <a:buNone/>
            </a:pPr>
            <a:endParaRPr lang="fr-BE" dirty="0" smtClean="0"/>
          </a:p>
          <a:p>
            <a:r>
              <a:rPr lang="en-GB" dirty="0" smtClean="0"/>
              <a:t>Constitutive Agreement</a:t>
            </a:r>
          </a:p>
        </p:txBody>
      </p:sp>
    </p:spTree>
    <p:extLst>
      <p:ext uri="{BB962C8B-B14F-4D97-AF65-F5344CB8AC3E}">
        <p14:creationId xmlns:p14="http://schemas.microsoft.com/office/powerpoint/2010/main" val="331151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How is the Trust Fund governed?</a:t>
            </a:r>
            <a:br>
              <a:rPr lang="en-GB" sz="32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529013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The fund is governed at two levels:</a:t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GB" sz="1800" b="1" dirty="0" smtClean="0"/>
              <a:t>The Board</a:t>
            </a:r>
            <a:r>
              <a:rPr lang="en-GB" sz="1800" dirty="0" smtClean="0"/>
              <a:t>, chaired by the EU, consisting of representatives of Donors, is responsible for the definition of a general strategy. Non-contributing EU MS are invited to act as observers.</a:t>
            </a:r>
          </a:p>
          <a:p>
            <a:endParaRPr lang="en-GB" sz="1800" dirty="0" smtClean="0"/>
          </a:p>
          <a:p>
            <a:r>
              <a:rPr lang="en-GB" sz="1800" b="1" dirty="0" smtClean="0"/>
              <a:t>The Operational Committees</a:t>
            </a:r>
            <a:r>
              <a:rPr lang="en-GB" sz="1800" dirty="0" smtClean="0"/>
              <a:t>, chaired by the EU and constituted of representatives of Donors (&gt;3M€) decide on the mobilisation of funds and the approval of projects.</a:t>
            </a:r>
          </a:p>
          <a:p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National and regional authorities participate at both levels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5862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Operational Committees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 err="1" smtClean="0"/>
              <a:t>Window</a:t>
            </a:r>
            <a:r>
              <a:rPr lang="fr-BE" dirty="0" smtClean="0"/>
              <a:t> A – Sahel </a:t>
            </a:r>
            <a:r>
              <a:rPr lang="fr-BE" dirty="0" err="1"/>
              <a:t>R</a:t>
            </a:r>
            <a:r>
              <a:rPr lang="fr-BE" dirty="0" err="1" smtClean="0"/>
              <a:t>egion</a:t>
            </a:r>
            <a:r>
              <a:rPr lang="fr-BE" dirty="0" smtClean="0"/>
              <a:t> &amp; Lake </a:t>
            </a:r>
            <a:r>
              <a:rPr lang="fr-BE" dirty="0" err="1" smtClean="0"/>
              <a:t>Chad</a:t>
            </a:r>
            <a:endParaRPr lang="fr-BE" dirty="0" smtClean="0"/>
          </a:p>
          <a:p>
            <a:pPr lvl="1"/>
            <a:r>
              <a:rPr lang="fr-BE" b="0" dirty="0" smtClean="0"/>
              <a:t>1st OC held on 14/01/2016 with 10 projects approved for </a:t>
            </a:r>
            <a:r>
              <a:rPr lang="fr-BE" dirty="0"/>
              <a:t>€101 </a:t>
            </a:r>
            <a:r>
              <a:rPr lang="fr-BE" dirty="0" smtClean="0"/>
              <a:t>million</a:t>
            </a:r>
          </a:p>
          <a:p>
            <a:pPr lvl="1"/>
            <a:endParaRPr lang="fr-BE" dirty="0" smtClean="0"/>
          </a:p>
          <a:p>
            <a:pPr marL="0" indent="0">
              <a:buNone/>
            </a:pPr>
            <a:r>
              <a:rPr lang="fr-BE" dirty="0" err="1" smtClean="0"/>
              <a:t>Window</a:t>
            </a:r>
            <a:r>
              <a:rPr lang="fr-BE" dirty="0" smtClean="0"/>
              <a:t> B – Horn of </a:t>
            </a:r>
            <a:r>
              <a:rPr lang="fr-BE" dirty="0" err="1" smtClean="0"/>
              <a:t>Africa</a:t>
            </a:r>
            <a:endParaRPr lang="fr-BE" dirty="0" smtClean="0"/>
          </a:p>
          <a:p>
            <a:pPr lvl="1"/>
            <a:r>
              <a:rPr lang="fr-BE" b="0" dirty="0" smtClean="0"/>
              <a:t>1st OC held on 16/12/2015 with 10 projects approved for </a:t>
            </a:r>
            <a:r>
              <a:rPr lang="fr-BE" dirty="0" smtClean="0"/>
              <a:t>€253 million</a:t>
            </a:r>
          </a:p>
          <a:p>
            <a:pPr marL="457200" lvl="1" indent="0">
              <a:buNone/>
            </a:pPr>
            <a:endParaRPr lang="fr-BE" dirty="0" smtClean="0"/>
          </a:p>
          <a:p>
            <a:pPr marL="0" indent="0">
              <a:buNone/>
            </a:pPr>
            <a:r>
              <a:rPr lang="fr-BE" dirty="0" err="1" smtClean="0"/>
              <a:t>Window</a:t>
            </a:r>
            <a:r>
              <a:rPr lang="fr-BE" dirty="0" smtClean="0"/>
              <a:t> C – </a:t>
            </a:r>
            <a:r>
              <a:rPr lang="fr-BE" dirty="0" err="1" smtClean="0"/>
              <a:t>North</a:t>
            </a:r>
            <a:r>
              <a:rPr lang="fr-BE" dirty="0" smtClean="0"/>
              <a:t> Africa</a:t>
            </a:r>
          </a:p>
          <a:p>
            <a:pPr lvl="1"/>
            <a:r>
              <a:rPr lang="fr-BE" b="0" dirty="0" smtClean="0"/>
              <a:t>1st OC to </a:t>
            </a:r>
            <a:r>
              <a:rPr lang="fr-BE" b="0" dirty="0" err="1" smtClean="0"/>
              <a:t>be</a:t>
            </a:r>
            <a:r>
              <a:rPr lang="fr-BE" b="0" dirty="0" smtClean="0"/>
              <a:t> </a:t>
            </a:r>
            <a:r>
              <a:rPr lang="fr-BE" b="0" dirty="0" err="1" smtClean="0"/>
              <a:t>held</a:t>
            </a:r>
            <a:r>
              <a:rPr lang="fr-BE" b="0" dirty="0" smtClean="0"/>
              <a:t> in July 2016</a:t>
            </a:r>
          </a:p>
          <a:p>
            <a:pPr lvl="1"/>
            <a:endParaRPr lang="fr-B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6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6552" y="980728"/>
            <a:ext cx="9937104" cy="936625"/>
          </a:xfrm>
        </p:spPr>
        <p:txBody>
          <a:bodyPr/>
          <a:lstStyle/>
          <a:p>
            <a:r>
              <a:rPr lang="fr-BE" sz="2400" dirty="0" smtClean="0"/>
              <a:t>  </a:t>
            </a:r>
            <a:r>
              <a:rPr lang="fr-BE" sz="2400" dirty="0" err="1" smtClean="0"/>
              <a:t>HoA</a:t>
            </a:r>
            <a:r>
              <a:rPr lang="fr-BE" sz="2400" dirty="0" smtClean="0"/>
              <a:t> – </a:t>
            </a:r>
            <a:r>
              <a:rPr lang="en-GB" sz="2400" dirty="0" smtClean="0"/>
              <a:t>10 projects </a:t>
            </a:r>
            <a:r>
              <a:rPr lang="en-GB" sz="2400" dirty="0"/>
              <a:t>adopted totalling €253 </a:t>
            </a:r>
            <a:r>
              <a:rPr lang="en-GB" sz="2400" dirty="0" smtClean="0"/>
              <a:t>million</a:t>
            </a: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293201"/>
              </p:ext>
            </p:extLst>
          </p:nvPr>
        </p:nvGraphicFramePr>
        <p:xfrm>
          <a:off x="179512" y="1772817"/>
          <a:ext cx="8856984" cy="5016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4"/>
                <a:gridCol w="6293119"/>
                <a:gridCol w="1087701"/>
              </a:tblGrid>
              <a:tr h="256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300" dirty="0">
                          <a:effectLst/>
                        </a:rPr>
                        <a:t>Country</a:t>
                      </a:r>
                      <a:endParaRPr lang="en-GB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300">
                          <a:effectLst/>
                        </a:rPr>
                        <a:t>Title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>
                          <a:effectLst/>
                        </a:rPr>
                        <a:t>Amount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</a:tr>
              <a:tr h="1038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300" b="1">
                          <a:effectLst/>
                        </a:rPr>
                        <a:t>Ethiopia </a:t>
                      </a:r>
                      <a:endParaRPr lang="en-GB" sz="13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dirty="0">
                          <a:effectLst/>
                        </a:rPr>
                        <a:t>RESET II (Resilience Building and Creation of Economic Opportunities in Ethiopia)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dirty="0">
                          <a:effectLst/>
                        </a:rPr>
                        <a:t>SINCE (Stemming Irregular Migration in Northern and Central Ethiopia)</a:t>
                      </a:r>
                      <a:endParaRPr lang="en-GB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>
                          <a:effectLst/>
                        </a:rPr>
                        <a:t>€47M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>
                          <a:effectLst/>
                        </a:rPr>
                        <a:t>€20M</a:t>
                      </a:r>
                      <a:endParaRPr lang="en-GB" sz="13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</a:tr>
              <a:tr h="521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>
                          <a:effectLst/>
                        </a:rPr>
                        <a:t>Somalia</a:t>
                      </a:r>
                      <a:endParaRPr lang="en-GB" sz="13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>
                          <a:effectLst/>
                        </a:rPr>
                        <a:t>RE-INTEG (Enhancing Somalia's responsiveness to the management and integration of mixed migration flows)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>
                          <a:effectLst/>
                        </a:rPr>
                        <a:t>€50M</a:t>
                      </a:r>
                      <a:endParaRPr lang="en-GB" sz="13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</a:tr>
              <a:tr h="1038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300" b="1">
                          <a:effectLst/>
                        </a:rPr>
                        <a:t>Uganda </a:t>
                      </a:r>
                      <a:endParaRPr lang="en-GB" sz="13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dirty="0">
                          <a:effectLst/>
                        </a:rPr>
                        <a:t>Strengthening Social Cohesion and Stability in Slum Populations of Kampala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dirty="0">
                          <a:effectLst/>
                        </a:rPr>
                        <a:t>SPRS-NU (Support Programme to the Refugee Settlements and Host Communities in Northern Uganda) </a:t>
                      </a:r>
                      <a:endParaRPr lang="en-GB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>
                          <a:effectLst/>
                        </a:rPr>
                        <a:t>€4.3M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>
                          <a:effectLst/>
                        </a:rPr>
                        <a:t>€10M</a:t>
                      </a:r>
                      <a:endParaRPr lang="en-GB" sz="13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</a:tr>
              <a:tr h="1376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>
                          <a:effectLst/>
                        </a:rPr>
                        <a:t>South Sudan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300" b="1">
                          <a:effectLst/>
                        </a:rPr>
                        <a:t> </a:t>
                      </a:r>
                      <a:endParaRPr lang="en-GB" sz="13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300">
                          <a:effectLst/>
                        </a:rPr>
                        <a:t>Health Pool Fund II</a:t>
                      </a:r>
                      <a:endParaRPr lang="en-GB" sz="13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>
                          <a:effectLst/>
                        </a:rPr>
                        <a:t>IMPACT - Improvement of delivery of basic education through improved management and teacher's training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>
                          <a:effectLst/>
                        </a:rPr>
                        <a:t>Support to stabilisation through improved resource, economic and financial management 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 dirty="0">
                          <a:effectLst/>
                        </a:rPr>
                        <a:t>€20M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 dirty="0">
                          <a:effectLst/>
                        </a:rPr>
                        <a:t>€45.6M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 dirty="0">
                          <a:effectLst/>
                        </a:rPr>
                        <a:t>€12M</a:t>
                      </a:r>
                      <a:endParaRPr lang="en-GB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</a:tr>
              <a:tr h="593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 dirty="0">
                          <a:effectLst/>
                        </a:rPr>
                        <a:t>Regional</a:t>
                      </a:r>
                      <a:endParaRPr lang="en-GB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>
                          <a:effectLst/>
                        </a:rPr>
                        <a:t>Research and Evidence Facility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>
                          <a:effectLst/>
                        </a:rPr>
                        <a:t>Better Migration Management</a:t>
                      </a:r>
                      <a:endParaRPr lang="en-GB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 dirty="0">
                          <a:effectLst/>
                        </a:rPr>
                        <a:t>€4.1M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b="1" dirty="0">
                          <a:effectLst/>
                        </a:rPr>
                        <a:t>€40M</a:t>
                      </a:r>
                      <a:endParaRPr lang="en-GB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68" marR="53568" marT="26784" marB="2678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41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Text Box 2"/>
          <p:cNvSpPr txBox="1">
            <a:spLocks noChangeArrowheads="1"/>
          </p:cNvSpPr>
          <p:nvPr/>
        </p:nvSpPr>
        <p:spPr bwMode="auto">
          <a:xfrm>
            <a:off x="395288" y="404813"/>
            <a:ext cx="4464050" cy="5788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03C7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altLang="en-US" sz="37000" b="1" dirty="0">
                <a:solidFill>
                  <a:srgbClr val="C0C0C0"/>
                </a:solidFill>
              </a:rPr>
              <a:t>3</a:t>
            </a:r>
            <a:endParaRPr lang="en-GB" altLang="en-US" sz="37000" b="1" dirty="0">
              <a:solidFill>
                <a:srgbClr val="C0C0C0"/>
              </a:solidFill>
              <a:latin typeface="Verdana" pitchFamily="34" charset="0"/>
            </a:endParaRP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2525" y="3284538"/>
            <a:ext cx="7088187" cy="151261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altLang="en-US" sz="3200" b="1" dirty="0" smtClean="0">
                <a:latin typeface="Arial" pitchFamily="34" charset="0"/>
              </a:rPr>
              <a:t>Methodology</a:t>
            </a:r>
            <a:endParaRPr lang="en-GB" altLang="en-US" sz="3200" b="1" dirty="0">
              <a:latin typeface="Arial" pitchFamily="34" charset="0"/>
            </a:endParaRPr>
          </a:p>
          <a:p>
            <a:pPr>
              <a:lnSpc>
                <a:spcPct val="100000"/>
              </a:lnSpc>
            </a:pPr>
            <a:endParaRPr lang="en-GB" altLang="en-US" sz="3200" b="1" dirty="0">
              <a:solidFill>
                <a:schemeClr val="tx1"/>
              </a:solidFill>
              <a:latin typeface="Arial" pitchFamily="34" charset="0"/>
            </a:endParaRPr>
          </a:p>
          <a:p>
            <a:pPr marL="2873375" lvl="4" indent="0">
              <a:lnSpc>
                <a:spcPct val="100000"/>
              </a:lnSpc>
            </a:pPr>
            <a:endParaRPr lang="en-GB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40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Speed and flexibility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altLang="en-US" sz="2000" dirty="0" smtClean="0"/>
              <a:t>With the EU's financial decision already taken, the decision process is therefore much shorter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altLang="en-US" sz="20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en-US" sz="2000" dirty="0" smtClean="0"/>
              <a:t>The Trust Fund is an emergency Trust Fund: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b="0" dirty="0" smtClean="0"/>
              <a:t>The financial regulation allows </a:t>
            </a:r>
            <a:r>
              <a:rPr lang="en-GB" b="0" dirty="0" smtClean="0"/>
              <a:t>the use of the most effective and efficient implementation methods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b="0" dirty="0" smtClean="0"/>
              <a:t>Simplified procedures are applicable for the implementation of the actions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11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Identification and formulation</a:t>
            </a:r>
            <a:br>
              <a:rPr lang="en-GB" smtClean="0"/>
            </a:b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The Trust Fund follows the usual EC identification and formulation methodology.</a:t>
            </a:r>
          </a:p>
          <a:p>
            <a:endParaRPr lang="en-GB" sz="2000" dirty="0" smtClean="0"/>
          </a:p>
          <a:p>
            <a:r>
              <a:rPr lang="en-GB" sz="2000" dirty="0" smtClean="0"/>
              <a:t>To ensure partners' ownership of EU support, close consultation with the authorities of the partner country are ensured throughout identification and formulation.</a:t>
            </a:r>
          </a:p>
          <a:p>
            <a:endParaRPr lang="en-GB" sz="2000" dirty="0" smtClean="0"/>
          </a:p>
          <a:p>
            <a:r>
              <a:rPr lang="en-GB" sz="2000" dirty="0" smtClean="0"/>
              <a:t>The EC services are in charge of projects' identification and formulation. In case of projects related to one specific country, this is done by the relevant Delegation.</a:t>
            </a:r>
          </a:p>
          <a:p>
            <a:endParaRPr lang="fr-BE" dirty="0" smtClean="0"/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fr-B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24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Text Box 2"/>
          <p:cNvSpPr txBox="1">
            <a:spLocks noChangeArrowheads="1"/>
          </p:cNvSpPr>
          <p:nvPr/>
        </p:nvSpPr>
        <p:spPr bwMode="auto">
          <a:xfrm>
            <a:off x="395288" y="404813"/>
            <a:ext cx="4464050" cy="573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03C7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7000" b="1" dirty="0">
                <a:solidFill>
                  <a:srgbClr val="C0C0C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16461" y="3284538"/>
            <a:ext cx="7088187" cy="10810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altLang="en-US" sz="3200" b="1" dirty="0" smtClean="0">
                <a:latin typeface="Arial" pitchFamily="34" charset="0"/>
              </a:rPr>
              <a:t>Overall Framework</a:t>
            </a:r>
            <a:endParaRPr lang="en-GB" altLang="en-US" sz="3200" b="1" dirty="0">
              <a:latin typeface="Arial" pitchFamily="34" charset="0"/>
            </a:endParaRPr>
          </a:p>
          <a:p>
            <a:pPr>
              <a:lnSpc>
                <a:spcPct val="100000"/>
              </a:lnSpc>
            </a:pPr>
            <a:endParaRPr lang="en-GB" altLang="en-US" sz="3200" b="1" dirty="0">
              <a:solidFill>
                <a:schemeClr val="tx1"/>
              </a:solidFill>
              <a:latin typeface="Arial" pitchFamily="34" charset="0"/>
            </a:endParaRPr>
          </a:p>
          <a:p>
            <a:pPr marL="2873375" lvl="4" indent="0">
              <a:lnSpc>
                <a:spcPct val="100000"/>
              </a:lnSpc>
            </a:pPr>
            <a:endParaRPr lang="en-GB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71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Action fiches</a:t>
            </a:r>
            <a:br>
              <a:rPr lang="en-GB" smtClean="0"/>
            </a:b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EC (Delegations, Managers) drafts action fiches</a:t>
            </a:r>
          </a:p>
          <a:p>
            <a:endParaRPr lang="en-GB" dirty="0" smtClean="0"/>
          </a:p>
          <a:p>
            <a:r>
              <a:rPr lang="en-GB" dirty="0" smtClean="0"/>
              <a:t>Donors can also submit action fiches to the Manager</a:t>
            </a:r>
          </a:p>
          <a:p>
            <a:endParaRPr lang="en-GB" dirty="0" smtClean="0"/>
          </a:p>
          <a:p>
            <a:r>
              <a:rPr lang="en-GB" dirty="0" smtClean="0"/>
              <a:t>Action fiches are approved by the Operational Committee once submitted by the Manager</a:t>
            </a:r>
          </a:p>
          <a:p>
            <a:endParaRPr lang="fr-BE" dirty="0" smtClean="0"/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fr-B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47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Commission rules, procedures and templates apply</a:t>
            </a:r>
          </a:p>
          <a:p>
            <a:endParaRPr lang="en-GB" dirty="0" smtClean="0"/>
          </a:p>
          <a:p>
            <a:r>
              <a:rPr lang="en-GB" dirty="0" smtClean="0"/>
              <a:t>The action fiche can identify procedures for how the partners will be selected: call for proposals, call for expression of interest, direct contract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913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Text Box 2"/>
          <p:cNvSpPr txBox="1">
            <a:spLocks noChangeArrowheads="1"/>
          </p:cNvSpPr>
          <p:nvPr/>
        </p:nvSpPr>
        <p:spPr bwMode="auto">
          <a:xfrm>
            <a:off x="395288" y="404813"/>
            <a:ext cx="4464050" cy="5788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03C7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altLang="en-US" sz="37000" b="1" dirty="0">
                <a:solidFill>
                  <a:srgbClr val="C0C0C0"/>
                </a:solidFill>
              </a:rPr>
              <a:t>4</a:t>
            </a:r>
            <a:endParaRPr lang="en-GB" altLang="en-US" sz="37000" b="1" dirty="0">
              <a:solidFill>
                <a:srgbClr val="C0C0C0"/>
              </a:solidFill>
              <a:latin typeface="Verdana" pitchFamily="34" charset="0"/>
            </a:endParaRP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67944" y="3299003"/>
            <a:ext cx="7088187" cy="151261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altLang="en-US" sz="3200" b="1" dirty="0" smtClean="0">
                <a:latin typeface="Arial" pitchFamily="34" charset="0"/>
              </a:rPr>
              <a:t>How can you participate?</a:t>
            </a:r>
            <a:endParaRPr lang="en-GB" altLang="en-US" sz="3200" b="1" dirty="0">
              <a:latin typeface="Arial" pitchFamily="34" charset="0"/>
            </a:endParaRPr>
          </a:p>
          <a:p>
            <a:pPr>
              <a:lnSpc>
                <a:spcPct val="100000"/>
              </a:lnSpc>
            </a:pPr>
            <a:endParaRPr lang="en-GB" altLang="en-US" sz="3200" b="1" dirty="0">
              <a:solidFill>
                <a:schemeClr val="tx1"/>
              </a:solidFill>
              <a:latin typeface="Arial" pitchFamily="34" charset="0"/>
            </a:endParaRPr>
          </a:p>
          <a:p>
            <a:pPr marL="2873375" lvl="4" indent="0">
              <a:lnSpc>
                <a:spcPct val="100000"/>
              </a:lnSpc>
            </a:pPr>
            <a:endParaRPr lang="en-GB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35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Work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529013"/>
          </a:xfrm>
        </p:spPr>
        <p:txBody>
          <a:bodyPr/>
          <a:lstStyle/>
          <a:p>
            <a:r>
              <a:rPr lang="en-GB" dirty="0" smtClean="0"/>
              <a:t>It is not necessary to submit unsolicited funding requests / project proposals</a:t>
            </a:r>
          </a:p>
          <a:p>
            <a:endParaRPr lang="en-GB" dirty="0" smtClean="0"/>
          </a:p>
          <a:p>
            <a:r>
              <a:rPr lang="en-GB" dirty="0" smtClean="0"/>
              <a:t>Share with us your analysis of the priorities of the Trust Fund in your areas of expertise</a:t>
            </a:r>
          </a:p>
          <a:p>
            <a:endParaRPr lang="en-GB" dirty="0" smtClean="0"/>
          </a:p>
          <a:p>
            <a:r>
              <a:rPr lang="en-GB" dirty="0" smtClean="0"/>
              <a:t>Participate in consultation/information meetings</a:t>
            </a:r>
          </a:p>
          <a:p>
            <a:endParaRPr lang="en-GB" dirty="0" smtClean="0"/>
          </a:p>
          <a:p>
            <a:r>
              <a:rPr lang="en-GB" dirty="0" smtClean="0"/>
              <a:t>Participate in calls for expression of interest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323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N</a:t>
            </a:r>
            <a:r>
              <a:rPr lang="fr-FR" dirty="0" err="1" smtClean="0"/>
              <a:t>ext</a:t>
            </a:r>
            <a:r>
              <a:rPr lang="fr-FR" dirty="0" smtClean="0"/>
              <a:t> </a:t>
            </a:r>
            <a:r>
              <a:rPr lang="fr-FR" dirty="0" err="1" smtClean="0"/>
              <a:t>steps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176463"/>
          </a:xfrm>
        </p:spPr>
        <p:txBody>
          <a:bodyPr/>
          <a:lstStyle/>
          <a:p>
            <a:endParaRPr lang="fr-FR" dirty="0"/>
          </a:p>
          <a:p>
            <a:r>
              <a:rPr lang="fr-FR" dirty="0" smtClean="0"/>
              <a:t>- </a:t>
            </a:r>
            <a:r>
              <a:rPr lang="fr-FR" b="1" dirty="0" smtClean="0"/>
              <a:t>Second </a:t>
            </a:r>
            <a:r>
              <a:rPr lang="fr-FR" b="1" dirty="0"/>
              <a:t>p</a:t>
            </a:r>
            <a:r>
              <a:rPr lang="fr-FR" b="1" dirty="0" smtClean="0"/>
              <a:t>ipeline </a:t>
            </a:r>
            <a:r>
              <a:rPr lang="fr-FR" dirty="0" smtClean="0"/>
              <a:t>of </a:t>
            </a:r>
            <a:r>
              <a:rPr lang="fr-FR" dirty="0" err="1" smtClean="0"/>
              <a:t>bilateral</a:t>
            </a:r>
            <a:r>
              <a:rPr lang="fr-FR" dirty="0" smtClean="0"/>
              <a:t>/</a:t>
            </a:r>
            <a:r>
              <a:rPr lang="fr-FR" dirty="0" err="1" smtClean="0"/>
              <a:t>regional</a:t>
            </a:r>
            <a:r>
              <a:rPr lang="fr-FR" dirty="0" smtClean="0"/>
              <a:t>/cross-border programmes for the </a:t>
            </a:r>
            <a:r>
              <a:rPr lang="fr-FR" dirty="0" err="1" smtClean="0"/>
              <a:t>HoA</a:t>
            </a:r>
            <a:r>
              <a:rPr lang="fr-FR" dirty="0" smtClean="0"/>
              <a:t> </a:t>
            </a:r>
            <a:r>
              <a:rPr lang="fr-FR" dirty="0" err="1" smtClean="0"/>
              <a:t>window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presented</a:t>
            </a:r>
            <a:r>
              <a:rPr lang="fr-FR" dirty="0" smtClean="0"/>
              <a:t> to </a:t>
            </a:r>
            <a:r>
              <a:rPr lang="fr-FR" dirty="0" err="1" smtClean="0"/>
              <a:t>Operational</a:t>
            </a:r>
            <a:r>
              <a:rPr lang="fr-FR" dirty="0" smtClean="0"/>
              <a:t> </a:t>
            </a:r>
            <a:r>
              <a:rPr lang="fr-FR" dirty="0" err="1" smtClean="0"/>
              <a:t>Committee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the end of the </a:t>
            </a:r>
            <a:r>
              <a:rPr lang="fr-FR" dirty="0" err="1" smtClean="0"/>
              <a:t>month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- </a:t>
            </a:r>
            <a:r>
              <a:rPr lang="fr-FR" b="1" dirty="0" smtClean="0"/>
              <a:t>Consultations</a:t>
            </a:r>
            <a:r>
              <a:rPr lang="fr-FR" dirty="0" smtClean="0"/>
              <a:t> </a:t>
            </a:r>
            <a:r>
              <a:rPr lang="fr-FR" dirty="0" err="1" smtClean="0"/>
              <a:t>led</a:t>
            </a:r>
            <a:r>
              <a:rPr lang="fr-FR" dirty="0" smtClean="0"/>
              <a:t> in EU </a:t>
            </a:r>
            <a:r>
              <a:rPr lang="fr-FR" dirty="0" err="1" smtClean="0"/>
              <a:t>Delegations</a:t>
            </a:r>
            <a:r>
              <a:rPr lang="fr-FR" dirty="0" smtClean="0"/>
              <a:t> and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Headquarters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stakeholders</a:t>
            </a:r>
            <a:endParaRPr lang="fr-FR" dirty="0"/>
          </a:p>
          <a:p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66925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936625"/>
          </a:xfrm>
        </p:spPr>
        <p:txBody>
          <a:bodyPr/>
          <a:lstStyle/>
          <a:p>
            <a:r>
              <a:rPr lang="fr-BE" dirty="0" smtClean="0"/>
              <a:t>Keep in touch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435280" cy="3888432"/>
          </a:xfrm>
        </p:spPr>
        <p:txBody>
          <a:bodyPr/>
          <a:lstStyle/>
          <a:p>
            <a:r>
              <a:rPr lang="fr-BE" dirty="0" smtClean="0"/>
              <a:t>Request to be included in our mailing list: </a:t>
            </a:r>
          </a:p>
          <a:p>
            <a:r>
              <a:rPr lang="fr-BE" dirty="0" smtClean="0">
                <a:hlinkClick r:id="rId3"/>
              </a:rPr>
              <a:t>EuropeAid-EUTF-AFRICA@ec.europa.eu</a:t>
            </a:r>
            <a:endParaRPr lang="fr-BE" dirty="0" smtClean="0"/>
          </a:p>
          <a:p>
            <a:endParaRPr lang="fr-BE" dirty="0" smtClean="0"/>
          </a:p>
          <a:p>
            <a:r>
              <a:rPr lang="fr-BE" dirty="0" smtClean="0"/>
              <a:t>Monitor the Trust </a:t>
            </a:r>
            <a:r>
              <a:rPr lang="fr-BE" dirty="0" err="1" smtClean="0"/>
              <a:t>Fund</a:t>
            </a:r>
            <a:r>
              <a:rPr lang="fr-BE" dirty="0" smtClean="0"/>
              <a:t> </a:t>
            </a:r>
            <a:r>
              <a:rPr lang="fr-BE" dirty="0" err="1" smtClean="0"/>
              <a:t>webpage</a:t>
            </a:r>
            <a:r>
              <a:rPr lang="fr-BE" dirty="0" smtClean="0"/>
              <a:t> and the </a:t>
            </a:r>
            <a:r>
              <a:rPr lang="fr-BE" dirty="0" err="1" smtClean="0"/>
              <a:t>EuropeAid</a:t>
            </a:r>
            <a:r>
              <a:rPr lang="fr-BE" dirty="0" smtClean="0"/>
              <a:t> calls for </a:t>
            </a:r>
            <a:r>
              <a:rPr lang="fr-BE" dirty="0" err="1" smtClean="0"/>
              <a:t>proposals</a:t>
            </a:r>
            <a:r>
              <a:rPr lang="fr-BE" dirty="0" smtClean="0"/>
              <a:t> page:</a:t>
            </a:r>
          </a:p>
          <a:p>
            <a:r>
              <a:rPr lang="fr-BE" dirty="0" smtClean="0">
                <a:hlinkClick r:id="rId4"/>
              </a:rPr>
              <a:t>https</a:t>
            </a:r>
            <a:r>
              <a:rPr lang="fr-BE" dirty="0">
                <a:hlinkClick r:id="rId4"/>
              </a:rPr>
              <a:t>://</a:t>
            </a:r>
            <a:r>
              <a:rPr lang="fr-BE" dirty="0" smtClean="0">
                <a:hlinkClick r:id="rId4"/>
              </a:rPr>
              <a:t>ec.europa.eu/europeaid/regions/africa/eu-emergency-trust-fund-africa_en</a:t>
            </a:r>
            <a:endParaRPr lang="fr-BE" dirty="0" smtClean="0"/>
          </a:p>
          <a:p>
            <a:endParaRPr lang="fr-BE" dirty="0" smtClean="0"/>
          </a:p>
          <a:p>
            <a:r>
              <a:rPr lang="en-GB" u="sng" dirty="0" smtClean="0">
                <a:hlinkClick r:id="rId5"/>
              </a:rPr>
              <a:t>https</a:t>
            </a:r>
            <a:r>
              <a:rPr lang="en-GB" u="sng" dirty="0">
                <a:hlinkClick r:id="rId5"/>
              </a:rPr>
              <a:t>://webgate.ec.europa.eu/europeaid/online-services/index.cfm?do=publi.welcome</a:t>
            </a:r>
            <a:endParaRPr lang="en-GB" dirty="0"/>
          </a:p>
          <a:p>
            <a:endParaRPr lang="fr-B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895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Objectives of the Trust Fund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To address the crises in the regions of the Sahel and Lake Chad, the Horn of Africa, and North Africa. </a:t>
            </a:r>
          </a:p>
          <a:p>
            <a:endParaRPr lang="en-GB" sz="2000" dirty="0" smtClean="0"/>
          </a:p>
          <a:p>
            <a:r>
              <a:rPr lang="en-GB" sz="2000" dirty="0" smtClean="0"/>
              <a:t>To support all aspects of </a:t>
            </a:r>
            <a:r>
              <a:rPr lang="en-GB" sz="2000" b="1" dirty="0" smtClean="0"/>
              <a:t>stability</a:t>
            </a:r>
            <a:r>
              <a:rPr lang="en-GB" sz="2000" dirty="0" smtClean="0"/>
              <a:t> and contribute to </a:t>
            </a:r>
            <a:r>
              <a:rPr lang="en-GB" sz="2000" b="1" dirty="0" smtClean="0"/>
              <a:t>better migration management </a:t>
            </a:r>
            <a:r>
              <a:rPr lang="en-GB" sz="2000" dirty="0" smtClean="0"/>
              <a:t>as well as addressing the </a:t>
            </a:r>
            <a:r>
              <a:rPr lang="en-GB" sz="2000" b="1" dirty="0" smtClean="0"/>
              <a:t>root causes of destabilisation, forced displacement and irregular migration</a:t>
            </a:r>
            <a:r>
              <a:rPr lang="en-GB" sz="2000" dirty="0" smtClean="0"/>
              <a:t>, in particular by promoting resilience, economic and equal opportunities, security and development and addressing human rights abuses.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17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6552" y="1376944"/>
            <a:ext cx="3744416" cy="1008112"/>
          </a:xfrm>
        </p:spPr>
        <p:txBody>
          <a:bodyPr/>
          <a:lstStyle/>
          <a:p>
            <a:pPr algn="ctr"/>
            <a:r>
              <a:rPr lang="en-GB" sz="2200" dirty="0" smtClean="0">
                <a:latin typeface="+mn-lt"/>
              </a:rPr>
              <a:t>Who benefits from the Trust Fund?</a:t>
            </a:r>
            <a:endParaRPr lang="en-GB" sz="22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4128" y="1450231"/>
            <a:ext cx="3312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23 eligible countries, in 3 operational </a:t>
            </a:r>
            <a:r>
              <a:rPr lang="en-GB" sz="1600" dirty="0" smtClean="0"/>
              <a:t>windows: Sahel and Lake Chad, Horn of Africa, North Africa</a:t>
            </a:r>
            <a:endParaRPr lang="en-GB" sz="1600" dirty="0"/>
          </a:p>
        </p:txBody>
      </p:sp>
      <p:pic>
        <p:nvPicPr>
          <p:cNvPr id="1026" name="Picture 2" descr="C:\Users\beroliv\AppData\Local\Microsoft\Windows\Temporary Internet Files\Content.Outlook\7JQZEHK6\ma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7115758" cy="529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010968" y="5661248"/>
            <a:ext cx="4866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Neighbouring countries can also benefit from Trust Fund projects, in order to </a:t>
            </a:r>
            <a:r>
              <a:rPr lang="en-GB" sz="1600" dirty="0"/>
              <a:t>address cross-regional migration flows.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53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992888" cy="1007715"/>
          </a:xfrm>
        </p:spPr>
        <p:txBody>
          <a:bodyPr/>
          <a:lstStyle/>
          <a:p>
            <a:pPr algn="ctr"/>
            <a:r>
              <a:rPr lang="en-GB" sz="2200" dirty="0" smtClean="0"/>
              <a:t>What are the priority areas of intervention?</a:t>
            </a:r>
            <a:endParaRPr lang="en-GB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6369435"/>
              </p:ext>
            </p:extLst>
          </p:nvPr>
        </p:nvGraphicFramePr>
        <p:xfrm>
          <a:off x="395536" y="1916832"/>
          <a:ext cx="8323932" cy="4698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1981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600" dirty="0" smtClean="0">
                <a:latin typeface="+mn-lt"/>
              </a:rPr>
              <a:t>What are the principles of intervention?</a:t>
            </a:r>
            <a:endParaRPr lang="en-GB" sz="2600" dirty="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8380" y="2477802"/>
            <a:ext cx="8229600" cy="3663109"/>
            <a:chOff x="467544" y="2569603"/>
            <a:chExt cx="8229600" cy="3663109"/>
          </a:xfrm>
        </p:grpSpPr>
        <p:sp>
          <p:nvSpPr>
            <p:cNvPr id="6" name="Rectangle 5"/>
            <p:cNvSpPr/>
            <p:nvPr/>
          </p:nvSpPr>
          <p:spPr>
            <a:xfrm>
              <a:off x="467544" y="3001921"/>
              <a:ext cx="8229600" cy="151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878621" y="2569603"/>
              <a:ext cx="5960551" cy="520878"/>
            </a:xfrm>
            <a:custGeom>
              <a:avLst/>
              <a:gdLst>
                <a:gd name="connsiteX0" fmla="*/ 0 w 5960551"/>
                <a:gd name="connsiteY0" fmla="*/ 86815 h 520878"/>
                <a:gd name="connsiteX1" fmla="*/ 86815 w 5960551"/>
                <a:gd name="connsiteY1" fmla="*/ 0 h 520878"/>
                <a:gd name="connsiteX2" fmla="*/ 5873736 w 5960551"/>
                <a:gd name="connsiteY2" fmla="*/ 0 h 520878"/>
                <a:gd name="connsiteX3" fmla="*/ 5960551 w 5960551"/>
                <a:gd name="connsiteY3" fmla="*/ 86815 h 520878"/>
                <a:gd name="connsiteX4" fmla="*/ 5960551 w 5960551"/>
                <a:gd name="connsiteY4" fmla="*/ 434063 h 520878"/>
                <a:gd name="connsiteX5" fmla="*/ 5873736 w 5960551"/>
                <a:gd name="connsiteY5" fmla="*/ 520878 h 520878"/>
                <a:gd name="connsiteX6" fmla="*/ 86815 w 5960551"/>
                <a:gd name="connsiteY6" fmla="*/ 520878 h 520878"/>
                <a:gd name="connsiteX7" fmla="*/ 0 w 5960551"/>
                <a:gd name="connsiteY7" fmla="*/ 434063 h 520878"/>
                <a:gd name="connsiteX8" fmla="*/ 0 w 5960551"/>
                <a:gd name="connsiteY8" fmla="*/ 86815 h 520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60551" h="520878">
                  <a:moveTo>
                    <a:pt x="0" y="86815"/>
                  </a:moveTo>
                  <a:cubicBezTo>
                    <a:pt x="0" y="38868"/>
                    <a:pt x="38868" y="0"/>
                    <a:pt x="86815" y="0"/>
                  </a:cubicBezTo>
                  <a:lnTo>
                    <a:pt x="5873736" y="0"/>
                  </a:lnTo>
                  <a:cubicBezTo>
                    <a:pt x="5921683" y="0"/>
                    <a:pt x="5960551" y="38868"/>
                    <a:pt x="5960551" y="86815"/>
                  </a:cubicBezTo>
                  <a:lnTo>
                    <a:pt x="5960551" y="434063"/>
                  </a:lnTo>
                  <a:cubicBezTo>
                    <a:pt x="5960551" y="482010"/>
                    <a:pt x="5921683" y="520878"/>
                    <a:pt x="5873736" y="520878"/>
                  </a:cubicBezTo>
                  <a:lnTo>
                    <a:pt x="86815" y="520878"/>
                  </a:lnTo>
                  <a:cubicBezTo>
                    <a:pt x="38868" y="520878"/>
                    <a:pt x="0" y="482010"/>
                    <a:pt x="0" y="434063"/>
                  </a:cubicBezTo>
                  <a:lnTo>
                    <a:pt x="0" y="86815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243169" tIns="25427" rIns="243169" bIns="25427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kern="1200" dirty="0" smtClean="0"/>
                <a:t>Political dialogue</a:t>
              </a:r>
              <a:endParaRPr lang="en-GB" sz="1600" kern="1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7544" y="3617839"/>
              <a:ext cx="8229600" cy="151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878622" y="3185521"/>
              <a:ext cx="5960551" cy="520878"/>
            </a:xfrm>
            <a:custGeom>
              <a:avLst/>
              <a:gdLst>
                <a:gd name="connsiteX0" fmla="*/ 0 w 5960551"/>
                <a:gd name="connsiteY0" fmla="*/ 86815 h 520878"/>
                <a:gd name="connsiteX1" fmla="*/ 86815 w 5960551"/>
                <a:gd name="connsiteY1" fmla="*/ 0 h 520878"/>
                <a:gd name="connsiteX2" fmla="*/ 5873736 w 5960551"/>
                <a:gd name="connsiteY2" fmla="*/ 0 h 520878"/>
                <a:gd name="connsiteX3" fmla="*/ 5960551 w 5960551"/>
                <a:gd name="connsiteY3" fmla="*/ 86815 h 520878"/>
                <a:gd name="connsiteX4" fmla="*/ 5960551 w 5960551"/>
                <a:gd name="connsiteY4" fmla="*/ 434063 h 520878"/>
                <a:gd name="connsiteX5" fmla="*/ 5873736 w 5960551"/>
                <a:gd name="connsiteY5" fmla="*/ 520878 h 520878"/>
                <a:gd name="connsiteX6" fmla="*/ 86815 w 5960551"/>
                <a:gd name="connsiteY6" fmla="*/ 520878 h 520878"/>
                <a:gd name="connsiteX7" fmla="*/ 0 w 5960551"/>
                <a:gd name="connsiteY7" fmla="*/ 434063 h 520878"/>
                <a:gd name="connsiteX8" fmla="*/ 0 w 5960551"/>
                <a:gd name="connsiteY8" fmla="*/ 86815 h 520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60551" h="520878">
                  <a:moveTo>
                    <a:pt x="0" y="86815"/>
                  </a:moveTo>
                  <a:cubicBezTo>
                    <a:pt x="0" y="38868"/>
                    <a:pt x="38868" y="0"/>
                    <a:pt x="86815" y="0"/>
                  </a:cubicBezTo>
                  <a:lnTo>
                    <a:pt x="5873736" y="0"/>
                  </a:lnTo>
                  <a:cubicBezTo>
                    <a:pt x="5921683" y="0"/>
                    <a:pt x="5960551" y="38868"/>
                    <a:pt x="5960551" y="86815"/>
                  </a:cubicBezTo>
                  <a:lnTo>
                    <a:pt x="5960551" y="434063"/>
                  </a:lnTo>
                  <a:cubicBezTo>
                    <a:pt x="5960551" y="482010"/>
                    <a:pt x="5921683" y="520878"/>
                    <a:pt x="5873736" y="520878"/>
                  </a:cubicBezTo>
                  <a:lnTo>
                    <a:pt x="86815" y="520878"/>
                  </a:lnTo>
                  <a:cubicBezTo>
                    <a:pt x="38868" y="520878"/>
                    <a:pt x="0" y="482010"/>
                    <a:pt x="0" y="434063"/>
                  </a:cubicBezTo>
                  <a:lnTo>
                    <a:pt x="0" y="86815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243169" tIns="25427" rIns="243169" bIns="25427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kern="1200" dirty="0" smtClean="0"/>
                <a:t>Local ownership</a:t>
              </a:r>
              <a:endParaRPr lang="en-GB" sz="1600" kern="12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7544" y="4233757"/>
              <a:ext cx="8229600" cy="151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878622" y="3801439"/>
              <a:ext cx="5960551" cy="520878"/>
            </a:xfrm>
            <a:custGeom>
              <a:avLst/>
              <a:gdLst>
                <a:gd name="connsiteX0" fmla="*/ 0 w 5960551"/>
                <a:gd name="connsiteY0" fmla="*/ 86815 h 520878"/>
                <a:gd name="connsiteX1" fmla="*/ 86815 w 5960551"/>
                <a:gd name="connsiteY1" fmla="*/ 0 h 520878"/>
                <a:gd name="connsiteX2" fmla="*/ 5873736 w 5960551"/>
                <a:gd name="connsiteY2" fmla="*/ 0 h 520878"/>
                <a:gd name="connsiteX3" fmla="*/ 5960551 w 5960551"/>
                <a:gd name="connsiteY3" fmla="*/ 86815 h 520878"/>
                <a:gd name="connsiteX4" fmla="*/ 5960551 w 5960551"/>
                <a:gd name="connsiteY4" fmla="*/ 434063 h 520878"/>
                <a:gd name="connsiteX5" fmla="*/ 5873736 w 5960551"/>
                <a:gd name="connsiteY5" fmla="*/ 520878 h 520878"/>
                <a:gd name="connsiteX6" fmla="*/ 86815 w 5960551"/>
                <a:gd name="connsiteY6" fmla="*/ 520878 h 520878"/>
                <a:gd name="connsiteX7" fmla="*/ 0 w 5960551"/>
                <a:gd name="connsiteY7" fmla="*/ 434063 h 520878"/>
                <a:gd name="connsiteX8" fmla="*/ 0 w 5960551"/>
                <a:gd name="connsiteY8" fmla="*/ 86815 h 520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60551" h="520878">
                  <a:moveTo>
                    <a:pt x="0" y="86815"/>
                  </a:moveTo>
                  <a:cubicBezTo>
                    <a:pt x="0" y="38868"/>
                    <a:pt x="38868" y="0"/>
                    <a:pt x="86815" y="0"/>
                  </a:cubicBezTo>
                  <a:lnTo>
                    <a:pt x="5873736" y="0"/>
                  </a:lnTo>
                  <a:cubicBezTo>
                    <a:pt x="5921683" y="0"/>
                    <a:pt x="5960551" y="38868"/>
                    <a:pt x="5960551" y="86815"/>
                  </a:cubicBezTo>
                  <a:lnTo>
                    <a:pt x="5960551" y="434063"/>
                  </a:lnTo>
                  <a:cubicBezTo>
                    <a:pt x="5960551" y="482010"/>
                    <a:pt x="5921683" y="520878"/>
                    <a:pt x="5873736" y="520878"/>
                  </a:cubicBezTo>
                  <a:lnTo>
                    <a:pt x="86815" y="520878"/>
                  </a:lnTo>
                  <a:cubicBezTo>
                    <a:pt x="38868" y="520878"/>
                    <a:pt x="0" y="482010"/>
                    <a:pt x="0" y="434063"/>
                  </a:cubicBezTo>
                  <a:lnTo>
                    <a:pt x="0" y="86815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243169" tIns="25427" rIns="243169" bIns="25427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kern="1200" dirty="0" smtClean="0"/>
                <a:t>Evidence-based and targeted approach</a:t>
              </a:r>
              <a:endParaRPr lang="en-GB" sz="1600" kern="12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7544" y="4849676"/>
              <a:ext cx="8229600" cy="151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78622" y="4417357"/>
              <a:ext cx="5960551" cy="520878"/>
            </a:xfrm>
            <a:custGeom>
              <a:avLst/>
              <a:gdLst>
                <a:gd name="connsiteX0" fmla="*/ 0 w 5960551"/>
                <a:gd name="connsiteY0" fmla="*/ 86815 h 520878"/>
                <a:gd name="connsiteX1" fmla="*/ 86815 w 5960551"/>
                <a:gd name="connsiteY1" fmla="*/ 0 h 520878"/>
                <a:gd name="connsiteX2" fmla="*/ 5873736 w 5960551"/>
                <a:gd name="connsiteY2" fmla="*/ 0 h 520878"/>
                <a:gd name="connsiteX3" fmla="*/ 5960551 w 5960551"/>
                <a:gd name="connsiteY3" fmla="*/ 86815 h 520878"/>
                <a:gd name="connsiteX4" fmla="*/ 5960551 w 5960551"/>
                <a:gd name="connsiteY4" fmla="*/ 434063 h 520878"/>
                <a:gd name="connsiteX5" fmla="*/ 5873736 w 5960551"/>
                <a:gd name="connsiteY5" fmla="*/ 520878 h 520878"/>
                <a:gd name="connsiteX6" fmla="*/ 86815 w 5960551"/>
                <a:gd name="connsiteY6" fmla="*/ 520878 h 520878"/>
                <a:gd name="connsiteX7" fmla="*/ 0 w 5960551"/>
                <a:gd name="connsiteY7" fmla="*/ 434063 h 520878"/>
                <a:gd name="connsiteX8" fmla="*/ 0 w 5960551"/>
                <a:gd name="connsiteY8" fmla="*/ 86815 h 520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60551" h="520878">
                  <a:moveTo>
                    <a:pt x="0" y="86815"/>
                  </a:moveTo>
                  <a:cubicBezTo>
                    <a:pt x="0" y="38868"/>
                    <a:pt x="38868" y="0"/>
                    <a:pt x="86815" y="0"/>
                  </a:cubicBezTo>
                  <a:lnTo>
                    <a:pt x="5873736" y="0"/>
                  </a:lnTo>
                  <a:cubicBezTo>
                    <a:pt x="5921683" y="0"/>
                    <a:pt x="5960551" y="38868"/>
                    <a:pt x="5960551" y="86815"/>
                  </a:cubicBezTo>
                  <a:lnTo>
                    <a:pt x="5960551" y="434063"/>
                  </a:lnTo>
                  <a:cubicBezTo>
                    <a:pt x="5960551" y="482010"/>
                    <a:pt x="5921683" y="520878"/>
                    <a:pt x="5873736" y="520878"/>
                  </a:cubicBezTo>
                  <a:lnTo>
                    <a:pt x="86815" y="520878"/>
                  </a:lnTo>
                  <a:cubicBezTo>
                    <a:pt x="38868" y="520878"/>
                    <a:pt x="0" y="482010"/>
                    <a:pt x="0" y="434063"/>
                  </a:cubicBezTo>
                  <a:lnTo>
                    <a:pt x="0" y="86815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243169" tIns="25427" rIns="243169" bIns="25427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kern="1200" dirty="0" smtClean="0"/>
                <a:t>Holistic and coordinated approach</a:t>
              </a:r>
              <a:endParaRPr lang="en-GB" sz="1600" kern="12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7544" y="5465594"/>
              <a:ext cx="8229600" cy="151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78622" y="5033276"/>
              <a:ext cx="5960551" cy="520878"/>
            </a:xfrm>
            <a:custGeom>
              <a:avLst/>
              <a:gdLst>
                <a:gd name="connsiteX0" fmla="*/ 0 w 5960551"/>
                <a:gd name="connsiteY0" fmla="*/ 86815 h 520878"/>
                <a:gd name="connsiteX1" fmla="*/ 86815 w 5960551"/>
                <a:gd name="connsiteY1" fmla="*/ 0 h 520878"/>
                <a:gd name="connsiteX2" fmla="*/ 5873736 w 5960551"/>
                <a:gd name="connsiteY2" fmla="*/ 0 h 520878"/>
                <a:gd name="connsiteX3" fmla="*/ 5960551 w 5960551"/>
                <a:gd name="connsiteY3" fmla="*/ 86815 h 520878"/>
                <a:gd name="connsiteX4" fmla="*/ 5960551 w 5960551"/>
                <a:gd name="connsiteY4" fmla="*/ 434063 h 520878"/>
                <a:gd name="connsiteX5" fmla="*/ 5873736 w 5960551"/>
                <a:gd name="connsiteY5" fmla="*/ 520878 h 520878"/>
                <a:gd name="connsiteX6" fmla="*/ 86815 w 5960551"/>
                <a:gd name="connsiteY6" fmla="*/ 520878 h 520878"/>
                <a:gd name="connsiteX7" fmla="*/ 0 w 5960551"/>
                <a:gd name="connsiteY7" fmla="*/ 434063 h 520878"/>
                <a:gd name="connsiteX8" fmla="*/ 0 w 5960551"/>
                <a:gd name="connsiteY8" fmla="*/ 86815 h 520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60551" h="520878">
                  <a:moveTo>
                    <a:pt x="0" y="86815"/>
                  </a:moveTo>
                  <a:cubicBezTo>
                    <a:pt x="0" y="38868"/>
                    <a:pt x="38868" y="0"/>
                    <a:pt x="86815" y="0"/>
                  </a:cubicBezTo>
                  <a:lnTo>
                    <a:pt x="5873736" y="0"/>
                  </a:lnTo>
                  <a:cubicBezTo>
                    <a:pt x="5921683" y="0"/>
                    <a:pt x="5960551" y="38868"/>
                    <a:pt x="5960551" y="86815"/>
                  </a:cubicBezTo>
                  <a:lnTo>
                    <a:pt x="5960551" y="434063"/>
                  </a:lnTo>
                  <a:cubicBezTo>
                    <a:pt x="5960551" y="482010"/>
                    <a:pt x="5921683" y="520878"/>
                    <a:pt x="5873736" y="520878"/>
                  </a:cubicBezTo>
                  <a:lnTo>
                    <a:pt x="86815" y="520878"/>
                  </a:lnTo>
                  <a:cubicBezTo>
                    <a:pt x="38868" y="520878"/>
                    <a:pt x="0" y="482010"/>
                    <a:pt x="0" y="434063"/>
                  </a:cubicBezTo>
                  <a:lnTo>
                    <a:pt x="0" y="86815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243169" tIns="25427" rIns="243169" bIns="25427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kern="1200" dirty="0" smtClean="0"/>
                <a:t>Conflict sensitive approach</a:t>
              </a:r>
              <a:endParaRPr lang="en-GB" sz="1600" kern="12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7544" y="6081512"/>
              <a:ext cx="8229600" cy="151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878622" y="5649194"/>
              <a:ext cx="5960551" cy="520878"/>
            </a:xfrm>
            <a:custGeom>
              <a:avLst/>
              <a:gdLst>
                <a:gd name="connsiteX0" fmla="*/ 0 w 5960551"/>
                <a:gd name="connsiteY0" fmla="*/ 86815 h 520878"/>
                <a:gd name="connsiteX1" fmla="*/ 86815 w 5960551"/>
                <a:gd name="connsiteY1" fmla="*/ 0 h 520878"/>
                <a:gd name="connsiteX2" fmla="*/ 5873736 w 5960551"/>
                <a:gd name="connsiteY2" fmla="*/ 0 h 520878"/>
                <a:gd name="connsiteX3" fmla="*/ 5960551 w 5960551"/>
                <a:gd name="connsiteY3" fmla="*/ 86815 h 520878"/>
                <a:gd name="connsiteX4" fmla="*/ 5960551 w 5960551"/>
                <a:gd name="connsiteY4" fmla="*/ 434063 h 520878"/>
                <a:gd name="connsiteX5" fmla="*/ 5873736 w 5960551"/>
                <a:gd name="connsiteY5" fmla="*/ 520878 h 520878"/>
                <a:gd name="connsiteX6" fmla="*/ 86815 w 5960551"/>
                <a:gd name="connsiteY6" fmla="*/ 520878 h 520878"/>
                <a:gd name="connsiteX7" fmla="*/ 0 w 5960551"/>
                <a:gd name="connsiteY7" fmla="*/ 434063 h 520878"/>
                <a:gd name="connsiteX8" fmla="*/ 0 w 5960551"/>
                <a:gd name="connsiteY8" fmla="*/ 86815 h 520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60551" h="520878">
                  <a:moveTo>
                    <a:pt x="0" y="86815"/>
                  </a:moveTo>
                  <a:cubicBezTo>
                    <a:pt x="0" y="38868"/>
                    <a:pt x="38868" y="0"/>
                    <a:pt x="86815" y="0"/>
                  </a:cubicBezTo>
                  <a:lnTo>
                    <a:pt x="5873736" y="0"/>
                  </a:lnTo>
                  <a:cubicBezTo>
                    <a:pt x="5921683" y="0"/>
                    <a:pt x="5960551" y="38868"/>
                    <a:pt x="5960551" y="86815"/>
                  </a:cubicBezTo>
                  <a:lnTo>
                    <a:pt x="5960551" y="434063"/>
                  </a:lnTo>
                  <a:cubicBezTo>
                    <a:pt x="5960551" y="482010"/>
                    <a:pt x="5921683" y="520878"/>
                    <a:pt x="5873736" y="520878"/>
                  </a:cubicBezTo>
                  <a:lnTo>
                    <a:pt x="86815" y="520878"/>
                  </a:lnTo>
                  <a:cubicBezTo>
                    <a:pt x="38868" y="520878"/>
                    <a:pt x="0" y="482010"/>
                    <a:pt x="0" y="434063"/>
                  </a:cubicBezTo>
                  <a:lnTo>
                    <a:pt x="0" y="86815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243169" tIns="25427" rIns="243169" bIns="25427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kern="1200" dirty="0" smtClean="0"/>
                <a:t>Principles of subsidiarity and complementarity</a:t>
              </a:r>
              <a:endParaRPr lang="en-GB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4557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added value of the Trust Fund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92896"/>
            <a:ext cx="8445624" cy="4032448"/>
          </a:xfrm>
        </p:spPr>
        <p:txBody>
          <a:bodyPr/>
          <a:lstStyle/>
          <a:p>
            <a:r>
              <a:rPr lang="en-GB" sz="2000" dirty="0" smtClean="0"/>
              <a:t>A EU </a:t>
            </a:r>
            <a:r>
              <a:rPr lang="en-GB" sz="2000" b="1" dirty="0" smtClean="0"/>
              <a:t>collective response </a:t>
            </a:r>
            <a:r>
              <a:rPr lang="en-GB" sz="2000" dirty="0" smtClean="0"/>
              <a:t>to the crisis; </a:t>
            </a:r>
          </a:p>
          <a:p>
            <a:r>
              <a:rPr lang="en-GB" sz="2000" dirty="0" smtClean="0"/>
              <a:t>An </a:t>
            </a:r>
            <a:r>
              <a:rPr lang="en-GB" sz="2000" b="1" dirty="0" smtClean="0"/>
              <a:t>additional tool </a:t>
            </a:r>
            <a:r>
              <a:rPr lang="en-GB" sz="2000" dirty="0" smtClean="0"/>
              <a:t>to help the most fragile and affected countries;</a:t>
            </a:r>
          </a:p>
          <a:p>
            <a:r>
              <a:rPr lang="en-GB" sz="2000" dirty="0" smtClean="0"/>
              <a:t>A </a:t>
            </a:r>
            <a:r>
              <a:rPr lang="en-GB" sz="2000" b="1" dirty="0" smtClean="0"/>
              <a:t>swift and flexible </a:t>
            </a:r>
            <a:r>
              <a:rPr lang="en-GB" sz="2000" dirty="0" smtClean="0"/>
              <a:t>instrument to deliver immediate and concrete results; </a:t>
            </a:r>
          </a:p>
          <a:p>
            <a:r>
              <a:rPr lang="en-GB" sz="2000" dirty="0" smtClean="0"/>
              <a:t>A platform for </a:t>
            </a:r>
            <a:r>
              <a:rPr lang="en-GB" sz="2000" b="1" dirty="0" smtClean="0"/>
              <a:t>reinforced engagement </a:t>
            </a:r>
            <a:r>
              <a:rPr lang="en-GB" sz="2000" dirty="0" smtClean="0"/>
              <a:t>with countries of origin and transit;</a:t>
            </a:r>
          </a:p>
          <a:p>
            <a:r>
              <a:rPr lang="en-GB" sz="2000" dirty="0" smtClean="0"/>
              <a:t>A more </a:t>
            </a:r>
            <a:r>
              <a:rPr lang="en-GB" sz="2000" b="1" dirty="0" smtClean="0"/>
              <a:t>integrated and comprehensive </a:t>
            </a:r>
            <a:r>
              <a:rPr lang="en-GB" sz="2000" dirty="0" smtClean="0"/>
              <a:t>approach based on greater research, data gathering and analysis.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26756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4771380" y="908720"/>
            <a:ext cx="2908467" cy="2765108"/>
          </a:xfrm>
          <a:custGeom>
            <a:avLst/>
            <a:gdLst>
              <a:gd name="connsiteX0" fmla="*/ 1689317 w 2257700"/>
              <a:gd name="connsiteY0" fmla="*/ 571818 h 2257700"/>
              <a:gd name="connsiteX1" fmla="*/ 2022404 w 2257700"/>
              <a:gd name="connsiteY1" fmla="*/ 471432 h 2257700"/>
              <a:gd name="connsiteX2" fmla="*/ 2144968 w 2257700"/>
              <a:gd name="connsiteY2" fmla="*/ 683718 h 2257700"/>
              <a:gd name="connsiteX3" fmla="*/ 1891487 w 2257700"/>
              <a:gd name="connsiteY3" fmla="*/ 921987 h 2257700"/>
              <a:gd name="connsiteX4" fmla="*/ 1891487 w 2257700"/>
              <a:gd name="connsiteY4" fmla="*/ 1335713 h 2257700"/>
              <a:gd name="connsiteX5" fmla="*/ 2144968 w 2257700"/>
              <a:gd name="connsiteY5" fmla="*/ 1573982 h 2257700"/>
              <a:gd name="connsiteX6" fmla="*/ 2022404 w 2257700"/>
              <a:gd name="connsiteY6" fmla="*/ 1786268 h 2257700"/>
              <a:gd name="connsiteX7" fmla="*/ 1689317 w 2257700"/>
              <a:gd name="connsiteY7" fmla="*/ 1685882 h 2257700"/>
              <a:gd name="connsiteX8" fmla="*/ 1331020 w 2257700"/>
              <a:gd name="connsiteY8" fmla="*/ 1892745 h 2257700"/>
              <a:gd name="connsiteX9" fmla="*/ 1251414 w 2257700"/>
              <a:gd name="connsiteY9" fmla="*/ 2231400 h 2257700"/>
              <a:gd name="connsiteX10" fmla="*/ 1006286 w 2257700"/>
              <a:gd name="connsiteY10" fmla="*/ 2231400 h 2257700"/>
              <a:gd name="connsiteX11" fmla="*/ 926680 w 2257700"/>
              <a:gd name="connsiteY11" fmla="*/ 1892745 h 2257700"/>
              <a:gd name="connsiteX12" fmla="*/ 568383 w 2257700"/>
              <a:gd name="connsiteY12" fmla="*/ 1685882 h 2257700"/>
              <a:gd name="connsiteX13" fmla="*/ 235296 w 2257700"/>
              <a:gd name="connsiteY13" fmla="*/ 1786268 h 2257700"/>
              <a:gd name="connsiteX14" fmla="*/ 112732 w 2257700"/>
              <a:gd name="connsiteY14" fmla="*/ 1573982 h 2257700"/>
              <a:gd name="connsiteX15" fmla="*/ 366213 w 2257700"/>
              <a:gd name="connsiteY15" fmla="*/ 1335713 h 2257700"/>
              <a:gd name="connsiteX16" fmla="*/ 366213 w 2257700"/>
              <a:gd name="connsiteY16" fmla="*/ 921987 h 2257700"/>
              <a:gd name="connsiteX17" fmla="*/ 112732 w 2257700"/>
              <a:gd name="connsiteY17" fmla="*/ 683718 h 2257700"/>
              <a:gd name="connsiteX18" fmla="*/ 235296 w 2257700"/>
              <a:gd name="connsiteY18" fmla="*/ 471432 h 2257700"/>
              <a:gd name="connsiteX19" fmla="*/ 568383 w 2257700"/>
              <a:gd name="connsiteY19" fmla="*/ 571818 h 2257700"/>
              <a:gd name="connsiteX20" fmla="*/ 926680 w 2257700"/>
              <a:gd name="connsiteY20" fmla="*/ 364955 h 2257700"/>
              <a:gd name="connsiteX21" fmla="*/ 1006286 w 2257700"/>
              <a:gd name="connsiteY21" fmla="*/ 26300 h 2257700"/>
              <a:gd name="connsiteX22" fmla="*/ 1251414 w 2257700"/>
              <a:gd name="connsiteY22" fmla="*/ 26300 h 2257700"/>
              <a:gd name="connsiteX23" fmla="*/ 1331020 w 2257700"/>
              <a:gd name="connsiteY23" fmla="*/ 364955 h 2257700"/>
              <a:gd name="connsiteX24" fmla="*/ 1689317 w 2257700"/>
              <a:gd name="connsiteY24" fmla="*/ 571818 h 225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57700" h="2257700">
                <a:moveTo>
                  <a:pt x="1453161" y="571092"/>
                </a:moveTo>
                <a:lnTo>
                  <a:pt x="1694645" y="421531"/>
                </a:lnTo>
                <a:lnTo>
                  <a:pt x="1836169" y="563055"/>
                </a:lnTo>
                <a:lnTo>
                  <a:pt x="1686607" y="804538"/>
                </a:lnTo>
                <a:cubicBezTo>
                  <a:pt x="1744212" y="903608"/>
                  <a:pt x="1774390" y="1016234"/>
                  <a:pt x="1774038" y="1130834"/>
                </a:cubicBezTo>
                <a:lnTo>
                  <a:pt x="2024304" y="1265183"/>
                </a:lnTo>
                <a:lnTo>
                  <a:pt x="1972502" y="1458509"/>
                </a:lnTo>
                <a:lnTo>
                  <a:pt x="1688591" y="1449726"/>
                </a:lnTo>
                <a:cubicBezTo>
                  <a:pt x="1631596" y="1549149"/>
                  <a:pt x="1549148" y="1631596"/>
                  <a:pt x="1449726" y="1688591"/>
                </a:cubicBezTo>
                <a:lnTo>
                  <a:pt x="1458509" y="1972502"/>
                </a:lnTo>
                <a:lnTo>
                  <a:pt x="1265183" y="2024304"/>
                </a:lnTo>
                <a:lnTo>
                  <a:pt x="1130834" y="1774038"/>
                </a:lnTo>
                <a:cubicBezTo>
                  <a:pt x="1016234" y="1774390"/>
                  <a:pt x="903608" y="1744212"/>
                  <a:pt x="804539" y="1686608"/>
                </a:cubicBezTo>
                <a:lnTo>
                  <a:pt x="563055" y="1836169"/>
                </a:lnTo>
                <a:lnTo>
                  <a:pt x="421531" y="1694645"/>
                </a:lnTo>
                <a:lnTo>
                  <a:pt x="571093" y="1453162"/>
                </a:lnTo>
                <a:cubicBezTo>
                  <a:pt x="513488" y="1354092"/>
                  <a:pt x="483310" y="1241466"/>
                  <a:pt x="483662" y="1126866"/>
                </a:cubicBezTo>
                <a:lnTo>
                  <a:pt x="233396" y="992517"/>
                </a:lnTo>
                <a:lnTo>
                  <a:pt x="285198" y="799191"/>
                </a:lnTo>
                <a:lnTo>
                  <a:pt x="569109" y="807974"/>
                </a:lnTo>
                <a:cubicBezTo>
                  <a:pt x="626104" y="708551"/>
                  <a:pt x="708552" y="626104"/>
                  <a:pt x="807974" y="569109"/>
                </a:cubicBezTo>
                <a:lnTo>
                  <a:pt x="799191" y="285198"/>
                </a:lnTo>
                <a:lnTo>
                  <a:pt x="992517" y="233396"/>
                </a:lnTo>
                <a:lnTo>
                  <a:pt x="1126866" y="483662"/>
                </a:lnTo>
                <a:cubicBezTo>
                  <a:pt x="1241466" y="483310"/>
                  <a:pt x="1354092" y="513488"/>
                  <a:pt x="1453161" y="571092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73014" tIns="773014" rIns="773014" bIns="773014" spcCol="1270" anchor="ctr"/>
          <a:lstStyle/>
          <a:p>
            <a:pPr algn="ctr" defTabSz="844550">
              <a:lnSpc>
                <a:spcPct val="90000"/>
              </a:lnSpc>
              <a:spcAft>
                <a:spcPct val="35000"/>
              </a:spcAft>
              <a:defRPr/>
            </a:pPr>
            <a:r>
              <a:rPr lang="fr-BE" sz="1600" dirty="0" smtClean="0"/>
              <a:t>High-</a:t>
            </a:r>
            <a:r>
              <a:rPr lang="fr-BE" sz="1600" dirty="0" err="1"/>
              <a:t>L</a:t>
            </a:r>
            <a:r>
              <a:rPr lang="fr-BE" sz="1600" dirty="0" err="1" smtClean="0"/>
              <a:t>evel</a:t>
            </a:r>
            <a:r>
              <a:rPr lang="fr-BE" sz="1600" dirty="0" smtClean="0"/>
              <a:t> Dialogues</a:t>
            </a:r>
            <a:endParaRPr lang="en-GB" sz="1600" dirty="0"/>
          </a:p>
        </p:txBody>
      </p:sp>
      <p:sp>
        <p:nvSpPr>
          <p:cNvPr id="14" name="Freeform 13"/>
          <p:cNvSpPr/>
          <p:nvPr/>
        </p:nvSpPr>
        <p:spPr>
          <a:xfrm>
            <a:off x="3644156" y="2858294"/>
            <a:ext cx="2304256" cy="2304256"/>
          </a:xfrm>
          <a:custGeom>
            <a:avLst/>
            <a:gdLst>
              <a:gd name="connsiteX0" fmla="*/ 1724153 w 2304256"/>
              <a:gd name="connsiteY0" fmla="*/ 583609 h 2304256"/>
              <a:gd name="connsiteX1" fmla="*/ 2064108 w 2304256"/>
              <a:gd name="connsiteY1" fmla="*/ 481153 h 2304256"/>
              <a:gd name="connsiteX2" fmla="*/ 2189199 w 2304256"/>
              <a:gd name="connsiteY2" fmla="*/ 697817 h 2304256"/>
              <a:gd name="connsiteX3" fmla="*/ 1930492 w 2304256"/>
              <a:gd name="connsiteY3" fmla="*/ 940999 h 2304256"/>
              <a:gd name="connsiteX4" fmla="*/ 1930492 w 2304256"/>
              <a:gd name="connsiteY4" fmla="*/ 1363256 h 2304256"/>
              <a:gd name="connsiteX5" fmla="*/ 2189199 w 2304256"/>
              <a:gd name="connsiteY5" fmla="*/ 1606439 h 2304256"/>
              <a:gd name="connsiteX6" fmla="*/ 2064108 w 2304256"/>
              <a:gd name="connsiteY6" fmla="*/ 1823103 h 2304256"/>
              <a:gd name="connsiteX7" fmla="*/ 1724153 w 2304256"/>
              <a:gd name="connsiteY7" fmla="*/ 1720647 h 2304256"/>
              <a:gd name="connsiteX8" fmla="*/ 1358467 w 2304256"/>
              <a:gd name="connsiteY8" fmla="*/ 1931776 h 2304256"/>
              <a:gd name="connsiteX9" fmla="*/ 1277219 w 2304256"/>
              <a:gd name="connsiteY9" fmla="*/ 2277414 h 2304256"/>
              <a:gd name="connsiteX10" fmla="*/ 1027037 w 2304256"/>
              <a:gd name="connsiteY10" fmla="*/ 2277414 h 2304256"/>
              <a:gd name="connsiteX11" fmla="*/ 945789 w 2304256"/>
              <a:gd name="connsiteY11" fmla="*/ 1931775 h 2304256"/>
              <a:gd name="connsiteX12" fmla="*/ 580103 w 2304256"/>
              <a:gd name="connsiteY12" fmla="*/ 1720646 h 2304256"/>
              <a:gd name="connsiteX13" fmla="*/ 240148 w 2304256"/>
              <a:gd name="connsiteY13" fmla="*/ 1823103 h 2304256"/>
              <a:gd name="connsiteX14" fmla="*/ 115057 w 2304256"/>
              <a:gd name="connsiteY14" fmla="*/ 1606439 h 2304256"/>
              <a:gd name="connsiteX15" fmla="*/ 373764 w 2304256"/>
              <a:gd name="connsiteY15" fmla="*/ 1363257 h 2304256"/>
              <a:gd name="connsiteX16" fmla="*/ 373764 w 2304256"/>
              <a:gd name="connsiteY16" fmla="*/ 941000 h 2304256"/>
              <a:gd name="connsiteX17" fmla="*/ 115057 w 2304256"/>
              <a:gd name="connsiteY17" fmla="*/ 697817 h 2304256"/>
              <a:gd name="connsiteX18" fmla="*/ 240148 w 2304256"/>
              <a:gd name="connsiteY18" fmla="*/ 481153 h 2304256"/>
              <a:gd name="connsiteX19" fmla="*/ 580103 w 2304256"/>
              <a:gd name="connsiteY19" fmla="*/ 583609 h 2304256"/>
              <a:gd name="connsiteX20" fmla="*/ 945789 w 2304256"/>
              <a:gd name="connsiteY20" fmla="*/ 372480 h 2304256"/>
              <a:gd name="connsiteX21" fmla="*/ 1027037 w 2304256"/>
              <a:gd name="connsiteY21" fmla="*/ 26842 h 2304256"/>
              <a:gd name="connsiteX22" fmla="*/ 1277219 w 2304256"/>
              <a:gd name="connsiteY22" fmla="*/ 26842 h 2304256"/>
              <a:gd name="connsiteX23" fmla="*/ 1358467 w 2304256"/>
              <a:gd name="connsiteY23" fmla="*/ 372481 h 2304256"/>
              <a:gd name="connsiteX24" fmla="*/ 1724153 w 2304256"/>
              <a:gd name="connsiteY24" fmla="*/ 583610 h 2304256"/>
              <a:gd name="connsiteX25" fmla="*/ 1724153 w 2304256"/>
              <a:gd name="connsiteY25" fmla="*/ 583609 h 2304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304256" h="2304256">
                <a:moveTo>
                  <a:pt x="1724153" y="583609"/>
                </a:moveTo>
                <a:lnTo>
                  <a:pt x="2064108" y="481153"/>
                </a:lnTo>
                <a:lnTo>
                  <a:pt x="2189199" y="697817"/>
                </a:lnTo>
                <a:lnTo>
                  <a:pt x="1930492" y="940999"/>
                </a:lnTo>
                <a:cubicBezTo>
                  <a:pt x="1967993" y="1079254"/>
                  <a:pt x="1967993" y="1225002"/>
                  <a:pt x="1930492" y="1363256"/>
                </a:cubicBezTo>
                <a:lnTo>
                  <a:pt x="2189199" y="1606439"/>
                </a:lnTo>
                <a:lnTo>
                  <a:pt x="2064108" y="1823103"/>
                </a:lnTo>
                <a:lnTo>
                  <a:pt x="1724153" y="1720647"/>
                </a:lnTo>
                <a:cubicBezTo>
                  <a:pt x="1623172" y="1822251"/>
                  <a:pt x="1496950" y="1895125"/>
                  <a:pt x="1358467" y="1931776"/>
                </a:cubicBezTo>
                <a:lnTo>
                  <a:pt x="1277219" y="2277414"/>
                </a:lnTo>
                <a:lnTo>
                  <a:pt x="1027037" y="2277414"/>
                </a:lnTo>
                <a:lnTo>
                  <a:pt x="945789" y="1931775"/>
                </a:lnTo>
                <a:cubicBezTo>
                  <a:pt x="807306" y="1895125"/>
                  <a:pt x="681085" y="1822250"/>
                  <a:pt x="580103" y="1720646"/>
                </a:cubicBezTo>
                <a:lnTo>
                  <a:pt x="240148" y="1823103"/>
                </a:lnTo>
                <a:lnTo>
                  <a:pt x="115057" y="1606439"/>
                </a:lnTo>
                <a:lnTo>
                  <a:pt x="373764" y="1363257"/>
                </a:lnTo>
                <a:cubicBezTo>
                  <a:pt x="336263" y="1225002"/>
                  <a:pt x="336263" y="1079254"/>
                  <a:pt x="373764" y="941000"/>
                </a:cubicBezTo>
                <a:lnTo>
                  <a:pt x="115057" y="697817"/>
                </a:lnTo>
                <a:lnTo>
                  <a:pt x="240148" y="481153"/>
                </a:lnTo>
                <a:lnTo>
                  <a:pt x="580103" y="583609"/>
                </a:lnTo>
                <a:cubicBezTo>
                  <a:pt x="681084" y="482005"/>
                  <a:pt x="807306" y="409131"/>
                  <a:pt x="945789" y="372480"/>
                </a:cubicBezTo>
                <a:lnTo>
                  <a:pt x="1027037" y="26842"/>
                </a:lnTo>
                <a:lnTo>
                  <a:pt x="1277219" y="26842"/>
                </a:lnTo>
                <a:lnTo>
                  <a:pt x="1358467" y="372481"/>
                </a:lnTo>
                <a:cubicBezTo>
                  <a:pt x="1496950" y="409131"/>
                  <a:pt x="1623171" y="482006"/>
                  <a:pt x="1724153" y="583610"/>
                </a:cubicBezTo>
                <a:lnTo>
                  <a:pt x="1724153" y="58360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604233" tIns="607739" rIns="604233" bIns="607739" spcCol="1270" anchor="ctr"/>
          <a:lstStyle/>
          <a:p>
            <a:pPr algn="ctr" defTabSz="844550">
              <a:lnSpc>
                <a:spcPct val="90000"/>
              </a:lnSpc>
              <a:spcAft>
                <a:spcPct val="35000"/>
              </a:spcAft>
              <a:defRPr/>
            </a:pPr>
            <a:r>
              <a:rPr lang="fr-BE" sz="1600" dirty="0" smtClean="0"/>
              <a:t>Trust </a:t>
            </a:r>
            <a:r>
              <a:rPr lang="fr-BE" sz="1600" dirty="0" err="1" smtClean="0"/>
              <a:t>Fund</a:t>
            </a:r>
            <a:endParaRPr lang="en-GB" sz="1600" dirty="0"/>
          </a:p>
        </p:txBody>
      </p:sp>
      <p:sp>
        <p:nvSpPr>
          <p:cNvPr id="7" name="Freeform 6"/>
          <p:cNvSpPr/>
          <p:nvPr/>
        </p:nvSpPr>
        <p:spPr>
          <a:xfrm>
            <a:off x="5358308" y="4365104"/>
            <a:ext cx="2304256" cy="2304256"/>
          </a:xfrm>
          <a:custGeom>
            <a:avLst/>
            <a:gdLst>
              <a:gd name="connsiteX0" fmla="*/ 1724153 w 2304256"/>
              <a:gd name="connsiteY0" fmla="*/ 583609 h 2304256"/>
              <a:gd name="connsiteX1" fmla="*/ 2064108 w 2304256"/>
              <a:gd name="connsiteY1" fmla="*/ 481153 h 2304256"/>
              <a:gd name="connsiteX2" fmla="*/ 2189199 w 2304256"/>
              <a:gd name="connsiteY2" fmla="*/ 697817 h 2304256"/>
              <a:gd name="connsiteX3" fmla="*/ 1930492 w 2304256"/>
              <a:gd name="connsiteY3" fmla="*/ 940999 h 2304256"/>
              <a:gd name="connsiteX4" fmla="*/ 1930492 w 2304256"/>
              <a:gd name="connsiteY4" fmla="*/ 1363256 h 2304256"/>
              <a:gd name="connsiteX5" fmla="*/ 2189199 w 2304256"/>
              <a:gd name="connsiteY5" fmla="*/ 1606439 h 2304256"/>
              <a:gd name="connsiteX6" fmla="*/ 2064108 w 2304256"/>
              <a:gd name="connsiteY6" fmla="*/ 1823103 h 2304256"/>
              <a:gd name="connsiteX7" fmla="*/ 1724153 w 2304256"/>
              <a:gd name="connsiteY7" fmla="*/ 1720647 h 2304256"/>
              <a:gd name="connsiteX8" fmla="*/ 1358467 w 2304256"/>
              <a:gd name="connsiteY8" fmla="*/ 1931776 h 2304256"/>
              <a:gd name="connsiteX9" fmla="*/ 1277219 w 2304256"/>
              <a:gd name="connsiteY9" fmla="*/ 2277414 h 2304256"/>
              <a:gd name="connsiteX10" fmla="*/ 1027037 w 2304256"/>
              <a:gd name="connsiteY10" fmla="*/ 2277414 h 2304256"/>
              <a:gd name="connsiteX11" fmla="*/ 945789 w 2304256"/>
              <a:gd name="connsiteY11" fmla="*/ 1931775 h 2304256"/>
              <a:gd name="connsiteX12" fmla="*/ 580103 w 2304256"/>
              <a:gd name="connsiteY12" fmla="*/ 1720646 h 2304256"/>
              <a:gd name="connsiteX13" fmla="*/ 240148 w 2304256"/>
              <a:gd name="connsiteY13" fmla="*/ 1823103 h 2304256"/>
              <a:gd name="connsiteX14" fmla="*/ 115057 w 2304256"/>
              <a:gd name="connsiteY14" fmla="*/ 1606439 h 2304256"/>
              <a:gd name="connsiteX15" fmla="*/ 373764 w 2304256"/>
              <a:gd name="connsiteY15" fmla="*/ 1363257 h 2304256"/>
              <a:gd name="connsiteX16" fmla="*/ 373764 w 2304256"/>
              <a:gd name="connsiteY16" fmla="*/ 941000 h 2304256"/>
              <a:gd name="connsiteX17" fmla="*/ 115057 w 2304256"/>
              <a:gd name="connsiteY17" fmla="*/ 697817 h 2304256"/>
              <a:gd name="connsiteX18" fmla="*/ 240148 w 2304256"/>
              <a:gd name="connsiteY18" fmla="*/ 481153 h 2304256"/>
              <a:gd name="connsiteX19" fmla="*/ 580103 w 2304256"/>
              <a:gd name="connsiteY19" fmla="*/ 583609 h 2304256"/>
              <a:gd name="connsiteX20" fmla="*/ 945789 w 2304256"/>
              <a:gd name="connsiteY20" fmla="*/ 372480 h 2304256"/>
              <a:gd name="connsiteX21" fmla="*/ 1027037 w 2304256"/>
              <a:gd name="connsiteY21" fmla="*/ 26842 h 2304256"/>
              <a:gd name="connsiteX22" fmla="*/ 1277219 w 2304256"/>
              <a:gd name="connsiteY22" fmla="*/ 26842 h 2304256"/>
              <a:gd name="connsiteX23" fmla="*/ 1358467 w 2304256"/>
              <a:gd name="connsiteY23" fmla="*/ 372481 h 2304256"/>
              <a:gd name="connsiteX24" fmla="*/ 1724153 w 2304256"/>
              <a:gd name="connsiteY24" fmla="*/ 583610 h 2304256"/>
              <a:gd name="connsiteX25" fmla="*/ 1724153 w 2304256"/>
              <a:gd name="connsiteY25" fmla="*/ 583609 h 2304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304256" h="2304256">
                <a:moveTo>
                  <a:pt x="1724153" y="583609"/>
                </a:moveTo>
                <a:lnTo>
                  <a:pt x="2064108" y="481153"/>
                </a:lnTo>
                <a:lnTo>
                  <a:pt x="2189199" y="697817"/>
                </a:lnTo>
                <a:lnTo>
                  <a:pt x="1930492" y="940999"/>
                </a:lnTo>
                <a:cubicBezTo>
                  <a:pt x="1967993" y="1079254"/>
                  <a:pt x="1967993" y="1225002"/>
                  <a:pt x="1930492" y="1363256"/>
                </a:cubicBezTo>
                <a:lnTo>
                  <a:pt x="2189199" y="1606439"/>
                </a:lnTo>
                <a:lnTo>
                  <a:pt x="2064108" y="1823103"/>
                </a:lnTo>
                <a:lnTo>
                  <a:pt x="1724153" y="1720647"/>
                </a:lnTo>
                <a:cubicBezTo>
                  <a:pt x="1623172" y="1822251"/>
                  <a:pt x="1496950" y="1895125"/>
                  <a:pt x="1358467" y="1931776"/>
                </a:cubicBezTo>
                <a:lnTo>
                  <a:pt x="1277219" y="2277414"/>
                </a:lnTo>
                <a:lnTo>
                  <a:pt x="1027037" y="2277414"/>
                </a:lnTo>
                <a:lnTo>
                  <a:pt x="945789" y="1931775"/>
                </a:lnTo>
                <a:cubicBezTo>
                  <a:pt x="807306" y="1895125"/>
                  <a:pt x="681085" y="1822250"/>
                  <a:pt x="580103" y="1720646"/>
                </a:cubicBezTo>
                <a:lnTo>
                  <a:pt x="240148" y="1823103"/>
                </a:lnTo>
                <a:lnTo>
                  <a:pt x="115057" y="1606439"/>
                </a:lnTo>
                <a:lnTo>
                  <a:pt x="373764" y="1363257"/>
                </a:lnTo>
                <a:cubicBezTo>
                  <a:pt x="336263" y="1225002"/>
                  <a:pt x="336263" y="1079254"/>
                  <a:pt x="373764" y="941000"/>
                </a:cubicBezTo>
                <a:lnTo>
                  <a:pt x="115057" y="697817"/>
                </a:lnTo>
                <a:lnTo>
                  <a:pt x="240148" y="481153"/>
                </a:lnTo>
                <a:lnTo>
                  <a:pt x="580103" y="583609"/>
                </a:lnTo>
                <a:cubicBezTo>
                  <a:pt x="681084" y="482005"/>
                  <a:pt x="807306" y="409131"/>
                  <a:pt x="945789" y="372480"/>
                </a:cubicBezTo>
                <a:lnTo>
                  <a:pt x="1027037" y="26842"/>
                </a:lnTo>
                <a:lnTo>
                  <a:pt x="1277219" y="26842"/>
                </a:lnTo>
                <a:lnTo>
                  <a:pt x="1358467" y="372481"/>
                </a:lnTo>
                <a:cubicBezTo>
                  <a:pt x="1496950" y="409131"/>
                  <a:pt x="1623171" y="482006"/>
                  <a:pt x="1724153" y="583610"/>
                </a:cubicBezTo>
                <a:lnTo>
                  <a:pt x="1724153" y="58360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604233" tIns="607739" rIns="604233" bIns="607739" spcCol="1270" anchor="ctr"/>
          <a:lstStyle/>
          <a:p>
            <a:pPr algn="ctr" defTabSz="844550">
              <a:lnSpc>
                <a:spcPct val="90000"/>
              </a:lnSpc>
              <a:spcAft>
                <a:spcPct val="35000"/>
              </a:spcAft>
              <a:defRPr/>
            </a:pPr>
            <a:r>
              <a:rPr lang="fr-BE" sz="1600" dirty="0" err="1" smtClean="0"/>
              <a:t>Valletta</a:t>
            </a:r>
            <a:r>
              <a:rPr lang="fr-BE" sz="1600" dirty="0" smtClean="0"/>
              <a:t> Action Plan</a:t>
            </a:r>
            <a:endParaRPr lang="en-GB" sz="1600" dirty="0"/>
          </a:p>
        </p:txBody>
      </p:sp>
      <p:sp>
        <p:nvSpPr>
          <p:cNvPr id="15" name="Freeform 14"/>
          <p:cNvSpPr/>
          <p:nvPr/>
        </p:nvSpPr>
        <p:spPr>
          <a:xfrm>
            <a:off x="1979712" y="1369572"/>
            <a:ext cx="2376264" cy="2304256"/>
          </a:xfrm>
          <a:custGeom>
            <a:avLst/>
            <a:gdLst>
              <a:gd name="connsiteX0" fmla="*/ 1724153 w 2304256"/>
              <a:gd name="connsiteY0" fmla="*/ 583609 h 2304256"/>
              <a:gd name="connsiteX1" fmla="*/ 2064108 w 2304256"/>
              <a:gd name="connsiteY1" fmla="*/ 481153 h 2304256"/>
              <a:gd name="connsiteX2" fmla="*/ 2189199 w 2304256"/>
              <a:gd name="connsiteY2" fmla="*/ 697817 h 2304256"/>
              <a:gd name="connsiteX3" fmla="*/ 1930492 w 2304256"/>
              <a:gd name="connsiteY3" fmla="*/ 940999 h 2304256"/>
              <a:gd name="connsiteX4" fmla="*/ 1930492 w 2304256"/>
              <a:gd name="connsiteY4" fmla="*/ 1363256 h 2304256"/>
              <a:gd name="connsiteX5" fmla="*/ 2189199 w 2304256"/>
              <a:gd name="connsiteY5" fmla="*/ 1606439 h 2304256"/>
              <a:gd name="connsiteX6" fmla="*/ 2064108 w 2304256"/>
              <a:gd name="connsiteY6" fmla="*/ 1823103 h 2304256"/>
              <a:gd name="connsiteX7" fmla="*/ 1724153 w 2304256"/>
              <a:gd name="connsiteY7" fmla="*/ 1720647 h 2304256"/>
              <a:gd name="connsiteX8" fmla="*/ 1358467 w 2304256"/>
              <a:gd name="connsiteY8" fmla="*/ 1931776 h 2304256"/>
              <a:gd name="connsiteX9" fmla="*/ 1277219 w 2304256"/>
              <a:gd name="connsiteY9" fmla="*/ 2277414 h 2304256"/>
              <a:gd name="connsiteX10" fmla="*/ 1027037 w 2304256"/>
              <a:gd name="connsiteY10" fmla="*/ 2277414 h 2304256"/>
              <a:gd name="connsiteX11" fmla="*/ 945789 w 2304256"/>
              <a:gd name="connsiteY11" fmla="*/ 1931775 h 2304256"/>
              <a:gd name="connsiteX12" fmla="*/ 580103 w 2304256"/>
              <a:gd name="connsiteY12" fmla="*/ 1720646 h 2304256"/>
              <a:gd name="connsiteX13" fmla="*/ 240148 w 2304256"/>
              <a:gd name="connsiteY13" fmla="*/ 1823103 h 2304256"/>
              <a:gd name="connsiteX14" fmla="*/ 115057 w 2304256"/>
              <a:gd name="connsiteY14" fmla="*/ 1606439 h 2304256"/>
              <a:gd name="connsiteX15" fmla="*/ 373764 w 2304256"/>
              <a:gd name="connsiteY15" fmla="*/ 1363257 h 2304256"/>
              <a:gd name="connsiteX16" fmla="*/ 373764 w 2304256"/>
              <a:gd name="connsiteY16" fmla="*/ 941000 h 2304256"/>
              <a:gd name="connsiteX17" fmla="*/ 115057 w 2304256"/>
              <a:gd name="connsiteY17" fmla="*/ 697817 h 2304256"/>
              <a:gd name="connsiteX18" fmla="*/ 240148 w 2304256"/>
              <a:gd name="connsiteY18" fmla="*/ 481153 h 2304256"/>
              <a:gd name="connsiteX19" fmla="*/ 580103 w 2304256"/>
              <a:gd name="connsiteY19" fmla="*/ 583609 h 2304256"/>
              <a:gd name="connsiteX20" fmla="*/ 945789 w 2304256"/>
              <a:gd name="connsiteY20" fmla="*/ 372480 h 2304256"/>
              <a:gd name="connsiteX21" fmla="*/ 1027037 w 2304256"/>
              <a:gd name="connsiteY21" fmla="*/ 26842 h 2304256"/>
              <a:gd name="connsiteX22" fmla="*/ 1277219 w 2304256"/>
              <a:gd name="connsiteY22" fmla="*/ 26842 h 2304256"/>
              <a:gd name="connsiteX23" fmla="*/ 1358467 w 2304256"/>
              <a:gd name="connsiteY23" fmla="*/ 372481 h 2304256"/>
              <a:gd name="connsiteX24" fmla="*/ 1724153 w 2304256"/>
              <a:gd name="connsiteY24" fmla="*/ 583610 h 2304256"/>
              <a:gd name="connsiteX25" fmla="*/ 1724153 w 2304256"/>
              <a:gd name="connsiteY25" fmla="*/ 583609 h 2304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304256" h="2304256">
                <a:moveTo>
                  <a:pt x="1724153" y="583609"/>
                </a:moveTo>
                <a:lnTo>
                  <a:pt x="2064108" y="481153"/>
                </a:lnTo>
                <a:lnTo>
                  <a:pt x="2189199" y="697817"/>
                </a:lnTo>
                <a:lnTo>
                  <a:pt x="1930492" y="940999"/>
                </a:lnTo>
                <a:cubicBezTo>
                  <a:pt x="1967993" y="1079254"/>
                  <a:pt x="1967993" y="1225002"/>
                  <a:pt x="1930492" y="1363256"/>
                </a:cubicBezTo>
                <a:lnTo>
                  <a:pt x="2189199" y="1606439"/>
                </a:lnTo>
                <a:lnTo>
                  <a:pt x="2064108" y="1823103"/>
                </a:lnTo>
                <a:lnTo>
                  <a:pt x="1724153" y="1720647"/>
                </a:lnTo>
                <a:cubicBezTo>
                  <a:pt x="1623172" y="1822251"/>
                  <a:pt x="1496950" y="1895125"/>
                  <a:pt x="1358467" y="1931776"/>
                </a:cubicBezTo>
                <a:lnTo>
                  <a:pt x="1277219" y="2277414"/>
                </a:lnTo>
                <a:lnTo>
                  <a:pt x="1027037" y="2277414"/>
                </a:lnTo>
                <a:lnTo>
                  <a:pt x="945789" y="1931775"/>
                </a:lnTo>
                <a:cubicBezTo>
                  <a:pt x="807306" y="1895125"/>
                  <a:pt x="681085" y="1822250"/>
                  <a:pt x="580103" y="1720646"/>
                </a:cubicBezTo>
                <a:lnTo>
                  <a:pt x="240148" y="1823103"/>
                </a:lnTo>
                <a:lnTo>
                  <a:pt x="115057" y="1606439"/>
                </a:lnTo>
                <a:lnTo>
                  <a:pt x="373764" y="1363257"/>
                </a:lnTo>
                <a:cubicBezTo>
                  <a:pt x="336263" y="1225002"/>
                  <a:pt x="336263" y="1079254"/>
                  <a:pt x="373764" y="941000"/>
                </a:cubicBezTo>
                <a:lnTo>
                  <a:pt x="115057" y="697817"/>
                </a:lnTo>
                <a:lnTo>
                  <a:pt x="240148" y="481153"/>
                </a:lnTo>
                <a:lnTo>
                  <a:pt x="580103" y="583609"/>
                </a:lnTo>
                <a:cubicBezTo>
                  <a:pt x="681084" y="482005"/>
                  <a:pt x="807306" y="409131"/>
                  <a:pt x="945789" y="372480"/>
                </a:cubicBezTo>
                <a:lnTo>
                  <a:pt x="1027037" y="26842"/>
                </a:lnTo>
                <a:lnTo>
                  <a:pt x="1277219" y="26842"/>
                </a:lnTo>
                <a:lnTo>
                  <a:pt x="1358467" y="372481"/>
                </a:lnTo>
                <a:cubicBezTo>
                  <a:pt x="1496950" y="409131"/>
                  <a:pt x="1623171" y="482006"/>
                  <a:pt x="1724153" y="583610"/>
                </a:cubicBezTo>
                <a:lnTo>
                  <a:pt x="1724153" y="58360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604233" tIns="607739" rIns="604233" bIns="607739" spcCol="1270" anchor="ctr"/>
          <a:lstStyle/>
          <a:p>
            <a:pPr algn="ctr" defTabSz="844550">
              <a:lnSpc>
                <a:spcPct val="90000"/>
              </a:lnSpc>
              <a:spcAft>
                <a:spcPct val="35000"/>
              </a:spcAft>
              <a:defRPr/>
            </a:pPr>
            <a:r>
              <a:rPr lang="fr-BE" sz="1600" dirty="0" err="1" smtClean="0"/>
              <a:t>NIPs</a:t>
            </a:r>
            <a:r>
              <a:rPr lang="fr-BE" sz="1600" dirty="0" smtClean="0"/>
              <a:t>, RIP, </a:t>
            </a:r>
            <a:r>
              <a:rPr lang="fr-BE" sz="1600" dirty="0" err="1" smtClean="0"/>
              <a:t>bilateral</a:t>
            </a:r>
            <a:r>
              <a:rPr lang="fr-BE" sz="1600" dirty="0" smtClean="0"/>
              <a:t> </a:t>
            </a:r>
            <a:r>
              <a:rPr lang="fr-BE" sz="1550" dirty="0" err="1" smtClean="0"/>
              <a:t>cooperation</a:t>
            </a:r>
            <a:endParaRPr lang="en-GB" sz="1550" dirty="0"/>
          </a:p>
        </p:txBody>
      </p:sp>
      <p:sp>
        <p:nvSpPr>
          <p:cNvPr id="11" name="Freeform 10"/>
          <p:cNvSpPr/>
          <p:nvPr/>
        </p:nvSpPr>
        <p:spPr>
          <a:xfrm>
            <a:off x="2189002" y="4365104"/>
            <a:ext cx="2304256" cy="2304256"/>
          </a:xfrm>
          <a:custGeom>
            <a:avLst/>
            <a:gdLst>
              <a:gd name="connsiteX0" fmla="*/ 1724153 w 2304256"/>
              <a:gd name="connsiteY0" fmla="*/ 583609 h 2304256"/>
              <a:gd name="connsiteX1" fmla="*/ 2064108 w 2304256"/>
              <a:gd name="connsiteY1" fmla="*/ 481153 h 2304256"/>
              <a:gd name="connsiteX2" fmla="*/ 2189199 w 2304256"/>
              <a:gd name="connsiteY2" fmla="*/ 697817 h 2304256"/>
              <a:gd name="connsiteX3" fmla="*/ 1930492 w 2304256"/>
              <a:gd name="connsiteY3" fmla="*/ 940999 h 2304256"/>
              <a:gd name="connsiteX4" fmla="*/ 1930492 w 2304256"/>
              <a:gd name="connsiteY4" fmla="*/ 1363256 h 2304256"/>
              <a:gd name="connsiteX5" fmla="*/ 2189199 w 2304256"/>
              <a:gd name="connsiteY5" fmla="*/ 1606439 h 2304256"/>
              <a:gd name="connsiteX6" fmla="*/ 2064108 w 2304256"/>
              <a:gd name="connsiteY6" fmla="*/ 1823103 h 2304256"/>
              <a:gd name="connsiteX7" fmla="*/ 1724153 w 2304256"/>
              <a:gd name="connsiteY7" fmla="*/ 1720647 h 2304256"/>
              <a:gd name="connsiteX8" fmla="*/ 1358467 w 2304256"/>
              <a:gd name="connsiteY8" fmla="*/ 1931776 h 2304256"/>
              <a:gd name="connsiteX9" fmla="*/ 1277219 w 2304256"/>
              <a:gd name="connsiteY9" fmla="*/ 2277414 h 2304256"/>
              <a:gd name="connsiteX10" fmla="*/ 1027037 w 2304256"/>
              <a:gd name="connsiteY10" fmla="*/ 2277414 h 2304256"/>
              <a:gd name="connsiteX11" fmla="*/ 945789 w 2304256"/>
              <a:gd name="connsiteY11" fmla="*/ 1931775 h 2304256"/>
              <a:gd name="connsiteX12" fmla="*/ 580103 w 2304256"/>
              <a:gd name="connsiteY12" fmla="*/ 1720646 h 2304256"/>
              <a:gd name="connsiteX13" fmla="*/ 240148 w 2304256"/>
              <a:gd name="connsiteY13" fmla="*/ 1823103 h 2304256"/>
              <a:gd name="connsiteX14" fmla="*/ 115057 w 2304256"/>
              <a:gd name="connsiteY14" fmla="*/ 1606439 h 2304256"/>
              <a:gd name="connsiteX15" fmla="*/ 373764 w 2304256"/>
              <a:gd name="connsiteY15" fmla="*/ 1363257 h 2304256"/>
              <a:gd name="connsiteX16" fmla="*/ 373764 w 2304256"/>
              <a:gd name="connsiteY16" fmla="*/ 941000 h 2304256"/>
              <a:gd name="connsiteX17" fmla="*/ 115057 w 2304256"/>
              <a:gd name="connsiteY17" fmla="*/ 697817 h 2304256"/>
              <a:gd name="connsiteX18" fmla="*/ 240148 w 2304256"/>
              <a:gd name="connsiteY18" fmla="*/ 481153 h 2304256"/>
              <a:gd name="connsiteX19" fmla="*/ 580103 w 2304256"/>
              <a:gd name="connsiteY19" fmla="*/ 583609 h 2304256"/>
              <a:gd name="connsiteX20" fmla="*/ 945789 w 2304256"/>
              <a:gd name="connsiteY20" fmla="*/ 372480 h 2304256"/>
              <a:gd name="connsiteX21" fmla="*/ 1027037 w 2304256"/>
              <a:gd name="connsiteY21" fmla="*/ 26842 h 2304256"/>
              <a:gd name="connsiteX22" fmla="*/ 1277219 w 2304256"/>
              <a:gd name="connsiteY22" fmla="*/ 26842 h 2304256"/>
              <a:gd name="connsiteX23" fmla="*/ 1358467 w 2304256"/>
              <a:gd name="connsiteY23" fmla="*/ 372481 h 2304256"/>
              <a:gd name="connsiteX24" fmla="*/ 1724153 w 2304256"/>
              <a:gd name="connsiteY24" fmla="*/ 583610 h 2304256"/>
              <a:gd name="connsiteX25" fmla="*/ 1724153 w 2304256"/>
              <a:gd name="connsiteY25" fmla="*/ 583609 h 2304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304256" h="2304256">
                <a:moveTo>
                  <a:pt x="1724153" y="583609"/>
                </a:moveTo>
                <a:lnTo>
                  <a:pt x="2064108" y="481153"/>
                </a:lnTo>
                <a:lnTo>
                  <a:pt x="2189199" y="697817"/>
                </a:lnTo>
                <a:lnTo>
                  <a:pt x="1930492" y="940999"/>
                </a:lnTo>
                <a:cubicBezTo>
                  <a:pt x="1967993" y="1079254"/>
                  <a:pt x="1967993" y="1225002"/>
                  <a:pt x="1930492" y="1363256"/>
                </a:cubicBezTo>
                <a:lnTo>
                  <a:pt x="2189199" y="1606439"/>
                </a:lnTo>
                <a:lnTo>
                  <a:pt x="2064108" y="1823103"/>
                </a:lnTo>
                <a:lnTo>
                  <a:pt x="1724153" y="1720647"/>
                </a:lnTo>
                <a:cubicBezTo>
                  <a:pt x="1623172" y="1822251"/>
                  <a:pt x="1496950" y="1895125"/>
                  <a:pt x="1358467" y="1931776"/>
                </a:cubicBezTo>
                <a:lnTo>
                  <a:pt x="1277219" y="2277414"/>
                </a:lnTo>
                <a:lnTo>
                  <a:pt x="1027037" y="2277414"/>
                </a:lnTo>
                <a:lnTo>
                  <a:pt x="945789" y="1931775"/>
                </a:lnTo>
                <a:cubicBezTo>
                  <a:pt x="807306" y="1895125"/>
                  <a:pt x="681085" y="1822250"/>
                  <a:pt x="580103" y="1720646"/>
                </a:cubicBezTo>
                <a:lnTo>
                  <a:pt x="240148" y="1823103"/>
                </a:lnTo>
                <a:lnTo>
                  <a:pt x="115057" y="1606439"/>
                </a:lnTo>
                <a:lnTo>
                  <a:pt x="373764" y="1363257"/>
                </a:lnTo>
                <a:cubicBezTo>
                  <a:pt x="336263" y="1225002"/>
                  <a:pt x="336263" y="1079254"/>
                  <a:pt x="373764" y="941000"/>
                </a:cubicBezTo>
                <a:lnTo>
                  <a:pt x="115057" y="697817"/>
                </a:lnTo>
                <a:lnTo>
                  <a:pt x="240148" y="481153"/>
                </a:lnTo>
                <a:lnTo>
                  <a:pt x="580103" y="583609"/>
                </a:lnTo>
                <a:cubicBezTo>
                  <a:pt x="681084" y="482005"/>
                  <a:pt x="807306" y="409131"/>
                  <a:pt x="945789" y="372480"/>
                </a:cubicBezTo>
                <a:lnTo>
                  <a:pt x="1027037" y="26842"/>
                </a:lnTo>
                <a:lnTo>
                  <a:pt x="1277219" y="26842"/>
                </a:lnTo>
                <a:lnTo>
                  <a:pt x="1358467" y="372481"/>
                </a:lnTo>
                <a:cubicBezTo>
                  <a:pt x="1496950" y="409131"/>
                  <a:pt x="1623171" y="482006"/>
                  <a:pt x="1724153" y="583610"/>
                </a:cubicBezTo>
                <a:lnTo>
                  <a:pt x="1724153" y="58360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604233" tIns="607739" rIns="604233" bIns="607739" spcCol="1270" anchor="ctr"/>
          <a:lstStyle/>
          <a:p>
            <a:pPr algn="ctr" defTabSz="844550">
              <a:lnSpc>
                <a:spcPct val="90000"/>
              </a:lnSpc>
              <a:spcAft>
                <a:spcPct val="35000"/>
              </a:spcAft>
              <a:defRPr/>
            </a:pPr>
            <a:r>
              <a:rPr lang="fr-BE" sz="1600" dirty="0" smtClean="0"/>
              <a:t>National and </a:t>
            </a:r>
            <a:r>
              <a:rPr lang="fr-BE" sz="1600" dirty="0" err="1" smtClean="0"/>
              <a:t>regional</a:t>
            </a:r>
            <a:r>
              <a:rPr lang="fr-BE" sz="1600" dirty="0" smtClean="0"/>
              <a:t> </a:t>
            </a:r>
            <a:r>
              <a:rPr lang="fr-BE" sz="1600" dirty="0" err="1" smtClean="0"/>
              <a:t>strategies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42142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92589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" b="1" i="0" dirty="0" smtClean="0"/>
              <a:t>Contributions from the EU</a:t>
            </a:r>
            <a:r>
              <a:rPr lang="en-GB" sz="2000" b="1" i="0" dirty="0"/>
              <a:t/>
            </a:r>
            <a:br>
              <a:rPr lang="en-GB" sz="2000" b="1" i="0" dirty="0"/>
            </a:br>
            <a:endParaRPr lang="en-GB" sz="2000" i="0" dirty="0"/>
          </a:p>
          <a:p>
            <a:pPr algn="just"/>
            <a:endParaRPr lang="en-GB" sz="2000" i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504402"/>
              </p:ext>
            </p:extLst>
          </p:nvPr>
        </p:nvGraphicFramePr>
        <p:xfrm>
          <a:off x="467544" y="1772815"/>
          <a:ext cx="8208912" cy="4392489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6624736"/>
                <a:gridCol w="1584176"/>
              </a:tblGrid>
              <a:tr h="56751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Instruments</a:t>
                      </a:r>
                      <a:endParaRPr lang="en-GB" sz="1400" b="1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Commitments (EUR)</a:t>
                      </a:r>
                      <a:endParaRPr lang="en-GB" sz="1400" b="1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</a:tr>
              <a:tr h="277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Reserve of the 11th EDF</a:t>
                      </a:r>
                      <a:endParaRPr lang="en-GB" sz="1400" b="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1,000,000,000</a:t>
                      </a:r>
                      <a:endParaRPr lang="en-GB" sz="14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</a:tr>
              <a:tr h="3310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Regional Indicative Programme for West Africa – 11th EDF</a:t>
                      </a:r>
                      <a:endParaRPr lang="en-GB" sz="1400" b="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200,000,000</a:t>
                      </a:r>
                      <a:endParaRPr lang="en-GB" sz="14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</a:tr>
              <a:tr h="3891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Regional Indicative Programme for Central Africa – 11th EDF</a:t>
                      </a:r>
                      <a:endParaRPr lang="en-GB" sz="1400" b="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10,000,000</a:t>
                      </a:r>
                      <a:endParaRPr lang="en-GB" sz="14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</a:tr>
              <a:tr h="56751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Regional Indicative Programme for Eastern Africa, Southern Africa and the Indian Ocean – 11th EDF</a:t>
                      </a:r>
                      <a:endParaRPr lang="en-GB" sz="1400" b="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50,000,000</a:t>
                      </a:r>
                      <a:endParaRPr lang="en-GB" sz="14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</a:tr>
              <a:tr h="37581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National Indicative Programmes for Horn of Africa 11th EDF</a:t>
                      </a:r>
                      <a:endParaRPr lang="en-GB" sz="1400" b="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30,000,000</a:t>
                      </a:r>
                      <a:endParaRPr lang="en-GB" sz="14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</a:tr>
              <a:tr h="5554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Special Support Programme for South Sudan – 9th and previous EDFs</a:t>
                      </a:r>
                      <a:endParaRPr lang="en-GB" sz="1400" b="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86,400,000</a:t>
                      </a:r>
                      <a:endParaRPr lang="en-GB" sz="14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</a:tr>
              <a:tr h="277709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0" kern="1200" dirty="0" err="1" smtClean="0">
                          <a:effectLst/>
                        </a:rPr>
                        <a:t>Other</a:t>
                      </a:r>
                      <a:r>
                        <a:rPr lang="fr-BE" sz="1400" b="0" kern="1200" dirty="0" smtClean="0">
                          <a:effectLst/>
                        </a:rPr>
                        <a:t> EU </a:t>
                      </a:r>
                      <a:r>
                        <a:rPr lang="fr-BE" sz="1400" b="0" kern="1200" dirty="0" err="1" smtClean="0">
                          <a:effectLst/>
                        </a:rPr>
                        <a:t>financing</a:t>
                      </a:r>
                      <a:endParaRPr lang="en-GB" sz="1400" b="0" kern="12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kern="1200" dirty="0" smtClean="0">
                          <a:effectLst/>
                        </a:rPr>
                        <a:t>423,600,000</a:t>
                      </a:r>
                      <a:endParaRPr lang="en-GB" sz="1400" kern="12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</a:tr>
              <a:tr h="350192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sz="1400" b="0" kern="1200" dirty="0" err="1" smtClean="0">
                          <a:effectLst/>
                        </a:rPr>
                        <a:t>Contribution</a:t>
                      </a:r>
                      <a:r>
                        <a:rPr lang="et-EE" sz="1400" b="0" kern="1200" dirty="0" smtClean="0">
                          <a:effectLst/>
                        </a:rPr>
                        <a:t> </a:t>
                      </a:r>
                      <a:r>
                        <a:rPr lang="et-EE" sz="1400" b="0" kern="1200" dirty="0" err="1" smtClean="0">
                          <a:effectLst/>
                        </a:rPr>
                        <a:t>from</a:t>
                      </a:r>
                      <a:r>
                        <a:rPr lang="et-EE" sz="1400" b="0" kern="1200" dirty="0" smtClean="0">
                          <a:effectLst/>
                        </a:rPr>
                        <a:t> EU </a:t>
                      </a:r>
                      <a:r>
                        <a:rPr lang="et-EE" sz="1400" b="0" kern="1200" dirty="0" err="1" smtClean="0">
                          <a:effectLst/>
                        </a:rPr>
                        <a:t>financing</a:t>
                      </a:r>
                      <a:endParaRPr lang="en-GB" sz="1400" b="0" kern="12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1,800,000,000</a:t>
                      </a:r>
                      <a:endParaRPr lang="en-GB" sz="14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</a:tr>
              <a:tr h="350192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0" kern="1200" dirty="0" smtClean="0">
                          <a:effectLst/>
                        </a:rPr>
                        <a:t>Contributions </a:t>
                      </a:r>
                      <a:r>
                        <a:rPr lang="fr-BE" sz="1400" b="0" kern="1200" dirty="0" err="1" smtClean="0">
                          <a:effectLst/>
                        </a:rPr>
                        <a:t>from</a:t>
                      </a:r>
                      <a:r>
                        <a:rPr lang="fr-BE" sz="1400" b="0" kern="1200" baseline="0" dirty="0" smtClean="0">
                          <a:effectLst/>
                        </a:rPr>
                        <a:t> </a:t>
                      </a:r>
                      <a:r>
                        <a:rPr lang="fr-BE" sz="1400" b="0" kern="1200" dirty="0" err="1" smtClean="0">
                          <a:effectLst/>
                        </a:rPr>
                        <a:t>European</a:t>
                      </a:r>
                      <a:r>
                        <a:rPr lang="fr-BE" sz="1400" b="0" kern="1200" dirty="0" smtClean="0">
                          <a:effectLst/>
                        </a:rPr>
                        <a:t> States</a:t>
                      </a:r>
                      <a:endParaRPr lang="en-GB" sz="1400" b="0" kern="12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kern="1200" dirty="0" smtClean="0">
                          <a:effectLst/>
                        </a:rPr>
                        <a:t>81,714,389</a:t>
                      </a:r>
                      <a:endParaRPr lang="en-GB" sz="1400" kern="12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</a:tr>
              <a:tr h="350192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kern="1200" dirty="0" smtClean="0">
                          <a:effectLst/>
                        </a:rPr>
                        <a:t>Total</a:t>
                      </a:r>
                      <a:endParaRPr lang="en-GB" sz="1400" b="1" kern="1200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1,881,714,389</a:t>
                      </a:r>
                      <a:endParaRPr lang="en-GB" sz="1400" b="1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5556" marR="5555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65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4523</TotalTime>
  <Words>1326</Words>
  <Application>Microsoft Office PowerPoint</Application>
  <PresentationFormat>Předvádění na obrazovce (4:3)</PresentationFormat>
  <Paragraphs>227</Paragraphs>
  <Slides>25</Slides>
  <Notes>25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blank</vt:lpstr>
      <vt:lpstr>European Union Emergency Trust Fund  for stability  and addressing root causes of irregular migration and displaced persons in Africa</vt:lpstr>
      <vt:lpstr>Prezentace aplikace PowerPoint</vt:lpstr>
      <vt:lpstr>Objectives of the Trust Fund</vt:lpstr>
      <vt:lpstr>Who benefits from the Trust Fund?</vt:lpstr>
      <vt:lpstr>What are the priority areas of intervention?</vt:lpstr>
      <vt:lpstr>What are the principles of intervention?</vt:lpstr>
      <vt:lpstr>The added value of the Trust Fund</vt:lpstr>
      <vt:lpstr>Prezentace aplikace PowerPoint</vt:lpstr>
      <vt:lpstr>Prezentace aplikace PowerPoint</vt:lpstr>
      <vt:lpstr>Priorities of Horn of Africa Operational Framework</vt:lpstr>
      <vt:lpstr>Horn of Africa specific actions </vt:lpstr>
      <vt:lpstr>Prezentace aplikace PowerPoint</vt:lpstr>
      <vt:lpstr>Legal framework</vt:lpstr>
      <vt:lpstr>How is the Trust Fund governed? </vt:lpstr>
      <vt:lpstr>Operational Committees</vt:lpstr>
      <vt:lpstr>  HoA – 10 projects adopted totalling €253 million</vt:lpstr>
      <vt:lpstr>Prezentace aplikace PowerPoint</vt:lpstr>
      <vt:lpstr>Speed and flexibility</vt:lpstr>
      <vt:lpstr>Identification and formulation </vt:lpstr>
      <vt:lpstr>Action fiches </vt:lpstr>
      <vt:lpstr>Implementation</vt:lpstr>
      <vt:lpstr>Prezentace aplikace PowerPoint</vt:lpstr>
      <vt:lpstr>Work with us</vt:lpstr>
      <vt:lpstr>Next steps?</vt:lpstr>
      <vt:lpstr>Keep in touch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EUROPEAN UNION TRUST FUND  FOR THE GREATER RESILIENCE AND STABILITY IN THE SAHEL AND THE HORN OF AFRICA</dc:title>
  <dc:creator>Roland SOURD</dc:creator>
  <cp:lastModifiedBy>Zuzana BERANOVÁ</cp:lastModifiedBy>
  <cp:revision>144</cp:revision>
  <cp:lastPrinted>2015-06-24T08:35:23Z</cp:lastPrinted>
  <dcterms:created xsi:type="dcterms:W3CDTF">2015-06-22T11:39:44Z</dcterms:created>
  <dcterms:modified xsi:type="dcterms:W3CDTF">2016-04-05T11:32:50Z</dcterms:modified>
</cp:coreProperties>
</file>