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9" r:id="rId5"/>
    <p:sldId id="303" r:id="rId6"/>
    <p:sldId id="306" r:id="rId7"/>
    <p:sldId id="297" r:id="rId8"/>
    <p:sldId id="273" r:id="rId9"/>
    <p:sldId id="298" r:id="rId10"/>
    <p:sldId id="289" r:id="rId11"/>
    <p:sldId id="292" r:id="rId12"/>
    <p:sldId id="293" r:id="rId13"/>
    <p:sldId id="299" r:id="rId14"/>
    <p:sldId id="300" r:id="rId15"/>
    <p:sldId id="294" r:id="rId16"/>
    <p:sldId id="304" r:id="rId17"/>
    <p:sldId id="305" r:id="rId18"/>
    <p:sldId id="295" r:id="rId19"/>
    <p:sldId id="301" r:id="rId20"/>
    <p:sldId id="296" r:id="rId21"/>
    <p:sldId id="278" r:id="rId22"/>
    <p:sldId id="270" r:id="rId23"/>
    <p:sldId id="286" r:id="rId24"/>
    <p:sldId id="285" r:id="rId25"/>
    <p:sldId id="267" r:id="rId26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1">
          <p15:clr>
            <a:srgbClr val="A4A3A4"/>
          </p15:clr>
        </p15:guide>
        <p15:guide id="2" orient="horz" pos="3843">
          <p15:clr>
            <a:srgbClr val="A4A3A4"/>
          </p15:clr>
        </p15:guide>
        <p15:guide id="3" orient="horz" pos="3562">
          <p15:clr>
            <a:srgbClr val="A4A3A4"/>
          </p15:clr>
        </p15:guide>
        <p15:guide id="4" pos="5481">
          <p15:clr>
            <a:srgbClr val="A4A3A4"/>
          </p15:clr>
        </p15:guide>
        <p15:guide id="5" pos="280">
          <p15:clr>
            <a:srgbClr val="A4A3A4"/>
          </p15:clr>
        </p15:guide>
        <p15:guide id="6" pos="1746">
          <p15:clr>
            <a:srgbClr val="A4A3A4"/>
          </p15:clr>
        </p15:guide>
        <p15:guide id="7" pos="1462">
          <p15:clr>
            <a:srgbClr val="A4A3A4"/>
          </p15:clr>
        </p15:guide>
        <p15:guide id="8" pos="3207">
          <p15:clr>
            <a:srgbClr val="A4A3A4"/>
          </p15:clr>
        </p15:guide>
        <p15:guide id="9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B9E0F7"/>
    <a:srgbClr val="13B5EA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87" autoAdjust="0"/>
  </p:normalViewPr>
  <p:slideViewPr>
    <p:cSldViewPr snapToGrid="0" snapToObjects="1">
      <p:cViewPr varScale="1">
        <p:scale>
          <a:sx n="82" d="100"/>
          <a:sy n="82" d="100"/>
        </p:scale>
        <p:origin x="-804" y="-66"/>
      </p:cViewPr>
      <p:guideLst>
        <p:guide orient="horz" pos="281"/>
        <p:guide orient="horz" pos="3843"/>
        <p:guide orient="horz" pos="3562"/>
        <p:guide pos="5481"/>
        <p:guide pos="280"/>
        <p:guide pos="1746"/>
        <p:guide pos="1462"/>
        <p:guide pos="3207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35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734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24.3.2016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24.3.2016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351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Pepsi – inv</a:t>
            </a:r>
            <a:r>
              <a:rPr lang="cs-CZ" baseline="0" dirty="0" smtClean="0"/>
              <a:t>estice (reakce na zvyšující se poptávku) – rozšíření portfolia, zvětšení výrobních kapacit, infrastruktura prodeje, zemědělské kapacity vč. lokálních projektů</a:t>
            </a:r>
          </a:p>
          <a:p>
            <a:endParaRPr lang="cs-CZ" baseline="0" dirty="0" smtClean="0"/>
          </a:p>
          <a:p>
            <a:r>
              <a:rPr lang="cs-CZ" baseline="0" dirty="0" smtClean="0"/>
              <a:t>Metro – investice 2,4mld USD. </a:t>
            </a:r>
            <a:r>
              <a:rPr lang="cs-CZ" dirty="0" smtClean="0"/>
              <a:t>(projekt budován ve spolupráci s firmou </a:t>
            </a:r>
            <a:r>
              <a:rPr lang="cs-CZ" dirty="0" err="1" smtClean="0"/>
              <a:t>Alstom</a:t>
            </a:r>
            <a:r>
              <a:rPr lang="cs-CZ" dirty="0" smtClean="0"/>
              <a:t>)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err="1" smtClean="0"/>
              <a:t>Veracruz</a:t>
            </a:r>
            <a:r>
              <a:rPr lang="cs-CZ" baseline="0" dirty="0" smtClean="0"/>
              <a:t> – 1,92mld USD. Rozšíření doku o 2,8 km po pobřeží. Zvýšení kapacity o 250 mil. 20‘ kontejnerů. Jedná se o největší infrastrukturní investici Enrique </a:t>
            </a:r>
            <a:r>
              <a:rPr lang="cs-CZ" baseline="0" dirty="0" err="1" smtClean="0"/>
              <a:t>Pena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Niety</a:t>
            </a:r>
            <a:r>
              <a:rPr lang="cs-CZ" baseline="0" dirty="0" smtClean="0"/>
              <a:t>. Důraz na čisté technologie.</a:t>
            </a:r>
          </a:p>
          <a:p>
            <a:endParaRPr lang="cs-CZ" baseline="0" dirty="0" smtClean="0"/>
          </a:p>
          <a:p>
            <a:r>
              <a:rPr lang="cs-CZ" dirty="0" smtClean="0"/>
              <a:t>CISCO – zvýšení produktů technologicky náročných</a:t>
            </a:r>
            <a:r>
              <a:rPr lang="cs-CZ" baseline="0" dirty="0" smtClean="0"/>
              <a:t> a založení nového support centra. </a:t>
            </a:r>
          </a:p>
          <a:p>
            <a:endParaRPr lang="cs-CZ" baseline="0" dirty="0" smtClean="0"/>
          </a:p>
          <a:p>
            <a:r>
              <a:rPr lang="cs-CZ" baseline="0" dirty="0" smtClean="0"/>
              <a:t>ICH – petrochemický a automobilový průmysl, roční produkce 600 tis. tun, nyní se definuje místo továrny</a:t>
            </a:r>
          </a:p>
          <a:p>
            <a:endParaRPr lang="cs-CZ" dirty="0" smtClean="0"/>
          </a:p>
          <a:p>
            <a:r>
              <a:rPr lang="es-ES" dirty="0" smtClean="0"/>
              <a:t>El proyecto IQ Smart City, localizado en Ciudad Maderas, municipio el Marqués, a 10 minutos de Querétaro, será la primera ciudad inteligente de México.</a:t>
            </a:r>
          </a:p>
          <a:p>
            <a:r>
              <a:rPr lang="es-ES" dirty="0" smtClean="0">
                <a:effectLst/>
              </a:rPr>
              <a:t>Se trata de un espacio de 400 hectáreas interconectado a través de internet y dispositivos móviles, que funcionará gracias a infraestructura ecológica y energías sustentables. Fue concebido por el gobierno de Querétaro, junto con instituciones del clúster tecnológico del estado, en 2014.</a:t>
            </a:r>
          </a:p>
          <a:p>
            <a:r>
              <a:rPr lang="es-ES" dirty="0" smtClean="0">
                <a:effectLst/>
              </a:rPr>
              <a:t>El desarrollo contará con conjunto conjuntos habitacionales, empresas de tecnología, instituciones educativas, centros comerciales, hoteles, un hospital y una zona ecológica.</a:t>
            </a:r>
          </a:p>
          <a:p>
            <a:r>
              <a:rPr lang="es-ES" dirty="0" smtClean="0">
                <a:effectLst/>
              </a:rPr>
              <a:t>Las ciudades inteligentes son un concepto mundial que tiene como primer objetivo promover la idea de compartir y ser amigables con el planeta, comentó el director del proyecto IQ Smart City, Juan Carlos Coronado Mata en entrevista con la Agencia Informativa Conacyt.</a:t>
            </a:r>
          </a:p>
          <a:p>
            <a:r>
              <a:rPr lang="es-ES" dirty="0" smtClean="0">
                <a:effectLst/>
              </a:rPr>
              <a:t>“La idea tiene que ver más con los recursos que se tiene y aprovecharlos mejor, de manera conjunta; entonces comenzamos con querer compartir los espacios que se tienen o simplemente dejar el coche para usar la bicicleta”, abundó Coronado Mata.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780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13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>
                <a:solidFill>
                  <a:schemeClr val="tx2"/>
                </a:solidFill>
              </a:rPr>
              <a:t>Trans-</a:t>
            </a:r>
            <a:r>
              <a:rPr lang="cs-CZ" sz="1200" dirty="0" err="1" smtClean="0">
                <a:solidFill>
                  <a:schemeClr val="tx2"/>
                </a:solidFill>
              </a:rPr>
              <a:t>Pacific</a:t>
            </a:r>
            <a:r>
              <a:rPr lang="cs-CZ" sz="1200" dirty="0" smtClean="0">
                <a:solidFill>
                  <a:schemeClr val="tx2"/>
                </a:solidFill>
              </a:rPr>
              <a:t> </a:t>
            </a:r>
            <a:r>
              <a:rPr lang="cs-CZ" sz="1200" dirty="0" err="1" smtClean="0">
                <a:solidFill>
                  <a:schemeClr val="tx2"/>
                </a:solidFill>
              </a:rPr>
              <a:t>Partnership</a:t>
            </a:r>
            <a:r>
              <a:rPr lang="cs-CZ" sz="1200" dirty="0" smtClean="0">
                <a:solidFill>
                  <a:schemeClr val="tx2"/>
                </a:solidFill>
              </a:rPr>
              <a:t> (TPP)</a:t>
            </a:r>
          </a:p>
          <a:p>
            <a:r>
              <a:rPr lang="en-US" dirty="0" smtClean="0"/>
              <a:t>North American Free Trade Agreement (NAFTA</a:t>
            </a:r>
            <a:r>
              <a:rPr lang="cs-CZ" dirty="0" smtClean="0"/>
              <a:t>)</a:t>
            </a:r>
          </a:p>
          <a:p>
            <a:r>
              <a:rPr lang="en-US" dirty="0" smtClean="0"/>
              <a:t>Free Trade Agreement between Mexico and the European Union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2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96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Očekávaný</a:t>
            </a:r>
            <a:r>
              <a:rPr lang="cs-CZ" baseline="0" dirty="0" smtClean="0"/>
              <a:t> růst výroby 2014 – o 9,8%, dále 2014-2020 se očekává růst 27%</a:t>
            </a:r>
          </a:p>
          <a:p>
            <a:pPr lvl="1"/>
            <a:r>
              <a:rPr lang="cs-CZ" baseline="0" dirty="0" smtClean="0"/>
              <a:t>Výroba MX – 3,22 mil jednotek, předpokládaný růst do 2020 na 4,4 mil.</a:t>
            </a:r>
          </a:p>
          <a:p>
            <a:pPr lvl="1"/>
            <a:r>
              <a:rPr lang="cs-CZ" baseline="0" dirty="0" smtClean="0"/>
              <a:t>Růst zajištěn investicemi realizovanými v současné době – většina do 2017 – Volkswagen modernizace závodu v Pueble 1 mld. USD  - výroba </a:t>
            </a:r>
            <a:r>
              <a:rPr lang="cs-CZ" baseline="0" dirty="0" err="1" smtClean="0"/>
              <a:t>Tiguan</a:t>
            </a:r>
            <a:r>
              <a:rPr lang="cs-CZ" baseline="0" dirty="0" smtClean="0"/>
              <a:t> SUV, Toyota 2 mld. USD nový závod </a:t>
            </a:r>
            <a:r>
              <a:rPr lang="cs-CZ" baseline="0" dirty="0" err="1" smtClean="0"/>
              <a:t>Guanajuato</a:t>
            </a:r>
            <a:r>
              <a:rPr lang="cs-CZ" baseline="0" dirty="0" smtClean="0"/>
              <a:t> – model </a:t>
            </a:r>
            <a:r>
              <a:rPr lang="cs-CZ" baseline="0" dirty="0" err="1" smtClean="0"/>
              <a:t>Corola</a:t>
            </a:r>
            <a:r>
              <a:rPr lang="cs-CZ" baseline="0" dirty="0" smtClean="0"/>
              <a:t> 200 000 vozů ročně, Ford investice 2,5 </a:t>
            </a:r>
            <a:r>
              <a:rPr lang="cs-CZ" baseline="0" dirty="0" err="1" smtClean="0"/>
              <a:t>mld</a:t>
            </a:r>
            <a:r>
              <a:rPr lang="cs-CZ" baseline="0" dirty="0" smtClean="0"/>
              <a:t> USD výstavba nového závodu pro výrobu převodovek v </a:t>
            </a:r>
            <a:r>
              <a:rPr lang="cs-CZ" baseline="0" dirty="0" err="1" smtClean="0"/>
              <a:t>Guanajuatu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rozíření</a:t>
            </a:r>
            <a:r>
              <a:rPr lang="cs-CZ" baseline="0" dirty="0" smtClean="0"/>
              <a:t> závodu na výrobu motorů v statě </a:t>
            </a:r>
            <a:r>
              <a:rPr lang="cs-CZ" baseline="0" dirty="0" err="1" smtClean="0"/>
              <a:t>Chihuahua</a:t>
            </a:r>
            <a:r>
              <a:rPr lang="cs-CZ" baseline="0" dirty="0" smtClean="0"/>
              <a:t> s </a:t>
            </a:r>
            <a:r>
              <a:rPr lang="cs-CZ" baseline="0" dirty="0" err="1" smtClean="0"/>
              <a:t>kapcitou</a:t>
            </a:r>
            <a:r>
              <a:rPr lang="cs-CZ" baseline="0" dirty="0" smtClean="0"/>
              <a:t> 1 milion ročně. </a:t>
            </a:r>
          </a:p>
          <a:p>
            <a:pPr lvl="1"/>
            <a:endParaRPr lang="cs-CZ" dirty="0" smtClean="0"/>
          </a:p>
          <a:p>
            <a:pPr lvl="1"/>
            <a:endParaRPr lang="cs-CZ" baseline="0" dirty="0" smtClean="0"/>
          </a:p>
          <a:p>
            <a:pPr lvl="1"/>
            <a:r>
              <a:rPr lang="cs-CZ" baseline="0" dirty="0" smtClean="0"/>
              <a:t>Výhody Mexika – vzdělanost, náklady, dohody o volném obchodu, globální rozděleni rizika z výkyvů prodejů</a:t>
            </a:r>
          </a:p>
          <a:p>
            <a:pPr lvl="1"/>
            <a:r>
              <a:rPr lang="cs-CZ" baseline="0" dirty="0" smtClean="0"/>
              <a:t>Plán Mexika – udržet náklady – elektřina, plyn </a:t>
            </a:r>
            <a:r>
              <a:rPr lang="cs-CZ" baseline="0" dirty="0" err="1" smtClean="0"/>
              <a:t>atd</a:t>
            </a:r>
            <a:endParaRPr lang="cs-CZ" baseline="0" dirty="0" smtClean="0"/>
          </a:p>
          <a:p>
            <a:pPr lvl="1"/>
            <a:r>
              <a:rPr lang="cs-CZ" baseline="0" dirty="0" smtClean="0"/>
              <a:t>	- zvýšit domácí poptávku</a:t>
            </a:r>
          </a:p>
          <a:p>
            <a:pPr lvl="1"/>
            <a:r>
              <a:rPr lang="cs-CZ" baseline="0" dirty="0" smtClean="0"/>
              <a:t>	- zvýšit produkci kovů z mexických dolů</a:t>
            </a:r>
          </a:p>
          <a:p>
            <a:pPr lvl="1"/>
            <a:r>
              <a:rPr lang="cs-CZ" baseline="0" dirty="0" smtClean="0"/>
              <a:t>	- 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78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r>
              <a:rPr lang="cs-CZ" baseline="0" dirty="0" err="1" smtClean="0"/>
              <a:t>Veracruz</a:t>
            </a:r>
            <a:r>
              <a:rPr lang="cs-CZ" baseline="0" dirty="0" smtClean="0"/>
              <a:t> – 1,92mld USD. Rozšíření doku o 2,8 km po pobřeží. Zvýšení kapacity o 250 mil. 20‘ kontejnerů. Jedná se o největší infrastrukturní investici Enrique </a:t>
            </a:r>
            <a:r>
              <a:rPr lang="cs-CZ" baseline="0" dirty="0" err="1" smtClean="0"/>
              <a:t>Pena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Niety</a:t>
            </a:r>
            <a:r>
              <a:rPr lang="cs-CZ" baseline="0" dirty="0" smtClean="0"/>
              <a:t>. Důraz na čisté technologie.</a:t>
            </a:r>
          </a:p>
          <a:p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Metro – investice 2,4mld USD. </a:t>
            </a:r>
            <a:r>
              <a:rPr lang="cs-CZ" dirty="0" smtClean="0"/>
              <a:t>(projekt budován ve spolupráci s firmou </a:t>
            </a:r>
            <a:r>
              <a:rPr lang="cs-CZ" dirty="0" err="1" smtClean="0"/>
              <a:t>Alstom</a:t>
            </a:r>
            <a:r>
              <a:rPr lang="cs-CZ" dirty="0" smtClean="0"/>
              <a:t>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dirty="0" smtClean="0"/>
              <a:t>Modernizace přístavu </a:t>
            </a:r>
            <a:r>
              <a:rPr lang="cs-CZ" sz="2200" dirty="0" err="1" smtClean="0"/>
              <a:t>Guayamas</a:t>
            </a:r>
            <a:r>
              <a:rPr lang="cs-CZ" sz="2200" dirty="0" smtClean="0"/>
              <a:t>, Sonora, přístavu </a:t>
            </a:r>
            <a:r>
              <a:rPr lang="cs-CZ" sz="2200" dirty="0" err="1" smtClean="0"/>
              <a:t>Lazaro</a:t>
            </a:r>
            <a:r>
              <a:rPr lang="cs-CZ" sz="2200" dirty="0" smtClean="0"/>
              <a:t> </a:t>
            </a:r>
            <a:r>
              <a:rPr lang="cs-CZ" sz="2200" dirty="0" err="1" smtClean="0"/>
              <a:t>Cárdenas</a:t>
            </a:r>
            <a:r>
              <a:rPr lang="cs-CZ" sz="2200" dirty="0" smtClean="0"/>
              <a:t> </a:t>
            </a:r>
            <a:r>
              <a:rPr lang="cs-CZ" sz="2200" dirty="0" err="1" smtClean="0"/>
              <a:t>Michoacán</a:t>
            </a:r>
            <a:r>
              <a:rPr lang="cs-CZ" sz="2200" dirty="0" smtClean="0"/>
              <a:t> a elektro dráhy v Guadalajaře celkem 1,2 mld. USD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22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r>
              <a:rPr lang="cs-CZ" dirty="0" smtClean="0"/>
              <a:t>PEMEX – dále rekonstrukce</a:t>
            </a:r>
            <a:r>
              <a:rPr lang="cs-CZ" baseline="0" dirty="0" smtClean="0"/>
              <a:t> 479 ropných plošin (50% produkce mexické ropy)</a:t>
            </a:r>
          </a:p>
          <a:p>
            <a:endParaRPr lang="cs-CZ" dirty="0" smtClean="0"/>
          </a:p>
          <a:p>
            <a:r>
              <a:rPr lang="cs-CZ" dirty="0" smtClean="0"/>
              <a:t>PEMEX – hodlá navýšit produkci síry o 50% díky navýšení</a:t>
            </a:r>
            <a:r>
              <a:rPr lang="cs-CZ" baseline="0" dirty="0" smtClean="0"/>
              <a:t> produkce čistého benzínu. Plynná a kapalná síra se bude transformovat na pevnou a bude zaměřena na vývoz. Kapacita by měla dosáhnout 360 000 tun ročně. </a:t>
            </a:r>
          </a:p>
          <a:p>
            <a:endParaRPr lang="cs-CZ" baseline="0" dirty="0" smtClean="0"/>
          </a:p>
          <a:p>
            <a:r>
              <a:rPr lang="cs-CZ" baseline="0" dirty="0" smtClean="0"/>
              <a:t>HEXAPOL - </a:t>
            </a:r>
            <a:r>
              <a:rPr lang="cs-CZ" dirty="0" smtClean="0"/>
              <a:t>švédský výrobce gumy, ohlásil výstavbu své druhé fabriky. </a:t>
            </a:r>
            <a:r>
              <a:rPr lang="cs-CZ" dirty="0" err="1" smtClean="0"/>
              <a:t>Aguascalientes</a:t>
            </a:r>
            <a:r>
              <a:rPr lang="cs-CZ" dirty="0" smtClean="0"/>
              <a:t>, navázáni na </a:t>
            </a:r>
            <a:r>
              <a:rPr lang="cs-CZ" dirty="0" err="1" smtClean="0"/>
              <a:t>automovilový</a:t>
            </a:r>
            <a:r>
              <a:rPr lang="cs-CZ" dirty="0" smtClean="0"/>
              <a:t> </a:t>
            </a:r>
            <a:r>
              <a:rPr lang="cs-CZ" dirty="0" err="1" smtClean="0"/>
              <a:t>prům</a:t>
            </a:r>
            <a:r>
              <a:rPr lang="cs-CZ" dirty="0" smtClean="0"/>
              <a:t>.,</a:t>
            </a:r>
            <a:r>
              <a:rPr lang="cs-CZ" baseline="0" dirty="0" smtClean="0"/>
              <a:t> zvyšují kapacitu z 29 000 metrických tun na 41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83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Ekol</a:t>
            </a:r>
            <a:r>
              <a:rPr lang="cs-CZ" dirty="0" smtClean="0"/>
              <a:t> </a:t>
            </a:r>
            <a:r>
              <a:rPr lang="es-MX" sz="1200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s-MX" sz="1200" b="1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 Mexico </a:t>
            </a:r>
            <a:r>
              <a:rPr lang="es-MX" sz="1200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fue realizado el proyecto </a:t>
            </a:r>
            <a:r>
              <a:rPr lang="es-MX" sz="1200" b="1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Cosoleasaque</a:t>
            </a:r>
            <a:r>
              <a:rPr lang="es-MX" sz="1200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, en Veracruz: Construcción, fabricación, entrega y puesta en operación de una turbina de contrapresión para propulsión de un generador de 4MW.</a:t>
            </a:r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TES Vsetín - </a:t>
            </a:r>
            <a:r>
              <a:rPr lang="es-MX" sz="1200" b="1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Arco Iris </a:t>
            </a:r>
            <a:r>
              <a:rPr lang="es-MX" sz="1200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es el proyecto actual en </a:t>
            </a:r>
            <a:r>
              <a:rPr lang="es-MX" sz="1200" b="1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M</a:t>
            </a:r>
            <a:r>
              <a:rPr lang="cs-CZ" sz="1200" b="1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é</a:t>
            </a:r>
            <a:r>
              <a:rPr lang="es-MX" sz="1200" b="1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xico</a:t>
            </a:r>
            <a:r>
              <a:rPr lang="es-MX" sz="1200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. Para este proyecto TES Vsetín fabricó dos hidro-generadores síncronos con potencia de 4625kW.  </a:t>
            </a:r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Doosan</a:t>
            </a:r>
            <a:r>
              <a:rPr lang="cs-CZ" dirty="0" smtClean="0"/>
              <a:t> Škoda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Power</a:t>
            </a:r>
            <a:r>
              <a:rPr lang="cs-CZ" baseline="0" dirty="0" smtClean="0"/>
              <a:t> - </a:t>
            </a:r>
            <a:r>
              <a:rPr lang="es-MX" sz="1200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Fabricante de </a:t>
            </a:r>
            <a:r>
              <a:rPr lang="es-MX" sz="1200" b="1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turbinas de vapor </a:t>
            </a:r>
            <a:r>
              <a:rPr lang="es-MX" sz="1200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con varios proyectos en América Latina. Los proyectos actuales en M</a:t>
            </a:r>
            <a:r>
              <a:rPr lang="cs-CZ" sz="1200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é</a:t>
            </a:r>
            <a:r>
              <a:rPr lang="es-MX" sz="1200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xico son reconstrucción de dos turbinas de vapor en </a:t>
            </a:r>
            <a:r>
              <a:rPr lang="cs-CZ" sz="1200" b="1" i="1" kern="1200" dirty="0" err="1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central</a:t>
            </a:r>
            <a:r>
              <a:rPr lang="cs-CZ" sz="1200" b="1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1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eléctrica </a:t>
            </a:r>
            <a:r>
              <a:rPr lang="cs-CZ" sz="1200" b="1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Francisco </a:t>
            </a:r>
            <a:r>
              <a:rPr lang="cs-CZ" sz="1200" b="1" i="1" kern="1200" dirty="0" err="1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Perez</a:t>
            </a:r>
            <a:r>
              <a:rPr lang="cs-CZ" sz="1200" b="1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Rios</a:t>
            </a:r>
            <a:r>
              <a:rPr lang="cs-CZ" sz="1200" b="1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 en</a:t>
            </a:r>
            <a:r>
              <a:rPr lang="es-MX" sz="1200" b="1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 Tula con potencia de 550 MW</a:t>
            </a:r>
            <a:r>
              <a:rPr lang="es-MX" sz="1200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. Después de las turbinas en </a:t>
            </a:r>
            <a:r>
              <a:rPr lang="cs-CZ" sz="1200" i="1" kern="1200" dirty="0" err="1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centrales</a:t>
            </a:r>
            <a:r>
              <a:rPr lang="cs-CZ" sz="1200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eléctricas de </a:t>
            </a:r>
            <a:r>
              <a:rPr lang="es-MX" sz="1200" b="1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Hermosillo</a:t>
            </a:r>
            <a:r>
              <a:rPr lang="es-MX" sz="1200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 (92 MW) y </a:t>
            </a:r>
            <a:r>
              <a:rPr lang="es-MX" sz="1200" b="1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el Sauz </a:t>
            </a:r>
            <a:r>
              <a:rPr lang="es-MX" sz="1200" i="1" kern="1200" dirty="0" smtClean="0">
                <a:solidFill>
                  <a:srgbClr val="005096"/>
                </a:solidFill>
                <a:latin typeface="+mn-lt"/>
                <a:ea typeface="+mn-ea"/>
                <a:cs typeface="+mn-cs"/>
              </a:rPr>
              <a:t>(147 MW) se trata de tercera y cuarta instalación en México.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69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Enel Green </a:t>
            </a:r>
            <a:r>
              <a:rPr lang="cs-CZ" dirty="0" err="1" smtClean="0"/>
              <a:t>Power</a:t>
            </a:r>
            <a:r>
              <a:rPr lang="cs-CZ" dirty="0" smtClean="0"/>
              <a:t> – 50 turbín</a:t>
            </a:r>
            <a:r>
              <a:rPr lang="cs-CZ" baseline="0" dirty="0" smtClean="0"/>
              <a:t> po 2 MW, celkem 100 MW. Výstavba do 2017. Cena 197 mil. USD. V Mexiku mají 144MW větrné energie a 53 MW z vodní.</a:t>
            </a:r>
          </a:p>
          <a:p>
            <a:endParaRPr lang="cs-CZ" dirty="0" smtClean="0"/>
          </a:p>
          <a:p>
            <a:r>
              <a:rPr lang="cs-CZ" dirty="0" smtClean="0"/>
              <a:t>CFE</a:t>
            </a:r>
            <a:r>
              <a:rPr lang="cs-CZ" baseline="0" dirty="0" smtClean="0"/>
              <a:t> – pokrytí 65% energie města La Paz. </a:t>
            </a:r>
            <a:r>
              <a:rPr lang="cs-CZ" b="1" baseline="0" dirty="0" smtClean="0"/>
              <a:t>Největší </a:t>
            </a:r>
            <a:r>
              <a:rPr lang="cs-CZ" b="1" baseline="0" dirty="0" err="1" smtClean="0"/>
              <a:t>fotovoltaický</a:t>
            </a:r>
            <a:r>
              <a:rPr lang="cs-CZ" b="1" baseline="0" dirty="0" smtClean="0"/>
              <a:t> projekt v Latinské Americe</a:t>
            </a:r>
          </a:p>
          <a:p>
            <a:endParaRPr lang="cs-CZ" baseline="0" dirty="0" smtClean="0"/>
          </a:p>
          <a:p>
            <a:r>
              <a:rPr lang="cs-CZ" dirty="0" smtClean="0"/>
              <a:t>Mexická organizace pro obnovitelnou energii předpovídá, že </a:t>
            </a:r>
            <a:r>
              <a:rPr lang="cs-CZ" b="1" dirty="0" smtClean="0"/>
              <a:t>solární</a:t>
            </a:r>
            <a:r>
              <a:rPr lang="cs-CZ" dirty="0" smtClean="0"/>
              <a:t> energie poroste v letech </a:t>
            </a:r>
            <a:r>
              <a:rPr lang="cs-CZ" b="1" dirty="0" smtClean="0"/>
              <a:t>2014-2018 o 1000 % </a:t>
            </a:r>
            <a:r>
              <a:rPr lang="cs-CZ" dirty="0" smtClean="0"/>
              <a:t>a </a:t>
            </a:r>
            <a:r>
              <a:rPr lang="cs-CZ" b="1" dirty="0" smtClean="0"/>
              <a:t>větrná energie o 400 %.</a:t>
            </a:r>
          </a:p>
          <a:p>
            <a:endParaRPr lang="cs-CZ" b="1" dirty="0" smtClean="0"/>
          </a:p>
          <a:p>
            <a:r>
              <a:rPr lang="cs-CZ" dirty="0" smtClean="0"/>
              <a:t>To znamená navýšení kapacity z 60 MW v roce 2012 na dalších 583 MW v roce 2018 v oblasti solární energie a zvýšení celkové kapacity na 9000 MW v roce 2018 v oblasti větrné energie. Cílem strategie vlády, která podporuje obnovitelné zdroje energie je </a:t>
            </a:r>
            <a:r>
              <a:rPr lang="cs-CZ" b="1" dirty="0" smtClean="0"/>
              <a:t>redukce podílu fosilních paliv energetice na 50 % do roku 2050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185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8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8580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714" y="5644400"/>
            <a:ext cx="2320925" cy="120332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0" y="446088"/>
            <a:ext cx="82423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0" y="1061640"/>
            <a:ext cx="8242300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781359"/>
            <a:ext cx="1699200" cy="79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4"/>
            <a:ext cx="4053600" cy="322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ástupný symbol pro číslo snímku 4"/>
          <p:cNvSpPr>
            <a:spLocks noGrp="1"/>
          </p:cNvSpPr>
          <p:nvPr userDrawn="1"/>
        </p:nvSpPr>
        <p:spPr>
          <a:xfrm>
            <a:off x="8141197" y="6335867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  <p:pic>
        <p:nvPicPr>
          <p:cNvPr id="16" name="Obrázek 15" descr="logo-c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671536" y="5817516"/>
            <a:ext cx="1549565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242300" cy="46545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1112" y="446088"/>
            <a:ext cx="3609975" cy="430887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44500" y="446088"/>
            <a:ext cx="4203700" cy="52085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091113" y="876975"/>
            <a:ext cx="3609975" cy="4777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444500" y="1000085"/>
            <a:ext cx="8256588" cy="46545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-1"/>
            <a:ext cx="9143999" cy="68579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44500" y="1800000"/>
            <a:ext cx="8242299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475"/>
            <a:ext cx="1699200" cy="79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4"/>
            <a:ext cx="4053600" cy="322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číslo snímku 4"/>
          <p:cNvSpPr>
            <a:spLocks noGrp="1"/>
          </p:cNvSpPr>
          <p:nvPr userDrawn="1"/>
        </p:nvSpPr>
        <p:spPr>
          <a:xfrm>
            <a:off x="8141197" y="6335867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  <p:pic>
        <p:nvPicPr>
          <p:cNvPr id="14" name="Obrázek 13" descr="logo-c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32711" y="5841921"/>
            <a:ext cx="1549565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99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2" name="Zástupný symbol pro číslo snímku 4"/>
          <p:cNvSpPr>
            <a:spLocks noGrp="1"/>
          </p:cNvSpPr>
          <p:nvPr/>
        </p:nvSpPr>
        <p:spPr>
          <a:xfrm>
            <a:off x="8141197" y="6335867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1778227" y="6468653"/>
            <a:ext cx="313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aseline="0" dirty="0" smtClean="0">
                <a:solidFill>
                  <a:schemeClr val="bg1"/>
                </a:solidFill>
                <a:latin typeface="Calibri" pitchFamily="34" charset="0"/>
              </a:rPr>
              <a:t>Váš průvodce zahraničními trhy</a:t>
            </a:r>
            <a:endParaRPr lang="cs-CZ" baseline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Obrázek 9" descr="logo-ct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61256" y="6205352"/>
            <a:ext cx="1094400" cy="5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10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10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0" y="446088"/>
            <a:ext cx="8242300" cy="1107996"/>
          </a:xfrm>
        </p:spPr>
        <p:txBody>
          <a:bodyPr/>
          <a:lstStyle/>
          <a:p>
            <a:pPr algn="ctr"/>
            <a:r>
              <a:rPr lang="cs-CZ" sz="3600" dirty="0" smtClean="0"/>
              <a:t>MEXIKO </a:t>
            </a:r>
            <a:br>
              <a:rPr lang="cs-CZ" sz="3600" dirty="0" smtClean="0"/>
            </a:br>
            <a:r>
              <a:rPr lang="cs-CZ" sz="3600" dirty="0" smtClean="0"/>
              <a:t>STRATEGICKÁ OBCHODNÍ DESTINACE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04953" y="2543505"/>
            <a:ext cx="2298700" cy="1184446"/>
          </a:xfrm>
        </p:spPr>
        <p:txBody>
          <a:bodyPr/>
          <a:lstStyle/>
          <a:p>
            <a:r>
              <a:rPr lang="cs-CZ" sz="3600" dirty="0" smtClean="0"/>
              <a:t>Proč Mexiko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4B8D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Investice - zemní plyn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499" y="1000087"/>
            <a:ext cx="2850791" cy="32126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Plánované investice do plynovodů 13,3 mld. USD</a:t>
            </a:r>
          </a:p>
          <a:p>
            <a:pPr marL="0" indent="0">
              <a:buNone/>
            </a:pP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10.000 km nových plynovodů</a:t>
            </a:r>
          </a:p>
          <a:p>
            <a:pPr marL="0" indent="0">
              <a:buNone/>
            </a:pP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18 projektů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68" y="1370201"/>
            <a:ext cx="5679743" cy="426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4B8D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Investice energetický sektor 2014 -2018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75" y="1066822"/>
            <a:ext cx="4259243" cy="3181983"/>
          </a:xfrm>
          <a:prstGeom prst="rect">
            <a:avLst/>
          </a:prstGeom>
        </p:spPr>
      </p:pic>
      <p:sp>
        <p:nvSpPr>
          <p:cNvPr id="5" name="Zástupný symbol pro text 2"/>
          <p:cNvSpPr txBox="1">
            <a:spLocks/>
          </p:cNvSpPr>
          <p:nvPr/>
        </p:nvSpPr>
        <p:spPr>
          <a:xfrm>
            <a:off x="391325" y="3538382"/>
            <a:ext cx="8242299" cy="1834459"/>
          </a:xfrm>
          <a:prstGeom prst="rect">
            <a:avLst/>
          </a:prstGeom>
        </p:spPr>
        <p:txBody>
          <a:bodyPr vert="horz" lIns="0" tIns="360000" rIns="0" bIns="0" rtlCol="0">
            <a:no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b="1" dirty="0" smtClean="0"/>
              <a:t>České firmy v energetický projektech  v Mexiku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err="1" smtClean="0"/>
              <a:t>Ekol</a:t>
            </a:r>
            <a:r>
              <a:rPr lang="cs-CZ" b="1" dirty="0" smtClean="0"/>
              <a:t>, spol. s.r.o. </a:t>
            </a:r>
            <a:r>
              <a:rPr lang="cs-CZ" sz="1600" dirty="0" smtClean="0"/>
              <a:t>zajistit projekci, konstrukci, výrobu, výstavbu a zprovoznění kompletních energetických celků s elektrickým výkonem do 100 MW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TES Vsetín s.r.o</a:t>
            </a:r>
            <a:r>
              <a:rPr lang="cs-CZ" b="1" dirty="0"/>
              <a:t>. </a:t>
            </a:r>
            <a:r>
              <a:rPr lang="cs-CZ" sz="1600" dirty="0"/>
              <a:t>p</a:t>
            </a:r>
            <a:r>
              <a:rPr lang="cs-CZ" sz="1600" dirty="0" smtClean="0"/>
              <a:t>atří mezi přední výrobce elektrických strojů, pohonů a komponentů.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err="1" smtClean="0"/>
              <a:t>Doosan</a:t>
            </a:r>
            <a:r>
              <a:rPr lang="cs-CZ" b="1" dirty="0" smtClean="0"/>
              <a:t> Škoda </a:t>
            </a:r>
            <a:r>
              <a:rPr lang="cs-CZ" b="1" dirty="0" err="1" smtClean="0"/>
              <a:t>Power</a:t>
            </a:r>
            <a:r>
              <a:rPr lang="cs-CZ" b="1" dirty="0" smtClean="0"/>
              <a:t> s.r.o</a:t>
            </a:r>
            <a:r>
              <a:rPr lang="cs-CZ" b="1" dirty="0"/>
              <a:t>. </a:t>
            </a:r>
            <a:r>
              <a:rPr lang="cs-CZ" sz="1600" dirty="0" smtClean="0"/>
              <a:t>navrhujeme </a:t>
            </a:r>
            <a:r>
              <a:rPr lang="cs-CZ" sz="1600" dirty="0"/>
              <a:t>a </a:t>
            </a:r>
            <a:r>
              <a:rPr lang="cs-CZ" sz="1600" dirty="0" smtClean="0"/>
              <a:t>vyrábí systémy turbogenerátorů, jež </a:t>
            </a:r>
            <a:r>
              <a:rPr lang="cs-CZ" sz="1600" dirty="0"/>
              <a:t>pro energetický průmysl poskytují maximální účinnost, životnost a </a:t>
            </a:r>
            <a:r>
              <a:rPr lang="cs-CZ" sz="1600" dirty="0" smtClean="0"/>
              <a:t>spolehlivost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499" y="739024"/>
            <a:ext cx="4317281" cy="35097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Sektorové investice 46 mld. USD do roku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Instalace 66 </a:t>
            </a:r>
            <a:r>
              <a:rPr lang="cs-CZ" sz="2000" dirty="0" err="1" smtClean="0"/>
              <a:t>GWatts</a:t>
            </a:r>
            <a:r>
              <a:rPr lang="cs-CZ" sz="2000" dirty="0" smtClean="0"/>
              <a:t>  do roku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Výroba: 23,1 mld. USD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Rozvod: 6,0 mld. USD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Distribuce:11,9 </a:t>
            </a:r>
            <a:r>
              <a:rPr lang="cs-CZ" sz="2000" dirty="0" err="1" smtClean="0"/>
              <a:t>mld</a:t>
            </a:r>
            <a:r>
              <a:rPr lang="cs-CZ" sz="2000" dirty="0" smtClean="0"/>
              <a:t> USD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Údržba 5,5 mld. USD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988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Zelená energie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499" y="1000086"/>
            <a:ext cx="8242299" cy="2312458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Enel </a:t>
            </a:r>
            <a:r>
              <a:rPr lang="cs-CZ" sz="2000" dirty="0"/>
              <a:t>Green </a:t>
            </a:r>
            <a:r>
              <a:rPr lang="cs-CZ" sz="2000" dirty="0" err="1"/>
              <a:t>Power</a:t>
            </a:r>
            <a:r>
              <a:rPr lang="cs-CZ" sz="2000" dirty="0"/>
              <a:t> – San Luis </a:t>
            </a:r>
            <a:r>
              <a:rPr lang="cs-CZ" sz="2000" dirty="0" err="1" smtClean="0"/>
              <a:t>Potoci</a:t>
            </a:r>
            <a:r>
              <a:rPr lang="cs-CZ" sz="2000" dirty="0" smtClean="0"/>
              <a:t> (197 mil. USD), eolický park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err="1" smtClean="0"/>
              <a:t>InterGen</a:t>
            </a:r>
            <a:r>
              <a:rPr lang="cs-CZ" sz="2000" dirty="0" smtClean="0"/>
              <a:t> </a:t>
            </a:r>
            <a:r>
              <a:rPr lang="cs-CZ" sz="2000" dirty="0"/>
              <a:t>– výroba stlačeného plynu (80 mil. USD), </a:t>
            </a:r>
            <a:r>
              <a:rPr lang="cs-CZ" sz="2000" dirty="0" err="1" smtClean="0"/>
              <a:t>Tamaulipas</a:t>
            </a:r>
            <a:endParaRPr lang="cs-CZ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err="1" smtClean="0"/>
              <a:t>Gipsa</a:t>
            </a:r>
            <a:r>
              <a:rPr lang="cs-CZ" sz="2000" dirty="0" smtClean="0"/>
              <a:t> </a:t>
            </a:r>
            <a:r>
              <a:rPr lang="cs-CZ" sz="2000" dirty="0"/>
              <a:t>– spalovna organického odpadu (15 mil. USD), </a:t>
            </a:r>
            <a:r>
              <a:rPr lang="cs-CZ" sz="2000" dirty="0" err="1"/>
              <a:t>Nuevo</a:t>
            </a:r>
            <a:r>
              <a:rPr lang="cs-CZ" sz="2000" dirty="0"/>
              <a:t> </a:t>
            </a:r>
            <a:r>
              <a:rPr lang="cs-CZ" sz="2000" dirty="0" smtClean="0"/>
              <a:t>León</a:t>
            </a: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CFE – </a:t>
            </a:r>
            <a:r>
              <a:rPr lang="cs-CZ" sz="2000" dirty="0" err="1" smtClean="0"/>
              <a:t>fotovoltaický</a:t>
            </a:r>
            <a:r>
              <a:rPr lang="cs-CZ" sz="2000" dirty="0" smtClean="0"/>
              <a:t> park </a:t>
            </a:r>
            <a:r>
              <a:rPr lang="cs-CZ" sz="2000" dirty="0" err="1" smtClean="0"/>
              <a:t>Parque</a:t>
            </a:r>
            <a:r>
              <a:rPr lang="cs-CZ" sz="2000" dirty="0" smtClean="0"/>
              <a:t> Aurora, 39 MW, </a:t>
            </a:r>
            <a:r>
              <a:rPr lang="cs-CZ" sz="2000" dirty="0" err="1" smtClean="0"/>
              <a:t>Baja</a:t>
            </a:r>
            <a:r>
              <a:rPr lang="cs-CZ" sz="2000" dirty="0" smtClean="0"/>
              <a:t> </a:t>
            </a:r>
            <a:r>
              <a:rPr lang="cs-CZ" sz="2000" dirty="0" err="1" smtClean="0"/>
              <a:t>California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44" y="3061144"/>
            <a:ext cx="4049256" cy="27663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061144"/>
            <a:ext cx="3647875" cy="27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Elektronický  elektrotechnický průmysl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text 2"/>
          <p:cNvSpPr txBox="1">
            <a:spLocks noGrp="1"/>
          </p:cNvSpPr>
          <p:nvPr>
            <p:ph type="body" sz="quarter" idx="10"/>
          </p:nvPr>
        </p:nvSpPr>
        <p:spPr>
          <a:xfrm>
            <a:off x="444500" y="721555"/>
            <a:ext cx="4645085" cy="5210933"/>
          </a:xfrm>
          <a:prstGeom prst="rect">
            <a:avLst/>
          </a:prstGeom>
        </p:spPr>
        <p:txBody>
          <a:bodyPr vert="horz" lIns="0" tIns="360000" rIns="0" bIns="0" rtlCol="0">
            <a:no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b="1" dirty="0" smtClean="0"/>
              <a:t>Úspěšní čeští exportéři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Škoda Electric a.s</a:t>
            </a:r>
            <a:r>
              <a:rPr lang="cs-CZ" b="1" dirty="0"/>
              <a:t>. </a:t>
            </a:r>
            <a:r>
              <a:rPr lang="cs-CZ" sz="1600" dirty="0"/>
              <a:t>výrobcem elektrických pohonů a trakčních motorů pro trolejbusy, tramvaje, lokomotivy, příměstské vlakové jednotky, metro, důlní </a:t>
            </a:r>
            <a:r>
              <a:rPr lang="cs-CZ" sz="1600" dirty="0" smtClean="0"/>
              <a:t>vozidla -  Projekt v Guadalajaře na instalaci trolejbusů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2N TELEKOMUNIKACE a.s. </a:t>
            </a:r>
            <a:r>
              <a:rPr lang="cs-CZ" sz="1600" dirty="0"/>
              <a:t> </a:t>
            </a:r>
            <a:r>
              <a:rPr lang="cs-CZ" sz="1600" dirty="0" smtClean="0"/>
              <a:t>- vývoj a </a:t>
            </a:r>
            <a:r>
              <a:rPr lang="cs-CZ" sz="1600" dirty="0"/>
              <a:t>výrobou produktů z oblasti ICT a fyzické bezpečnosti. </a:t>
            </a:r>
            <a:r>
              <a:rPr lang="cs-CZ" sz="1600" dirty="0" smtClean="0"/>
              <a:t>- projekt komunikačního systému u dálniční sítě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err="1" smtClean="0"/>
              <a:t>Jablotron</a:t>
            </a:r>
            <a:r>
              <a:rPr lang="cs-CZ" b="1" dirty="0" smtClean="0"/>
              <a:t> </a:t>
            </a:r>
            <a:r>
              <a:rPr lang="cs-CZ" b="1" dirty="0" err="1" smtClean="0"/>
              <a:t>Alarms</a:t>
            </a:r>
            <a:r>
              <a:rPr lang="cs-CZ" b="1" dirty="0" smtClean="0"/>
              <a:t> a.s</a:t>
            </a:r>
            <a:r>
              <a:rPr lang="cs-CZ" b="1" dirty="0"/>
              <a:t>. </a:t>
            </a:r>
            <a:r>
              <a:rPr lang="cs-CZ" sz="1600" dirty="0"/>
              <a:t>Zabýváme se vývojem a výrobou elektronických domovních systémů pro zabezpečení objektu, které mají automatizační a komunikační funkce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392" y="1169757"/>
            <a:ext cx="3499407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4B8D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Potravinářský průmysl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444500" y="704302"/>
            <a:ext cx="4731349" cy="3086598"/>
          </a:xfrm>
          <a:prstGeom prst="rect">
            <a:avLst/>
          </a:prstGeom>
        </p:spPr>
        <p:txBody>
          <a:bodyPr vert="horz" lIns="0" tIns="360000" rIns="0" bIns="0" rtlCol="0">
            <a:no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b="1" dirty="0" smtClean="0"/>
              <a:t>České značky piv v Mexiku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Bernard</a:t>
            </a:r>
            <a:endParaRPr lang="cs-CZ" sz="1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err="1" smtClean="0"/>
              <a:t>Czechvar</a:t>
            </a:r>
            <a:r>
              <a:rPr lang="cs-CZ" b="1" dirty="0" smtClean="0"/>
              <a:t> (Budějovický Budvar)</a:t>
            </a:r>
            <a:endParaRPr lang="cs-CZ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err="1" smtClean="0"/>
              <a:t>Pilsner</a:t>
            </a:r>
            <a:r>
              <a:rPr lang="cs-CZ" b="1" dirty="0" smtClean="0"/>
              <a:t> </a:t>
            </a:r>
            <a:r>
              <a:rPr lang="cs-CZ" b="1" dirty="0" err="1" smtClean="0"/>
              <a:t>Urquell</a:t>
            </a:r>
            <a:r>
              <a:rPr lang="cs-CZ" b="1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Templářské pivo (Nová Paka)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444500" y="3089700"/>
            <a:ext cx="4731349" cy="3017801"/>
          </a:xfrm>
          <a:prstGeom prst="rect">
            <a:avLst/>
          </a:prstGeom>
        </p:spPr>
        <p:txBody>
          <a:bodyPr vert="horz" lIns="0" tIns="360000" rIns="0" bIns="0" rtlCol="0">
            <a:no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b="1" dirty="0" smtClean="0"/>
              <a:t>Další výrobci z oboru potravinářství  v Mexiku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Pacovské strojírny </a:t>
            </a:r>
            <a:r>
              <a:rPr lang="cs-CZ" b="1" dirty="0"/>
              <a:t>a.s. </a:t>
            </a:r>
            <a:r>
              <a:rPr lang="cs-CZ" sz="1600" dirty="0" smtClean="0"/>
              <a:t>výroba </a:t>
            </a:r>
            <a:r>
              <a:rPr lang="cs-CZ" sz="1600" dirty="0"/>
              <a:t>zemědělských zařízení a lihovarů, vybavení pivovarů a minipivovarů</a:t>
            </a:r>
            <a:endParaRPr lang="cs-CZ" sz="1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EMCO spol. s.r.o</a:t>
            </a:r>
            <a:r>
              <a:rPr lang="cs-CZ" b="1" dirty="0"/>
              <a:t>. </a:t>
            </a:r>
            <a:r>
              <a:rPr lang="cs-CZ" sz="1600" dirty="0"/>
              <a:t>se soustřeďuje na výrobu a distribuci vysoce kvalitních potravinářských výrobků odpovídajících zdravému životnímu stylu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850" y="1039160"/>
            <a:ext cx="3510950" cy="50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solidFill>
            <a:srgbClr val="004B8D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INTELIGENTNÍ TECHNOLOGIE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500" y="1000088"/>
            <a:ext cx="2419470" cy="1898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 smtClean="0"/>
              <a:t>ITC</a:t>
            </a:r>
            <a:endParaRPr lang="cs-CZ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CISCO bude rozšiřovat své aktivity v Mexiku (1,35 mld. USD)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IQ Smart City – </a:t>
            </a:r>
            <a:r>
              <a:rPr lang="cs-CZ" sz="2200" dirty="0" err="1" smtClean="0"/>
              <a:t>Querétaro</a:t>
            </a:r>
            <a:r>
              <a:rPr lang="cs-CZ" sz="2200" dirty="0" smtClean="0"/>
              <a:t> – první inteligentní město v Mexiku – 400 ha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91" y="1431409"/>
            <a:ext cx="6224809" cy="43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4B8D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Daňový a pracovně právní systém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38149" y="723087"/>
            <a:ext cx="5662386" cy="275548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Dan z příjmů ISR 		30%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Dan z příjmů fyzických osob 	10%-30%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PUT – podíl zaměstnanců na zisku 	10%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Zadržená daň </a:t>
            </a:r>
            <a:r>
              <a:rPr lang="cs-CZ" sz="1800" b="1" dirty="0"/>
              <a:t>z</a:t>
            </a:r>
            <a:r>
              <a:rPr lang="cs-CZ" sz="1800" b="1" dirty="0" smtClean="0"/>
              <a:t> úroků  		4,9%-40%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DPH 0 -16% - IMMEX Certifikovaná společnost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Daň z převodu nemovitostí 	2% - 5%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Sociální pojištěni 		30% -35%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Dohoda o zamezení dvojího zdanění mezi ČR a Mexikem</a:t>
            </a:r>
          </a:p>
          <a:p>
            <a:pPr marL="0" indent="0">
              <a:buNone/>
            </a:pPr>
            <a:endParaRPr lang="cs-CZ" sz="1800" b="1" dirty="0" smtClean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3699327" y="3348542"/>
            <a:ext cx="5662386" cy="2755485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Pracovní doba 45 hodin týdne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Mzda  je vyplácena na 30 dní v měsíce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Práce na směny I. 8,5 hod., II. 8 hod., III 7,5 hod.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Odborové organizace – významný vliv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Benefity příplatek za dovolenou, 13 </a:t>
            </a:r>
            <a:r>
              <a:rPr lang="cs-CZ" sz="1800" b="1" dirty="0" err="1" smtClean="0"/>
              <a:t>tý</a:t>
            </a:r>
            <a:r>
              <a:rPr lang="cs-CZ" sz="1800" b="1" dirty="0" smtClean="0"/>
              <a:t> plat, spořící fondy, stravenky, doprava do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Nízká nezaměstnanost – </a:t>
            </a:r>
            <a:r>
              <a:rPr lang="cs-CZ" sz="1800" b="1" dirty="0" err="1" smtClean="0"/>
              <a:t>Bajio</a:t>
            </a:r>
            <a:r>
              <a:rPr lang="cs-CZ" sz="1800" b="1" dirty="0" smtClean="0"/>
              <a:t> 3% </a:t>
            </a:r>
          </a:p>
          <a:p>
            <a:endParaRPr lang="cs-CZ" sz="1800" b="1" dirty="0" smtClean="0"/>
          </a:p>
          <a:p>
            <a:endParaRPr lang="cs-CZ" sz="1800" b="1" dirty="0" smtClean="0"/>
          </a:p>
          <a:p>
            <a:endParaRPr lang="cs-CZ" sz="1800" b="1" dirty="0" smtClean="0"/>
          </a:p>
          <a:p>
            <a:endParaRPr lang="cs-CZ" sz="1800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10228"/>
            <a:ext cx="2692173" cy="23044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753528"/>
            <a:ext cx="3113315" cy="207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72" y="3275347"/>
            <a:ext cx="3559628" cy="26744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4B8D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Měkké dovednosti pro Mexiko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Španělština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err="1" smtClean="0"/>
              <a:t>Ahorrita</a:t>
            </a:r>
            <a:r>
              <a:rPr lang="cs-CZ" sz="2000" dirty="0" smtClean="0"/>
              <a:t> (překlad: teď hned, právě teď; správný překlad NIKDY)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Komunikace s odpovědnou osobou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Mexičan neumí říct „ne“, ano může znamenat i 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Ochota vyhovět, i když slíbené neuskuteční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Formální jednání a korespondence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Osobní přístup – budování obchodních vztahů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Komunikace po telefonu, spíše než emaily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Mexičané nejsou zvyklí na kritiku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Oficiální podpora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841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4B8D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Formy exportu do Mexika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11842" y="719552"/>
            <a:ext cx="8514441" cy="2928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Jak a komu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bezcelní dovoz na 99% zboží z EU (certifikát o původu zboží)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přímý prodej či přes prostředníka? </a:t>
            </a:r>
          </a:p>
          <a:p>
            <a:pPr lvl="2"/>
            <a:r>
              <a:rPr lang="cs-CZ" sz="2000" dirty="0" smtClean="0"/>
              <a:t>tradice distributorů, tendence k obchodním zástupcům </a:t>
            </a:r>
          </a:p>
          <a:p>
            <a:pPr lvl="2"/>
            <a:r>
              <a:rPr lang="cs-CZ" sz="2000" dirty="0" smtClean="0"/>
              <a:t>velké veřejné zakázky </a:t>
            </a:r>
          </a:p>
          <a:p>
            <a:pPr lvl="2"/>
            <a:r>
              <a:rPr lang="cs-CZ" sz="2000" dirty="0" smtClean="0"/>
              <a:t>přes distributora z USA, Španělska atp.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osobní účast (veletrhy, „</a:t>
            </a:r>
            <a:r>
              <a:rPr lang="cs-CZ" sz="2000" dirty="0" err="1" smtClean="0"/>
              <a:t>road</a:t>
            </a:r>
            <a:r>
              <a:rPr lang="cs-CZ" sz="2000" dirty="0" smtClean="0"/>
              <a:t>-show“)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37" y="3570515"/>
            <a:ext cx="4801346" cy="250870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44500" y="3341914"/>
            <a:ext cx="4083957" cy="2899255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cs-CZ" sz="2000" b="1" dirty="0">
                <a:solidFill>
                  <a:schemeClr val="tx2"/>
                </a:solidFill>
              </a:rPr>
              <a:t>Překážky v obchodování</a:t>
            </a:r>
          </a:p>
          <a:p>
            <a:pPr marL="720725" lvl="1" indent="-360363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CELNICE– čas, dokumenty, znalost, úplatky</a:t>
            </a:r>
          </a:p>
          <a:p>
            <a:pPr marL="720725" lvl="1" indent="-360363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strategie českých firem: „smočím si jen prst“</a:t>
            </a:r>
          </a:p>
          <a:p>
            <a:pPr marL="720725" lvl="1" indent="-360363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vysoká cenová citlivost mexického trhu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4B8D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Perspektivní obory pro české výrobky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242300" cy="48984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Energetika (</a:t>
            </a:r>
            <a:r>
              <a:rPr lang="cs-CZ" dirty="0" err="1" smtClean="0"/>
              <a:t>Oil</a:t>
            </a:r>
            <a:r>
              <a:rPr lang="cs-CZ" dirty="0" smtClean="0"/>
              <a:t> &amp; </a:t>
            </a:r>
            <a:r>
              <a:rPr lang="cs-CZ" dirty="0" err="1" smtClean="0"/>
              <a:t>Gas</a:t>
            </a:r>
            <a:r>
              <a:rPr lang="cs-CZ" dirty="0" smtClean="0"/>
              <a:t>, zelená energie, tepelné elektrárny)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Stavebnictví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Potravinářský </a:t>
            </a:r>
            <a:r>
              <a:rPr lang="cs-CZ" dirty="0"/>
              <a:t>průmysl (potraviny, nápoje, technologie, </a:t>
            </a:r>
            <a:r>
              <a:rPr lang="cs-CZ" dirty="0" smtClean="0"/>
              <a:t>stroje)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Kovoobráběcí </a:t>
            </a:r>
            <a:r>
              <a:rPr lang="cs-CZ" dirty="0"/>
              <a:t>a tvářecí </a:t>
            </a:r>
            <a:r>
              <a:rPr lang="cs-CZ" dirty="0" smtClean="0"/>
              <a:t>stroje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Plastikářský sektor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Subdodávky do automobilového průmyslu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Důlní stroje a technologie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Letecké díly a pozemní dodávky </a:t>
            </a:r>
          </a:p>
          <a:p>
            <a:pPr>
              <a:buNone/>
            </a:pPr>
            <a:r>
              <a:rPr lang="cs-CZ" dirty="0" smtClean="0"/>
              <a:t>	pro letiště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7510664" cy="505565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Agentura CzechTrade je národní proexportní organizací založenou Ministerstvem průmyslu a obchodu s cílem rozvíjet mezinárodní obchod a vzájemnou spolupráci mezi českými a zahraničními subjekty</a:t>
            </a:r>
            <a:r>
              <a:rPr lang="cs-CZ" sz="1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Proexportní agentura CzechTrade byla zřízena v roce 1997 rozhodnutím ministra průmyslu a obchodu</a:t>
            </a:r>
            <a:r>
              <a:rPr lang="cs-CZ" sz="1800" dirty="0" smtClean="0"/>
              <a:t>.</a:t>
            </a:r>
            <a:endParaRPr lang="cs-CZ" sz="1800" dirty="0"/>
          </a:p>
          <a:p>
            <a:pPr marL="0" indent="0">
              <a:buNone/>
            </a:pPr>
            <a:r>
              <a:rPr lang="cs-CZ" sz="1800" b="1" dirty="0" smtClean="0"/>
              <a:t>Cíle: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Cílem </a:t>
            </a:r>
            <a:r>
              <a:rPr lang="cs-CZ" sz="1800" dirty="0"/>
              <a:t>agentury je usnadnit firmám rozhodování o výběru vhodných teritorií, zkrátit dobu vstupu na daný trh a podpořit </a:t>
            </a:r>
            <a:r>
              <a:rPr lang="cs-CZ" sz="1800" dirty="0" smtClean="0"/>
              <a:t>aktivity </a:t>
            </a:r>
            <a:r>
              <a:rPr lang="cs-CZ" sz="1800" dirty="0"/>
              <a:t>směřující k dalšímu rozvoji firmy v zahraničí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r>
              <a:rPr lang="cs-CZ" sz="1800" b="1" dirty="0" smtClean="0"/>
              <a:t>Vize:</a:t>
            </a:r>
            <a:endParaRPr lang="cs-CZ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Chceme být první volbou českých firem při jejich pronikání a rozvoji na mezinárodních trzích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444500" y="446088"/>
            <a:ext cx="8242300" cy="553998"/>
          </a:xfrm>
          <a:prstGeom prst="rect">
            <a:avLst/>
          </a:prstGeom>
          <a:solidFill>
            <a:srgbClr val="005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7800" indent="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77800" indent="-177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2pPr>
            <a:lvl3pPr marL="177800" indent="-177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3pPr>
            <a:lvl4pPr marL="177800" indent="-177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4pPr>
            <a:lvl5pPr marL="177800" indent="-177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5pPr>
            <a:lvl6pPr marL="6350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6pPr>
            <a:lvl7pPr marL="1092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7pPr>
            <a:lvl8pPr marL="1549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8pPr>
            <a:lvl9pPr marL="2006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1778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CzechTrade</a:t>
            </a:r>
          </a:p>
        </p:txBody>
      </p:sp>
    </p:spTree>
    <p:extLst>
      <p:ext uri="{BB962C8B-B14F-4D97-AF65-F5344CB8AC3E}">
        <p14:creationId xmlns:p14="http://schemas.microsoft.com/office/powerpoint/2010/main" val="21749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92443"/>
          </a:xfrm>
          <a:solidFill>
            <a:srgbClr val="004B8D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bg1"/>
                </a:solidFill>
              </a:rPr>
              <a:t>Česká účast na veletrzích v roce 2016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PECOM: petrolejářský průmysl, </a:t>
            </a:r>
            <a:r>
              <a:rPr lang="cs-CZ" sz="2000" dirty="0" err="1"/>
              <a:t>Villahermosa</a:t>
            </a:r>
            <a:r>
              <a:rPr lang="cs-CZ" sz="2000" dirty="0"/>
              <a:t>, 5.-7. dubna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Expo </a:t>
            </a:r>
            <a:r>
              <a:rPr lang="cs-CZ" sz="2000" dirty="0" err="1"/>
              <a:t>Electrica</a:t>
            </a:r>
            <a:r>
              <a:rPr lang="cs-CZ" sz="2000" dirty="0"/>
              <a:t>: elektronika/elektrotechnika, </a:t>
            </a:r>
            <a:r>
              <a:rPr lang="cs-CZ" sz="2000" dirty="0" err="1"/>
              <a:t>Mexico</a:t>
            </a:r>
            <a:r>
              <a:rPr lang="cs-CZ" sz="2000" dirty="0"/>
              <a:t> City, 14.-16. června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Expo Habitat: stavebnictví, Panama City, 7.-11. září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The Green Expo: Environmentální </a:t>
            </a:r>
            <a:r>
              <a:rPr lang="cs-CZ" sz="2000" dirty="0" err="1"/>
              <a:t>techonologie</a:t>
            </a:r>
            <a:r>
              <a:rPr lang="cs-CZ" sz="2000" dirty="0"/>
              <a:t>/energetika, </a:t>
            </a:r>
            <a:r>
              <a:rPr lang="cs-CZ" sz="2000" dirty="0" err="1"/>
              <a:t>Mexico</a:t>
            </a:r>
            <a:r>
              <a:rPr lang="cs-CZ" sz="2000" dirty="0"/>
              <a:t> City, 26.-28. října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CIHAC: stavebnictví, </a:t>
            </a:r>
            <a:r>
              <a:rPr lang="cs-CZ" sz="2000" dirty="0" err="1"/>
              <a:t>Mexico</a:t>
            </a:r>
            <a:r>
              <a:rPr lang="cs-CZ" sz="2000" dirty="0"/>
              <a:t> City, 11.-15. října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34" y="3548744"/>
            <a:ext cx="6416429" cy="2411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4B8D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Užitečné odkazy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699500" cy="54197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/>
              <a:t>Teritoriální informace			http://www.</a:t>
            </a:r>
            <a:r>
              <a:rPr lang="cs-CZ" dirty="0" err="1" smtClean="0"/>
              <a:t>businessinfo.cz</a:t>
            </a:r>
            <a:r>
              <a:rPr lang="cs-CZ" dirty="0" smtClean="0"/>
              <a:t>/</a:t>
            </a:r>
            <a:r>
              <a:rPr lang="cs-CZ" dirty="0" err="1" smtClean="0"/>
              <a:t>cs</a:t>
            </a:r>
            <a:r>
              <a:rPr lang="cs-CZ" dirty="0" smtClean="0"/>
              <a:t>/</a:t>
            </a:r>
            <a:r>
              <a:rPr lang="cs-CZ" dirty="0" err="1" smtClean="0"/>
              <a:t>zahranicni</a:t>
            </a:r>
            <a:r>
              <a:rPr lang="cs-CZ" dirty="0" smtClean="0"/>
              <a:t>-obchod-</a:t>
            </a:r>
            <a:r>
              <a:rPr lang="cs-CZ" dirty="0" err="1" smtClean="0"/>
              <a:t>eu</a:t>
            </a:r>
            <a:r>
              <a:rPr lang="cs-CZ" dirty="0" smtClean="0"/>
              <a:t>/</a:t>
            </a:r>
          </a:p>
          <a:p>
            <a:pPr>
              <a:buNone/>
            </a:pPr>
            <a:r>
              <a:rPr lang="cs-CZ" dirty="0" smtClean="0"/>
              <a:t>						</a:t>
            </a:r>
            <a:r>
              <a:rPr lang="cs-CZ" dirty="0" err="1" smtClean="0"/>
              <a:t>teritorialni</a:t>
            </a:r>
            <a:r>
              <a:rPr lang="cs-CZ" dirty="0" smtClean="0"/>
              <a:t>-informace-</a:t>
            </a:r>
            <a:r>
              <a:rPr lang="cs-CZ" dirty="0" err="1" smtClean="0"/>
              <a:t>zeme</a:t>
            </a:r>
            <a:r>
              <a:rPr lang="cs-CZ" dirty="0" smtClean="0"/>
              <a:t>/</a:t>
            </a:r>
            <a:r>
              <a:rPr lang="cs-CZ" dirty="0" err="1" smtClean="0"/>
              <a:t>mexiko.html</a:t>
            </a:r>
            <a:endParaRPr lang="cs-CZ" dirty="0" smtClean="0"/>
          </a:p>
          <a:p>
            <a:pPr>
              <a:buNone/>
            </a:pPr>
            <a:r>
              <a:rPr lang="cs-CZ" dirty="0" err="1" smtClean="0"/>
              <a:t>Inforamce</a:t>
            </a:r>
            <a:r>
              <a:rPr lang="cs-CZ" dirty="0" smtClean="0"/>
              <a:t> o teritoriu			http://www.</a:t>
            </a:r>
            <a:r>
              <a:rPr lang="cs-CZ" dirty="0" err="1" smtClean="0"/>
              <a:t>czechtrade.cz</a:t>
            </a:r>
            <a:r>
              <a:rPr lang="cs-CZ" dirty="0" smtClean="0"/>
              <a:t>/</a:t>
            </a:r>
            <a:r>
              <a:rPr lang="cs-CZ" dirty="0" err="1" smtClean="0"/>
              <a:t>czechtrade</a:t>
            </a:r>
            <a:r>
              <a:rPr lang="cs-CZ" dirty="0" smtClean="0"/>
              <a:t>-</a:t>
            </a:r>
            <a:r>
              <a:rPr lang="cs-CZ" dirty="0" err="1" smtClean="0"/>
              <a:t>svet</a:t>
            </a:r>
            <a:r>
              <a:rPr lang="cs-CZ" dirty="0" smtClean="0"/>
              <a:t>/</a:t>
            </a:r>
            <a:r>
              <a:rPr lang="cs-CZ" dirty="0" err="1" smtClean="0"/>
              <a:t>amerika</a:t>
            </a:r>
            <a:r>
              <a:rPr lang="cs-CZ" dirty="0" smtClean="0"/>
              <a:t>/</a:t>
            </a:r>
            <a:r>
              <a:rPr lang="cs-CZ" dirty="0" err="1" smtClean="0"/>
              <a:t>mexiko</a:t>
            </a:r>
            <a:r>
              <a:rPr lang="cs-CZ" dirty="0" smtClean="0"/>
              <a:t>/</a:t>
            </a:r>
          </a:p>
          <a:p>
            <a:pPr>
              <a:buNone/>
            </a:pPr>
            <a:r>
              <a:rPr lang="cs-CZ" dirty="0" smtClean="0"/>
              <a:t>Zastupitelský úřad Mexika v ČR		http://embamex.sre.gob.mx/republicacheca/</a:t>
            </a:r>
          </a:p>
          <a:p>
            <a:pPr>
              <a:buNone/>
            </a:pPr>
            <a:r>
              <a:rPr lang="cs-CZ" dirty="0" smtClean="0"/>
              <a:t>Zastupitelský úřad ČR v Mexiku		http://www.</a:t>
            </a:r>
            <a:r>
              <a:rPr lang="cs-CZ" dirty="0" err="1" smtClean="0"/>
              <a:t>mzv.cz</a:t>
            </a:r>
            <a:r>
              <a:rPr lang="cs-CZ" dirty="0" smtClean="0"/>
              <a:t>/mexico</a:t>
            </a:r>
          </a:p>
          <a:p>
            <a:pPr>
              <a:buNone/>
            </a:pPr>
            <a:r>
              <a:rPr lang="cs-CZ" dirty="0" smtClean="0"/>
              <a:t>Ministerstvo průmyslu a obchodu Mexika	http://www.</a:t>
            </a:r>
            <a:r>
              <a:rPr lang="cs-CZ" dirty="0" err="1" smtClean="0"/>
              <a:t>economia.gob.mx</a:t>
            </a:r>
            <a:r>
              <a:rPr lang="cs-CZ" dirty="0" smtClean="0"/>
              <a:t>/</a:t>
            </a:r>
          </a:p>
          <a:p>
            <a:pPr>
              <a:buNone/>
            </a:pPr>
            <a:r>
              <a:rPr lang="cs-CZ" dirty="0" smtClean="0"/>
              <a:t>Mexický </a:t>
            </a:r>
            <a:r>
              <a:rPr lang="cs-CZ" dirty="0" err="1" smtClean="0"/>
              <a:t>statiskický</a:t>
            </a:r>
            <a:r>
              <a:rPr lang="cs-CZ" dirty="0" smtClean="0"/>
              <a:t> a geografický úřad	http://www.</a:t>
            </a:r>
            <a:r>
              <a:rPr lang="cs-CZ" dirty="0" err="1" smtClean="0"/>
              <a:t>inegi.org.mx</a:t>
            </a:r>
            <a:r>
              <a:rPr lang="cs-CZ" dirty="0" smtClean="0"/>
              <a:t>/</a:t>
            </a:r>
          </a:p>
          <a:p>
            <a:pPr>
              <a:buNone/>
            </a:pPr>
            <a:r>
              <a:rPr lang="cs-CZ" dirty="0" smtClean="0"/>
              <a:t>Mexická centrální banka		http://www.</a:t>
            </a:r>
            <a:r>
              <a:rPr lang="cs-CZ" dirty="0" err="1" smtClean="0"/>
              <a:t>banxico.org.mx</a:t>
            </a:r>
            <a:r>
              <a:rPr lang="cs-CZ" dirty="0" smtClean="0"/>
              <a:t>/</a:t>
            </a:r>
          </a:p>
          <a:p>
            <a:pPr>
              <a:buNone/>
            </a:pPr>
            <a:r>
              <a:rPr lang="cs-CZ" dirty="0" smtClean="0"/>
              <a:t>Zahraniční obchod			http://www.</a:t>
            </a:r>
            <a:r>
              <a:rPr lang="cs-CZ" dirty="0" err="1" smtClean="0"/>
              <a:t>siicex.gob.mx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Celní režim				http://www.</a:t>
            </a:r>
            <a:r>
              <a:rPr lang="cs-CZ" dirty="0" err="1" smtClean="0"/>
              <a:t>aduanas.gob.mx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Mexické normy			http://www.</a:t>
            </a:r>
            <a:r>
              <a:rPr lang="cs-CZ" dirty="0" err="1" smtClean="0"/>
              <a:t>economia</a:t>
            </a:r>
            <a:r>
              <a:rPr lang="cs-CZ" dirty="0" smtClean="0"/>
              <a:t>-</a:t>
            </a:r>
            <a:r>
              <a:rPr lang="cs-CZ" dirty="0" err="1" smtClean="0"/>
              <a:t>noms.gob.mx</a:t>
            </a:r>
            <a:r>
              <a:rPr lang="cs-CZ" dirty="0" smtClean="0"/>
              <a:t>/</a:t>
            </a:r>
          </a:p>
          <a:p>
            <a:pPr>
              <a:buNone/>
            </a:pPr>
            <a:r>
              <a:rPr lang="cs-CZ" dirty="0" smtClean="0"/>
              <a:t>Federální zákony			http://www.</a:t>
            </a:r>
            <a:r>
              <a:rPr lang="cs-CZ" dirty="0" err="1" smtClean="0"/>
              <a:t>dof.gob.mx</a:t>
            </a:r>
            <a:r>
              <a:rPr lang="cs-CZ" dirty="0" smtClean="0"/>
              <a:t>/</a:t>
            </a:r>
          </a:p>
          <a:p>
            <a:pPr>
              <a:buNone/>
            </a:pPr>
            <a:r>
              <a:rPr lang="cs-CZ" dirty="0" smtClean="0"/>
              <a:t>Veřejné zakázky			http://www.</a:t>
            </a:r>
            <a:r>
              <a:rPr lang="cs-CZ" dirty="0" err="1" smtClean="0"/>
              <a:t>compranet.gob.mx</a:t>
            </a:r>
            <a:r>
              <a:rPr lang="cs-CZ" dirty="0" smtClean="0"/>
              <a:t>/</a:t>
            </a:r>
          </a:p>
          <a:p>
            <a:pPr>
              <a:buNone/>
            </a:pPr>
            <a:r>
              <a:rPr lang="cs-CZ" dirty="0" smtClean="0"/>
              <a:t>Výstavy a veletrhy			http://www.</a:t>
            </a:r>
            <a:r>
              <a:rPr lang="cs-CZ" dirty="0" err="1" smtClean="0"/>
              <a:t>exposwtc.com</a:t>
            </a:r>
            <a:r>
              <a:rPr lang="cs-CZ" dirty="0" smtClean="0"/>
              <a:t>/</a:t>
            </a:r>
          </a:p>
          <a:p>
            <a:pPr>
              <a:buNone/>
            </a:pPr>
            <a:r>
              <a:rPr lang="cs-CZ" dirty="0" smtClean="0"/>
              <a:t>					http://www.</a:t>
            </a:r>
            <a:r>
              <a:rPr lang="cs-CZ" dirty="0" err="1" smtClean="0"/>
              <a:t>expomexico.com.mx</a:t>
            </a:r>
            <a:r>
              <a:rPr lang="cs-CZ" dirty="0" smtClean="0"/>
              <a:t>/</a:t>
            </a:r>
          </a:p>
          <a:p>
            <a:pPr>
              <a:buNone/>
            </a:pPr>
            <a:r>
              <a:rPr lang="cs-CZ" dirty="0" smtClean="0"/>
              <a:t>					http://www.</a:t>
            </a:r>
            <a:r>
              <a:rPr lang="cs-CZ" dirty="0" err="1" smtClean="0"/>
              <a:t>cintermex.com.mx</a:t>
            </a:r>
            <a:r>
              <a:rPr lang="cs-CZ" dirty="0" smtClean="0"/>
              <a:t>/</a:t>
            </a:r>
            <a:r>
              <a:rPr lang="cs-CZ" dirty="0" err="1" smtClean="0"/>
              <a:t>cintermexweb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				http://www.expo-</a:t>
            </a:r>
            <a:r>
              <a:rPr lang="cs-CZ" dirty="0" err="1" smtClean="0"/>
              <a:t>guadalajara.com</a:t>
            </a:r>
            <a:r>
              <a:rPr lang="cs-CZ" dirty="0" smtClean="0"/>
              <a:t>/</a:t>
            </a:r>
          </a:p>
          <a:p>
            <a:pPr>
              <a:buNone/>
            </a:pPr>
            <a:r>
              <a:rPr lang="cs-CZ" dirty="0" smtClean="0"/>
              <a:t>Ekonomické deníky			http://eleconomista.com.mx</a:t>
            </a:r>
          </a:p>
          <a:p>
            <a:pPr>
              <a:buNone/>
            </a:pPr>
            <a:r>
              <a:rPr lang="cs-CZ" dirty="0" smtClean="0"/>
              <a:t>					http://www.</a:t>
            </a:r>
            <a:r>
              <a:rPr lang="cs-CZ" dirty="0" err="1" smtClean="0"/>
              <a:t>elfinanciero.com.mx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44500" y="243343"/>
            <a:ext cx="8242299" cy="615553"/>
          </a:xfrm>
        </p:spPr>
        <p:txBody>
          <a:bodyPr/>
          <a:lstStyle/>
          <a:p>
            <a:r>
              <a:rPr lang="cs-CZ" dirty="0" smtClean="0"/>
              <a:t>Děkuji za pozornost   Emil Ulrych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6120" y="2753013"/>
            <a:ext cx="402952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Zahraniční kancelář Mexiko  </a:t>
            </a:r>
            <a:r>
              <a:rPr lang="cs-CZ" sz="2000" dirty="0" smtClean="0">
                <a:solidFill>
                  <a:schemeClr val="bg1"/>
                </a:solidFill>
              </a:rPr>
              <a:t>kontaktní osoba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Miroslav Manďák</a:t>
            </a:r>
          </a:p>
          <a:p>
            <a:r>
              <a:rPr lang="es-ES" sz="2000" dirty="0" err="1" smtClean="0">
                <a:solidFill>
                  <a:schemeClr val="bg1"/>
                </a:solidFill>
              </a:rPr>
              <a:t>Cuvier</a:t>
            </a:r>
            <a:r>
              <a:rPr lang="es-ES" sz="2000" dirty="0" smtClean="0">
                <a:solidFill>
                  <a:schemeClr val="bg1"/>
                </a:solidFill>
              </a:rPr>
              <a:t> 22, col. Nueva </a:t>
            </a:r>
            <a:r>
              <a:rPr lang="es-ES" sz="2000" dirty="0" err="1" smtClean="0">
                <a:solidFill>
                  <a:schemeClr val="bg1"/>
                </a:solidFill>
              </a:rPr>
              <a:t>Anzures</a:t>
            </a:r>
            <a:r>
              <a:rPr lang="es-ES" sz="2000" dirty="0" smtClean="0">
                <a:solidFill>
                  <a:schemeClr val="bg1"/>
                </a:solidFill>
              </a:rPr>
              <a:t>, </a:t>
            </a:r>
            <a:endParaRPr lang="cs-CZ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C.P. 115 90 México D.F.</a:t>
            </a:r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000" dirty="0" smtClean="0">
                <a:solidFill>
                  <a:schemeClr val="bg1"/>
                </a:solidFill>
              </a:rPr>
              <a:t>tel.: +52 55 52 55 33 93</a:t>
            </a:r>
          </a:p>
          <a:p>
            <a:r>
              <a:rPr lang="cs-CZ" sz="2000" dirty="0" smtClean="0">
                <a:solidFill>
                  <a:schemeClr val="bg1"/>
                </a:solidFill>
              </a:rPr>
              <a:t>mob.: +52 1 55 36 54 03 00 </a:t>
            </a:r>
          </a:p>
          <a:p>
            <a:r>
              <a:rPr lang="cs-CZ" sz="2000" dirty="0" err="1" smtClean="0">
                <a:solidFill>
                  <a:schemeClr val="bg1"/>
                </a:solidFill>
              </a:rPr>
              <a:t>miroslav.mandak</a:t>
            </a:r>
            <a:r>
              <a:rPr lang="cs-CZ" sz="2000" dirty="0" smtClean="0">
                <a:solidFill>
                  <a:schemeClr val="bg1"/>
                </a:solidFill>
              </a:rPr>
              <a:t>@</a:t>
            </a:r>
            <a:r>
              <a:rPr lang="cs-CZ" sz="2000" dirty="0" err="1" smtClean="0">
                <a:solidFill>
                  <a:schemeClr val="bg1"/>
                </a:solidFill>
              </a:rPr>
              <a:t>czechtrade.cz</a:t>
            </a:r>
            <a:endParaRPr lang="cs-CZ" sz="2000" dirty="0" smtClean="0">
              <a:solidFill>
                <a:schemeClr val="bg1"/>
              </a:solidFill>
            </a:endParaRPr>
          </a:p>
          <a:p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4903107" y="858896"/>
            <a:ext cx="46699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chemeClr val="bg1"/>
                </a:solidFill>
              </a:rPr>
              <a:t>Exportní </a:t>
            </a:r>
            <a:r>
              <a:rPr lang="cs-CZ" i="1" dirty="0" smtClean="0">
                <a:solidFill>
                  <a:schemeClr val="bg1"/>
                </a:solidFill>
              </a:rPr>
              <a:t>konzultant</a:t>
            </a:r>
            <a:endParaRPr lang="cs-CZ" i="1" dirty="0">
              <a:solidFill>
                <a:schemeClr val="bg1"/>
              </a:solidFill>
            </a:endParaRPr>
          </a:p>
          <a:p>
            <a:r>
              <a:rPr lang="cs-CZ" i="1" dirty="0">
                <a:solidFill>
                  <a:schemeClr val="bg1"/>
                </a:solidFill>
              </a:rPr>
              <a:t>Česká agentura na podporu </a:t>
            </a:r>
            <a:r>
              <a:rPr lang="cs-CZ" i="1" dirty="0" smtClean="0">
                <a:solidFill>
                  <a:schemeClr val="bg1"/>
                </a:solidFill>
              </a:rPr>
              <a:t>obchodu CzechTrade</a:t>
            </a:r>
            <a:endParaRPr lang="cs-CZ" i="1" dirty="0">
              <a:solidFill>
                <a:schemeClr val="bg1"/>
              </a:solidFill>
            </a:endParaRPr>
          </a:p>
          <a:p>
            <a:r>
              <a:rPr lang="cs-CZ" i="1" dirty="0">
                <a:solidFill>
                  <a:schemeClr val="bg1"/>
                </a:solidFill>
              </a:rPr>
              <a:t>Dittrichova 21 ǀ 128 01 Praha 2</a:t>
            </a:r>
          </a:p>
          <a:p>
            <a:r>
              <a:rPr lang="cs-CZ" i="1" dirty="0">
                <a:solidFill>
                  <a:schemeClr val="bg1"/>
                </a:solidFill>
              </a:rPr>
              <a:t>Tel: +420 224 907 521, </a:t>
            </a:r>
            <a:endParaRPr lang="cs-CZ" i="1" dirty="0" smtClean="0">
              <a:solidFill>
                <a:schemeClr val="bg1"/>
              </a:solidFill>
            </a:endParaRPr>
          </a:p>
          <a:p>
            <a:r>
              <a:rPr lang="cs-CZ" i="1" dirty="0" smtClean="0">
                <a:solidFill>
                  <a:schemeClr val="bg1"/>
                </a:solidFill>
              </a:rPr>
              <a:t>Mobil</a:t>
            </a:r>
            <a:r>
              <a:rPr lang="cs-CZ" i="1" dirty="0">
                <a:solidFill>
                  <a:schemeClr val="bg1"/>
                </a:solidFill>
              </a:rPr>
              <a:t>: +420 601 383 459</a:t>
            </a:r>
          </a:p>
          <a:p>
            <a:r>
              <a:rPr lang="cs-CZ" i="1" dirty="0">
                <a:solidFill>
                  <a:schemeClr val="bg1"/>
                </a:solidFill>
              </a:rPr>
              <a:t>E-mail: emil.ulrych@czechtrade.cz</a:t>
            </a:r>
          </a:p>
          <a:p>
            <a:r>
              <a:rPr lang="cs-CZ" i="1" dirty="0">
                <a:solidFill>
                  <a:schemeClr val="bg1"/>
                </a:solidFill>
              </a:rPr>
              <a:t>www.czechtrade.cz, www.czechtrade.eu</a:t>
            </a:r>
          </a:p>
        </p:txBody>
      </p:sp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Služby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444500" y="446088"/>
            <a:ext cx="8242300" cy="553998"/>
          </a:xfrm>
          <a:prstGeom prst="rect">
            <a:avLst/>
          </a:prstGeom>
          <a:solidFill>
            <a:srgbClr val="005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7800" indent="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77800" indent="-177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2pPr>
            <a:lvl3pPr marL="177800" indent="-177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3pPr>
            <a:lvl4pPr marL="177800" indent="-177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4pPr>
            <a:lvl5pPr marL="177800" indent="-177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5pPr>
            <a:lvl6pPr marL="6350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6pPr>
            <a:lvl7pPr marL="1092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7pPr>
            <a:lvl8pPr marL="1549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8pPr>
            <a:lvl9pPr marL="2006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1778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Služby</a:t>
            </a:r>
          </a:p>
        </p:txBody>
      </p:sp>
      <p:sp>
        <p:nvSpPr>
          <p:cNvPr id="5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242299" cy="465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Služby agentury CzechTrade usnadňují firmám rozhodování o výběru vhodných exportních teritorií, zkracují dobu vstupu na daný trh a podporují aktivity směřující k dalšímu rozvoji firmy v zahraničí.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Informační </a:t>
            </a:r>
            <a:r>
              <a:rPr lang="cs-CZ" b="1" dirty="0"/>
              <a:t>služby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Exportní poradenství</a:t>
            </a: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Akce pro exportéry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Exportní </a:t>
            </a:r>
            <a:r>
              <a:rPr lang="cs-CZ" b="1" dirty="0" smtClean="0"/>
              <a:t>vzdělávání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Exportní klub </a:t>
            </a:r>
            <a:r>
              <a:rPr lang="cs-CZ" b="1" dirty="0" smtClean="0"/>
              <a:t>CzechTrade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Klientské centrum pro export</a:t>
            </a:r>
            <a:endParaRPr lang="cs-CZ" b="1" dirty="0" smtClean="0"/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71" y="4469320"/>
            <a:ext cx="1666875" cy="533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71" y="2286774"/>
            <a:ext cx="2286000" cy="6223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71" y="3610522"/>
            <a:ext cx="1143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17" y="2256090"/>
            <a:ext cx="5561883" cy="344754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4B8D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Mexiko – Spojené státy Mexické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500" y="672860"/>
            <a:ext cx="8242300" cy="5379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Teritoriální informace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Rozloha</a:t>
            </a:r>
            <a:r>
              <a:rPr lang="cs-CZ" sz="2200" dirty="0"/>
              <a:t>: 1 964 </a:t>
            </a:r>
            <a:r>
              <a:rPr lang="cs-CZ" sz="2200" dirty="0" smtClean="0"/>
              <a:t>375 km2 (13. největší země) -  31 států  + DF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Obyvatelstvo: 122,3 milionů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68 přístavů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58 mezinárodních letišť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Silnice </a:t>
            </a:r>
            <a:r>
              <a:rPr lang="cs-CZ" sz="2200" dirty="0" smtClean="0"/>
              <a:t>dálnice 377.165 km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Železniční </a:t>
            </a:r>
            <a:r>
              <a:rPr lang="cs-CZ" sz="2200" dirty="0"/>
              <a:t>sít </a:t>
            </a:r>
            <a:r>
              <a:rPr lang="cs-CZ" sz="2200" dirty="0" smtClean="0"/>
              <a:t>26.940 </a:t>
            </a:r>
            <a:r>
              <a:rPr lang="cs-CZ" sz="2200" dirty="0"/>
              <a:t>km </a:t>
            </a:r>
            <a:endParaRPr lang="cs-CZ" sz="2200" dirty="0" smtClean="0"/>
          </a:p>
          <a:p>
            <a:pPr marL="0" indent="0">
              <a:buNone/>
            </a:pPr>
            <a:endParaRPr lang="cs-CZ" sz="22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2" y="3758185"/>
            <a:ext cx="3777627" cy="233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4B8D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Zahraniční obchod Mexika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500" y="1069427"/>
            <a:ext cx="4102259" cy="49177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Otevřená ekonomika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Mexiko je druhou nejotevřenější ekonomikou světa dle počtu uzavřených dohod o volném obchodu (se 45 státy)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NAFTA – podíl USA </a:t>
            </a:r>
            <a:r>
              <a:rPr lang="cs-CZ" sz="2000" dirty="0"/>
              <a:t>a Kanady na exportu je 80%, na importu 48% 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Pacifická aliance (Mexiko, Kolumbie, Chile a Peru)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Trans-Pacifické partnerství - Koordinace obchodních vztahů členů deklarace s Asií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59" y="1769959"/>
            <a:ext cx="2427743" cy="233063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747714" y="1088129"/>
            <a:ext cx="103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NAFTA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46759" y="2704442"/>
            <a:ext cx="103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/>
                </a:solidFill>
              </a:rPr>
              <a:t>TPP 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785506" y="2996068"/>
            <a:ext cx="1121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 Australia</a:t>
            </a:r>
          </a:p>
          <a:p>
            <a:r>
              <a:rPr lang="en-US" sz="1200" dirty="0">
                <a:solidFill>
                  <a:schemeClr val="tx2"/>
                </a:solidFill>
              </a:rPr>
              <a:t> Brunei</a:t>
            </a:r>
          </a:p>
          <a:p>
            <a:r>
              <a:rPr lang="en-US" sz="1200" dirty="0">
                <a:solidFill>
                  <a:schemeClr val="tx2"/>
                </a:solidFill>
              </a:rPr>
              <a:t> Canada</a:t>
            </a:r>
          </a:p>
          <a:p>
            <a:r>
              <a:rPr lang="en-US" sz="1200" dirty="0">
                <a:solidFill>
                  <a:schemeClr val="tx2"/>
                </a:solidFill>
              </a:rPr>
              <a:t> Chile</a:t>
            </a:r>
          </a:p>
          <a:p>
            <a:r>
              <a:rPr lang="en-US" sz="1200" dirty="0">
                <a:solidFill>
                  <a:schemeClr val="tx2"/>
                </a:solidFill>
              </a:rPr>
              <a:t> Japan</a:t>
            </a:r>
          </a:p>
          <a:p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Malaysia</a:t>
            </a:r>
            <a:endParaRPr lang="cs-CZ" sz="1200" dirty="0" smtClean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err="1" smtClean="0">
                <a:solidFill>
                  <a:schemeClr val="tx2"/>
                </a:solidFill>
              </a:rPr>
              <a:t>Mexico</a:t>
            </a:r>
            <a:endParaRPr lang="en-US" sz="1200" dirty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</a:rPr>
              <a:t>New Zealand</a:t>
            </a:r>
          </a:p>
          <a:p>
            <a:r>
              <a:rPr lang="en-US" sz="1200" dirty="0">
                <a:solidFill>
                  <a:schemeClr val="tx2"/>
                </a:solidFill>
              </a:rPr>
              <a:t> Peru</a:t>
            </a:r>
          </a:p>
          <a:p>
            <a:r>
              <a:rPr lang="en-US" sz="1200" dirty="0">
                <a:solidFill>
                  <a:schemeClr val="tx2"/>
                </a:solidFill>
              </a:rPr>
              <a:t> Singapore</a:t>
            </a:r>
          </a:p>
          <a:p>
            <a:r>
              <a:rPr lang="en-US" sz="1200" dirty="0">
                <a:solidFill>
                  <a:schemeClr val="tx2"/>
                </a:solidFill>
              </a:rPr>
              <a:t> United States</a:t>
            </a:r>
          </a:p>
          <a:p>
            <a:r>
              <a:rPr lang="en-US" sz="1200" dirty="0">
                <a:solidFill>
                  <a:schemeClr val="tx2"/>
                </a:solidFill>
              </a:rPr>
              <a:t> Vietnam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6261880" y="1490533"/>
            <a:ext cx="72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cs-CZ" sz="1200" dirty="0" smtClean="0">
                <a:solidFill>
                  <a:schemeClr val="tx2"/>
                </a:solidFill>
              </a:rPr>
              <a:t>USA</a:t>
            </a:r>
            <a:endParaRPr lang="en-US" sz="1200" dirty="0">
              <a:solidFill>
                <a:schemeClr val="tx2"/>
              </a:solidFill>
            </a:endParaRPr>
          </a:p>
          <a:p>
            <a:r>
              <a:rPr lang="en-US" sz="1200" dirty="0">
                <a:solidFill>
                  <a:schemeClr val="tx2"/>
                </a:solidFill>
              </a:rPr>
              <a:t> Canada</a:t>
            </a:r>
          </a:p>
          <a:p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cs-CZ" sz="1200" dirty="0" smtClean="0">
                <a:solidFill>
                  <a:schemeClr val="tx2"/>
                </a:solidFill>
              </a:rPr>
              <a:t>Mexiko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007903" y="4039468"/>
            <a:ext cx="1236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tx2"/>
                </a:solidFill>
              </a:rPr>
              <a:t>Pacific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endParaRPr lang="cs-CZ" sz="2400" dirty="0" smtClean="0">
              <a:solidFill>
                <a:schemeClr val="tx2"/>
              </a:solidFill>
            </a:endParaRPr>
          </a:p>
          <a:p>
            <a:r>
              <a:rPr lang="cs-CZ" sz="2400" dirty="0" err="1" smtClean="0">
                <a:solidFill>
                  <a:schemeClr val="tx2"/>
                </a:solidFill>
              </a:rPr>
              <a:t>Alliance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145482" y="5002007"/>
            <a:ext cx="113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2"/>
                </a:solidFill>
              </a:rPr>
              <a:t>Chile</a:t>
            </a:r>
          </a:p>
          <a:p>
            <a:r>
              <a:rPr lang="cs-CZ" sz="1200" dirty="0" err="1" smtClean="0">
                <a:solidFill>
                  <a:schemeClr val="tx2"/>
                </a:solidFill>
              </a:rPr>
              <a:t>Colombia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 smtClean="0">
                <a:solidFill>
                  <a:schemeClr val="tx2"/>
                </a:solidFill>
              </a:rPr>
              <a:t>(</a:t>
            </a:r>
            <a:r>
              <a:rPr lang="cs-CZ" sz="1200" dirty="0" err="1" smtClean="0">
                <a:solidFill>
                  <a:schemeClr val="tx2"/>
                </a:solidFill>
              </a:rPr>
              <a:t>Costa</a:t>
            </a:r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err="1" smtClean="0">
                <a:solidFill>
                  <a:schemeClr val="tx2"/>
                </a:solidFill>
              </a:rPr>
              <a:t>Rica</a:t>
            </a:r>
            <a:r>
              <a:rPr lang="cs-CZ" sz="1200" dirty="0" smtClean="0">
                <a:solidFill>
                  <a:schemeClr val="tx2"/>
                </a:solidFill>
              </a:rPr>
              <a:t>)</a:t>
            </a:r>
          </a:p>
          <a:p>
            <a:r>
              <a:rPr lang="cs-CZ" sz="1200" dirty="0" smtClean="0">
                <a:solidFill>
                  <a:schemeClr val="tx2"/>
                </a:solidFill>
              </a:rPr>
              <a:t>Peru</a:t>
            </a:r>
            <a:endParaRPr lang="cs-CZ" sz="1200" dirty="0">
              <a:solidFill>
                <a:schemeClr val="tx2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278055" y="2380299"/>
            <a:ext cx="204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/>
                </a:solidFill>
              </a:rPr>
              <a:t>FTA  EU-MX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7367233" y="2808197"/>
            <a:ext cx="1844913" cy="30296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Austria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Belgium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Bulgaria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Croatia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Cyprus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Czech Republic</a:t>
            </a: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Denmark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Estonia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Finland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France</a:t>
            </a: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Germany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Greece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Hungary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Ireland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Italy</a:t>
            </a: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Latvia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Lithuania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Luxembourg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Malta</a:t>
            </a: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Netherlands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Poland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Portugal</a:t>
            </a: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Romania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Slovakia</a:t>
            </a: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Slovenia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Spain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</a:t>
            </a:r>
            <a:r>
              <a:rPr lang="cs-CZ" sz="1200" dirty="0" err="1">
                <a:solidFill>
                  <a:schemeClr val="tx2"/>
                </a:solidFill>
              </a:rPr>
              <a:t>Sweden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 United </a:t>
            </a:r>
            <a:r>
              <a:rPr lang="cs-CZ" sz="1200" dirty="0" err="1">
                <a:solidFill>
                  <a:schemeClr val="tx2"/>
                </a:solidFill>
              </a:rPr>
              <a:t>Kingdom</a:t>
            </a:r>
            <a:endParaRPr lang="cs-CZ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4B8D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Průmysl Mexika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500" y="711990"/>
            <a:ext cx="2678262" cy="880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Průmyslové oblasti</a:t>
            </a:r>
            <a:endParaRPr lang="cs-CZ" b="1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4941248" y="2974497"/>
            <a:ext cx="4202752" cy="2763967"/>
            <a:chOff x="149181" y="1000085"/>
            <a:chExt cx="8799258" cy="498859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560" t="9302" r="14713" b="15698"/>
            <a:stretch>
              <a:fillRect/>
            </a:stretch>
          </p:blipFill>
          <p:spPr bwMode="auto">
            <a:xfrm>
              <a:off x="149181" y="1000085"/>
              <a:ext cx="8799258" cy="4988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5" name="Skupina 14"/>
            <p:cNvGrpSpPr/>
            <p:nvPr/>
          </p:nvGrpSpPr>
          <p:grpSpPr>
            <a:xfrm>
              <a:off x="3000777" y="2500284"/>
              <a:ext cx="4346395" cy="3339057"/>
              <a:chOff x="3000777" y="2500284"/>
              <a:chExt cx="4346395" cy="3339057"/>
            </a:xfrm>
          </p:grpSpPr>
          <p:sp>
            <p:nvSpPr>
              <p:cNvPr id="7" name="Elipsa 6"/>
              <p:cNvSpPr/>
              <p:nvPr/>
            </p:nvSpPr>
            <p:spPr bwMode="auto">
              <a:xfrm rot="815064">
                <a:off x="4112726" y="4057633"/>
                <a:ext cx="2009747" cy="101374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Elipsa 7"/>
              <p:cNvSpPr/>
              <p:nvPr/>
            </p:nvSpPr>
            <p:spPr bwMode="auto">
              <a:xfrm>
                <a:off x="4021784" y="2691686"/>
                <a:ext cx="1065371" cy="91440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5589431" y="2500284"/>
                <a:ext cx="17577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29% HDP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3000777" y="5470009"/>
                <a:ext cx="1700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52% HDP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Přímá spojovací šipka 10"/>
              <p:cNvCxnSpPr>
                <a:endCxn id="8" idx="6"/>
              </p:cNvCxnSpPr>
              <p:nvPr/>
            </p:nvCxnSpPr>
            <p:spPr bwMode="auto">
              <a:xfrm flipH="1">
                <a:off x="5087155" y="2857475"/>
                <a:ext cx="1102470" cy="29141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Přímá spojovací šipka 11"/>
              <p:cNvCxnSpPr/>
              <p:nvPr/>
            </p:nvCxnSpPr>
            <p:spPr bwMode="auto">
              <a:xfrm flipV="1">
                <a:off x="3832170" y="4997003"/>
                <a:ext cx="868619" cy="50368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7" name="Zástupný symbol pro text 2"/>
          <p:cNvSpPr txBox="1">
            <a:spLocks/>
          </p:cNvSpPr>
          <p:nvPr/>
        </p:nvSpPr>
        <p:spPr>
          <a:xfrm>
            <a:off x="444499" y="1210263"/>
            <a:ext cx="8242299" cy="2024545"/>
          </a:xfrm>
          <a:prstGeom prst="rect">
            <a:avLst/>
          </a:prstGeom>
        </p:spPr>
        <p:txBody>
          <a:bodyPr vert="horz" lIns="0" tIns="360000" rIns="0" bIns="0" rtlCol="0">
            <a:no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52% HDP soustředěno v oblasti „BAJÍO“ – </a:t>
            </a:r>
            <a:r>
              <a:rPr lang="cs-CZ" sz="2000" dirty="0" err="1" smtClean="0"/>
              <a:t>Districto</a:t>
            </a:r>
            <a:r>
              <a:rPr lang="cs-CZ" sz="2000" dirty="0" smtClean="0"/>
              <a:t> </a:t>
            </a:r>
            <a:r>
              <a:rPr lang="cs-CZ" sz="2000" dirty="0" err="1" smtClean="0"/>
              <a:t>Federal</a:t>
            </a:r>
            <a:r>
              <a:rPr lang="cs-CZ" sz="2000" dirty="0" smtClean="0"/>
              <a:t>,  Puebla, </a:t>
            </a:r>
            <a:r>
              <a:rPr lang="cs-CZ" sz="2000" dirty="0" err="1" smtClean="0"/>
              <a:t>Queretato</a:t>
            </a:r>
            <a:r>
              <a:rPr lang="cs-CZ" sz="2000" dirty="0" smtClean="0"/>
              <a:t>, </a:t>
            </a:r>
            <a:r>
              <a:rPr lang="cs-CZ" sz="2000" dirty="0" err="1" smtClean="0"/>
              <a:t>Guanajuato</a:t>
            </a:r>
            <a:r>
              <a:rPr lang="cs-CZ" sz="2000" dirty="0" smtClean="0"/>
              <a:t>, </a:t>
            </a:r>
            <a:r>
              <a:rPr lang="cs-CZ" sz="2000" dirty="0" err="1" smtClean="0"/>
              <a:t>Aguascalientes</a:t>
            </a:r>
            <a:r>
              <a:rPr lang="cs-CZ" sz="2000" dirty="0" smtClean="0"/>
              <a:t>, San Luis </a:t>
            </a:r>
            <a:r>
              <a:rPr lang="cs-CZ" sz="2000" dirty="0" err="1" smtClean="0"/>
              <a:t>Potosí</a:t>
            </a:r>
            <a:r>
              <a:rPr lang="cs-CZ" sz="20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29% HDP – státy </a:t>
            </a:r>
            <a:r>
              <a:rPr lang="cs-CZ" sz="2000" dirty="0" err="1" smtClean="0"/>
              <a:t>Nuevo</a:t>
            </a:r>
            <a:r>
              <a:rPr lang="cs-CZ" sz="2000" dirty="0" smtClean="0"/>
              <a:t> León, </a:t>
            </a:r>
            <a:r>
              <a:rPr lang="cs-CZ" sz="2000" dirty="0" err="1" smtClean="0"/>
              <a:t>Cauhlila</a:t>
            </a:r>
            <a:r>
              <a:rPr lang="cs-CZ" sz="2000" dirty="0" smtClean="0"/>
              <a:t>, </a:t>
            </a:r>
            <a:r>
              <a:rPr lang="cs-CZ" sz="2000" dirty="0" err="1" smtClean="0"/>
              <a:t>Zacatecas</a:t>
            </a:r>
            <a:r>
              <a:rPr lang="cs-CZ" sz="2000" dirty="0" smtClean="0"/>
              <a:t>, </a:t>
            </a:r>
            <a:r>
              <a:rPr lang="cs-CZ" sz="2000" dirty="0" err="1" smtClean="0"/>
              <a:t>Tamaulipas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Tijuana, </a:t>
            </a:r>
            <a:r>
              <a:rPr lang="cs-CZ" sz="2000" dirty="0" err="1" smtClean="0"/>
              <a:t>Toluca</a:t>
            </a:r>
            <a:r>
              <a:rPr lang="cs-CZ" sz="2000" dirty="0" smtClean="0"/>
              <a:t>, Guadalajara, Ciudad </a:t>
            </a:r>
            <a:r>
              <a:rPr lang="cs-CZ" sz="2000" dirty="0" err="1" smtClean="0"/>
              <a:t>Juares</a:t>
            </a:r>
            <a:endParaRPr lang="cs-CZ" sz="2000" dirty="0" smtClean="0"/>
          </a:p>
          <a:p>
            <a:pPr marL="0" indent="0">
              <a:buFontTx/>
              <a:buNone/>
            </a:pPr>
            <a:endParaRPr lang="cs-CZ" sz="2000" dirty="0" smtClean="0"/>
          </a:p>
        </p:txBody>
      </p:sp>
      <p:sp>
        <p:nvSpPr>
          <p:cNvPr id="18" name="Zástupný symbol pro text 2"/>
          <p:cNvSpPr txBox="1">
            <a:spLocks/>
          </p:cNvSpPr>
          <p:nvPr/>
        </p:nvSpPr>
        <p:spPr>
          <a:xfrm>
            <a:off x="444500" y="2799652"/>
            <a:ext cx="4496748" cy="3086598"/>
          </a:xfrm>
          <a:prstGeom prst="rect">
            <a:avLst/>
          </a:prstGeom>
        </p:spPr>
        <p:txBody>
          <a:bodyPr vert="horz" lIns="0" tIns="360000" rIns="0" bIns="0" rtlCol="0">
            <a:no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b="1" dirty="0" smtClean="0"/>
              <a:t>Úspěšné případy českého exportu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TOS Varnsdorf a.s. </a:t>
            </a:r>
            <a:r>
              <a:rPr lang="cs-CZ" b="1" dirty="0"/>
              <a:t> </a:t>
            </a:r>
            <a:r>
              <a:rPr lang="cs-CZ" sz="1600" dirty="0"/>
              <a:t>Z</a:t>
            </a:r>
            <a:r>
              <a:rPr lang="cs-CZ" sz="1600" dirty="0" smtClean="0"/>
              <a:t>abývající </a:t>
            </a:r>
            <a:r>
              <a:rPr lang="cs-CZ" sz="1600" dirty="0"/>
              <a:t>se vývojem, výrobou, prodejem a servisem obráběcích </a:t>
            </a:r>
            <a:r>
              <a:rPr lang="cs-CZ" sz="1600" dirty="0" smtClean="0"/>
              <a:t>strojů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MSA, a.s. - </a:t>
            </a:r>
            <a:r>
              <a:rPr lang="cs-CZ" sz="1600" dirty="0"/>
              <a:t>Hlavní výrobní program společnosti tvoří kulové kohouty, šoupátka, klapky a ventily </a:t>
            </a:r>
            <a:endParaRPr lang="cs-CZ" sz="1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ZKL, a.s. </a:t>
            </a:r>
            <a:r>
              <a:rPr lang="cs-CZ" b="1" dirty="0"/>
              <a:t>- </a:t>
            </a:r>
            <a:r>
              <a:rPr lang="cs-CZ" sz="1600" dirty="0"/>
              <a:t>tradiční český výrobce valivých ložisek</a:t>
            </a:r>
            <a:endParaRPr lang="cs-CZ" sz="1600" dirty="0" smtClean="0"/>
          </a:p>
          <a:p>
            <a:pPr marL="0" indent="0">
              <a:buFontTx/>
              <a:buNone/>
            </a:pPr>
            <a:r>
              <a:rPr lang="cs-CZ" sz="1600" b="1" dirty="0" smtClean="0"/>
              <a:t>	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1143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500" y="774267"/>
            <a:ext cx="8487228" cy="239362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3 % celkového HDP země, 15% z celkové zaměstnanosti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8.nejvýznamnější výrobce osobních automobilů, 3,6% produkce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21% přímých zahraničních investic v hodnotě 862 mld. USD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84% produkce na vývoz, 4. nejvýznamnější světový vývozce, ACE55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Osobní vozy meziroční růst 9,8% - 2014 - 3,22 milionů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Nákladní vozy meziroční růst 23,6% - 169 tisíc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56" y="3496066"/>
            <a:ext cx="3984172" cy="2436089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solidFill>
            <a:srgbClr val="004B8D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Automobilový průmysl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text 2"/>
          <p:cNvSpPr txBox="1">
            <a:spLocks/>
          </p:cNvSpPr>
          <p:nvPr/>
        </p:nvSpPr>
        <p:spPr>
          <a:xfrm>
            <a:off x="444499" y="3240302"/>
            <a:ext cx="4519387" cy="3086598"/>
          </a:xfrm>
          <a:prstGeom prst="rect">
            <a:avLst/>
          </a:prstGeom>
        </p:spPr>
        <p:txBody>
          <a:bodyPr vert="horz" lIns="0" tIns="360000" rIns="0" bIns="0" rtlCol="0">
            <a:no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b="1" dirty="0" smtClean="0"/>
              <a:t>České firmy s přítomné v Mexiku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ČGS a.s. </a:t>
            </a:r>
            <a:r>
              <a:rPr lang="cs-CZ" sz="1600" dirty="0"/>
              <a:t>Česká gumárenská </a:t>
            </a:r>
            <a:r>
              <a:rPr lang="cs-CZ" sz="1600" dirty="0" smtClean="0"/>
              <a:t>společnost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TATRA TRUCKS a.s. - </a:t>
            </a:r>
            <a:r>
              <a:rPr lang="cs-CZ" sz="1600" dirty="0"/>
              <a:t>Dlouholetá tradice od roku </a:t>
            </a:r>
            <a:r>
              <a:rPr lang="cs-CZ" sz="1600" dirty="0" smtClean="0"/>
              <a:t>1850  -  </a:t>
            </a:r>
            <a:r>
              <a:rPr lang="cs-CZ" sz="1600" dirty="0"/>
              <a:t>program těžká nákladní vozidla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PMP Pal International - </a:t>
            </a:r>
            <a:r>
              <a:rPr lang="cs-CZ" sz="1600" b="1" dirty="0"/>
              <a:t> </a:t>
            </a:r>
            <a:r>
              <a:rPr lang="cs-CZ" sz="1600" dirty="0" smtClean="0"/>
              <a:t>výrobce elektronických dílů pro OEM  - alternátory, motorky stěračů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759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4B8D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Infrastrukturní projekty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64884" y="723087"/>
            <a:ext cx="8601529" cy="2352714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Rychlovlak </a:t>
            </a:r>
            <a:r>
              <a:rPr lang="cs-CZ" sz="2000" dirty="0" err="1" smtClean="0"/>
              <a:t>México</a:t>
            </a:r>
            <a:r>
              <a:rPr lang="cs-CZ" sz="2000" dirty="0" smtClean="0"/>
              <a:t> – </a:t>
            </a:r>
            <a:r>
              <a:rPr lang="cs-CZ" sz="2000" dirty="0" err="1" smtClean="0"/>
              <a:t>Querétaro</a:t>
            </a:r>
            <a:r>
              <a:rPr lang="cs-CZ" sz="2000" dirty="0" smtClean="0"/>
              <a:t> (6,8 mld. USD) – spojení DF a </a:t>
            </a:r>
            <a:r>
              <a:rPr lang="cs-CZ" sz="2000" dirty="0" err="1" smtClean="0"/>
              <a:t>Bajío</a:t>
            </a:r>
            <a:endParaRPr lang="cs-CZ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Rozšíření přístavu </a:t>
            </a:r>
            <a:r>
              <a:rPr lang="cs-CZ" sz="2000" dirty="0" err="1" smtClean="0"/>
              <a:t>Veracruz</a:t>
            </a:r>
            <a:r>
              <a:rPr lang="cs-CZ" sz="2000" dirty="0" smtClean="0"/>
              <a:t> </a:t>
            </a:r>
            <a:r>
              <a:rPr lang="cs-CZ" sz="2000" dirty="0"/>
              <a:t>(1,92 mld</a:t>
            </a:r>
            <a:r>
              <a:rPr lang="cs-CZ" sz="2000" dirty="0" smtClean="0"/>
              <a:t>. USD) dokončení 2017</a:t>
            </a: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Rozšíření metra v Mexico City a </a:t>
            </a:r>
            <a:r>
              <a:rPr lang="cs-CZ" sz="2000" dirty="0" err="1"/>
              <a:t>Monterrey</a:t>
            </a:r>
            <a:r>
              <a:rPr lang="cs-CZ" sz="2000" dirty="0"/>
              <a:t> (2,4 mld</a:t>
            </a:r>
            <a:r>
              <a:rPr lang="cs-CZ" sz="2000" dirty="0" smtClean="0"/>
              <a:t>. USD)</a:t>
            </a: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Plánovaná výstavba železnic </a:t>
            </a:r>
            <a:r>
              <a:rPr lang="cs-CZ" sz="2000" dirty="0" err="1" smtClean="0"/>
              <a:t>Mexico</a:t>
            </a:r>
            <a:r>
              <a:rPr lang="cs-CZ" sz="2000" dirty="0" smtClean="0"/>
              <a:t> City-</a:t>
            </a:r>
            <a:r>
              <a:rPr lang="cs-CZ" sz="2000" dirty="0" err="1" smtClean="0"/>
              <a:t>Toluca</a:t>
            </a:r>
            <a:r>
              <a:rPr lang="cs-CZ" sz="2000" dirty="0" smtClean="0"/>
              <a:t> (1,35 mld.</a:t>
            </a:r>
            <a:r>
              <a:rPr lang="cs-CZ" sz="2000" i="1" dirty="0" smtClean="0"/>
              <a:t> USD)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i="1" dirty="0" smtClean="0"/>
              <a:t>Dálnice </a:t>
            </a:r>
            <a:r>
              <a:rPr lang="cs-CZ" sz="2000" i="1" dirty="0" err="1"/>
              <a:t>Oaxaca-Istmo</a:t>
            </a:r>
            <a:r>
              <a:rPr lang="cs-CZ" sz="2000" i="1" dirty="0"/>
              <a:t> 1,2 </a:t>
            </a:r>
            <a:r>
              <a:rPr lang="cs-CZ" sz="2000" dirty="0" smtClean="0"/>
              <a:t>mld.  USD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Rozšíření letiště v </a:t>
            </a:r>
            <a:r>
              <a:rPr lang="cs-CZ" sz="2000" dirty="0" err="1"/>
              <a:t>Mexico</a:t>
            </a:r>
            <a:r>
              <a:rPr lang="cs-CZ" sz="2000" dirty="0"/>
              <a:t> City</a:t>
            </a:r>
          </a:p>
          <a:p>
            <a:pPr marL="360362" lvl="1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2" y="2950234"/>
            <a:ext cx="4170400" cy="3063650"/>
          </a:xfrm>
          <a:prstGeom prst="rect">
            <a:avLst/>
          </a:prstGeom>
        </p:spPr>
      </p:pic>
      <p:sp>
        <p:nvSpPr>
          <p:cNvPr id="8" name="Zástupný symbol pro text 2"/>
          <p:cNvSpPr txBox="1">
            <a:spLocks/>
          </p:cNvSpPr>
          <p:nvPr/>
        </p:nvSpPr>
        <p:spPr>
          <a:xfrm>
            <a:off x="444500" y="3078321"/>
            <a:ext cx="4270811" cy="3086598"/>
          </a:xfrm>
          <a:prstGeom prst="rect">
            <a:avLst/>
          </a:prstGeom>
        </p:spPr>
        <p:txBody>
          <a:bodyPr vert="horz" lIns="0" tIns="360000" rIns="0" bIns="0" rtlCol="0">
            <a:no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b="1" dirty="0" smtClean="0"/>
              <a:t>České firmy obor stavebnictví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err="1" smtClean="0"/>
              <a:t>Technistone</a:t>
            </a:r>
            <a:r>
              <a:rPr lang="cs-CZ" b="1" dirty="0" smtClean="0"/>
              <a:t> a.s. </a:t>
            </a:r>
            <a:r>
              <a:rPr lang="cs-CZ" sz="1600" dirty="0"/>
              <a:t>více jak 20 let známá výrobou technického </a:t>
            </a:r>
            <a:r>
              <a:rPr lang="cs-CZ" sz="1600" dirty="0" smtClean="0"/>
              <a:t>kamene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ZEBR s.r.o. – </a:t>
            </a:r>
            <a:r>
              <a:rPr lang="cs-CZ" sz="1600" dirty="0" smtClean="0"/>
              <a:t>výrobce strojů </a:t>
            </a:r>
            <a:r>
              <a:rPr lang="cs-CZ" sz="1600" dirty="0"/>
              <a:t>a </a:t>
            </a:r>
            <a:r>
              <a:rPr lang="cs-CZ" sz="1600" dirty="0" smtClean="0"/>
              <a:t>technologie </a:t>
            </a:r>
            <a:r>
              <a:rPr lang="cs-CZ" sz="1600" dirty="0"/>
              <a:t>na </a:t>
            </a:r>
            <a:r>
              <a:rPr lang="cs-CZ" sz="1600" dirty="0" smtClean="0"/>
              <a:t>výrobu žaluzií</a:t>
            </a:r>
            <a:endParaRPr lang="cs-CZ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err="1" smtClean="0"/>
              <a:t>Lasvit</a:t>
            </a:r>
            <a:r>
              <a:rPr lang="cs-CZ" b="1" dirty="0" smtClean="0"/>
              <a:t>, s.r.o. - </a:t>
            </a:r>
            <a:r>
              <a:rPr lang="cs-CZ" sz="1600" b="1" dirty="0"/>
              <a:t> </a:t>
            </a:r>
            <a:r>
              <a:rPr lang="cs-CZ" sz="1600" dirty="0" smtClean="0"/>
              <a:t>Navrhuje a vyrábí </a:t>
            </a:r>
            <a:r>
              <a:rPr lang="cs-CZ" sz="1600" dirty="0"/>
              <a:t>designové skleněné výrobky se specializací na osvětlení</a:t>
            </a:r>
          </a:p>
        </p:txBody>
      </p:sp>
    </p:spTree>
    <p:extLst>
      <p:ext uri="{BB962C8B-B14F-4D97-AF65-F5344CB8AC3E}">
        <p14:creationId xmlns:p14="http://schemas.microsoft.com/office/powerpoint/2010/main" val="33154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4B8D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Ropný průmysl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500" y="2187659"/>
            <a:ext cx="4599940" cy="371084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PEMEX bude investovat 38,1 mil. USD do nové továrny na zpracování síry (</a:t>
            </a:r>
            <a:r>
              <a:rPr lang="cs-CZ" sz="2000" dirty="0" err="1" smtClean="0"/>
              <a:t>Coatzacoalco</a:t>
            </a:r>
            <a:r>
              <a:rPr lang="cs-CZ" sz="2000" dirty="0" smtClean="0"/>
              <a:t>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HEXAPOL – švédský výrobce gumy, ohlásil výstavbu své druhé fabriky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Grupo </a:t>
            </a:r>
            <a:r>
              <a:rPr lang="cs-CZ" sz="2000" dirty="0"/>
              <a:t>Mexico plánuje investici 400 mil. USD do vrtných zařízení v mělké a střední hloubce vody v Mexickém zálivu</a:t>
            </a:r>
          </a:p>
        </p:txBody>
      </p:sp>
      <p:pic>
        <p:nvPicPr>
          <p:cNvPr id="4" name="Obrázek 3" descr="plataforma-pem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2643" y="2817996"/>
            <a:ext cx="3494156" cy="2450170"/>
          </a:xfrm>
          <a:prstGeom prst="rect">
            <a:avLst/>
          </a:prstGeom>
        </p:spPr>
      </p:pic>
      <p:sp>
        <p:nvSpPr>
          <p:cNvPr id="6" name="Zástupný symbol pro text 2"/>
          <p:cNvSpPr txBox="1">
            <a:spLocks/>
          </p:cNvSpPr>
          <p:nvPr/>
        </p:nvSpPr>
        <p:spPr>
          <a:xfrm>
            <a:off x="444500" y="892432"/>
            <a:ext cx="8470900" cy="19255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Nedostatek technologií a kapacit pro ekonomické využití hlubinných ložisek které představují přes  přes 50% rezerv ropných zásob Mexika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PEMEX ohlásil výstavbu 10-ti ropných plošin v Mexickém zálivu (4,2 mld.) a rekonstrukci 479 stávajících (50% produkce Mexika)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218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modrá A s číslováním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EA35E65562E64FBB226B8E951C2570" ma:contentTypeVersion="0" ma:contentTypeDescription="Vytvořit nový dokument" ma:contentTypeScope="" ma:versionID="af6d843c4bede7c6499c0e236693fafe">
  <xsd:schema xmlns:xsd="http://www.w3.org/2001/XMLSchema" xmlns:p="http://schemas.microsoft.com/office/2006/metadata/properties" targetNamespace="http://schemas.microsoft.com/office/2006/metadata/properties" ma:root="true" ma:fieldsID="41dc38792989f31c59349e0e241a311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15C6E40-FF6B-44BA-AFA4-DAFB24CBD05F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CC74CB0-8442-4ABC-A9AE-61EBC3CFED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9C70CE-230F-4570-ADF5-A972CB1A41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A s číslováním</Template>
  <TotalTime>1828</TotalTime>
  <Words>2316</Words>
  <Application>Microsoft Office PowerPoint</Application>
  <PresentationFormat>Předvádění na obrazovce (4:3)</PresentationFormat>
  <Paragraphs>319</Paragraphs>
  <Slides>22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Prezentace modrá A s číslováním</vt:lpstr>
      <vt:lpstr>MEXIKO  STRATEGICKÁ OBCHODNÍ DESTINACE</vt:lpstr>
      <vt:lpstr>Prezentace aplikace PowerPoint</vt:lpstr>
      <vt:lpstr>Služby</vt:lpstr>
      <vt:lpstr>Mexiko – Spojené státy Mexické</vt:lpstr>
      <vt:lpstr>Zahraniční obchod Mexika</vt:lpstr>
      <vt:lpstr>Průmysl Mexika</vt:lpstr>
      <vt:lpstr>Automobilový průmysl</vt:lpstr>
      <vt:lpstr>Infrastrukturní projekty </vt:lpstr>
      <vt:lpstr>Ropný průmysl</vt:lpstr>
      <vt:lpstr>Investice - zemní plyn</vt:lpstr>
      <vt:lpstr>Investice energetický sektor 2014 -2018</vt:lpstr>
      <vt:lpstr>Zelená energie</vt:lpstr>
      <vt:lpstr>Elektronický  elektrotechnický průmysl</vt:lpstr>
      <vt:lpstr>Potravinářský průmysl</vt:lpstr>
      <vt:lpstr>INTELIGENTNÍ TECHNOLOGIE</vt:lpstr>
      <vt:lpstr>Daňový a pracovně právní systém </vt:lpstr>
      <vt:lpstr>Měkké dovednosti pro Mexiko</vt:lpstr>
      <vt:lpstr>Formy exportu do Mexika</vt:lpstr>
      <vt:lpstr>Perspektivní obory pro české výrobky</vt:lpstr>
      <vt:lpstr>Česká účast na veletrzích v roce 2016</vt:lpstr>
      <vt:lpstr>Užitečné odkazy</vt:lpstr>
      <vt:lpstr>Děkuji za pozornost   Emil Ulrych </vt:lpstr>
    </vt:vector>
  </TitlesOfParts>
  <Company>Ministerstvo průmyslu a obchodu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Pokorná Jana</dc:creator>
  <cp:lastModifiedBy>Petr KLÍMA</cp:lastModifiedBy>
  <cp:revision>112</cp:revision>
  <dcterms:created xsi:type="dcterms:W3CDTF">2012-11-30T14:54:59Z</dcterms:created>
  <dcterms:modified xsi:type="dcterms:W3CDTF">2016-03-24T11:46:11Z</dcterms:modified>
</cp:coreProperties>
</file>