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59" r:id="rId3"/>
    <p:sldId id="264" r:id="rId4"/>
    <p:sldId id="268" r:id="rId5"/>
    <p:sldId id="270" r:id="rId6"/>
    <p:sldId id="271" r:id="rId7"/>
    <p:sldId id="278" r:id="rId8"/>
    <p:sldId id="272" r:id="rId9"/>
    <p:sldId id="273" r:id="rId10"/>
    <p:sldId id="297" r:id="rId11"/>
    <p:sldId id="284" r:id="rId12"/>
    <p:sldId id="285" r:id="rId13"/>
    <p:sldId id="299" r:id="rId14"/>
    <p:sldId id="295" r:id="rId15"/>
  </p:sldIdLst>
  <p:sldSz cx="14401800" cy="8280400"/>
  <p:notesSz cx="6858000" cy="9144000"/>
  <p:defaultTextStyle>
    <a:defPPr>
      <a:defRPr lang="cs-CZ"/>
    </a:defPPr>
    <a:lvl1pPr marL="0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35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07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10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14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17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21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247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28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šablony - titulky" id="{243DDCEB-F9FA-4155-83D6-B42B4AB46645}">
          <p14:sldIdLst>
            <p14:sldId id="259"/>
          </p14:sldIdLst>
        </p14:section>
        <p14:section name="šablony - předělovky" id="{CB1B23F7-D292-415D-8BFC-45341898AC16}">
          <p14:sldIdLst>
            <p14:sldId id="264"/>
          </p14:sldIdLst>
        </p14:section>
        <p14:section name="šablony - stránky" id="{56172368-D64F-4BDD-8C9C-F7583A97F8A0}">
          <p14:sldIdLst>
            <p14:sldId id="268"/>
            <p14:sldId id="270"/>
            <p14:sldId id="271"/>
            <p14:sldId id="278"/>
            <p14:sldId id="272"/>
            <p14:sldId id="273"/>
            <p14:sldId id="297"/>
            <p14:sldId id="284"/>
            <p14:sldId id="285"/>
            <p14:sldId id="299"/>
            <p14:sldId id="295"/>
          </p14:sldIdLst>
        </p14:section>
        <p14:section name="prezentace" id="{81DFF2CA-EDFF-405E-B083-1287A890544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9C8"/>
    <a:srgbClr val="084786"/>
    <a:srgbClr val="08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5" autoAdjust="0"/>
  </p:normalViewPr>
  <p:slideViewPr>
    <p:cSldViewPr>
      <p:cViewPr>
        <p:scale>
          <a:sx n="60" d="100"/>
          <a:sy n="60" d="100"/>
        </p:scale>
        <p:origin x="-452" y="-20"/>
      </p:cViewPr>
      <p:guideLst>
        <p:guide orient="horz" pos="260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Pojistná</a:t>
            </a:r>
            <a:r>
              <a:rPr lang="cs-CZ" baseline="0"/>
              <a:t> angažovanost EGAP k 11.11.2015</a:t>
            </a:r>
          </a:p>
          <a:p>
            <a:pPr>
              <a:defRPr/>
            </a:pPr>
            <a:r>
              <a:rPr lang="cs-CZ" baseline="0"/>
              <a:t>Celkem 233 mld. Kč</a:t>
            </a:r>
            <a:endParaRPr lang="cs-CZ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Teritoriální rozdělení obchodu</a:t>
            </a:r>
            <a:r>
              <a:rPr lang="cs-CZ" baseline="0"/>
              <a:t> v roce 2015</a:t>
            </a:r>
          </a:p>
          <a:p>
            <a:pPr>
              <a:defRPr/>
            </a:pPr>
            <a:r>
              <a:rPr lang="cs-CZ" baseline="0"/>
              <a:t>Celkem 31,9 mld. Kč</a:t>
            </a:r>
            <a:endParaRPr lang="en-US"/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Objem vývozu do Ázerbájdžánu</a:t>
            </a:r>
            <a:r>
              <a:rPr lang="cs-CZ" baseline="0"/>
              <a:t> 2009 - 2015</a:t>
            </a:r>
            <a:endParaRPr lang="cs-CZ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96992"/>
        <c:axId val="120967552"/>
        <c:axId val="0"/>
      </c:bar3DChart>
      <c:catAx>
        <c:axId val="4259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20967552"/>
        <c:crosses val="autoZero"/>
        <c:auto val="1"/>
        <c:lblAlgn val="ctr"/>
        <c:lblOffset val="100"/>
        <c:noMultiLvlLbl val="0"/>
      </c:catAx>
      <c:valAx>
        <c:axId val="120967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 mld. Kč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2596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Vývoz do Turecka 2009-2015</a:t>
            </a:r>
            <a:endParaRPr lang="cs-CZ"/>
          </a:p>
          <a:p>
            <a:pPr>
              <a:defRPr/>
            </a:pPr>
            <a:r>
              <a:rPr lang="cs-CZ"/>
              <a:t>Celkem 38,8 mld. Kč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27037440"/>
        <c:axId val="127038976"/>
        <c:axId val="0"/>
      </c:bar3DChart>
      <c:catAx>
        <c:axId val="1270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038976"/>
        <c:crosses val="autoZero"/>
        <c:auto val="1"/>
        <c:lblAlgn val="ctr"/>
        <c:lblOffset val="100"/>
        <c:noMultiLvlLbl val="0"/>
      </c:catAx>
      <c:valAx>
        <c:axId val="127038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 mld. Kč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7037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7063168"/>
        <c:axId val="127064704"/>
      </c:barChart>
      <c:catAx>
        <c:axId val="1270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064704"/>
        <c:crosses val="autoZero"/>
        <c:auto val="1"/>
        <c:lblAlgn val="ctr"/>
        <c:lblOffset val="100"/>
        <c:noMultiLvlLbl val="0"/>
      </c:catAx>
      <c:valAx>
        <c:axId val="12706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7063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0.99359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161240" cy="59766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887F4-7860-42B5-B6DF-4046621B9113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685800"/>
            <a:ext cx="5962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F98A-03FE-4A70-A050-F371A0B2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70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7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0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7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30. 3. 2016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30. 3. 2016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chazka@egap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 smtClean="0">
                <a:solidFill>
                  <a:srgbClr val="084786"/>
                </a:solidFill>
                <a:latin typeface="Calibri" pitchFamily="34" charset="0"/>
              </a:rPr>
              <a:t>EGAP a podpora exportu do Mexika</a:t>
            </a:r>
            <a:endParaRPr lang="en-US" sz="7200" b="1" dirty="0">
              <a:solidFill>
                <a:srgbClr val="084786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340" y="4428232"/>
            <a:ext cx="10081260" cy="2116102"/>
          </a:xfrm>
        </p:spPr>
        <p:txBody>
          <a:bodyPr>
            <a:normAutofit/>
          </a:bodyPr>
          <a:lstStyle/>
          <a:p>
            <a:endParaRPr lang="cs-CZ" sz="3600" dirty="0" smtClean="0">
              <a:solidFill>
                <a:schemeClr val="tx1"/>
              </a:solidFill>
              <a:latin typeface="+mj-lt"/>
            </a:endParaRPr>
          </a:p>
          <a:p>
            <a:r>
              <a:rPr lang="cs-CZ" sz="3600" dirty="0" smtClean="0">
                <a:solidFill>
                  <a:schemeClr val="tx1"/>
                </a:solidFill>
                <a:latin typeface="+mj-lt"/>
              </a:rPr>
              <a:t>Jan Procházka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j-lt"/>
              </a:rPr>
              <a:t>31. 3. 2016</a:t>
            </a: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5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Mexiko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32" y="1506538"/>
            <a:ext cx="5316191" cy="57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20" y="1345671"/>
            <a:ext cx="5242148" cy="591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7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Některé další projekty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08212" y="1331888"/>
            <a:ext cx="12097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0260" y="1979960"/>
            <a:ext cx="114492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Arkon </a:t>
            </a:r>
            <a:r>
              <a:rPr lang="cs-CZ" sz="2800" b="1" dirty="0" err="1" smtClean="0"/>
              <a:t>Flow</a:t>
            </a:r>
            <a:r>
              <a:rPr lang="cs-CZ" sz="2800" b="1" dirty="0" smtClean="0"/>
              <a:t> Systems </a:t>
            </a:r>
            <a:r>
              <a:rPr lang="cs-CZ" sz="2800" b="1" dirty="0"/>
              <a:t>s. r. o.</a:t>
            </a:r>
            <a:endParaRPr lang="cs-CZ" sz="2800" dirty="0"/>
          </a:p>
          <a:p>
            <a:pPr lvl="0"/>
            <a:r>
              <a:rPr lang="cs-CZ" sz="2800" dirty="0"/>
              <a:t>pojištění krátkodobého vývozního dodavatelského úvěru, elektromagnetické průtokoměry a </a:t>
            </a:r>
            <a:r>
              <a:rPr lang="cs-CZ" sz="2800" dirty="0" smtClean="0"/>
              <a:t>příslušenství</a:t>
            </a:r>
          </a:p>
          <a:p>
            <a:pPr lvl="0"/>
            <a:r>
              <a:rPr lang="cs-CZ" sz="2800" dirty="0" smtClean="0"/>
              <a:t>Financující banka: </a:t>
            </a:r>
            <a:r>
              <a:rPr lang="cs-CZ" sz="2800" dirty="0"/>
              <a:t>Česká exportní banka, </a:t>
            </a:r>
            <a:r>
              <a:rPr lang="cs-CZ" sz="2800" dirty="0" smtClean="0"/>
              <a:t>uzavřeno </a:t>
            </a:r>
            <a:r>
              <a:rPr lang="cs-CZ" sz="2800" dirty="0"/>
              <a:t>5 </a:t>
            </a:r>
            <a:r>
              <a:rPr lang="cs-CZ" sz="2800" dirty="0" smtClean="0"/>
              <a:t>pojistných smluv v  </a:t>
            </a:r>
            <a:r>
              <a:rPr lang="cs-CZ" sz="2800" dirty="0"/>
              <a:t>celkové pojistné hodnotě cca 125 tis. </a:t>
            </a:r>
            <a:r>
              <a:rPr lang="cs-CZ" sz="2800" dirty="0" smtClean="0"/>
              <a:t>EUR</a:t>
            </a:r>
            <a:endParaRPr lang="cs-CZ" sz="2800" dirty="0"/>
          </a:p>
          <a:p>
            <a:r>
              <a:rPr lang="cs-CZ" sz="2800" dirty="0"/>
              <a:t> </a:t>
            </a:r>
            <a:endParaRPr lang="cs-CZ" sz="2800" dirty="0" smtClean="0"/>
          </a:p>
          <a:p>
            <a:r>
              <a:rPr lang="cs-CZ" sz="2800" b="1" dirty="0" err="1" smtClean="0"/>
              <a:t>Ammann</a:t>
            </a:r>
            <a:r>
              <a:rPr lang="cs-CZ" sz="2800" b="1" dirty="0" smtClean="0"/>
              <a:t> Czech Republic </a:t>
            </a:r>
            <a:r>
              <a:rPr lang="cs-CZ" sz="2800" b="1" dirty="0"/>
              <a:t>a.s.</a:t>
            </a:r>
            <a:endParaRPr lang="cs-CZ" sz="2800" dirty="0"/>
          </a:p>
          <a:p>
            <a:endParaRPr lang="cs-CZ" sz="2800" dirty="0"/>
          </a:p>
          <a:p>
            <a:pPr lvl="0"/>
            <a:r>
              <a:rPr lang="cs-CZ" sz="2800" dirty="0"/>
              <a:t>pojištění bankou financovaného vývozního dodavatelského </a:t>
            </a:r>
            <a:r>
              <a:rPr lang="cs-CZ" sz="2800" dirty="0" smtClean="0"/>
              <a:t>úvěru, </a:t>
            </a:r>
            <a:r>
              <a:rPr lang="cs-CZ" sz="2800" dirty="0"/>
              <a:t>hutnící silniční a </a:t>
            </a:r>
            <a:r>
              <a:rPr lang="cs-CZ" sz="2800" dirty="0" err="1"/>
              <a:t>zeminové</a:t>
            </a:r>
            <a:r>
              <a:rPr lang="cs-CZ" sz="2800" dirty="0"/>
              <a:t> </a:t>
            </a:r>
            <a:r>
              <a:rPr lang="cs-CZ" sz="2800" dirty="0" smtClean="0"/>
              <a:t>válce</a:t>
            </a:r>
          </a:p>
          <a:p>
            <a:pPr lvl="0"/>
            <a:r>
              <a:rPr lang="cs-CZ" sz="2800" dirty="0" smtClean="0"/>
              <a:t>Financující banka: </a:t>
            </a:r>
            <a:r>
              <a:rPr lang="cs-CZ" sz="2800" dirty="0"/>
              <a:t>ČSOB, pojistná hodnota 2,1 mil. </a:t>
            </a:r>
            <a:r>
              <a:rPr lang="cs-CZ" sz="2800" dirty="0" smtClean="0"/>
              <a:t>EUR</a:t>
            </a:r>
          </a:p>
          <a:p>
            <a:pPr lvl="0"/>
            <a:endParaRPr lang="cs-CZ" sz="2800" dirty="0"/>
          </a:p>
          <a:p>
            <a:endParaRPr lang="cs-CZ" sz="2800" dirty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85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Nové projekty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08212" y="1331888"/>
            <a:ext cx="12097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0260" y="1979960"/>
            <a:ext cx="114492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/>
              <a:t>před podpisem smlouvy je pojištění potravinářské balící linky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/>
              <a:t>projednáváme dodávku převodovek </a:t>
            </a:r>
            <a:r>
              <a:rPr lang="cs-CZ" sz="2800" dirty="0"/>
              <a:t>pro </a:t>
            </a:r>
            <a:r>
              <a:rPr lang="cs-CZ" sz="2800" dirty="0" smtClean="0"/>
              <a:t>cukrovar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/>
              <a:t>rozjednaný je vývoz důlní techniky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84" y="3708152"/>
            <a:ext cx="52800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45" y="4168527"/>
            <a:ext cx="54070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0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084786"/>
                </a:solidFill>
                <a:latin typeface="Calibri" pitchFamily="34" charset="0"/>
              </a:rPr>
              <a:t>Děkuji za pozornost</a:t>
            </a:r>
            <a:endParaRPr lang="en-US" sz="7200" b="1" dirty="0">
              <a:solidFill>
                <a:srgbClr val="084786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340" y="4428232"/>
            <a:ext cx="10081260" cy="211610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+mj-lt"/>
              </a:rPr>
              <a:t>Jan Procházka</a:t>
            </a:r>
          </a:p>
          <a:p>
            <a:r>
              <a:rPr lang="cs-CZ" sz="2800" dirty="0" err="1" smtClean="0">
                <a:latin typeface="+mj-lt"/>
                <a:hlinkClick r:id="rId3"/>
              </a:rPr>
              <a:t>prochazka</a:t>
            </a:r>
            <a:r>
              <a:rPr lang="en-US" sz="2800" dirty="0" smtClean="0">
                <a:latin typeface="+mj-lt"/>
                <a:hlinkClick r:id="rId3"/>
              </a:rPr>
              <a:t>@</a:t>
            </a:r>
            <a:r>
              <a:rPr lang="cs-CZ" sz="2800" dirty="0">
                <a:latin typeface="+mj-lt"/>
                <a:hlinkClick r:id="rId3"/>
              </a:rPr>
              <a:t>egap.cz</a:t>
            </a:r>
            <a:endParaRPr lang="cs-CZ" sz="2800" dirty="0">
              <a:latin typeface="+mj-lt"/>
            </a:endParaRPr>
          </a:p>
          <a:p>
            <a:r>
              <a:rPr lang="cs-CZ" sz="2800" dirty="0">
                <a:latin typeface="+mj-lt"/>
              </a:rPr>
              <a:t>www.egap.cz</a:t>
            </a:r>
            <a:r>
              <a:rPr lang="en-US" sz="2800" dirty="0">
                <a:latin typeface="+mj-lt"/>
              </a:rPr>
              <a:t> </a:t>
            </a:r>
            <a:endParaRPr lang="cs-CZ" sz="2800" dirty="0">
              <a:latin typeface="+mj-lt"/>
            </a:endParaRPr>
          </a:p>
          <a:p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EGAP- spolehlivý partner českého exportu</a:t>
            </a:r>
            <a:endParaRPr lang="en-US" sz="6600" b="1" dirty="0">
              <a:solidFill>
                <a:srgbClr val="0847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256684" y="5220320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24 let existence</a:t>
            </a:r>
          </a:p>
          <a:p>
            <a:r>
              <a:rPr lang="cs-CZ" dirty="0" smtClean="0"/>
              <a:t>Pojištěný export za 760 miliard korun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7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482453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  <a:latin typeface="Calibri" pitchFamily="34" charset="0"/>
              </a:rPr>
              <a:t>EGAP a 24 let pojišťování exportu</a:t>
            </a:r>
            <a:endParaRPr lang="en-US" sz="2000" dirty="0">
              <a:solidFill>
                <a:srgbClr val="A2A9C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24" y="2492404"/>
            <a:ext cx="9217951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763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4680520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  <a:latin typeface="Calibri" pitchFamily="34" charset="0"/>
              </a:rPr>
              <a:t>Celková angažovanost EGAP: 218 mld. Kč</a:t>
            </a:r>
            <a:endParaRPr lang="en-US" sz="2000" dirty="0">
              <a:solidFill>
                <a:srgbClr val="A2A9C8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2488"/>
              </p:ext>
            </p:extLst>
          </p:nvPr>
        </p:nvGraphicFramePr>
        <p:xfrm>
          <a:off x="1584276" y="1547912"/>
          <a:ext cx="1123324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656284" y="7596584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218 mld. k 2/2016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8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41764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 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304356" y="179760"/>
            <a:ext cx="4176464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Vývoj v roce 2015</a:t>
            </a:r>
            <a:endParaRPr lang="en-US" sz="2000" b="1" dirty="0">
              <a:solidFill>
                <a:srgbClr val="A2A9C8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38111"/>
              </p:ext>
            </p:extLst>
          </p:nvPr>
        </p:nvGraphicFramePr>
        <p:xfrm>
          <a:off x="144116" y="1571881"/>
          <a:ext cx="1296035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32" y="1571881"/>
            <a:ext cx="6552728" cy="573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88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EGAP- vývoj exportu do Mexika</a:t>
            </a:r>
            <a:endParaRPr lang="en-US" sz="6600" b="1" dirty="0">
              <a:solidFill>
                <a:srgbClr val="0847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256684" y="5220320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Od roku 2006 pojištěný export za více než 140 mil. Kč – 19 pojistných smluv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45638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 do Mexika/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240460" y="179760"/>
            <a:ext cx="280831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V poměru k celé LATAM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12961620" cy="57364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206509"/>
              </p:ext>
            </p:extLst>
          </p:nvPr>
        </p:nvGraphicFramePr>
        <p:xfrm>
          <a:off x="2592388" y="1619920"/>
          <a:ext cx="943304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927143"/>
              </p:ext>
            </p:extLst>
          </p:nvPr>
        </p:nvGraphicFramePr>
        <p:xfrm>
          <a:off x="2376364" y="1475904"/>
          <a:ext cx="9361039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3705"/>
              </p:ext>
            </p:extLst>
          </p:nvPr>
        </p:nvGraphicFramePr>
        <p:xfrm>
          <a:off x="2088333" y="1547912"/>
          <a:ext cx="1008112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40" y="1427323"/>
            <a:ext cx="10513167" cy="61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60340" y="6948512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2005-2015: více než 13 mld.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6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Export do Mexika/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374441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Teritoriální informace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80220" y="1547912"/>
            <a:ext cx="12457384" cy="5848863"/>
          </a:xfrm>
        </p:spPr>
        <p:txBody>
          <a:bodyPr>
            <a:normAutofit/>
          </a:bodyPr>
          <a:lstStyle/>
          <a:p>
            <a:pPr marL="720725" lvl="2" indent="0" algn="ctr" defTabSz="9144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E352B"/>
              </a:buClr>
              <a:buNone/>
            </a:pPr>
            <a:r>
              <a:rPr lang="cs-CZ" sz="3300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Mexiko zařazeno </a:t>
            </a:r>
            <a:r>
              <a:rPr lang="cs-CZ" sz="3300" kern="0" spc="20" dirty="0">
                <a:solidFill>
                  <a:prstClr val="black"/>
                </a:solidFill>
                <a:latin typeface="+mj-lt"/>
                <a:cs typeface="Arial" pitchFamily="34" charset="0"/>
              </a:rPr>
              <a:t>ve </a:t>
            </a:r>
            <a:r>
              <a:rPr lang="cs-CZ" sz="3300" b="1" kern="0" spc="20" dirty="0">
                <a:solidFill>
                  <a:prstClr val="black"/>
                </a:solidFill>
                <a:latin typeface="+mj-lt"/>
                <a:cs typeface="Arial" pitchFamily="34" charset="0"/>
              </a:rPr>
              <a:t>skupině </a:t>
            </a:r>
            <a:r>
              <a:rPr lang="cs-CZ" sz="3300" b="1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3</a:t>
            </a:r>
            <a:r>
              <a:rPr lang="cs-CZ" sz="3300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</a:t>
            </a:r>
            <a:r>
              <a:rPr lang="cs-CZ" sz="3300" kern="0" spc="20" dirty="0">
                <a:solidFill>
                  <a:prstClr val="black"/>
                </a:solidFill>
                <a:latin typeface="+mj-lt"/>
                <a:cs typeface="Arial" pitchFamily="34" charset="0"/>
              </a:rPr>
              <a:t>(škála 0-7</a:t>
            </a:r>
            <a:r>
              <a:rPr lang="cs-CZ" sz="3300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) dle kategorizace OECD </a:t>
            </a:r>
            <a:endParaRPr lang="cs-CZ" sz="3300" kern="0" spc="2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720725" lvl="2" indent="0" defTabSz="9144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E352B"/>
              </a:buClr>
              <a:buNone/>
            </a:pPr>
            <a:r>
              <a:rPr lang="cs-CZ" sz="3300" kern="0" spc="20" dirty="0">
                <a:solidFill>
                  <a:prstClr val="black"/>
                </a:solidFill>
                <a:latin typeface="+mj-lt"/>
                <a:cs typeface="Arial" pitchFamily="34" charset="0"/>
              </a:rPr>
              <a:t>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21180" y="2195984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36" y="2688427"/>
            <a:ext cx="68468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2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Export do Mexika/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374441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Teritoriální informace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84276" y="1547912"/>
            <a:ext cx="11017224" cy="5848863"/>
          </a:xfrm>
        </p:spPr>
        <p:txBody>
          <a:bodyPr>
            <a:normAutofit/>
          </a:bodyPr>
          <a:lstStyle/>
          <a:p>
            <a:pPr marL="720725" lvl="2" indent="0" defTabSz="9144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E352B"/>
              </a:buClr>
              <a:buNone/>
            </a:pPr>
            <a:r>
              <a:rPr lang="cs-CZ" sz="3300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   </a:t>
            </a:r>
            <a:endParaRPr lang="cs-CZ" sz="3300" kern="0" spc="2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dirty="0">
                <a:latin typeface="+mj-lt"/>
              </a:rPr>
              <a:t>Dohody EGAP s finančními </a:t>
            </a:r>
            <a:r>
              <a:rPr lang="cs-CZ" sz="3300" dirty="0" smtClean="0">
                <a:latin typeface="+mj-lt"/>
              </a:rPr>
              <a:t>institucemi: nová smlouva o spolupráci s </a:t>
            </a:r>
            <a:r>
              <a:rPr lang="cs-CZ" sz="3300" dirty="0" err="1" smtClean="0">
                <a:latin typeface="+mj-lt"/>
              </a:rPr>
              <a:t>Bancomex</a:t>
            </a:r>
            <a:endParaRPr lang="cs-CZ" sz="33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dirty="0" smtClean="0">
                <a:latin typeface="+mj-lt"/>
              </a:rPr>
              <a:t>Režim </a:t>
            </a:r>
            <a:r>
              <a:rPr lang="cs-CZ" sz="3300" dirty="0">
                <a:latin typeface="+mj-lt"/>
              </a:rPr>
              <a:t>„</a:t>
            </a:r>
            <a:r>
              <a:rPr lang="cs-CZ" sz="3300" dirty="0" err="1">
                <a:latin typeface="+mj-lt"/>
              </a:rPr>
              <a:t>Sustainable</a:t>
            </a:r>
            <a:r>
              <a:rPr lang="cs-CZ" sz="3300" dirty="0">
                <a:latin typeface="+mj-lt"/>
              </a:rPr>
              <a:t> </a:t>
            </a:r>
            <a:r>
              <a:rPr lang="cs-CZ" sz="3300" dirty="0" err="1">
                <a:latin typeface="+mj-lt"/>
              </a:rPr>
              <a:t>lending</a:t>
            </a:r>
            <a:r>
              <a:rPr lang="cs-CZ" sz="3300" dirty="0">
                <a:latin typeface="+mj-lt"/>
              </a:rPr>
              <a:t>“ - možnost podporovat vývozní úvěry určené pro kupující/dlužníky/ručitele z veřejného sektoru pouze s podmínkou poskytnutí slevy na nákladech financování (grant element</a:t>
            </a:r>
            <a:r>
              <a:rPr lang="cs-CZ" sz="3300" dirty="0" smtClean="0">
                <a:latin typeface="+mj-lt"/>
              </a:rPr>
              <a:t>) </a:t>
            </a:r>
            <a:endParaRPr lang="cs-CZ" sz="33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b="1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Žádné pojistné události</a:t>
            </a:r>
            <a:endParaRPr lang="cs-CZ" sz="3300" b="1" kern="0" spc="2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300" b="1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Zajímavé teritorium i pro exportéry z řad MSP</a:t>
            </a:r>
            <a:endParaRPr lang="cs-CZ" sz="3300" b="1" kern="0" spc="2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21180" y="2195984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6810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280</Words>
  <Application>Microsoft Office PowerPoint</Application>
  <PresentationFormat>Vlastní</PresentationFormat>
  <Paragraphs>71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2_Motiv sady Office</vt:lpstr>
      <vt:lpstr>EGAP a podpora exportu do Mexika</vt:lpstr>
      <vt:lpstr>EGAP- spolehlivý partner českého exportu</vt:lpstr>
      <vt:lpstr>Podpora exportu/</vt:lpstr>
      <vt:lpstr>Podpora exportu/</vt:lpstr>
      <vt:lpstr>Podpora exportu /</vt:lpstr>
      <vt:lpstr>EGAP- vývoj exportu do Mexika</vt:lpstr>
      <vt:lpstr>Podpora exportu do Mexika/</vt:lpstr>
      <vt:lpstr>Export do Mexika/</vt:lpstr>
      <vt:lpstr>Export do Mexika/</vt:lpstr>
      <vt:lpstr>Podpora exportu/</vt:lpstr>
      <vt:lpstr>Podpora exportu/</vt:lpstr>
      <vt:lpstr>Podpora exportu/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MaiB</dc:creator>
  <cp:keywords>EGAPDocsOldFormat</cp:keywords>
  <cp:lastModifiedBy>PK</cp:lastModifiedBy>
  <cp:revision>57</cp:revision>
  <dcterms:created xsi:type="dcterms:W3CDTF">2015-10-29T20:58:35Z</dcterms:created>
  <dcterms:modified xsi:type="dcterms:W3CDTF">2016-03-30T19:10:36Z</dcterms:modified>
</cp:coreProperties>
</file>