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9" r:id="rId4"/>
    <p:sldId id="264" r:id="rId5"/>
    <p:sldId id="290" r:id="rId6"/>
    <p:sldId id="291" r:id="rId7"/>
    <p:sldId id="292" r:id="rId8"/>
    <p:sldId id="294" r:id="rId9"/>
    <p:sldId id="296" r:id="rId10"/>
    <p:sldId id="295" r:id="rId11"/>
    <p:sldId id="300" r:id="rId12"/>
    <p:sldId id="298" r:id="rId13"/>
    <p:sldId id="299" r:id="rId14"/>
    <p:sldId id="267" r:id="rId15"/>
    <p:sldId id="301" r:id="rId16"/>
    <p:sldId id="303" r:id="rId17"/>
    <p:sldId id="305" r:id="rId18"/>
    <p:sldId id="313" r:id="rId19"/>
    <p:sldId id="311" r:id="rId20"/>
    <p:sldId id="306" r:id="rId21"/>
    <p:sldId id="312" r:id="rId22"/>
    <p:sldId id="304" r:id="rId23"/>
  </p:sldIdLst>
  <p:sldSz cx="10080625" cy="756126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2" autoAdjust="0"/>
    <p:restoredTop sz="94660"/>
  </p:normalViewPr>
  <p:slideViewPr>
    <p:cSldViewPr>
      <p:cViewPr varScale="1">
        <p:scale>
          <a:sx n="92" d="100"/>
          <a:sy n="92" d="100"/>
        </p:scale>
        <p:origin x="-132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040D38-30D1-49A1-A68F-DD78DAFB505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837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A992CB-22C4-4771-9459-798935B90F4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132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917700" y="3276600"/>
            <a:ext cx="7659688" cy="2447925"/>
          </a:xfrm>
        </p:spPr>
        <p:txBody>
          <a:bodyPr lIns="104245" tIns="52123" rIns="104245" bIns="52123"/>
          <a:lstStyle>
            <a:lvl1pPr>
              <a:defRPr sz="4100"/>
            </a:lvl1pPr>
          </a:lstStyle>
          <a:p>
            <a:r>
              <a:rPr lang="cs-CZ"/>
              <a:t>MAPA OBOROVÝCH PŘÍLEŽITOSTÍ CZECHTRADE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44688" y="5868988"/>
            <a:ext cx="7056437" cy="360362"/>
          </a:xfrm>
        </p:spPr>
        <p:txBody>
          <a:bodyPr lIns="91440" tIns="45720" rIns="91440" bIns="45720"/>
          <a:lstStyle>
            <a:lvl1pPr>
              <a:defRPr sz="1400"/>
            </a:lvl1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BE2-3579-4D87-AD03-4E92844DB13B}" type="slidenum">
              <a:rPr lang="cs-CZ"/>
              <a:pPr>
                <a:defRPr/>
              </a:pPr>
              <a:t>‹#›</a:t>
            </a:fld>
            <a:r>
              <a:rPr lang="cs-CZ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0263" y="254000"/>
            <a:ext cx="1984375" cy="66944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23963" y="254000"/>
            <a:ext cx="5803900" cy="66944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E7EEF-FCEE-4820-9A70-415C77C8F6E0}" type="slidenum">
              <a:rPr lang="cs-CZ"/>
              <a:pPr>
                <a:defRPr/>
              </a:pPr>
              <a:t>‹#›</a:t>
            </a:fld>
            <a:r>
              <a:rPr lang="cs-CZ"/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76488" y="254000"/>
            <a:ext cx="6788150" cy="11509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23963" y="2052638"/>
            <a:ext cx="3811587" cy="48958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7950" y="2052638"/>
            <a:ext cx="3813175" cy="48958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C62D0-608D-40F7-87C0-489195744E54}" type="slidenum">
              <a:rPr lang="cs-CZ"/>
              <a:pPr>
                <a:defRPr/>
              </a:pPr>
              <a:t>‹#›</a:t>
            </a:fld>
            <a:r>
              <a:rPr lang="cs-CZ"/>
              <a:t>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76488" y="254000"/>
            <a:ext cx="6788150" cy="11509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23963" y="2052638"/>
            <a:ext cx="3811587" cy="48958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87950" y="2052638"/>
            <a:ext cx="3813175" cy="2371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87950" y="4576763"/>
            <a:ext cx="3813175" cy="2371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5C1B-867D-4DCA-BC1D-61CC0732179C}" type="slidenum">
              <a:rPr lang="cs-CZ"/>
              <a:pPr>
                <a:defRPr/>
              </a:pPr>
              <a:t>‹#›</a:t>
            </a:fld>
            <a:r>
              <a:rPr lang="cs-CZ"/>
              <a:t>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52525" y="3852863"/>
            <a:ext cx="84312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42988">
              <a:spcBef>
                <a:spcPct val="20000"/>
              </a:spcBef>
              <a:buClr>
                <a:schemeClr val="bg1"/>
              </a:buClr>
            </a:pPr>
            <a:endParaRPr lang="en-US" sz="15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 bwMode="gray">
          <a:xfrm>
            <a:off x="1917700" y="3276600"/>
            <a:ext cx="7659688" cy="2447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4245" tIns="52123" rIns="104245" bIns="52123" numCol="1" anchor="t" anchorCtr="0" compatLnSpc="1">
            <a:prstTxWarp prst="textNoShape">
              <a:avLst/>
            </a:prstTxWarp>
          </a:bodyPr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cs-CZ"/>
              <a:t>MAPA OBOROVÝCH PŘÍLEŽITOSTÍ CZECHTRADE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944688" y="5868988"/>
            <a:ext cx="7056437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="0"/>
            </a:lvl1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72425-C53F-474F-B1EA-774A593251A6}" type="slidenum">
              <a:rPr lang="cs-CZ"/>
              <a:pPr>
                <a:defRPr/>
              </a:pPr>
              <a:t>‹#›</a:t>
            </a:fld>
            <a:r>
              <a:rPr lang="cs-CZ"/>
              <a:t>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1600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248A-D7F0-486C-8221-9DA24E056D79}" type="slidenum">
              <a:rPr lang="cs-CZ"/>
              <a:pPr>
                <a:defRPr/>
              </a:pPr>
              <a:t>‹#›</a:t>
            </a:fld>
            <a:r>
              <a:rPr lang="cs-CZ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23963" y="2052638"/>
            <a:ext cx="38115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7950" y="2052638"/>
            <a:ext cx="381317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94501-A9AA-4462-A41E-41202E1C21BE}" type="slidenum">
              <a:rPr lang="cs-CZ"/>
              <a:pPr>
                <a:defRPr/>
              </a:pPr>
              <a:t>‹#›</a:t>
            </a:fld>
            <a:r>
              <a:rPr lang="cs-CZ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F185D-DE0C-4474-92AB-40CA576A9220}" type="slidenum">
              <a:rPr lang="cs-CZ"/>
              <a:pPr>
                <a:defRPr/>
              </a:pPr>
              <a:t>‹#›</a:t>
            </a:fld>
            <a:r>
              <a:rPr lang="cs-CZ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22DE-C351-4939-B70C-75684D14DA57}" type="slidenum">
              <a:rPr lang="cs-CZ"/>
              <a:pPr>
                <a:defRPr/>
              </a:pPr>
              <a:t>‹#›</a:t>
            </a:fld>
            <a:r>
              <a:rPr lang="cs-CZ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B59D3-6F52-45C2-AD48-A87919AE4999}" type="slidenum">
              <a:rPr lang="cs-CZ"/>
              <a:pPr>
                <a:defRPr/>
              </a:pPr>
              <a:t>‹#›</a:t>
            </a:fld>
            <a:r>
              <a:rPr lang="cs-CZ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92275-28E6-485C-B84F-003CABD845E5}" type="slidenum">
              <a:rPr lang="cs-CZ"/>
              <a:pPr>
                <a:defRPr/>
              </a:pPr>
              <a:t>‹#›</a:t>
            </a:fld>
            <a:r>
              <a:rPr lang="cs-CZ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7E70-DFA2-4BD0-977C-B838B1437893}" type="slidenum">
              <a:rPr lang="cs-CZ"/>
              <a:pPr>
                <a:defRPr/>
              </a:pPr>
              <a:t>‹#›</a:t>
            </a:fld>
            <a:r>
              <a:rPr lang="cs-CZ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6488" y="254000"/>
            <a:ext cx="67881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3963" y="2052638"/>
            <a:ext cx="77771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-2736850" y="8999538"/>
            <a:ext cx="187166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fld id="{87BE26F5-6F88-4F51-BE3C-C336F2C15BC4}" type="slidenum">
              <a:rPr lang="cs-CZ" sz="1800"/>
              <a:pPr algn="ctr"/>
              <a:t>‹#›</a:t>
            </a:fld>
            <a:endParaRPr lang="cs-CZ" sz="180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7364413"/>
            <a:ext cx="18605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5A234C-FC99-4ECE-B5B5-7CF80CCEEC7F}" type="slidenum">
              <a:rPr lang="cs-CZ"/>
              <a:pPr>
                <a:defRPr/>
              </a:pPr>
              <a:t>‹#›</a:t>
            </a:fld>
            <a:r>
              <a:rPr lang="cs-CZ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55F92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55F92"/>
          </a:solidFill>
          <a:latin typeface="Tahoma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55F92"/>
          </a:solidFill>
          <a:latin typeface="Tahoma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55F92"/>
          </a:solidFill>
          <a:latin typeface="Tahoma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55F92"/>
          </a:solidFill>
          <a:latin typeface="Tahoma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455F92"/>
          </a:solidFill>
          <a:latin typeface="Tahoma" pitchFamily="34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455F92"/>
          </a:solidFill>
          <a:latin typeface="Tahoma" pitchFamily="34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455F92"/>
          </a:solidFill>
          <a:latin typeface="Tahoma" pitchFamily="34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455F92"/>
          </a:solidFill>
          <a:latin typeface="Tahoma" pitchFamily="34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tabLst>
          <a:tab pos="1339850" algn="l"/>
        </a:tabLs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71463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1339850" algn="l"/>
        </a:tabLst>
        <a:defRPr sz="2400" b="1">
          <a:solidFill>
            <a:schemeClr val="tx1"/>
          </a:solidFill>
          <a:latin typeface="+mn-lt"/>
        </a:defRPr>
      </a:lvl2pPr>
      <a:lvl3pPr marL="906463" indent="-276225" algn="l" defTabSz="10429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1339850" algn="l"/>
        </a:tabLst>
        <a:defRPr sz="2200" b="1">
          <a:solidFill>
            <a:schemeClr val="tx2"/>
          </a:solidFill>
          <a:latin typeface="+mn-lt"/>
        </a:defRPr>
      </a:lvl3pPr>
      <a:lvl4pPr marL="1339850" indent="-254000" algn="l" defTabSz="10429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tabLst>
          <a:tab pos="1339850" algn="l"/>
        </a:tabLst>
        <a:defRPr sz="1900" b="1">
          <a:solidFill>
            <a:schemeClr val="tx2"/>
          </a:solidFill>
          <a:latin typeface="+mn-lt"/>
        </a:defRPr>
      </a:lvl4pPr>
      <a:lvl5pPr marL="1611313" indent="4763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tabLst>
          <a:tab pos="1339850" algn="l"/>
        </a:tabLst>
        <a:defRPr sz="1600">
          <a:solidFill>
            <a:schemeClr val="tx1"/>
          </a:solidFill>
          <a:latin typeface="+mn-lt"/>
        </a:defRPr>
      </a:lvl5pPr>
      <a:lvl6pPr marL="2068513" indent="4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tabLst>
          <a:tab pos="1339850" algn="l"/>
        </a:tabLst>
        <a:defRPr sz="1600">
          <a:solidFill>
            <a:schemeClr val="tx1"/>
          </a:solidFill>
          <a:latin typeface="+mn-lt"/>
        </a:defRPr>
      </a:lvl6pPr>
      <a:lvl7pPr marL="2525713" indent="4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tabLst>
          <a:tab pos="1339850" algn="l"/>
        </a:tabLst>
        <a:defRPr sz="1600">
          <a:solidFill>
            <a:schemeClr val="tx1"/>
          </a:solidFill>
          <a:latin typeface="+mn-lt"/>
        </a:defRPr>
      </a:lvl7pPr>
      <a:lvl8pPr marL="2982913" indent="4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tabLst>
          <a:tab pos="1339850" algn="l"/>
        </a:tabLst>
        <a:defRPr sz="1600">
          <a:solidFill>
            <a:schemeClr val="tx1"/>
          </a:solidFill>
          <a:latin typeface="+mn-lt"/>
        </a:defRPr>
      </a:lvl8pPr>
      <a:lvl9pPr marL="3440113" indent="4763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tabLst>
          <a:tab pos="1339850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ChangeArrowheads="1"/>
          </p:cNvSpPr>
          <p:nvPr/>
        </p:nvSpPr>
        <p:spPr bwMode="gray">
          <a:xfrm>
            <a:off x="1773238" y="2916238"/>
            <a:ext cx="76596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45" tIns="52123" rIns="104245" bIns="52123"/>
          <a:lstStyle/>
          <a:p>
            <a:pPr defTabSz="1042988">
              <a:defRPr/>
            </a:pPr>
            <a:r>
              <a:rPr lang="cs-CZ" sz="4100" b="1">
                <a:solidFill>
                  <a:schemeClr val="tx2"/>
                </a:solidFill>
                <a:latin typeface="Tahoma" pitchFamily="34" charset="0"/>
                <a:cs typeface="+mn-cs"/>
              </a:rPr>
              <a:t>Děkuji Vám za pozornost.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800225" y="5795963"/>
            <a:ext cx="41036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08063"/>
            <a:endParaRPr lang="cs-CZ" sz="1400" b="1">
              <a:solidFill>
                <a:schemeClr val="tx2"/>
              </a:solidFill>
              <a:latin typeface="Tahoma" pitchFamily="34" charset="0"/>
            </a:endParaRPr>
          </a:p>
          <a:p>
            <a:pPr defTabSz="1008063"/>
            <a:r>
              <a:rPr lang="it-IT" sz="1400" b="1">
                <a:solidFill>
                  <a:schemeClr val="tx2"/>
                </a:solidFill>
                <a:latin typeface="Tahoma" pitchFamily="34" charset="0"/>
              </a:rPr>
              <a:t>CzechTrade </a:t>
            </a:r>
          </a:p>
          <a:p>
            <a:pPr defTabSz="1008063"/>
            <a:r>
              <a:rPr lang="it-IT" sz="1400">
                <a:solidFill>
                  <a:schemeClr val="tx2"/>
                </a:solidFill>
                <a:latin typeface="Tahoma" pitchFamily="34" charset="0"/>
              </a:rPr>
              <a:t>Dittrichova 21, 128 01 Praha 2</a:t>
            </a:r>
          </a:p>
          <a:p>
            <a:pPr defTabSz="1008063"/>
            <a:r>
              <a:rPr lang="cs-CZ" sz="1400">
                <a:solidFill>
                  <a:schemeClr val="tx2"/>
                </a:solidFill>
                <a:latin typeface="Tahoma" pitchFamily="34" charset="0"/>
              </a:rPr>
              <a:t>Zelená linka pro export: 800 133 331</a:t>
            </a:r>
            <a:endParaRPr lang="it-IT" sz="1400">
              <a:solidFill>
                <a:schemeClr val="tx2"/>
              </a:solidFill>
              <a:latin typeface="Tahoma" pitchFamily="34" charset="0"/>
            </a:endParaRPr>
          </a:p>
          <a:p>
            <a:pPr defTabSz="1008063"/>
            <a:r>
              <a:rPr lang="it-IT" sz="1400">
                <a:solidFill>
                  <a:schemeClr val="tx2"/>
                </a:solidFill>
                <a:latin typeface="Tahoma" pitchFamily="34" charset="0"/>
              </a:rPr>
              <a:t>E-mail: info@czechtrade.cz</a:t>
            </a:r>
          </a:p>
          <a:p>
            <a:pPr defTabSz="1008063"/>
            <a:r>
              <a:rPr lang="it-IT" sz="1400" b="1">
                <a:solidFill>
                  <a:schemeClr val="tx2"/>
                </a:solidFill>
                <a:latin typeface="Tahoma" pitchFamily="34" charset="0"/>
              </a:rPr>
              <a:t>www.czechtrade.cz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179388" indent="277813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2pPr>
      <a:lvl3pPr marL="358775" indent="555625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</a:defRPr>
      </a:lvl3pPr>
      <a:lvl4pPr marL="538163" indent="833438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</a:defRPr>
      </a:lvl4pPr>
      <a:lvl5pPr marL="717550" indent="1111250" algn="l" defTabSz="10429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5pPr>
      <a:lvl6pPr marL="1174750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6pPr>
      <a:lvl7pPr marL="1631950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7pPr>
      <a:lvl8pPr marL="2089150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8pPr>
      <a:lvl9pPr marL="2546350" algn="l" defTabSz="1042988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bertacanada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jpe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gif"/><Relationship Id="rId25" Type="http://schemas.openxmlformats.org/officeDocument/2006/relationships/image" Target="../media/image30.jpe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oronto@czechtrade.cz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zechtrade.cz/" TargetMode="External"/><Relationship Id="rId5" Type="http://schemas.openxmlformats.org/officeDocument/2006/relationships/hyperlink" Target="mailto:info@czechtrade.cz" TargetMode="External"/><Relationship Id="rId4" Type="http://schemas.openxmlformats.org/officeDocument/2006/relationships/hyperlink" Target="http://www.czechtradeoffices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Vstup na kanadský trh – zkušenosti z první ruky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/>
            <a:r>
              <a:rPr lang="cs-CZ" sz="1600" smtClean="0"/>
              <a:t>J</a:t>
            </a:r>
            <a:r>
              <a:rPr lang="en-CA" sz="1600" smtClean="0"/>
              <a:t>erry Jel</a:t>
            </a:r>
            <a:r>
              <a:rPr lang="cs-CZ" sz="1600" smtClean="0"/>
              <a:t>ínek, Ředitel CzechTrade Calgary, Alberta, Kanada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30F5FE-82D7-4769-BB15-6BEC45A7326D}" type="slidenum">
              <a:rPr lang="cs-CZ"/>
              <a:pPr>
                <a:defRPr/>
              </a:pPr>
              <a:t>10</a:t>
            </a:fld>
            <a:r>
              <a:rPr lang="cs-CZ"/>
              <a:t> 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br>
              <a:rPr lang="cs-CZ" smtClean="0"/>
            </a:br>
            <a:r>
              <a:rPr lang="cs-CZ" smtClean="0"/>
              <a:t>Obchodní příležitosti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052638"/>
            <a:ext cx="4862513" cy="48958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>
                <a:solidFill>
                  <a:schemeClr val="accent1"/>
                </a:solidFill>
              </a:rPr>
              <a:t>Ontario</a:t>
            </a:r>
          </a:p>
          <a:p>
            <a:pPr marL="977900" lvl="2" indent="-347663" eaLnBrk="1" hangingPunct="1">
              <a:lnSpc>
                <a:spcPct val="90000"/>
              </a:lnSpc>
              <a:buClr>
                <a:schemeClr val="accent2"/>
              </a:buClr>
              <a:buSzPct val="65000"/>
            </a:pPr>
            <a:r>
              <a:rPr lang="cs-CZ" sz="2000" smtClean="0">
                <a:solidFill>
                  <a:schemeClr val="tx1"/>
                </a:solidFill>
              </a:rPr>
              <a:t>Tradičně hospodářsky i populačně (38,5 %) nejvýznamnější provincie</a:t>
            </a:r>
          </a:p>
          <a:p>
            <a:pPr marL="977900" lvl="2" indent="-347663" eaLnBrk="1" hangingPunct="1">
              <a:lnSpc>
                <a:spcPct val="90000"/>
              </a:lnSpc>
              <a:buClr>
                <a:schemeClr val="accent2"/>
              </a:buClr>
              <a:buSzPct val="65000"/>
            </a:pPr>
            <a:r>
              <a:rPr lang="cs-CZ" sz="2000" smtClean="0">
                <a:solidFill>
                  <a:schemeClr val="tx1"/>
                </a:solidFill>
              </a:rPr>
              <a:t>Automobilový průmysl ad. strojírenství, high-tech</a:t>
            </a:r>
          </a:p>
          <a:p>
            <a:pPr marL="977900" lvl="2" indent="-347663" eaLnBrk="1" hangingPunct="1">
              <a:lnSpc>
                <a:spcPct val="90000"/>
              </a:lnSpc>
              <a:buClr>
                <a:schemeClr val="accent2"/>
              </a:buClr>
              <a:buSzPct val="65000"/>
            </a:pPr>
            <a:endParaRPr lang="cs-CZ" sz="20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>
                <a:solidFill>
                  <a:schemeClr val="accent1"/>
                </a:solidFill>
              </a:rPr>
              <a:t>Alberta</a:t>
            </a:r>
          </a:p>
          <a:p>
            <a:pPr marL="977900" lvl="2" indent="-347663" eaLnBrk="1" hangingPunct="1">
              <a:lnSpc>
                <a:spcPct val="90000"/>
              </a:lnSpc>
              <a:buClr>
                <a:schemeClr val="accent2"/>
              </a:buClr>
              <a:buSzPct val="65000"/>
            </a:pPr>
            <a:r>
              <a:rPr lang="cs-CZ" sz="2000" smtClean="0">
                <a:solidFill>
                  <a:schemeClr val="tx1"/>
                </a:solidFill>
              </a:rPr>
              <a:t>Rapidní růst, ropa, zemní plyn</a:t>
            </a:r>
          </a:p>
          <a:p>
            <a:pPr marL="977900" lvl="2" indent="-347663" eaLnBrk="1" hangingPunct="1">
              <a:lnSpc>
                <a:spcPct val="90000"/>
              </a:lnSpc>
              <a:buClr>
                <a:schemeClr val="accent2"/>
              </a:buClr>
              <a:buSzPct val="65000"/>
            </a:pPr>
            <a:endParaRPr lang="cs-CZ" sz="20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>
                <a:solidFill>
                  <a:schemeClr val="accent1"/>
                </a:solidFill>
              </a:rPr>
              <a:t>Québec, Britská Kolumbie</a:t>
            </a:r>
          </a:p>
          <a:p>
            <a:pPr marL="977900" lvl="2" indent="-347663" eaLnBrk="1" hangingPunct="1">
              <a:lnSpc>
                <a:spcPct val="90000"/>
              </a:lnSpc>
              <a:buClr>
                <a:schemeClr val="accent2"/>
              </a:buClr>
              <a:buSzPct val="65000"/>
            </a:pPr>
            <a:r>
              <a:rPr lang="cs-CZ" sz="2000" smtClean="0">
                <a:solidFill>
                  <a:schemeClr val="tx1"/>
                </a:solidFill>
              </a:rPr>
              <a:t>Aerospace, energetika, biotechnologie (Hospodářská stagnace)</a:t>
            </a:r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45138" y="3565525"/>
            <a:ext cx="4535487" cy="39957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B57D2-243D-4932-BE97-07B89A02EE60}" type="slidenum">
              <a:rPr lang="cs-CZ"/>
              <a:pPr>
                <a:defRPr/>
              </a:pPr>
              <a:t>11</a:t>
            </a:fld>
            <a:r>
              <a:rPr lang="cs-CZ"/>
              <a:t> 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br>
              <a:rPr lang="cs-CZ" smtClean="0"/>
            </a:br>
            <a:r>
              <a:rPr lang="cs-CZ" smtClean="0"/>
              <a:t>Alberta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0575" y="2052638"/>
            <a:ext cx="8569325" cy="259238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z="2000" dirty="0" smtClean="0"/>
              <a:t>Ekonomika Alberty se zotavila z globální recese nejrychleji ze všech kanadských provincií :</a:t>
            </a:r>
            <a:r>
              <a:rPr lang="en-US" sz="2000" dirty="0" smtClean="0"/>
              <a:t> v</a:t>
            </a:r>
            <a:r>
              <a:rPr lang="cs-CZ" sz="2000" dirty="0" smtClean="0"/>
              <a:t>ze</a:t>
            </a:r>
            <a:r>
              <a:rPr lang="en-US" sz="2000" dirty="0" err="1" smtClean="0"/>
              <a:t>stup</a:t>
            </a:r>
            <a:r>
              <a:rPr lang="en-US" sz="2000" dirty="0" smtClean="0"/>
              <a:t> o 5,2</a:t>
            </a:r>
            <a:r>
              <a:rPr lang="cs-CZ" sz="2000" dirty="0" smtClean="0"/>
              <a:t> %</a:t>
            </a:r>
            <a:r>
              <a:rPr lang="en-US" sz="2000" dirty="0" smtClean="0"/>
              <a:t> r.2011</a:t>
            </a:r>
            <a:r>
              <a:rPr lang="cs-CZ" sz="2000" dirty="0" smtClean="0"/>
              <a:t> </a:t>
            </a:r>
            <a:r>
              <a:rPr lang="en-US" sz="2000" dirty="0" smtClean="0"/>
              <a:t>(o 3,8</a:t>
            </a:r>
            <a:r>
              <a:rPr lang="cs-CZ" sz="2000" dirty="0" smtClean="0"/>
              <a:t>%-2010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endParaRPr lang="cs-CZ" sz="2000" dirty="0" smtClean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en-US" sz="2000" dirty="0" smtClean="0"/>
              <a:t>Pr</a:t>
            </a:r>
            <a:r>
              <a:rPr lang="cs-CZ" sz="2000" dirty="0" smtClean="0"/>
              <a:t>ůměrný roční růst HDP o 3,</a:t>
            </a:r>
            <a:r>
              <a:rPr lang="en-US" sz="2000" dirty="0" smtClean="0"/>
              <a:t>4</a:t>
            </a:r>
            <a:r>
              <a:rPr lang="cs-CZ" sz="2000" dirty="0" smtClean="0"/>
              <a:t> %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endParaRPr lang="cs-CZ" sz="2000" dirty="0" smtClean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z="2000" dirty="0" smtClean="0"/>
              <a:t>Průměrná nezaměstnanost v Kanadě v 2015 : 7,3 %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endParaRPr lang="cs-CZ" sz="2000" dirty="0" smtClean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z="2000" dirty="0" smtClean="0"/>
              <a:t>Průměrná nezaměstnanost v Albertě 2015 :  6,5 %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endParaRPr lang="cs-CZ" sz="2000" dirty="0" smtClean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z="2000" dirty="0" smtClean="0"/>
              <a:t>Jediná provincie bez provinční prodejní daně (PST), nejnižší zdanění v Kanadě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None/>
            </a:pPr>
            <a:endParaRPr lang="cs-CZ" sz="2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FC33A8-94C2-4CDF-812C-4B4BE688935D}" type="slidenum">
              <a:rPr lang="cs-CZ"/>
              <a:pPr>
                <a:defRPr/>
              </a:pPr>
              <a:t>12</a:t>
            </a:fld>
            <a:r>
              <a:rPr lang="cs-CZ"/>
              <a:t> 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br>
              <a:rPr lang="cs-CZ" smtClean="0"/>
            </a:br>
            <a:r>
              <a:rPr lang="cs-CZ" smtClean="0"/>
              <a:t>Alberta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8063" y="2052638"/>
            <a:ext cx="6911975" cy="4895850"/>
          </a:xfrm>
        </p:spPr>
        <p:txBody>
          <a:bodyPr/>
          <a:lstStyle/>
          <a:p>
            <a:pPr marL="0" indent="0" eaLnBrk="1" hangingPunct="1"/>
            <a:r>
              <a:rPr lang="cs-CZ" sz="2400" dirty="0" smtClean="0"/>
              <a:t>Důvody rapidního rozvoje: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Velké přírodní bohatství:</a:t>
            </a:r>
          </a:p>
          <a:p>
            <a:pPr marL="977900" lvl="2" indent="-347663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z="2000" dirty="0" smtClean="0"/>
              <a:t>Ropa, zemní plyn</a:t>
            </a:r>
          </a:p>
          <a:p>
            <a:pPr marL="977900" lvl="2" indent="-347663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z="2000" dirty="0" smtClean="0"/>
              <a:t>Úrodná zemědělská půda</a:t>
            </a:r>
          </a:p>
          <a:p>
            <a:pPr marL="977900" lvl="2" indent="-347663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z="2000" dirty="0" smtClean="0"/>
              <a:t>Kvalitní lesy</a:t>
            </a:r>
            <a:endParaRPr lang="cs-CZ" dirty="0" smtClean="0"/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Rozvoj těžby ropy se přenesl na další odvětví – stavebnictví, finančnictví, strojírenství, chemický pr., potravinářský pr.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Pozitivní obchodní prostředí, progresivní hospodářská politika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b="0" dirty="0" smtClean="0">
                <a:hlinkClick r:id="rId3"/>
              </a:rPr>
              <a:t>www.albertacanada.com</a:t>
            </a:r>
            <a:r>
              <a:rPr lang="cs-CZ" b="0" dirty="0" smtClean="0"/>
              <a:t> </a:t>
            </a:r>
            <a:endParaRPr lang="cs-CZ" dirty="0" smtClean="0"/>
          </a:p>
        </p:txBody>
      </p:sp>
      <p:pic>
        <p:nvPicPr>
          <p:cNvPr id="62468" name="Picture 5" descr="ftmacma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r="58990"/>
          <a:stretch>
            <a:fillRect/>
          </a:stretch>
        </p:blipFill>
        <p:spPr>
          <a:xfrm>
            <a:off x="7840663" y="1836738"/>
            <a:ext cx="2239962" cy="37147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FE285-B3F7-4B09-8C01-EDD3F265306C}" type="slidenum">
              <a:rPr lang="cs-CZ"/>
              <a:pPr>
                <a:defRPr/>
              </a:pPr>
              <a:t>13</a:t>
            </a:fld>
            <a:r>
              <a:rPr lang="cs-CZ"/>
              <a:t> 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Služby zahraničních kanceláří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2052638"/>
            <a:ext cx="8210550" cy="48958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400" dirty="0" smtClean="0">
                <a:solidFill>
                  <a:schemeClr val="accent1"/>
                </a:solidFill>
              </a:rPr>
              <a:t>Váš konzultant na centrále CzechTrade</a:t>
            </a:r>
            <a:r>
              <a:rPr lang="cs-CZ" sz="2400" dirty="0" smtClean="0"/>
              <a:t>: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000" dirty="0" smtClean="0"/>
              <a:t>úvodní konzultace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000" dirty="0" smtClean="0"/>
              <a:t>sestavení nabídky 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000" dirty="0" smtClean="0"/>
              <a:t>další spolupráce</a:t>
            </a:r>
          </a:p>
          <a:p>
            <a:pPr marL="0" indent="0" eaLnBrk="1" hangingPunct="1">
              <a:lnSpc>
                <a:spcPct val="80000"/>
              </a:lnSpc>
              <a:buSzPct val="65000"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Základem je poznání klienta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000" dirty="0" smtClean="0"/>
              <a:t>screening příležitostí 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000" dirty="0" smtClean="0"/>
              <a:t>cíl spolupráce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000" dirty="0" smtClean="0"/>
              <a:t>výběr aktivit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000" dirty="0" smtClean="0"/>
              <a:t>určení cílové skupiny atd.</a:t>
            </a:r>
          </a:p>
          <a:p>
            <a:pPr marL="0" indent="0" eaLnBrk="1" hangingPunct="1">
              <a:lnSpc>
                <a:spcPct val="80000"/>
              </a:lnSpc>
              <a:buSzPct val="65000"/>
            </a:pPr>
            <a:r>
              <a:rPr lang="cs-CZ" sz="2400" dirty="0" smtClean="0">
                <a:solidFill>
                  <a:schemeClr val="accent1"/>
                </a:solidFill>
              </a:rPr>
              <a:t>Služby Zahraničních kanceláří CzechTrade šité na míru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000" dirty="0" smtClean="0"/>
              <a:t>dle potřeb klienta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000" dirty="0" smtClean="0"/>
              <a:t>dle doporučení a možností v teritoriu</a:t>
            </a:r>
          </a:p>
          <a:p>
            <a:pPr lvl="4" eaLnBrk="1" hangingPunct="1">
              <a:lnSpc>
                <a:spcPct val="80000"/>
              </a:lnSpc>
              <a:buSzPct val="65000"/>
              <a:buFont typeface="Wingdings" pitchFamily="2" charset="2"/>
              <a:buNone/>
            </a:pPr>
            <a:endParaRPr lang="cs-CZ" dirty="0" smtClean="0"/>
          </a:p>
          <a:p>
            <a:pPr marL="0" indent="0" eaLnBrk="1" hangingPunct="1">
              <a:lnSpc>
                <a:spcPct val="80000"/>
              </a:lnSpc>
              <a:buSzPct val="65000"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Cena se odvíjí od času stráveného na zakázce</a:t>
            </a:r>
            <a:endParaRPr lang="cs-CZ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36584-3C67-4862-8A9A-0F1C8F41E4B9}" type="slidenum">
              <a:rPr lang="cs-CZ"/>
              <a:pPr>
                <a:defRPr/>
              </a:pPr>
              <a:t>14</a:t>
            </a:fld>
            <a:r>
              <a:rPr lang="cs-CZ"/>
              <a:t> 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463" y="254000"/>
            <a:ext cx="7561262" cy="1150938"/>
          </a:xfrm>
        </p:spPr>
        <p:txBody>
          <a:bodyPr/>
          <a:lstStyle/>
          <a:p>
            <a:pPr eaLnBrk="1" hangingPunct="1"/>
            <a:r>
              <a:rPr lang="cs-CZ" smtClean="0"/>
              <a:t> </a:t>
            </a:r>
            <a:br>
              <a:rPr lang="cs-CZ" smtClean="0"/>
            </a:br>
            <a:r>
              <a:rPr lang="cs-CZ" smtClean="0"/>
              <a:t>Služby zahraničních kanceláří</a:t>
            </a:r>
            <a:endParaRPr lang="cs-CZ" b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163" y="2052638"/>
            <a:ext cx="8424862" cy="4895850"/>
          </a:xfrm>
        </p:spPr>
        <p:txBody>
          <a:bodyPr/>
          <a:lstStyle/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Charakteristiky trhu -  zvyklosti, konkurence, distribuční kanály, cenový průzkum, možnosti propagace v teritoriu, technické překážky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Vyhledání obchodních kontaktů, oslovení, představení nabízených produktů a služeb, komunikace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Příprava osobních jednání, asistence při jednáních, podpora navázaných obchodních vztahů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Podpora při účasti na veletrhu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Asistence při zakládání zahraničního zastoupení 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Zprostředkování konkrétních exportních příležitostí z teritoria</a:t>
            </a:r>
          </a:p>
          <a:p>
            <a:pPr marL="0" indent="0" eaLnBrk="1" hangingPunct="1"/>
            <a:endParaRPr lang="cs-CZ" sz="24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51EFB-492A-4727-AF77-A839F3E10D5B}" type="slidenum">
              <a:rPr lang="cs-CZ"/>
              <a:pPr>
                <a:defRPr/>
              </a:pPr>
              <a:t>15</a:t>
            </a:fld>
            <a:r>
              <a:rPr lang="cs-CZ"/>
              <a:t> 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Služby zahraničních kanceláří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2052638"/>
            <a:ext cx="7993063" cy="4895850"/>
          </a:xfrm>
        </p:spPr>
        <p:txBody>
          <a:bodyPr/>
          <a:lstStyle/>
          <a:p>
            <a:pPr marL="0" indent="0" eaLnBrk="1" hangingPunct="1"/>
            <a:r>
              <a:rPr lang="cs-CZ" sz="2400" smtClean="0">
                <a:solidFill>
                  <a:schemeClr val="accent1"/>
                </a:solidFill>
              </a:rPr>
              <a:t>Exportní tréninková centra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Časově omezené zázemí pro firmy vstupující na nový trh (nejčastěji dokud firma nenalezne obchodního partnera v teritoriu)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Podpora pracovníků zahraniční kanceláře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Pracovní prostor pro kancelářskou činnost vč. technického vybavení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Možnost využití informačních zdrojů CzechTrade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Jednací prostory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endParaRPr lang="cs-CZ" sz="2000" smtClean="0"/>
          </a:p>
          <a:p>
            <a:pPr marL="0" indent="0" eaLnBrk="1" hangingPunct="1"/>
            <a:endParaRPr lang="cs-CZ" sz="20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F8D5C-9CBB-4312-B94C-B3A742AB68BD}" type="slidenum">
              <a:rPr lang="cs-CZ"/>
              <a:pPr>
                <a:defRPr/>
              </a:pPr>
              <a:t>16</a:t>
            </a:fld>
            <a:r>
              <a:rPr lang="cs-CZ"/>
              <a:t> </a:t>
            </a:r>
          </a:p>
        </p:txBody>
      </p:sp>
      <p:sp>
        <p:nvSpPr>
          <p:cNvPr id="727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Mapa oborových příležitostí</a:t>
            </a:r>
          </a:p>
        </p:txBody>
      </p:sp>
      <p:sp>
        <p:nvSpPr>
          <p:cNvPr id="727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defTabSz="914400" eaLnBrk="1" hangingPunct="1">
              <a:buClr>
                <a:schemeClr val="accent2"/>
              </a:buClr>
              <a:buSzPct val="65000"/>
              <a:buFont typeface="Wingdings" pitchFamily="2" charset="2"/>
              <a:buNone/>
              <a:tabLst/>
            </a:pPr>
            <a:endParaRPr lang="cs-CZ" dirty="0" smtClean="0"/>
          </a:p>
          <a:p>
            <a:pPr marL="742950" lvl="1" indent="-285750" defTabSz="914400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  <a:tabLst/>
            </a:pPr>
            <a:r>
              <a:rPr lang="cs-CZ" dirty="0" smtClean="0"/>
              <a:t>Strojírenské výrobky</a:t>
            </a:r>
          </a:p>
          <a:p>
            <a:pPr marL="742950" lvl="1" indent="-285750" defTabSz="914400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  <a:tabLst/>
            </a:pPr>
            <a:r>
              <a:rPr lang="cs-CZ" dirty="0" smtClean="0"/>
              <a:t>Energetika</a:t>
            </a:r>
          </a:p>
          <a:p>
            <a:pPr marL="742950" lvl="1" indent="-285750" defTabSz="914400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  <a:tabLst/>
            </a:pPr>
            <a:r>
              <a:rPr lang="cs-CZ" dirty="0" smtClean="0"/>
              <a:t>Hutní výroba</a:t>
            </a:r>
          </a:p>
          <a:p>
            <a:pPr marL="742950" lvl="1" indent="-285750" defTabSz="914400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  <a:tabLst/>
            </a:pPr>
            <a:r>
              <a:rPr lang="cs-CZ" dirty="0" smtClean="0"/>
              <a:t>Slévárenství a kovárenství</a:t>
            </a:r>
          </a:p>
          <a:p>
            <a:pPr marL="742950" lvl="1" indent="-285750" defTabSz="914400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  <a:tabLst/>
            </a:pPr>
            <a:r>
              <a:rPr lang="cs-CZ" dirty="0" smtClean="0"/>
              <a:t>Obráběné komponenty a konstrukce z kovů</a:t>
            </a:r>
          </a:p>
          <a:p>
            <a:pPr marL="742950" lvl="1" indent="-285750" defTabSz="914400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  <a:tabLst/>
            </a:pPr>
            <a:r>
              <a:rPr lang="cs-CZ" dirty="0" smtClean="0"/>
              <a:t>Zemědělství a lesnictví</a:t>
            </a:r>
          </a:p>
          <a:p>
            <a:pPr marL="742950" lvl="1" indent="-285750" defTabSz="914400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  <a:tabLst/>
            </a:pPr>
            <a:r>
              <a:rPr lang="cs-CZ" dirty="0" smtClean="0"/>
              <a:t>Životní prostředí</a:t>
            </a:r>
          </a:p>
          <a:p>
            <a:pPr marL="742950" lvl="1" indent="-285750" defTabSz="914400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  <a:tabLst/>
            </a:pPr>
            <a:r>
              <a:rPr lang="cs-CZ" dirty="0" smtClean="0"/>
              <a:t>Nanotechnologie</a:t>
            </a:r>
          </a:p>
          <a:p>
            <a:pPr marL="742950" lvl="1" indent="-285750" defTabSz="914400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  <a:tabLst/>
            </a:pPr>
            <a:r>
              <a:rPr lang="cs-CZ" dirty="0" smtClean="0"/>
              <a:t>Letecký průmysl</a:t>
            </a:r>
          </a:p>
          <a:p>
            <a:pPr marL="742950" lvl="1" indent="-285750" defTabSz="914400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  <a:tabLst/>
            </a:pPr>
            <a:endParaRPr lang="cs-CZ" dirty="0" smtClean="0"/>
          </a:p>
          <a:p>
            <a:pPr marL="742950" lvl="1" indent="-285750" defTabSz="914400" eaLnBrk="1" hangingPunct="1">
              <a:buClr>
                <a:schemeClr val="accent2"/>
              </a:buClr>
              <a:buSzPct val="65000"/>
              <a:buFont typeface="Wingdings" pitchFamily="2" charset="2"/>
              <a:buNone/>
              <a:tabLst/>
            </a:pPr>
            <a:endParaRPr lang="en-CA" dirty="0" smtClean="0">
              <a:solidFill>
                <a:schemeClr val="hlink"/>
              </a:solidFill>
            </a:endParaRPr>
          </a:p>
          <a:p>
            <a:pPr marL="742950" lvl="1" indent="-285750" defTabSz="914400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  <a:tabLst/>
            </a:pPr>
            <a:endParaRPr lang="en-CA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Úspěšné případy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400" dirty="0" smtClean="0">
                <a:solidFill>
                  <a:schemeClr val="accent1"/>
                </a:solidFill>
              </a:rPr>
              <a:t>BGSYS HT s.r.o.</a:t>
            </a:r>
            <a:endParaRPr lang="cs-CZ" sz="2400" dirty="0" smtClean="0"/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000" dirty="0" smtClean="0"/>
              <a:t>Úvodní návštěva Kanady a prezentace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000" dirty="0" smtClean="0"/>
              <a:t>Najití vhodného partnera/distributora 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endParaRPr lang="cs-CZ" sz="2000" dirty="0" smtClean="0"/>
          </a:p>
          <a:p>
            <a:pPr marL="0" indent="0" eaLnBrk="1" hangingPunct="1">
              <a:lnSpc>
                <a:spcPct val="80000"/>
              </a:lnSpc>
              <a:buSzPct val="65000"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Zastřešení bazénů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000" dirty="0" smtClean="0"/>
              <a:t>Díra na trhu 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000" dirty="0" smtClean="0"/>
              <a:t>Účast na veletrzích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000" dirty="0" smtClean="0"/>
              <a:t>Zástupce firmy </a:t>
            </a:r>
          </a:p>
          <a:p>
            <a:pPr marL="0" indent="0" eaLnBrk="1" hangingPunct="1">
              <a:lnSpc>
                <a:spcPct val="80000"/>
              </a:lnSpc>
              <a:buSzPct val="65000"/>
            </a:pPr>
            <a:r>
              <a:rPr lang="cs-CZ" sz="2400" dirty="0" smtClean="0">
                <a:solidFill>
                  <a:schemeClr val="accent1"/>
                </a:solidFill>
              </a:rPr>
              <a:t>Servisní služby pro doly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000" dirty="0" smtClean="0"/>
              <a:t>Inovativní servis</a:t>
            </a:r>
          </a:p>
          <a:p>
            <a:pPr lvl="1" eaLnBrk="1" hangingPunct="1">
              <a:lnSpc>
                <a:spcPct val="80000"/>
              </a:lnSpc>
              <a:buClr>
                <a:schemeClr val="accent2"/>
              </a:buClr>
              <a:buSzPct val="65000"/>
            </a:pPr>
            <a:r>
              <a:rPr lang="cs-CZ" sz="2000" dirty="0" smtClean="0"/>
              <a:t>Založení dceřinné společnosti v Kanadě</a:t>
            </a:r>
          </a:p>
          <a:p>
            <a:pPr lvl="4" eaLnBrk="1" hangingPunct="1">
              <a:lnSpc>
                <a:spcPct val="80000"/>
              </a:lnSpc>
              <a:buSzPct val="65000"/>
              <a:buFont typeface="Wingdings" pitchFamily="2" charset="2"/>
              <a:buNone/>
            </a:pPr>
            <a:endParaRPr lang="cs-CZ" dirty="0" smtClean="0"/>
          </a:p>
          <a:p>
            <a:pPr marL="0" indent="0" eaLnBrk="1" hangingPunct="1">
              <a:lnSpc>
                <a:spcPct val="80000"/>
              </a:lnSpc>
              <a:buSzPct val="65000"/>
            </a:pPr>
            <a:r>
              <a:rPr lang="cs-CZ" sz="2400" dirty="0" smtClean="0"/>
              <a:t>Společným jmenovatelem je aktivní prezence v Kanadě</a:t>
            </a:r>
            <a:endParaRPr lang="cs-CZ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972425-C53F-474F-B1EA-774A593251A6}" type="slidenum">
              <a:rPr lang="cs-CZ" smtClean="0"/>
              <a:pPr>
                <a:defRPr/>
              </a:pPr>
              <a:t>17</a:t>
            </a:fld>
            <a:r>
              <a:rPr lang="cs-CZ" smtClean="0"/>
              <a:t> </a:t>
            </a:r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Plánované akce ZK Calgary, Kanada v roce 2016</a:t>
            </a:r>
            <a:endParaRPr lang="en-CA" dirty="0" smtClean="0"/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 defTabSz="914400" eaLnBrk="1" hangingPunct="1">
              <a:buClr>
                <a:schemeClr val="accent2"/>
              </a:buClr>
              <a:buSzPct val="65000"/>
              <a:tabLst/>
            </a:pP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</a:rPr>
              <a:t>Přednášky pro krajské obchodní komory    </a:t>
            </a:r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buFont typeface="Wingdings" pitchFamily="2" charset="2"/>
              <a:buNone/>
              <a:tabLst/>
            </a:pPr>
            <a:r>
              <a:rPr lang="cs-CZ" sz="1800" dirty="0" smtClean="0"/>
              <a:t>	   	červen – Plzeň</a:t>
            </a:r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buFont typeface="Wingdings" pitchFamily="2" charset="2"/>
              <a:buNone/>
              <a:tabLst/>
            </a:pPr>
            <a:r>
              <a:rPr lang="cs-CZ" sz="1800" dirty="0" smtClean="0"/>
              <a:t>		září - Olomouc</a:t>
            </a:r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tabLst/>
            </a:pP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Účast na PDAC – Veletrh Toronto</a:t>
            </a:r>
            <a:r>
              <a:rPr lang="cs-CZ" sz="1800" dirty="0" smtClean="0"/>
              <a:t>				6.-8. března </a:t>
            </a:r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tabLst/>
            </a:pP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CIM Conference and Exhibition Vancouver</a:t>
            </a:r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buFont typeface="Wingdings" pitchFamily="2" charset="2"/>
              <a:buNone/>
              <a:tabLst/>
            </a:pPr>
            <a:r>
              <a:rPr lang="cs-CZ" sz="1800" dirty="0" smtClean="0"/>
              <a:t>		1. – 4. května</a:t>
            </a:r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tabLst/>
            </a:pP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Podnikatelská mise do Kanady </a:t>
            </a:r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buFont typeface="Wingdings" pitchFamily="2" charset="2"/>
              <a:buNone/>
              <a:tabLst/>
            </a:pPr>
            <a:r>
              <a:rPr lang="cs-CZ" sz="1800" dirty="0" smtClean="0"/>
              <a:t>		 29.5- 4. června </a:t>
            </a:r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tabLst/>
            </a:pP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Stánek na GPS 2016 v Calgary - CT/MZV</a:t>
            </a:r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buFont typeface="Wingdings" pitchFamily="2" charset="2"/>
              <a:buNone/>
              <a:tabLst/>
            </a:pPr>
            <a:r>
              <a:rPr lang="cs-CZ" sz="1800" dirty="0" smtClean="0"/>
              <a:t>		7. – 9. června</a:t>
            </a:r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tabLst/>
            </a:pP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Meeting Point – CT/MZV - Praha</a:t>
            </a:r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buFont typeface="Wingdings" pitchFamily="2" charset="2"/>
              <a:buNone/>
              <a:tabLst/>
            </a:pPr>
            <a:r>
              <a:rPr lang="cs-CZ" sz="1800" dirty="0" smtClean="0"/>
              <a:t>		21. – 22. června</a:t>
            </a:r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tabLst/>
            </a:pP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MSV Brno</a:t>
            </a:r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buNone/>
              <a:tabLst/>
            </a:pPr>
            <a:r>
              <a:rPr lang="cs-CZ" sz="1800" dirty="0" smtClean="0"/>
              <a:t>		3.- 4. řijna</a:t>
            </a:r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buFont typeface="Wingdings" pitchFamily="2" charset="2"/>
              <a:buNone/>
              <a:tabLst/>
            </a:pPr>
            <a:endParaRPr lang="cs-CZ" sz="1800" dirty="0" smtClean="0"/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buFont typeface="Wingdings" pitchFamily="2" charset="2"/>
              <a:buNone/>
              <a:tabLst/>
            </a:pPr>
            <a:endParaRPr lang="cs-CZ" sz="1800" dirty="0" smtClean="0"/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buFont typeface="Wingdings" pitchFamily="2" charset="2"/>
              <a:buNone/>
              <a:tabLst/>
            </a:pPr>
            <a:endParaRPr lang="cs-CZ" sz="1800" dirty="0" smtClean="0"/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buFont typeface="Wingdings" pitchFamily="2" charset="2"/>
              <a:buNone/>
              <a:tabLst/>
            </a:pPr>
            <a:endParaRPr lang="cs-CZ" sz="1800" dirty="0" smtClean="0"/>
          </a:p>
          <a:p>
            <a:pPr marL="914400" lvl="1" indent="-457200" defTabSz="914400" eaLnBrk="1" hangingPunct="1">
              <a:buClr>
                <a:schemeClr val="accent2"/>
              </a:buClr>
              <a:buSzPct val="65000"/>
              <a:buFont typeface="Wingdings" pitchFamily="2" charset="2"/>
              <a:buNone/>
              <a:tabLst/>
            </a:pPr>
            <a:endParaRPr lang="cs-CZ" sz="1800" dirty="0" smtClean="0">
              <a:solidFill>
                <a:schemeClr val="hlin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5CED02-775F-4CDD-8965-A7CBA50CFAE3}" type="slidenum">
              <a:rPr lang="cs-CZ" smtClean="0"/>
              <a:pPr>
                <a:defRPr/>
              </a:pPr>
              <a:t>18</a:t>
            </a:fld>
            <a:r>
              <a:rPr lang="cs-CZ" smtClean="0"/>
              <a:t> </a:t>
            </a: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8A1CE-4761-4B9D-8569-0DF63618EF7C}" type="slidenum">
              <a:rPr lang="cs-CZ"/>
              <a:pPr>
                <a:defRPr/>
              </a:pPr>
              <a:t>19</a:t>
            </a:fld>
            <a:r>
              <a:rPr lang="cs-CZ"/>
              <a:t> 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smtClean="0">
                <a:solidFill>
                  <a:schemeClr val="accent1"/>
                </a:solidFill>
              </a:rPr>
              <a:t>Veletrhy v Kanadě s podporou CzechTrade a MZV</a:t>
            </a:r>
            <a:r>
              <a:rPr lang="cs-CZ" dirty="0" smtClean="0"/>
              <a:t>	</a:t>
            </a:r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9138" y="2413000"/>
            <a:ext cx="7777162" cy="4895850"/>
          </a:xfrm>
        </p:spPr>
        <p:txBody>
          <a:bodyPr/>
          <a:lstStyle/>
          <a:p>
            <a:pPr>
              <a:buNone/>
            </a:pPr>
            <a:r>
              <a:rPr lang="en-CA" sz="2400" dirty="0" smtClean="0"/>
              <a:t>7</a:t>
            </a:r>
            <a:r>
              <a:rPr lang="cs-CZ" sz="2400" dirty="0" smtClean="0"/>
              <a:t>.</a:t>
            </a:r>
            <a:r>
              <a:rPr lang="en-CA" sz="2400" dirty="0" smtClean="0"/>
              <a:t> – 9</a:t>
            </a:r>
            <a:r>
              <a:rPr lang="cs-CZ" sz="2400" dirty="0" smtClean="0"/>
              <a:t>.června </a:t>
            </a:r>
            <a:r>
              <a:rPr lang="en-CA" sz="2400" dirty="0" smtClean="0"/>
              <a:t>, 2016 - Stampede Park</a:t>
            </a:r>
          </a:p>
          <a:p>
            <a:pPr>
              <a:buNone/>
            </a:pPr>
            <a:r>
              <a:rPr lang="en-CA" sz="2400" dirty="0" smtClean="0"/>
              <a:t>Calgary, Alberta, Canada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en-CA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500" dirty="0" smtClean="0"/>
          </a:p>
          <a:p>
            <a:r>
              <a:rPr lang="en-CA" sz="1500" dirty="0" smtClean="0"/>
              <a:t>2,000 </a:t>
            </a:r>
            <a:r>
              <a:rPr lang="cs-CZ" sz="1500" dirty="0" smtClean="0"/>
              <a:t>vystavovatelů </a:t>
            </a:r>
            <a:r>
              <a:rPr lang="en-CA" sz="1500" dirty="0" smtClean="0"/>
              <a:t> 63,000+ </a:t>
            </a:r>
            <a:r>
              <a:rPr lang="en-CA" sz="1500" dirty="0" err="1" smtClean="0"/>
              <a:t>regist</a:t>
            </a:r>
            <a:r>
              <a:rPr lang="cs-CZ" sz="1500" dirty="0" smtClean="0"/>
              <a:t>rovaných návštěvníků ze</a:t>
            </a:r>
            <a:r>
              <a:rPr lang="en-CA" sz="1500" dirty="0" smtClean="0"/>
              <a:t> 100 </a:t>
            </a:r>
            <a:r>
              <a:rPr lang="cs-CZ" sz="1500" dirty="0" smtClean="0"/>
              <a:t>zemí světa</a:t>
            </a:r>
            <a:r>
              <a:rPr lang="cs-CZ" sz="1400" dirty="0" smtClean="0"/>
              <a:t>             </a:t>
            </a:r>
            <a:endParaRPr lang="en-CA" sz="1400" dirty="0" smtClean="0"/>
          </a:p>
          <a:p>
            <a:endParaRPr lang="en-CA" sz="2400" dirty="0"/>
          </a:p>
        </p:txBody>
      </p:sp>
      <p:pic>
        <p:nvPicPr>
          <p:cNvPr id="5" name="Picture 2" descr="C:\Users\Jerry Jelinek\Desktop\G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080" y="3852639"/>
            <a:ext cx="2585715" cy="2198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D3A3CC-D97C-484D-A596-4E1408658813}" type="slidenum">
              <a:rPr lang="cs-CZ"/>
              <a:pPr>
                <a:defRPr/>
              </a:pPr>
              <a:t>2</a:t>
            </a:fld>
            <a:r>
              <a:rPr lang="cs-CZ"/>
              <a:t> 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br>
              <a:rPr lang="cs-CZ" smtClean="0"/>
            </a:br>
            <a:r>
              <a:rPr lang="cs-CZ" smtClean="0"/>
              <a:t>Dnešní témata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2052638"/>
            <a:ext cx="7777163" cy="4895850"/>
          </a:xfrm>
        </p:spPr>
        <p:txBody>
          <a:bodyPr/>
          <a:lstStyle/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Trendy na kanadském trhu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Minimum exportéra, první kroky pro vstup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Komunikační specifika 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Bankovnictví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Cla - CETA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Obchodní příležitosti</a:t>
            </a:r>
            <a:endParaRPr lang="en-US" dirty="0" smtClean="0"/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Úspěšné případy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Služby CzechTrade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Na</a:t>
            </a:r>
            <a:r>
              <a:rPr lang="cs-CZ" smtClean="0"/>
              <a:t>ši klienti</a:t>
            </a:r>
            <a:endParaRPr lang="en-CA" smtClean="0"/>
          </a:p>
        </p:txBody>
      </p:sp>
      <p:pic>
        <p:nvPicPr>
          <p:cNvPr id="74754" name="Content Placeholder 4" descr="ag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5438" y="2422525"/>
            <a:ext cx="914400" cy="330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D2616-7BE9-4A27-8B2B-99F27ABBFD81}" type="slidenum">
              <a:rPr lang="cs-CZ" smtClean="0"/>
              <a:pPr>
                <a:defRPr/>
              </a:pPr>
              <a:t>20</a:t>
            </a:fld>
            <a:r>
              <a:rPr lang="cs-CZ" smtClean="0"/>
              <a:t> </a:t>
            </a:r>
            <a:endParaRPr lang="cs-CZ"/>
          </a:p>
        </p:txBody>
      </p:sp>
      <p:pic>
        <p:nvPicPr>
          <p:cNvPr id="74756" name="Picture 31" descr="astrad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8" y="2422525"/>
            <a:ext cx="18573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32" descr="Beadworl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3351213"/>
            <a:ext cx="114458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33" descr="bgsys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4500" y="2422525"/>
            <a:ext cx="87471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34" descr="brano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1813" y="2422525"/>
            <a:ext cx="1104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35" descr="delicia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9938" y="3422650"/>
            <a:ext cx="46355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36" descr="drevotvar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26313" y="2422525"/>
            <a:ext cx="76517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37" descr="elf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83625" y="2422525"/>
            <a:ext cx="8477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38" descr="ferrcomp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5438" y="4210050"/>
            <a:ext cx="1047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4" name="Picture 39" descr="FSLOGO3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11500" y="3279775"/>
            <a:ext cx="1095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5" name="Picture 40" descr="garfen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97438" y="3995738"/>
            <a:ext cx="1428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6" name="Picture 42" descr="harmonie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67363"/>
            <a:ext cx="25622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7" name="Picture 43" descr="kobi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68500" y="4567238"/>
            <a:ext cx="19240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8" name="Picture 44" descr="kvs-button-cs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40000" y="5424488"/>
            <a:ext cx="2238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9" name="Picture 45" descr="lanexico.gi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40250" y="4781550"/>
            <a:ext cx="1504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0" name="Picture 46" descr="liglas.gi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11688" y="3565525"/>
            <a:ext cx="14192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1" name="Picture 49" descr="mega-logo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79950" y="6300788"/>
            <a:ext cx="17145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2" name="Picture 50" descr="sigma1.gif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897938" y="3636963"/>
            <a:ext cx="5794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3" name="Picture 51" descr="unex.gif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5438" y="6567488"/>
            <a:ext cx="12096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4" name="Picture 52" descr="znak-kovo.gif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540750" y="6138863"/>
            <a:ext cx="1238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5" name="Picture 54" descr="springel.gif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540500" y="6281738"/>
            <a:ext cx="17145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6" name="Picture 31" descr="vitkovice_logo_vertikal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61263" y="4932363"/>
            <a:ext cx="17256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7" name="Picture 32" descr="logoTMachinery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447925" y="612140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8" name="Picture 33" descr="MC-group-inv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040313" y="5148263"/>
            <a:ext cx="19097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79" name="Picture 34" descr="INCO LOGO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408738" y="3636963"/>
            <a:ext cx="22955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2700338"/>
            <a:ext cx="9145588" cy="2447925"/>
          </a:xfrm>
        </p:spPr>
        <p:txBody>
          <a:bodyPr/>
          <a:lstStyle/>
          <a:p>
            <a:pPr algn="ctr" eaLnBrk="1" hangingPunct="1"/>
            <a:r>
              <a:rPr lang="cs-CZ" smtClean="0"/>
              <a:t>Děkuji za pozornost a </a:t>
            </a:r>
            <a:br>
              <a:rPr lang="cs-CZ" smtClean="0"/>
            </a:br>
            <a:r>
              <a:rPr lang="cs-CZ" smtClean="0"/>
              <a:t>těším se na Vás v Kanadě!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2163" y="4789488"/>
            <a:ext cx="3887787" cy="1943100"/>
          </a:xfrm>
        </p:spPr>
        <p:txBody>
          <a:bodyPr/>
          <a:lstStyle/>
          <a:p>
            <a:pPr marL="0" indent="0" eaLnBrk="1" hangingPunct="1"/>
            <a:r>
              <a:rPr lang="en-US" sz="1600" smtClean="0">
                <a:solidFill>
                  <a:srgbClr val="000066"/>
                </a:solidFill>
              </a:rPr>
              <a:t>CzechTrade </a:t>
            </a:r>
            <a:r>
              <a:rPr lang="cs-CZ" sz="1600" smtClean="0">
                <a:solidFill>
                  <a:srgbClr val="000066"/>
                </a:solidFill>
              </a:rPr>
              <a:t>Calgary</a:t>
            </a:r>
            <a:endParaRPr lang="en-US" sz="1600" smtClean="0">
              <a:solidFill>
                <a:srgbClr val="000066"/>
              </a:solidFill>
            </a:endParaRPr>
          </a:p>
          <a:p>
            <a:pPr marL="0" indent="0" eaLnBrk="1" hangingPunct="1"/>
            <a:r>
              <a:rPr lang="cs-CZ" smtClean="0">
                <a:solidFill>
                  <a:srgbClr val="000066"/>
                </a:solidFill>
              </a:rPr>
              <a:t>Jerry Jelinek</a:t>
            </a:r>
            <a:endParaRPr lang="en-US" smtClean="0">
              <a:solidFill>
                <a:srgbClr val="000066"/>
              </a:solidFill>
            </a:endParaRPr>
          </a:p>
          <a:p>
            <a:pPr marL="0" indent="0" eaLnBrk="1" hangingPunct="1"/>
            <a:r>
              <a:rPr lang="cs-CZ" smtClean="0">
                <a:solidFill>
                  <a:srgbClr val="000066"/>
                </a:solidFill>
              </a:rPr>
              <a:t>611 – 71st Avenue SE, Calgary</a:t>
            </a:r>
            <a:endParaRPr lang="en-US" smtClean="0">
              <a:solidFill>
                <a:srgbClr val="000066"/>
              </a:solidFill>
            </a:endParaRPr>
          </a:p>
          <a:p>
            <a:pPr marL="0" indent="0" eaLnBrk="1" hangingPunct="1"/>
            <a:r>
              <a:rPr lang="cs-CZ" smtClean="0">
                <a:solidFill>
                  <a:srgbClr val="000066"/>
                </a:solidFill>
              </a:rPr>
              <a:t>Alberta, Canada, T2H 0S7</a:t>
            </a:r>
            <a:endParaRPr lang="en-US" smtClean="0">
              <a:solidFill>
                <a:srgbClr val="000066"/>
              </a:solidFill>
            </a:endParaRPr>
          </a:p>
          <a:p>
            <a:pPr marL="0" indent="0" eaLnBrk="1" hangingPunct="1"/>
            <a:r>
              <a:rPr lang="en-US" smtClean="0">
                <a:solidFill>
                  <a:srgbClr val="000066"/>
                </a:solidFill>
              </a:rPr>
              <a:t>tel.: (</a:t>
            </a:r>
            <a:r>
              <a:rPr lang="cs-CZ" smtClean="0">
                <a:solidFill>
                  <a:srgbClr val="000066"/>
                </a:solidFill>
              </a:rPr>
              <a:t>403) 269-4924</a:t>
            </a:r>
          </a:p>
          <a:p>
            <a:pPr marL="0" indent="0" eaLnBrk="1" hangingPunct="1"/>
            <a:r>
              <a:rPr lang="cs-CZ" smtClean="0">
                <a:solidFill>
                  <a:srgbClr val="000066"/>
                </a:solidFill>
              </a:rPr>
              <a:t>Fax: </a:t>
            </a:r>
            <a:r>
              <a:rPr lang="en-US" smtClean="0">
                <a:solidFill>
                  <a:srgbClr val="000066"/>
                </a:solidFill>
              </a:rPr>
              <a:t>(</a:t>
            </a:r>
            <a:r>
              <a:rPr lang="cs-CZ" smtClean="0">
                <a:solidFill>
                  <a:srgbClr val="000066"/>
                </a:solidFill>
              </a:rPr>
              <a:t>403) 261-3077</a:t>
            </a:r>
          </a:p>
          <a:p>
            <a:pPr marL="0" indent="0" eaLnBrk="1" hangingPunct="1"/>
            <a:endParaRPr lang="en-US" smtClean="0">
              <a:solidFill>
                <a:srgbClr val="000066"/>
              </a:solidFill>
            </a:endParaRPr>
          </a:p>
          <a:p>
            <a:pPr marL="0" indent="0" eaLnBrk="1" hangingPunct="1"/>
            <a:r>
              <a:rPr lang="en-US" smtClean="0">
                <a:solidFill>
                  <a:srgbClr val="000066"/>
                </a:solidFill>
                <a:hlinkClick r:id="rId3"/>
              </a:rPr>
              <a:t>toronto@czechtrade.cz</a:t>
            </a:r>
            <a:r>
              <a:rPr lang="cs-CZ" smtClean="0">
                <a:solidFill>
                  <a:srgbClr val="000066"/>
                </a:solidFill>
              </a:rPr>
              <a:t> </a:t>
            </a:r>
            <a:endParaRPr lang="en-US" smtClean="0">
              <a:solidFill>
                <a:srgbClr val="000066"/>
              </a:solidFill>
            </a:endParaRPr>
          </a:p>
          <a:p>
            <a:pPr marL="0" indent="0" eaLnBrk="1" hangingPunct="1"/>
            <a:r>
              <a:rPr lang="en-US" smtClean="0">
                <a:solidFill>
                  <a:srgbClr val="000066"/>
                </a:solidFill>
                <a:hlinkClick r:id="rId4"/>
              </a:rPr>
              <a:t>www.czechtradeoffices.com</a:t>
            </a:r>
            <a:r>
              <a:rPr lang="cs-CZ" smtClean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4968875" y="5580063"/>
            <a:ext cx="37449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1600" b="1">
                <a:solidFill>
                  <a:srgbClr val="000066"/>
                </a:solidFill>
                <a:latin typeface="Tahoma" pitchFamily="34" charset="0"/>
              </a:rPr>
              <a:t>CzechTrade</a:t>
            </a:r>
          </a:p>
          <a:p>
            <a:pPr>
              <a:spcBef>
                <a:spcPct val="20000"/>
              </a:spcBef>
            </a:pPr>
            <a:r>
              <a:rPr lang="cs-CZ" sz="1400" b="1">
                <a:solidFill>
                  <a:srgbClr val="000066"/>
                </a:solidFill>
                <a:latin typeface="Tahoma" pitchFamily="34" charset="0"/>
              </a:rPr>
              <a:t>Dittrichova 21, 128 01 Praha 2</a:t>
            </a:r>
          </a:p>
          <a:p>
            <a:pPr>
              <a:spcBef>
                <a:spcPct val="20000"/>
              </a:spcBef>
            </a:pPr>
            <a:r>
              <a:rPr lang="cs-CZ" sz="1400" b="1">
                <a:solidFill>
                  <a:srgbClr val="000066"/>
                </a:solidFill>
                <a:latin typeface="Tahoma" pitchFamily="34" charset="0"/>
              </a:rPr>
              <a:t>tel.: 224 907 500, </a:t>
            </a:r>
          </a:p>
          <a:p>
            <a:pPr>
              <a:spcBef>
                <a:spcPct val="20000"/>
              </a:spcBef>
            </a:pPr>
            <a:r>
              <a:rPr lang="cs-CZ" sz="1400" b="1">
                <a:solidFill>
                  <a:srgbClr val="000066"/>
                </a:solidFill>
                <a:latin typeface="Tahoma" pitchFamily="34" charset="0"/>
              </a:rPr>
              <a:t>fax: 224 907 503</a:t>
            </a:r>
          </a:p>
          <a:p>
            <a:pPr>
              <a:spcBef>
                <a:spcPct val="20000"/>
              </a:spcBef>
            </a:pPr>
            <a:r>
              <a:rPr lang="cs-CZ" sz="1400" b="1">
                <a:solidFill>
                  <a:srgbClr val="000066"/>
                </a:solidFill>
                <a:latin typeface="Tahoma" pitchFamily="34" charset="0"/>
                <a:hlinkClick r:id="rId5"/>
              </a:rPr>
              <a:t>info@czechtrade.cz</a:t>
            </a:r>
            <a:r>
              <a:rPr lang="cs-CZ" sz="1400" b="1">
                <a:solidFill>
                  <a:srgbClr val="000066"/>
                </a:solidFill>
                <a:latin typeface="Tahoma" pitchFamily="34" charset="0"/>
              </a:rPr>
              <a:t>  </a:t>
            </a:r>
            <a:r>
              <a:rPr lang="cs-CZ" sz="1400" b="1">
                <a:solidFill>
                  <a:srgbClr val="000066"/>
                </a:solidFill>
                <a:latin typeface="Tahoma" pitchFamily="34" charset="0"/>
                <a:hlinkClick r:id="rId6"/>
              </a:rPr>
              <a:t>www.czechtrade.cz</a:t>
            </a:r>
            <a:r>
              <a:rPr lang="cs-CZ" sz="1400" b="1">
                <a:solidFill>
                  <a:srgbClr val="000066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8EB808-3DEB-41CE-ADA1-0047EB119C71}" type="slidenum">
              <a:rPr lang="cs-CZ"/>
              <a:pPr>
                <a:defRPr/>
              </a:pPr>
              <a:t>3</a:t>
            </a:fld>
            <a:r>
              <a:rPr lang="cs-CZ"/>
              <a:t> 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Potenciál trhu Kanady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2052638"/>
            <a:ext cx="8637587" cy="48958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35 milionů spotřebitelů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Průměrný plat – 36 000 CAD</a:t>
            </a:r>
            <a:r>
              <a:rPr lang="en-CA" dirty="0" smtClean="0"/>
              <a:t>$</a:t>
            </a:r>
            <a:r>
              <a:rPr lang="cs-CZ" dirty="0" smtClean="0"/>
              <a:t>, průměr kolísá v provinciích 25-42 tis. CAD</a:t>
            </a:r>
            <a:r>
              <a:rPr lang="en-CA" dirty="0" smtClean="0"/>
              <a:t>$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Provincie: legislativní i obchodní rozdíly, velmi různé možnosti uplatnění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Databáze: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  <a:buSzPct val="65000"/>
            </a:pPr>
            <a:r>
              <a:rPr lang="cs-CZ" sz="2000" dirty="0" smtClean="0">
                <a:solidFill>
                  <a:schemeClr val="accent1"/>
                </a:solidFill>
              </a:rPr>
              <a:t>Scott´s</a:t>
            </a:r>
            <a:r>
              <a:rPr lang="cs-CZ" sz="2000" dirty="0" smtClean="0">
                <a:solidFill>
                  <a:schemeClr val="tx1"/>
                </a:solidFill>
              </a:rPr>
              <a:t> (200 000 firem, placená db), 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  <a:buSzPct val="65000"/>
            </a:pPr>
            <a:r>
              <a:rPr lang="cs-CZ" sz="2000" dirty="0" smtClean="0">
                <a:solidFill>
                  <a:schemeClr val="accent1"/>
                </a:solidFill>
              </a:rPr>
              <a:t>Strategis </a:t>
            </a:r>
            <a:r>
              <a:rPr lang="cs-CZ" sz="2000" dirty="0" smtClean="0">
                <a:solidFill>
                  <a:schemeClr val="tx1"/>
                </a:solidFill>
              </a:rPr>
              <a:t>(online vládní volně dostupná db)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  <a:buSzPct val="65000"/>
            </a:pPr>
            <a:r>
              <a:rPr lang="cs-CZ" sz="2000" dirty="0" smtClean="0"/>
              <a:t>NAICS </a:t>
            </a:r>
            <a:r>
              <a:rPr lang="cs-CZ" sz="2000" dirty="0" smtClean="0">
                <a:solidFill>
                  <a:schemeClr val="tx1"/>
                </a:solidFill>
              </a:rPr>
              <a:t>(dříve SIC)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– klasifikace dle průmyslových odvětví</a:t>
            </a:r>
          </a:p>
          <a:p>
            <a:pPr lvl="2" eaLnBrk="1" hangingPunct="1">
              <a:lnSpc>
                <a:spcPct val="90000"/>
              </a:lnSpc>
              <a:buClr>
                <a:schemeClr val="accent2"/>
              </a:buClr>
              <a:buSzPct val="65000"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Hoover</a:t>
            </a:r>
            <a:r>
              <a:rPr lang="cs-CZ" sz="2000" dirty="0" smtClean="0">
                <a:solidFill>
                  <a:schemeClr val="tx1"/>
                </a:solidFill>
              </a:rPr>
              <a:t> – placená databaze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Spotřebitelské chování ovlivňují menšiny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Specifická geografická poloha, rozloha, rozmístění obyvatel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DB76D-DA44-4F23-A06B-535BF25460E7}" type="slidenum">
              <a:rPr lang="cs-CZ"/>
              <a:pPr>
                <a:defRPr/>
              </a:pPr>
              <a:t>4</a:t>
            </a:fld>
            <a:r>
              <a:rPr lang="cs-CZ"/>
              <a:t> 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br>
              <a:rPr lang="cs-CZ" smtClean="0"/>
            </a:br>
            <a:r>
              <a:rPr lang="cs-CZ" smtClean="0"/>
              <a:t>Trendy na kanadském trhu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2052638"/>
            <a:ext cx="7921625" cy="4895850"/>
          </a:xfrm>
        </p:spPr>
        <p:txBody>
          <a:bodyPr/>
          <a:lstStyle/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Zvyšující se tlak na cenu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Snižující se požadavek na trvanlivost 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V mnoha případech se “nichem“ stává kvalitní “customer service“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Zboží se prodává s možností jej vrátit bez udání důvodu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Bodují novinky, designy, jasně viditelná přidaná hodnota oproti konkurenci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Vyhrávají mozky (IT, biotechnologie, výzkum, neotřelé způsoby precizního zpracování)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Požadavek na pružnější komunikaci, rychlé jednání, prokázání zájmu dodavatele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D4162-4762-4F28-A8E1-4536CC7F5363}" type="slidenum">
              <a:rPr lang="cs-CZ"/>
              <a:pPr>
                <a:defRPr/>
              </a:pPr>
              <a:t>5</a:t>
            </a:fld>
            <a:r>
              <a:rPr lang="cs-CZ"/>
              <a:t> 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br>
              <a:rPr lang="cs-CZ" smtClean="0"/>
            </a:br>
            <a:r>
              <a:rPr lang="cs-CZ" smtClean="0"/>
              <a:t>Minimum exportéra do Kanady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2052638"/>
            <a:ext cx="7921625" cy="4895850"/>
          </a:xfrm>
        </p:spPr>
        <p:txBody>
          <a:bodyPr/>
          <a:lstStyle/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Jazykové znalosti (angličtina podmínkou)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Kvalitní tištěné a elektronické katalogy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Ceník v USD/CAD s dopravou a EXW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Jasně a krátce komunikované výhody Vašeho produktu oproti přímé konkurenci 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Průzkum trhu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Zjištění atestů a certifikací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Co nejpřesnější specifikace VAŠÍ cílové skupiny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Základní informovanost o celních procedurách a spedici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Plán působení na trhu (prezence, reklamace, náhradní díly, skladování, podpora prodeje)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84AFF-224C-4A50-8970-F210294BE3D6}" type="slidenum">
              <a:rPr lang="cs-CZ"/>
              <a:pPr>
                <a:defRPr/>
              </a:pPr>
              <a:t>6</a:t>
            </a:fld>
            <a:r>
              <a:rPr lang="cs-CZ"/>
              <a:t> 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br>
              <a:rPr lang="cs-CZ" smtClean="0"/>
            </a:br>
            <a:r>
              <a:rPr lang="cs-CZ" smtClean="0"/>
              <a:t>První kroky pro vstup na trh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2052638"/>
            <a:ext cx="7777163" cy="4895850"/>
          </a:xfrm>
        </p:spPr>
        <p:txBody>
          <a:bodyPr/>
          <a:lstStyle/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Volba oblasti pro vstup (provincie, další expanze, návaznost na USA)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Volba typu obchodního partnera, pokrytí Kanady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Zajištění certifikací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Business plán: marketing, komunikace, finance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Ceník (CAD, USD), doprava  EXW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Komunikace s vytipovanými partnery, kontakt v Kanadě, návštěva zákazníka je většinou nezbytná!</a:t>
            </a:r>
          </a:p>
          <a:p>
            <a:pPr marL="0" indent="0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EF111-29A4-4152-817E-A1C2F3FDB92F}" type="slidenum">
              <a:rPr lang="cs-CZ"/>
              <a:pPr>
                <a:defRPr/>
              </a:pPr>
              <a:t>7</a:t>
            </a:fld>
            <a:r>
              <a:rPr lang="cs-CZ"/>
              <a:t> 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br>
              <a:rPr lang="cs-CZ" smtClean="0"/>
            </a:br>
            <a:r>
              <a:rPr lang="cs-CZ" smtClean="0"/>
              <a:t>Jednání s obchodním partnerem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2052638"/>
            <a:ext cx="7777163" cy="4895850"/>
          </a:xfrm>
        </p:spPr>
        <p:txBody>
          <a:bodyPr/>
          <a:lstStyle/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Angličtina, francouzština (QC)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Ulehčení rozhodování, dodání cílených argumentů z pohledu potenciálního zákazníka/partnera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Načasování schůzky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Potvrzení schůzky, agenda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Follow-up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Dodržení termínů, telefonická komunikace v případě problémů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Dobrá nálada, zastupitelnost v případě nepřítomnosti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smtClean="0"/>
              <a:t>Komunikace do 24 hodin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F7122-83FB-44C8-AF5A-BE5238229C1A}" type="slidenum">
              <a:rPr lang="cs-CZ"/>
              <a:pPr>
                <a:defRPr/>
              </a:pPr>
              <a:t>8</a:t>
            </a:fld>
            <a:r>
              <a:rPr lang="cs-CZ"/>
              <a:t> 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br>
              <a:rPr lang="cs-CZ" smtClean="0"/>
            </a:br>
            <a:r>
              <a:rPr lang="cs-CZ" smtClean="0"/>
              <a:t>Telefonická komunikace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2052638"/>
            <a:ext cx="7777163" cy="4895850"/>
          </a:xfrm>
        </p:spPr>
        <p:txBody>
          <a:bodyPr/>
          <a:lstStyle/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Nerozezná se mobilní číslo od pevné linky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Časté užívaní záznamníků a automatických telefonních systémů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Odpovědi do 24-48 hod.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Firmy mají svá “800“ čísla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Roaming mezi provinciemi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“Long distance“ za hranicí města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Pokrytí mobilní sítí nekompatibilní, liší se dle provincií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EB253-A39B-4868-865B-7CEB367EDA98}" type="slidenum">
              <a:rPr lang="cs-CZ"/>
              <a:pPr>
                <a:defRPr/>
              </a:pPr>
              <a:t>9</a:t>
            </a:fld>
            <a:r>
              <a:rPr lang="cs-CZ"/>
              <a:t> 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br>
              <a:rPr lang="cs-CZ" smtClean="0"/>
            </a:br>
            <a:r>
              <a:rPr lang="cs-CZ" smtClean="0"/>
              <a:t>Rozdíly v bankovnictví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2052638"/>
            <a:ext cx="7777163" cy="4895850"/>
          </a:xfrm>
        </p:spPr>
        <p:txBody>
          <a:bodyPr/>
          <a:lstStyle/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Používání šeků a kreditních karet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Převody mezi účty či bankami problematičtější a finančně náročnější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On-line převody z vlastního účtu do zahraničí – problém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Založení prvního vlastního účtu není bez registračního čísla jednoduché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5 velkých bank v Kanadě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Elektronické platby – e-biller</a:t>
            </a:r>
          </a:p>
          <a:p>
            <a:pPr lvl="1" eaLnBrk="1" hangingPunct="1">
              <a:buClr>
                <a:schemeClr val="accent2"/>
              </a:buClr>
              <a:buSzPct val="65000"/>
              <a:buFont typeface="Wingdings" pitchFamily="2" charset="2"/>
              <a:buChar char="q"/>
            </a:pPr>
            <a:r>
              <a:rPr lang="cs-CZ" dirty="0" smtClean="0"/>
              <a:t>Faktury neobsahují dostatečné informace pro převod z účtu – poplatek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-prezentace-CT">
  <a:themeElements>
    <a:clrScheme name="šablona-prezentace-CT 1">
      <a:dk1>
        <a:srgbClr val="000000"/>
      </a:dk1>
      <a:lt1>
        <a:srgbClr val="FFFFFF"/>
      </a:lt1>
      <a:dk2>
        <a:srgbClr val="3E5F92"/>
      </a:dk2>
      <a:lt2>
        <a:srgbClr val="EDE9E0"/>
      </a:lt2>
      <a:accent1>
        <a:srgbClr val="255791"/>
      </a:accent1>
      <a:accent2>
        <a:srgbClr val="BA1F1E"/>
      </a:accent2>
      <a:accent3>
        <a:srgbClr val="FFFFFF"/>
      </a:accent3>
      <a:accent4>
        <a:srgbClr val="000000"/>
      </a:accent4>
      <a:accent5>
        <a:srgbClr val="ACB4C7"/>
      </a:accent5>
      <a:accent6>
        <a:srgbClr val="A81B1A"/>
      </a:accent6>
      <a:hlink>
        <a:srgbClr val="ABCA27"/>
      </a:hlink>
      <a:folHlink>
        <a:srgbClr val="DA8D14"/>
      </a:folHlink>
    </a:clrScheme>
    <a:fontScheme name="šablona-prezentace-C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šablona-prezentace-CT 1">
        <a:dk1>
          <a:srgbClr val="000000"/>
        </a:dk1>
        <a:lt1>
          <a:srgbClr val="FFFFFF"/>
        </a:lt1>
        <a:dk2>
          <a:srgbClr val="3E5F92"/>
        </a:dk2>
        <a:lt2>
          <a:srgbClr val="EDE9E0"/>
        </a:lt2>
        <a:accent1>
          <a:srgbClr val="255791"/>
        </a:accent1>
        <a:accent2>
          <a:srgbClr val="BA1F1E"/>
        </a:accent2>
        <a:accent3>
          <a:srgbClr val="FFFFFF"/>
        </a:accent3>
        <a:accent4>
          <a:srgbClr val="000000"/>
        </a:accent4>
        <a:accent5>
          <a:srgbClr val="ACB4C7"/>
        </a:accent5>
        <a:accent6>
          <a:srgbClr val="A81B1A"/>
        </a:accent6>
        <a:hlink>
          <a:srgbClr val="ABCA27"/>
        </a:hlink>
        <a:folHlink>
          <a:srgbClr val="DA8D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ztrade_sablona09022007">
  <a:themeElements>
    <a:clrScheme name="1_cztrade_sablona09022007 1">
      <a:dk1>
        <a:srgbClr val="000000"/>
      </a:dk1>
      <a:lt1>
        <a:srgbClr val="FFFFFF"/>
      </a:lt1>
      <a:dk2>
        <a:srgbClr val="3E5F92"/>
      </a:dk2>
      <a:lt2>
        <a:srgbClr val="EDE9E0"/>
      </a:lt2>
      <a:accent1>
        <a:srgbClr val="255791"/>
      </a:accent1>
      <a:accent2>
        <a:srgbClr val="BA1F1E"/>
      </a:accent2>
      <a:accent3>
        <a:srgbClr val="FFFFFF"/>
      </a:accent3>
      <a:accent4>
        <a:srgbClr val="000000"/>
      </a:accent4>
      <a:accent5>
        <a:srgbClr val="ACB4C7"/>
      </a:accent5>
      <a:accent6>
        <a:srgbClr val="A81B1A"/>
      </a:accent6>
      <a:hlink>
        <a:srgbClr val="ABCA27"/>
      </a:hlink>
      <a:folHlink>
        <a:srgbClr val="DA8D14"/>
      </a:folHlink>
    </a:clrScheme>
    <a:fontScheme name="1_cztrade_sablona0902200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ztrade_sablona09022007 1">
        <a:dk1>
          <a:srgbClr val="000000"/>
        </a:dk1>
        <a:lt1>
          <a:srgbClr val="FFFFFF"/>
        </a:lt1>
        <a:dk2>
          <a:srgbClr val="3E5F92"/>
        </a:dk2>
        <a:lt2>
          <a:srgbClr val="EDE9E0"/>
        </a:lt2>
        <a:accent1>
          <a:srgbClr val="255791"/>
        </a:accent1>
        <a:accent2>
          <a:srgbClr val="BA1F1E"/>
        </a:accent2>
        <a:accent3>
          <a:srgbClr val="FFFFFF"/>
        </a:accent3>
        <a:accent4>
          <a:srgbClr val="000000"/>
        </a:accent4>
        <a:accent5>
          <a:srgbClr val="ACB4C7"/>
        </a:accent5>
        <a:accent6>
          <a:srgbClr val="A81B1A"/>
        </a:accent6>
        <a:hlink>
          <a:srgbClr val="ABCA27"/>
        </a:hlink>
        <a:folHlink>
          <a:srgbClr val="DA8D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šablona-prezentace-CT</Template>
  <TotalTime>1695</TotalTime>
  <Words>953</Words>
  <Application>Microsoft Office PowerPoint</Application>
  <PresentationFormat>Vlastní</PresentationFormat>
  <Paragraphs>222</Paragraphs>
  <Slides>21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šablona-prezentace-CT</vt:lpstr>
      <vt:lpstr>1_cztrade_sablona09022007</vt:lpstr>
      <vt:lpstr>Vstup na kanadský trh – zkušenosti z první ruky</vt:lpstr>
      <vt:lpstr>  Dnešní témata</vt:lpstr>
      <vt:lpstr> Potenciál trhu Kanady</vt:lpstr>
      <vt:lpstr>  Trendy na kanadském trhu</vt:lpstr>
      <vt:lpstr>  Minimum exportéra do Kanady</vt:lpstr>
      <vt:lpstr>  První kroky pro vstup na trh</vt:lpstr>
      <vt:lpstr>  Jednání s obchodním partnerem</vt:lpstr>
      <vt:lpstr>  Telefonická komunikace</vt:lpstr>
      <vt:lpstr>  Rozdíly v bankovnictví</vt:lpstr>
      <vt:lpstr>  Obchodní příležitosti</vt:lpstr>
      <vt:lpstr>  Alberta</vt:lpstr>
      <vt:lpstr>  Alberta</vt:lpstr>
      <vt:lpstr> Služby zahraničních kanceláří </vt:lpstr>
      <vt:lpstr>  Služby zahraničních kanceláří</vt:lpstr>
      <vt:lpstr> Služby zahraničních kanceláří</vt:lpstr>
      <vt:lpstr>Mapa oborových příležitostí</vt:lpstr>
      <vt:lpstr>       Úspěšné případy</vt:lpstr>
      <vt:lpstr>Plánované akce ZK Calgary, Kanada v roce 2016</vt:lpstr>
      <vt:lpstr>Veletrhy v Kanadě s podporou CzechTrade a MZV </vt:lpstr>
      <vt:lpstr>Naši klienti</vt:lpstr>
      <vt:lpstr>Děkuji za pozornost a  těším se na Vás v Kanadě!</vt:lpstr>
    </vt:vector>
  </TitlesOfParts>
  <Company>CzechTrade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Zuzana Pluhařová</dc:creator>
  <cp:lastModifiedBy>Petr KLÍMA</cp:lastModifiedBy>
  <cp:revision>91</cp:revision>
  <dcterms:created xsi:type="dcterms:W3CDTF">2008-01-25T06:57:52Z</dcterms:created>
  <dcterms:modified xsi:type="dcterms:W3CDTF">2016-02-26T14:05:37Z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0x010100E44A6EB2D0C14141B5D50BEDE7A568C6</vt:lpwstr>
  </property>
</Properties>
</file>