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9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7" r:id="rId2"/>
    <p:sldId id="259" r:id="rId3"/>
    <p:sldId id="288" r:id="rId4"/>
    <p:sldId id="289" r:id="rId5"/>
    <p:sldId id="291" r:id="rId6"/>
    <p:sldId id="290" r:id="rId7"/>
    <p:sldId id="362" r:id="rId8"/>
    <p:sldId id="363" r:id="rId9"/>
    <p:sldId id="364" r:id="rId10"/>
    <p:sldId id="402" r:id="rId11"/>
    <p:sldId id="366" r:id="rId12"/>
    <p:sldId id="371" r:id="rId13"/>
    <p:sldId id="369" r:id="rId14"/>
    <p:sldId id="373" r:id="rId15"/>
    <p:sldId id="391" r:id="rId16"/>
    <p:sldId id="344" r:id="rId17"/>
    <p:sldId id="339" r:id="rId18"/>
    <p:sldId id="341" r:id="rId19"/>
    <p:sldId id="401" r:id="rId20"/>
    <p:sldId id="414" r:id="rId21"/>
    <p:sldId id="463" r:id="rId22"/>
    <p:sldId id="464" r:id="rId23"/>
    <p:sldId id="465" r:id="rId24"/>
    <p:sldId id="428" r:id="rId25"/>
    <p:sldId id="426" r:id="rId26"/>
    <p:sldId id="430" r:id="rId27"/>
    <p:sldId id="431" r:id="rId28"/>
    <p:sldId id="432" r:id="rId29"/>
    <p:sldId id="433" r:id="rId30"/>
    <p:sldId id="435" r:id="rId31"/>
    <p:sldId id="459" r:id="rId32"/>
    <p:sldId id="460" r:id="rId33"/>
    <p:sldId id="461" r:id="rId34"/>
    <p:sldId id="462" r:id="rId35"/>
    <p:sldId id="437" r:id="rId36"/>
    <p:sldId id="434" r:id="rId37"/>
    <p:sldId id="436" r:id="rId38"/>
    <p:sldId id="440" r:id="rId39"/>
    <p:sldId id="451" r:id="rId40"/>
    <p:sldId id="410" r:id="rId41"/>
    <p:sldId id="444" r:id="rId42"/>
    <p:sldId id="445" r:id="rId43"/>
    <p:sldId id="420" r:id="rId44"/>
    <p:sldId id="446" r:id="rId45"/>
    <p:sldId id="441" r:id="rId46"/>
    <p:sldId id="443" r:id="rId47"/>
    <p:sldId id="466" r:id="rId48"/>
    <p:sldId id="467" r:id="rId49"/>
    <p:sldId id="468" r:id="rId50"/>
    <p:sldId id="442" r:id="rId51"/>
    <p:sldId id="448" r:id="rId52"/>
    <p:sldId id="449" r:id="rId53"/>
    <p:sldId id="447" r:id="rId54"/>
    <p:sldId id="452" r:id="rId55"/>
    <p:sldId id="278" r:id="rId5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Vach" initials="J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67155" autoAdjust="0"/>
  </p:normalViewPr>
  <p:slideViewPr>
    <p:cSldViewPr>
      <p:cViewPr varScale="1">
        <p:scale>
          <a:sx n="78" d="100"/>
          <a:sy n="78" d="100"/>
        </p:scale>
        <p:origin x="-924" y="17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Marek%20Sv\Konkurenceschopnost\Kopie%20-%20GCR_Rankings_2012-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_Data\rklepace\Dokumenty\MZV\PrezentaceMZV\Kopie%20-%20ne.exp.gnfs.zs_Indicator_en_excel_v2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_Data\rklepace\Dokumenty\MZV\Filipiny\ObchodFilipiny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'[dm-export-20140626.xls]PPPPC'!$A$3</c:f>
              <c:strCache>
                <c:ptCount val="1"/>
                <c:pt idx="0">
                  <c:v>Korea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dPt>
            <c:idx val="33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4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5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6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7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8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dPt>
            <c:idx val="39"/>
            <c:bubble3D val="0"/>
            <c:spPr>
              <a:ln w="38100">
                <a:solidFill>
                  <a:srgbClr val="00B050"/>
                </a:solidFill>
                <a:prstDash val="sysDash"/>
              </a:ln>
            </c:spPr>
          </c:dPt>
          <c:cat>
            <c:strRef>
              <c:f>'[dm-export-20140626.xls]PPPPC'!$B$1:$AO$1</c:f>
              <c:strCache>
                <c:ptCount val="40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5">
                  <c:v>2015</c:v>
                </c:pt>
                <c:pt idx="39">
                  <c:v>2019</c:v>
                </c:pt>
              </c:strCache>
            </c:strRef>
          </c:cat>
          <c:val>
            <c:numRef>
              <c:f>'[dm-export-20140626.xls]PPPPC'!$B$3:$AO$3</c:f>
              <c:numCache>
                <c:formatCode>General</c:formatCode>
                <c:ptCount val="40"/>
                <c:pt idx="0">
                  <c:v>2322.1750000000002</c:v>
                </c:pt>
                <c:pt idx="1">
                  <c:v>2684.7420000000002</c:v>
                </c:pt>
                <c:pt idx="2">
                  <c:v>3040.38</c:v>
                </c:pt>
                <c:pt idx="3">
                  <c:v>3493.5160000000001</c:v>
                </c:pt>
                <c:pt idx="4">
                  <c:v>3925.422</c:v>
                </c:pt>
                <c:pt idx="5">
                  <c:v>4311.0020000000004</c:v>
                </c:pt>
                <c:pt idx="6">
                  <c:v>4887.3649999999998</c:v>
                </c:pt>
                <c:pt idx="7">
                  <c:v>5571.6859999999997</c:v>
                </c:pt>
                <c:pt idx="8">
                  <c:v>6376.4690000000001</c:v>
                </c:pt>
                <c:pt idx="9">
                  <c:v>7002.0379999999996</c:v>
                </c:pt>
                <c:pt idx="10">
                  <c:v>7858.3620000000001</c:v>
                </c:pt>
                <c:pt idx="11">
                  <c:v>8820.8209999999999</c:v>
                </c:pt>
                <c:pt idx="12">
                  <c:v>9443.3919999999998</c:v>
                </c:pt>
                <c:pt idx="13">
                  <c:v>10176.199000000001</c:v>
                </c:pt>
                <c:pt idx="14">
                  <c:v>11191.273999999999</c:v>
                </c:pt>
                <c:pt idx="15">
                  <c:v>12320.511</c:v>
                </c:pt>
                <c:pt idx="16">
                  <c:v>13319.39</c:v>
                </c:pt>
                <c:pt idx="17">
                  <c:v>14194.825999999999</c:v>
                </c:pt>
                <c:pt idx="18">
                  <c:v>13431.638000000001</c:v>
                </c:pt>
                <c:pt idx="19">
                  <c:v>14978.544</c:v>
                </c:pt>
                <c:pt idx="20">
                  <c:v>16527.830999999998</c:v>
                </c:pt>
                <c:pt idx="21">
                  <c:v>17448.457999999999</c:v>
                </c:pt>
                <c:pt idx="22">
                  <c:v>18877.839</c:v>
                </c:pt>
                <c:pt idx="23">
                  <c:v>19696.819</c:v>
                </c:pt>
                <c:pt idx="24">
                  <c:v>21138.101999999999</c:v>
                </c:pt>
                <c:pt idx="25">
                  <c:v>22783.234</c:v>
                </c:pt>
                <c:pt idx="26">
                  <c:v>24580.225999999999</c:v>
                </c:pt>
                <c:pt idx="27">
                  <c:v>26397.644</c:v>
                </c:pt>
                <c:pt idx="28">
                  <c:v>27334.325000000001</c:v>
                </c:pt>
                <c:pt idx="29">
                  <c:v>27501.9</c:v>
                </c:pt>
                <c:pt idx="30">
                  <c:v>29457.52</c:v>
                </c:pt>
                <c:pt idx="31">
                  <c:v>30911.157999999999</c:v>
                </c:pt>
                <c:pt idx="32">
                  <c:v>31949.859</c:v>
                </c:pt>
                <c:pt idx="33">
                  <c:v>33189.059000000001</c:v>
                </c:pt>
                <c:pt idx="34">
                  <c:v>34795.423999999999</c:v>
                </c:pt>
                <c:pt idx="35">
                  <c:v>36598.214</c:v>
                </c:pt>
                <c:pt idx="36">
                  <c:v>38535.216999999997</c:v>
                </c:pt>
                <c:pt idx="37">
                  <c:v>40632.063999999998</c:v>
                </c:pt>
                <c:pt idx="38">
                  <c:v>42814.442999999999</c:v>
                </c:pt>
                <c:pt idx="39">
                  <c:v>45134.474000000002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'[dm-export-20140626.xls]PPPPC'!$A$4</c:f>
              <c:strCache>
                <c:ptCount val="1"/>
                <c:pt idx="0">
                  <c:v>USA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Pt>
            <c:idx val="33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4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5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6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7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8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dPt>
            <c:idx val="39"/>
            <c:bubble3D val="0"/>
            <c:spPr>
              <a:ln w="38100">
                <a:solidFill>
                  <a:srgbClr val="FF0000"/>
                </a:solidFill>
                <a:prstDash val="sysDash"/>
              </a:ln>
            </c:spPr>
          </c:dPt>
          <c:cat>
            <c:strRef>
              <c:f>'[dm-export-20140626.xls]PPPPC'!$B$1:$AO$1</c:f>
              <c:strCache>
                <c:ptCount val="40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5">
                  <c:v>2015</c:v>
                </c:pt>
                <c:pt idx="39">
                  <c:v>2019</c:v>
                </c:pt>
              </c:strCache>
            </c:strRef>
          </c:cat>
          <c:val>
            <c:numRef>
              <c:f>'[dm-export-20140626.xls]PPPPC'!$B$4:$AO$4</c:f>
              <c:numCache>
                <c:formatCode>General</c:formatCode>
                <c:ptCount val="40"/>
                <c:pt idx="0">
                  <c:v>12575.567999999999</c:v>
                </c:pt>
                <c:pt idx="1">
                  <c:v>13965.664000000001</c:v>
                </c:pt>
                <c:pt idx="2">
                  <c:v>14410.163</c:v>
                </c:pt>
                <c:pt idx="3">
                  <c:v>15531.182000000001</c:v>
                </c:pt>
                <c:pt idx="4">
                  <c:v>17099.348000000002</c:v>
                </c:pt>
                <c:pt idx="5">
                  <c:v>18231.826000000001</c:v>
                </c:pt>
                <c:pt idx="6">
                  <c:v>19078.407999999999</c:v>
                </c:pt>
                <c:pt idx="7">
                  <c:v>20062.554</c:v>
                </c:pt>
                <c:pt idx="8">
                  <c:v>21442.13</c:v>
                </c:pt>
                <c:pt idx="9">
                  <c:v>22878.982</c:v>
                </c:pt>
                <c:pt idx="10">
                  <c:v>23913.664000000001</c:v>
                </c:pt>
                <c:pt idx="11">
                  <c:v>24365.525000000001</c:v>
                </c:pt>
                <c:pt idx="12">
                  <c:v>25466.731</c:v>
                </c:pt>
                <c:pt idx="13">
                  <c:v>26441.648000000001</c:v>
                </c:pt>
                <c:pt idx="14">
                  <c:v>27755.478999999999</c:v>
                </c:pt>
                <c:pt idx="15">
                  <c:v>28762.675999999999</c:v>
                </c:pt>
                <c:pt idx="16">
                  <c:v>30047.221000000001</c:v>
                </c:pt>
                <c:pt idx="17">
                  <c:v>31553.438999999998</c:v>
                </c:pt>
                <c:pt idx="18">
                  <c:v>32928.947999999997</c:v>
                </c:pt>
                <c:pt idx="19">
                  <c:v>34619.9</c:v>
                </c:pt>
                <c:pt idx="20">
                  <c:v>36450.137999999999</c:v>
                </c:pt>
                <c:pt idx="21">
                  <c:v>37253.442999999999</c:v>
                </c:pt>
                <c:pt idx="22">
                  <c:v>38123.178999999996</c:v>
                </c:pt>
                <c:pt idx="23">
                  <c:v>39597.368999999999</c:v>
                </c:pt>
                <c:pt idx="24">
                  <c:v>41845.612999999998</c:v>
                </c:pt>
                <c:pt idx="25">
                  <c:v>44224.131000000001</c:v>
                </c:pt>
                <c:pt idx="26">
                  <c:v>46358.358</c:v>
                </c:pt>
                <c:pt idx="27">
                  <c:v>47963.557999999997</c:v>
                </c:pt>
                <c:pt idx="28">
                  <c:v>48307.78</c:v>
                </c:pt>
                <c:pt idx="29">
                  <c:v>46906.900999999998</c:v>
                </c:pt>
                <c:pt idx="30">
                  <c:v>48294.15</c:v>
                </c:pt>
                <c:pt idx="31">
                  <c:v>49797.250999999997</c:v>
                </c:pt>
                <c:pt idx="32">
                  <c:v>51708.982000000004</c:v>
                </c:pt>
                <c:pt idx="33">
                  <c:v>53101.012000000002</c:v>
                </c:pt>
                <c:pt idx="34">
                  <c:v>54979.938000000002</c:v>
                </c:pt>
                <c:pt idx="35">
                  <c:v>57158.178</c:v>
                </c:pt>
                <c:pt idx="36">
                  <c:v>59544.095000000001</c:v>
                </c:pt>
                <c:pt idx="37">
                  <c:v>62013.498</c:v>
                </c:pt>
                <c:pt idx="38">
                  <c:v>64388.169000000002</c:v>
                </c:pt>
                <c:pt idx="39">
                  <c:v>66632.816000000006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'[dm-export-20140626.xls]PPPPC'!$A$5</c:f>
              <c:strCache>
                <c:ptCount val="1"/>
                <c:pt idx="0">
                  <c:v>EU28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Pt>
            <c:idx val="33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4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5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6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7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8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dPt>
            <c:idx val="39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cat>
            <c:strRef>
              <c:f>'[dm-export-20140626.xls]PPPPC'!$B$1:$AO$1</c:f>
              <c:strCache>
                <c:ptCount val="40"/>
                <c:pt idx="0">
                  <c:v>1980</c:v>
                </c:pt>
                <c:pt idx="5">
                  <c:v>1985</c:v>
                </c:pt>
                <c:pt idx="10">
                  <c:v>1990</c:v>
                </c:pt>
                <c:pt idx="15">
                  <c:v>1995</c:v>
                </c:pt>
                <c:pt idx="20">
                  <c:v>2000</c:v>
                </c:pt>
                <c:pt idx="25">
                  <c:v>2005</c:v>
                </c:pt>
                <c:pt idx="30">
                  <c:v>2010</c:v>
                </c:pt>
                <c:pt idx="35">
                  <c:v>2015</c:v>
                </c:pt>
                <c:pt idx="39">
                  <c:v>2019</c:v>
                </c:pt>
              </c:strCache>
            </c:strRef>
          </c:cat>
          <c:val>
            <c:numRef>
              <c:f>'[dm-export-20140626.xls]PPPPC'!$B$5:$AO$5</c:f>
              <c:numCache>
                <c:formatCode>General</c:formatCode>
                <c:ptCount val="40"/>
                <c:pt idx="0">
                  <c:v>8198.3989999999994</c:v>
                </c:pt>
                <c:pt idx="1">
                  <c:v>8907.4989999999998</c:v>
                </c:pt>
                <c:pt idx="2">
                  <c:v>9512.2119999999995</c:v>
                </c:pt>
                <c:pt idx="3">
                  <c:v>10052.617</c:v>
                </c:pt>
                <c:pt idx="4">
                  <c:v>10652.453</c:v>
                </c:pt>
                <c:pt idx="5">
                  <c:v>11236.681</c:v>
                </c:pt>
                <c:pt idx="6">
                  <c:v>11764.615</c:v>
                </c:pt>
                <c:pt idx="7">
                  <c:v>12388.387000000001</c:v>
                </c:pt>
                <c:pt idx="8">
                  <c:v>13301.842000000001</c:v>
                </c:pt>
                <c:pt idx="9">
                  <c:v>14243.939</c:v>
                </c:pt>
                <c:pt idx="10">
                  <c:v>15053.968000000001</c:v>
                </c:pt>
                <c:pt idx="11">
                  <c:v>15640.84</c:v>
                </c:pt>
                <c:pt idx="12">
                  <c:v>15916.395</c:v>
                </c:pt>
                <c:pt idx="13">
                  <c:v>16106.541999999999</c:v>
                </c:pt>
                <c:pt idx="14">
                  <c:v>16911.025000000001</c:v>
                </c:pt>
                <c:pt idx="15">
                  <c:v>17647.524000000001</c:v>
                </c:pt>
                <c:pt idx="16">
                  <c:v>18317.078000000001</c:v>
                </c:pt>
                <c:pt idx="17">
                  <c:v>19141.215</c:v>
                </c:pt>
                <c:pt idx="18">
                  <c:v>19882.964</c:v>
                </c:pt>
                <c:pt idx="19">
                  <c:v>20621.083999999999</c:v>
                </c:pt>
                <c:pt idx="20">
                  <c:v>21897.67</c:v>
                </c:pt>
                <c:pt idx="21">
                  <c:v>22821.617999999999</c:v>
                </c:pt>
                <c:pt idx="22">
                  <c:v>23414.981</c:v>
                </c:pt>
                <c:pt idx="23">
                  <c:v>24215.681</c:v>
                </c:pt>
                <c:pt idx="24">
                  <c:v>25444.567999999999</c:v>
                </c:pt>
                <c:pt idx="25">
                  <c:v>26692.876</c:v>
                </c:pt>
                <c:pt idx="26">
                  <c:v>28394.641</c:v>
                </c:pt>
                <c:pt idx="27">
                  <c:v>30016.863000000001</c:v>
                </c:pt>
                <c:pt idx="28">
                  <c:v>30640.684000000001</c:v>
                </c:pt>
                <c:pt idx="29">
                  <c:v>29401.054</c:v>
                </c:pt>
                <c:pt idx="30">
                  <c:v>30254.741999999998</c:v>
                </c:pt>
                <c:pt idx="31">
                  <c:v>31327.564999999999</c:v>
                </c:pt>
                <c:pt idx="32">
                  <c:v>31705.946</c:v>
                </c:pt>
                <c:pt idx="33">
                  <c:v>32151.656999999999</c:v>
                </c:pt>
                <c:pt idx="34">
                  <c:v>33083.93</c:v>
                </c:pt>
                <c:pt idx="35">
                  <c:v>34192</c:v>
                </c:pt>
                <c:pt idx="36">
                  <c:v>35407.107000000004</c:v>
                </c:pt>
                <c:pt idx="37">
                  <c:v>36712.15</c:v>
                </c:pt>
                <c:pt idx="38">
                  <c:v>38078.159</c:v>
                </c:pt>
                <c:pt idx="39">
                  <c:v>39513.464999999997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08320"/>
        <c:axId val="23209856"/>
      </c:lineChart>
      <c:catAx>
        <c:axId val="232083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23209856"/>
        <c:crosses val="autoZero"/>
        <c:auto val="1"/>
        <c:lblAlgn val="ctr"/>
        <c:lblOffset val="100"/>
        <c:noMultiLvlLbl val="0"/>
      </c:catAx>
      <c:valAx>
        <c:axId val="23209856"/>
        <c:scaling>
          <c:orientation val="minMax"/>
          <c:max val="65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cs-CZ"/>
          </a:p>
        </c:txPr>
        <c:crossAx val="23208320"/>
        <c:crosses val="autoZero"/>
        <c:crossBetween val="between"/>
        <c:majorUnit val="15000"/>
      </c:valAx>
    </c:plotArea>
    <c:legend>
      <c:legendPos val="b"/>
      <c:layout>
        <c:manualLayout>
          <c:xMode val="edge"/>
          <c:yMode val="edge"/>
          <c:x val="8.2015363502415936E-2"/>
          <c:y val="0.14489085635173909"/>
          <c:w val="0.40849525371497886"/>
          <c:h val="6.891340597544203E-2"/>
        </c:manualLayout>
      </c:layout>
      <c:overlay val="0"/>
      <c:txPr>
        <a:bodyPr/>
        <a:lstStyle/>
        <a:p>
          <a:pPr>
            <a:defRPr sz="2000" b="1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FI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List1!$B$2:$K$2</c:f>
              <c:numCache>
                <c:formatCode>0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List1!$A$3</c:f>
              <c:strCache>
                <c:ptCount val="1"/>
                <c:pt idx="0">
                  <c:v>SE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List1!$B$3:$K$3</c:f>
              <c:numCache>
                <c:formatCode>0</c:formatCode>
                <c:ptCount val="10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10</c:v>
                </c:pt>
                <c:pt idx="9">
                  <c:v>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List1!$A$4</c:f>
              <c:strCache>
                <c:ptCount val="1"/>
                <c:pt idx="0">
                  <c:v>NL</c:v>
                </c:pt>
              </c:strCache>
            </c:strRef>
          </c:tx>
          <c:spPr>
            <a:ln w="38100">
              <a:solidFill>
                <a:srgbClr val="FF9933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List1!$B$4:$K$4</c:f>
              <c:numCache>
                <c:formatCode>0</c:formatCode>
                <c:ptCount val="10"/>
                <c:pt idx="0">
                  <c:v>11</c:v>
                </c:pt>
                <c:pt idx="1">
                  <c:v>10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8</c:v>
                </c:pt>
                <c:pt idx="9">
                  <c:v>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List1!$A$5</c:f>
              <c:strCache>
                <c:ptCount val="1"/>
                <c:pt idx="0">
                  <c:v>DE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List1!$B$5:$K$5</c:f>
              <c:numCache>
                <c:formatCode>0</c:formatCode>
                <c:ptCount val="10"/>
                <c:pt idx="0">
                  <c:v>7</c:v>
                </c:pt>
                <c:pt idx="1">
                  <c:v>5</c:v>
                </c:pt>
                <c:pt idx="2">
                  <c:v>7</c:v>
                </c:pt>
                <c:pt idx="3">
                  <c:v>7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4</c:v>
                </c:pt>
                <c:pt idx="8">
                  <c:v>5</c:v>
                </c:pt>
                <c:pt idx="9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List1!$A$6</c:f>
              <c:strCache>
                <c:ptCount val="1"/>
                <c:pt idx="0">
                  <c:v>CZ</c:v>
                </c:pt>
              </c:strCache>
            </c:strRef>
          </c:tx>
          <c:spPr>
            <a:ln w="889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1.4540167211922936E-3"/>
                  <c:y val="-4.23760827291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237608272917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724176746875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810250817884406E-2"/>
                  <c:y val="-3.6322356625004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540167211922936E-3"/>
                  <c:y val="-2.4214904416669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540167211922936E-3"/>
                  <c:y val="-3.632235662500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7241003271537627E-3"/>
                  <c:y val="-3.32954935729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902217375499818E-2"/>
                  <c:y val="-8.1725302406260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635041802980734E-2"/>
                  <c:y val="-6.659098714584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3798618684114757E-2"/>
                  <c:y val="8.8700845256360308E-2"/>
                </c:manualLayout>
              </c:layout>
              <c:tx>
                <c:rich>
                  <a:bodyPr/>
                  <a:lstStyle/>
                  <a:p>
                    <a:pPr>
                      <a:defRPr sz="3200" b="1"/>
                    </a:pPr>
                    <a:r>
                      <a:rPr lang="cs-CZ" dirty="0" smtClean="0"/>
                      <a:t>3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List1!$B$6:$K$6</c:f>
              <c:numCache>
                <c:formatCode>0</c:formatCode>
                <c:ptCount val="10"/>
                <c:pt idx="0">
                  <c:v>31</c:v>
                </c:pt>
                <c:pt idx="1">
                  <c:v>33</c:v>
                </c:pt>
                <c:pt idx="2">
                  <c:v>33</c:v>
                </c:pt>
                <c:pt idx="3">
                  <c:v>31</c:v>
                </c:pt>
                <c:pt idx="4">
                  <c:v>36</c:v>
                </c:pt>
                <c:pt idx="5">
                  <c:v>38</c:v>
                </c:pt>
                <c:pt idx="6">
                  <c:v>39</c:v>
                </c:pt>
                <c:pt idx="7">
                  <c:v>46</c:v>
                </c:pt>
                <c:pt idx="8">
                  <c:v>37</c:v>
                </c:pt>
                <c:pt idx="9">
                  <c:v>21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List1!$A$7</c:f>
              <c:strCache>
                <c:ptCount val="1"/>
                <c:pt idx="0">
                  <c:v>PT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List1!$B$7:$K$7</c:f>
              <c:numCache>
                <c:formatCode>0</c:formatCode>
                <c:ptCount val="10"/>
                <c:pt idx="0">
                  <c:v>43</c:v>
                </c:pt>
                <c:pt idx="1">
                  <c:v>40</c:v>
                </c:pt>
                <c:pt idx="2">
                  <c:v>43</c:v>
                </c:pt>
                <c:pt idx="3">
                  <c:v>43</c:v>
                </c:pt>
                <c:pt idx="4">
                  <c:v>46</c:v>
                </c:pt>
                <c:pt idx="5">
                  <c:v>45</c:v>
                </c:pt>
                <c:pt idx="6">
                  <c:v>49</c:v>
                </c:pt>
                <c:pt idx="7">
                  <c:v>51</c:v>
                </c:pt>
                <c:pt idx="8">
                  <c:v>36</c:v>
                </c:pt>
                <c:pt idx="9">
                  <c:v>38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List1!$A$8</c:f>
              <c:strCache>
                <c:ptCount val="1"/>
                <c:pt idx="0">
                  <c:v>IT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List1!$B$8:$K$8</c:f>
              <c:numCache>
                <c:formatCode>0</c:formatCode>
                <c:ptCount val="10"/>
                <c:pt idx="0">
                  <c:v>47</c:v>
                </c:pt>
                <c:pt idx="1">
                  <c:v>46</c:v>
                </c:pt>
                <c:pt idx="2">
                  <c:v>49</c:v>
                </c:pt>
                <c:pt idx="3">
                  <c:v>48</c:v>
                </c:pt>
                <c:pt idx="4">
                  <c:v>48</c:v>
                </c:pt>
                <c:pt idx="5">
                  <c:v>43</c:v>
                </c:pt>
                <c:pt idx="6">
                  <c:v>42</c:v>
                </c:pt>
                <c:pt idx="7">
                  <c:v>49</c:v>
                </c:pt>
                <c:pt idx="8">
                  <c:v>49</c:v>
                </c:pt>
                <c:pt idx="9">
                  <c:v>43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List1!$A$9</c:f>
              <c:strCache>
                <c:ptCount val="1"/>
                <c:pt idx="0">
                  <c:v>SK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List1!$B$9:$K$9</c:f>
              <c:numCache>
                <c:formatCode>0</c:formatCode>
                <c:ptCount val="10"/>
                <c:pt idx="0">
                  <c:v>36</c:v>
                </c:pt>
                <c:pt idx="1">
                  <c:v>41</c:v>
                </c:pt>
                <c:pt idx="2">
                  <c:v>46</c:v>
                </c:pt>
                <c:pt idx="3">
                  <c:v>47</c:v>
                </c:pt>
                <c:pt idx="4">
                  <c:v>60</c:v>
                </c:pt>
                <c:pt idx="5">
                  <c:v>69</c:v>
                </c:pt>
                <c:pt idx="6">
                  <c:v>71</c:v>
                </c:pt>
                <c:pt idx="7">
                  <c:v>78</c:v>
                </c:pt>
                <c:pt idx="8">
                  <c:v>75</c:v>
                </c:pt>
                <c:pt idx="9">
                  <c:v>67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List1!$A$10</c:f>
              <c:strCache>
                <c:ptCount val="1"/>
                <c:pt idx="0">
                  <c:v>PL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List1!$B$10:$K$10</c:f>
              <c:numCache>
                <c:formatCode>0</c:formatCode>
                <c:ptCount val="10"/>
                <c:pt idx="0">
                  <c:v>45</c:v>
                </c:pt>
                <c:pt idx="1">
                  <c:v>51</c:v>
                </c:pt>
                <c:pt idx="2">
                  <c:v>53</c:v>
                </c:pt>
                <c:pt idx="3">
                  <c:v>46</c:v>
                </c:pt>
                <c:pt idx="4">
                  <c:v>39</c:v>
                </c:pt>
                <c:pt idx="5">
                  <c:v>41</c:v>
                </c:pt>
                <c:pt idx="6">
                  <c:v>41</c:v>
                </c:pt>
                <c:pt idx="7">
                  <c:v>42</c:v>
                </c:pt>
                <c:pt idx="8">
                  <c:v>43</c:v>
                </c:pt>
                <c:pt idx="9">
                  <c:v>41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List1!$A$11</c:f>
              <c:strCache>
                <c:ptCount val="1"/>
                <c:pt idx="0">
                  <c:v>HU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cat>
            <c:strRef>
              <c:f>List1!$B$1:$K$1</c:f>
              <c:strCache>
                <c:ptCount val="10"/>
                <c:pt idx="0">
                  <c:v>2006-2007</c:v>
                </c:pt>
                <c:pt idx="1">
                  <c:v>2007-2008</c:v>
                </c:pt>
                <c:pt idx="2">
                  <c:v>2008-2009</c:v>
                </c:pt>
                <c:pt idx="3">
                  <c:v>2009-2010</c:v>
                </c:pt>
                <c:pt idx="4">
                  <c:v>2010-2011</c:v>
                </c:pt>
                <c:pt idx="5">
                  <c:v>2011-2012</c:v>
                </c:pt>
                <c:pt idx="6">
                  <c:v>2012-2013</c:v>
                </c:pt>
                <c:pt idx="7">
                  <c:v>2013-2014</c:v>
                </c:pt>
                <c:pt idx="8">
                  <c:v>2014-2015</c:v>
                </c:pt>
                <c:pt idx="9">
                  <c:v>2015-2016</c:v>
                </c:pt>
              </c:strCache>
            </c:strRef>
          </c:cat>
          <c:val>
            <c:numRef>
              <c:f>List1!$B$11:$K$11</c:f>
              <c:numCache>
                <c:formatCode>General</c:formatCode>
                <c:ptCount val="10"/>
                <c:pt idx="0">
                  <c:v>38</c:v>
                </c:pt>
                <c:pt idx="1">
                  <c:v>47</c:v>
                </c:pt>
                <c:pt idx="2">
                  <c:v>62</c:v>
                </c:pt>
                <c:pt idx="3">
                  <c:v>58</c:v>
                </c:pt>
                <c:pt idx="4">
                  <c:v>52</c:v>
                </c:pt>
                <c:pt idx="5">
                  <c:v>48</c:v>
                </c:pt>
                <c:pt idx="6">
                  <c:v>60</c:v>
                </c:pt>
                <c:pt idx="7">
                  <c:v>63</c:v>
                </c:pt>
                <c:pt idx="8">
                  <c:v>60</c:v>
                </c:pt>
                <c:pt idx="9" formatCode="0">
                  <c:v>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62304"/>
        <c:axId val="71763840"/>
      </c:lineChart>
      <c:catAx>
        <c:axId val="71762304"/>
        <c:scaling>
          <c:orientation val="minMax"/>
        </c:scaling>
        <c:delete val="0"/>
        <c:axPos val="b"/>
        <c:majorTickMark val="out"/>
        <c:minorTickMark val="none"/>
        <c:tickLblPos val="nextTo"/>
        <c:crossAx val="71763840"/>
        <c:crosses val="max"/>
        <c:auto val="1"/>
        <c:lblAlgn val="ctr"/>
        <c:lblOffset val="100"/>
        <c:noMultiLvlLbl val="0"/>
      </c:catAx>
      <c:valAx>
        <c:axId val="71763840"/>
        <c:scaling>
          <c:orientation val="maxMin"/>
          <c:max val="8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717623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List1!$C$31</c:f>
              <c:strCache>
                <c:ptCount val="1"/>
                <c:pt idx="0">
                  <c:v>2013/2014</c:v>
                </c:pt>
              </c:strCache>
            </c:strRef>
          </c:tx>
          <c:invertIfNegative val="0"/>
          <c:cat>
            <c:multiLvlStrRef>
              <c:f>List1!$A$32:$B$44</c:f>
              <c:multiLvlStrCache>
                <c:ptCount val="13"/>
                <c:lvl>
                  <c:pt idx="0">
                    <c:v>Institution</c:v>
                  </c:pt>
                  <c:pt idx="1">
                    <c:v>Infrastructure</c:v>
                  </c:pt>
                  <c:pt idx="2">
                    <c:v>Macroeconomic environment </c:v>
                  </c:pt>
                  <c:pt idx="3">
                    <c:v>Health and primary education</c:v>
                  </c:pt>
                  <c:pt idx="4">
                    <c:v>Higher education and training </c:v>
                  </c:pt>
                  <c:pt idx="5">
                    <c:v>Goods market efficiency</c:v>
                  </c:pt>
                  <c:pt idx="6">
                    <c:v>Labor market efficiency</c:v>
                  </c:pt>
                  <c:pt idx="7">
                    <c:v>Financial market development </c:v>
                  </c:pt>
                  <c:pt idx="8">
                    <c:v>Technological readiness</c:v>
                  </c:pt>
                  <c:pt idx="9">
                    <c:v>Market size</c:v>
                  </c:pt>
                  <c:pt idx="10">
                    <c:v>Business sophistication</c:v>
                  </c:pt>
                  <c:pt idx="11">
                    <c:v>Innovation</c:v>
                  </c:pt>
                  <c:pt idx="12">
                    <c:v>GCI</c:v>
                  </c:pt>
                </c:lvl>
                <c:lvl>
                  <c:pt idx="0">
                    <c:v>Basic requirements</c:v>
                  </c:pt>
                  <c:pt idx="4">
                    <c:v>Efficiency enhancers</c:v>
                  </c:pt>
                  <c:pt idx="10">
                    <c:v>Innovation </c:v>
                  </c:pt>
                  <c:pt idx="12">
                    <c:v>GCI </c:v>
                  </c:pt>
                </c:lvl>
              </c:multiLvlStrCache>
            </c:multiLvlStrRef>
          </c:cat>
          <c:val>
            <c:numRef>
              <c:f>List1!$C$32:$C$44</c:f>
              <c:numCache>
                <c:formatCode>General</c:formatCode>
                <c:ptCount val="13"/>
                <c:pt idx="0">
                  <c:v>86</c:v>
                </c:pt>
                <c:pt idx="1">
                  <c:v>39</c:v>
                </c:pt>
                <c:pt idx="2">
                  <c:v>55</c:v>
                </c:pt>
                <c:pt idx="3">
                  <c:v>60</c:v>
                </c:pt>
                <c:pt idx="4">
                  <c:v>39</c:v>
                </c:pt>
                <c:pt idx="5">
                  <c:v>48</c:v>
                </c:pt>
                <c:pt idx="6">
                  <c:v>81</c:v>
                </c:pt>
                <c:pt idx="7">
                  <c:v>58</c:v>
                </c:pt>
                <c:pt idx="8">
                  <c:v>34</c:v>
                </c:pt>
                <c:pt idx="9">
                  <c:v>41</c:v>
                </c:pt>
                <c:pt idx="10">
                  <c:v>38</c:v>
                </c:pt>
                <c:pt idx="11">
                  <c:v>37</c:v>
                </c:pt>
                <c:pt idx="12">
                  <c:v>46</c:v>
                </c:pt>
              </c:numCache>
            </c:numRef>
          </c:val>
        </c:ser>
        <c:ser>
          <c:idx val="1"/>
          <c:order val="1"/>
          <c:tx>
            <c:strRef>
              <c:f>List1!$D$31</c:f>
              <c:strCache>
                <c:ptCount val="1"/>
                <c:pt idx="0">
                  <c:v>2014/2015</c:v>
                </c:pt>
              </c:strCache>
            </c:strRef>
          </c:tx>
          <c:invertIfNegative val="0"/>
          <c:cat>
            <c:multiLvlStrRef>
              <c:f>List1!$A$32:$B$44</c:f>
              <c:multiLvlStrCache>
                <c:ptCount val="13"/>
                <c:lvl>
                  <c:pt idx="0">
                    <c:v>Institution</c:v>
                  </c:pt>
                  <c:pt idx="1">
                    <c:v>Infrastructure</c:v>
                  </c:pt>
                  <c:pt idx="2">
                    <c:v>Macroeconomic environment </c:v>
                  </c:pt>
                  <c:pt idx="3">
                    <c:v>Health and primary education</c:v>
                  </c:pt>
                  <c:pt idx="4">
                    <c:v>Higher education and training </c:v>
                  </c:pt>
                  <c:pt idx="5">
                    <c:v>Goods market efficiency</c:v>
                  </c:pt>
                  <c:pt idx="6">
                    <c:v>Labor market efficiency</c:v>
                  </c:pt>
                  <c:pt idx="7">
                    <c:v>Financial market development </c:v>
                  </c:pt>
                  <c:pt idx="8">
                    <c:v>Technological readiness</c:v>
                  </c:pt>
                  <c:pt idx="9">
                    <c:v>Market size</c:v>
                  </c:pt>
                  <c:pt idx="10">
                    <c:v>Business sophistication</c:v>
                  </c:pt>
                  <c:pt idx="11">
                    <c:v>Innovation</c:v>
                  </c:pt>
                  <c:pt idx="12">
                    <c:v>GCI</c:v>
                  </c:pt>
                </c:lvl>
                <c:lvl>
                  <c:pt idx="0">
                    <c:v>Basic requirements</c:v>
                  </c:pt>
                  <c:pt idx="4">
                    <c:v>Efficiency enhancers</c:v>
                  </c:pt>
                  <c:pt idx="10">
                    <c:v>Innovation </c:v>
                  </c:pt>
                  <c:pt idx="12">
                    <c:v>GCI </c:v>
                  </c:pt>
                </c:lvl>
              </c:multiLvlStrCache>
            </c:multiLvlStrRef>
          </c:cat>
          <c:val>
            <c:numRef>
              <c:f>List1!$D$32:$D$44</c:f>
              <c:numCache>
                <c:formatCode>General</c:formatCode>
                <c:ptCount val="13"/>
                <c:pt idx="0">
                  <c:v>76</c:v>
                </c:pt>
                <c:pt idx="1">
                  <c:v>41</c:v>
                </c:pt>
                <c:pt idx="2">
                  <c:v>40</c:v>
                </c:pt>
                <c:pt idx="3">
                  <c:v>37</c:v>
                </c:pt>
                <c:pt idx="4">
                  <c:v>35</c:v>
                </c:pt>
                <c:pt idx="5">
                  <c:v>50</c:v>
                </c:pt>
                <c:pt idx="6">
                  <c:v>62</c:v>
                </c:pt>
                <c:pt idx="7">
                  <c:v>44</c:v>
                </c:pt>
                <c:pt idx="8">
                  <c:v>36</c:v>
                </c:pt>
                <c:pt idx="9">
                  <c:v>42</c:v>
                </c:pt>
                <c:pt idx="10">
                  <c:v>35</c:v>
                </c:pt>
                <c:pt idx="11">
                  <c:v>39</c:v>
                </c:pt>
                <c:pt idx="12">
                  <c:v>37</c:v>
                </c:pt>
              </c:numCache>
            </c:numRef>
          </c:val>
        </c:ser>
        <c:ser>
          <c:idx val="2"/>
          <c:order val="2"/>
          <c:tx>
            <c:strRef>
              <c:f>List1!$E$31</c:f>
              <c:strCache>
                <c:ptCount val="1"/>
                <c:pt idx="0">
                  <c:v>2015/2016</c:v>
                </c:pt>
              </c:strCache>
            </c:strRef>
          </c:tx>
          <c:invertIfNegative val="0"/>
          <c:cat>
            <c:multiLvlStrRef>
              <c:f>List1!$A$32:$B$44</c:f>
              <c:multiLvlStrCache>
                <c:ptCount val="13"/>
                <c:lvl>
                  <c:pt idx="0">
                    <c:v>Institution</c:v>
                  </c:pt>
                  <c:pt idx="1">
                    <c:v>Infrastructure</c:v>
                  </c:pt>
                  <c:pt idx="2">
                    <c:v>Macroeconomic environment </c:v>
                  </c:pt>
                  <c:pt idx="3">
                    <c:v>Health and primary education</c:v>
                  </c:pt>
                  <c:pt idx="4">
                    <c:v>Higher education and training </c:v>
                  </c:pt>
                  <c:pt idx="5">
                    <c:v>Goods market efficiency</c:v>
                  </c:pt>
                  <c:pt idx="6">
                    <c:v>Labor market efficiency</c:v>
                  </c:pt>
                  <c:pt idx="7">
                    <c:v>Financial market development </c:v>
                  </c:pt>
                  <c:pt idx="8">
                    <c:v>Technological readiness</c:v>
                  </c:pt>
                  <c:pt idx="9">
                    <c:v>Market size</c:v>
                  </c:pt>
                  <c:pt idx="10">
                    <c:v>Business sophistication</c:v>
                  </c:pt>
                  <c:pt idx="11">
                    <c:v>Innovation</c:v>
                  </c:pt>
                  <c:pt idx="12">
                    <c:v>GCI</c:v>
                  </c:pt>
                </c:lvl>
                <c:lvl>
                  <c:pt idx="0">
                    <c:v>Basic requirements</c:v>
                  </c:pt>
                  <c:pt idx="4">
                    <c:v>Efficiency enhancers</c:v>
                  </c:pt>
                  <c:pt idx="10">
                    <c:v>Innovation </c:v>
                  </c:pt>
                  <c:pt idx="12">
                    <c:v>GCI </c:v>
                  </c:pt>
                </c:lvl>
              </c:multiLvlStrCache>
            </c:multiLvlStrRef>
          </c:cat>
          <c:val>
            <c:numRef>
              <c:f>List1!$E$32:$E$44</c:f>
              <c:numCache>
                <c:formatCode>General</c:formatCode>
                <c:ptCount val="13"/>
                <c:pt idx="0">
                  <c:v>57</c:v>
                </c:pt>
                <c:pt idx="1">
                  <c:v>41</c:v>
                </c:pt>
                <c:pt idx="2">
                  <c:v>21</c:v>
                </c:pt>
                <c:pt idx="3">
                  <c:v>27</c:v>
                </c:pt>
                <c:pt idx="4">
                  <c:v>29</c:v>
                </c:pt>
                <c:pt idx="5">
                  <c:v>37</c:v>
                </c:pt>
                <c:pt idx="6">
                  <c:v>47</c:v>
                </c:pt>
                <c:pt idx="7">
                  <c:v>24</c:v>
                </c:pt>
                <c:pt idx="8">
                  <c:v>29</c:v>
                </c:pt>
                <c:pt idx="9">
                  <c:v>47</c:v>
                </c:pt>
                <c:pt idx="10">
                  <c:v>30</c:v>
                </c:pt>
                <c:pt idx="11">
                  <c:v>35</c:v>
                </c:pt>
                <c:pt idx="12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96224"/>
        <c:axId val="71797760"/>
      </c:barChart>
      <c:catAx>
        <c:axId val="7179622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noFill/>
          <a:ln>
            <a:solidFill>
              <a:schemeClr val="tx2"/>
            </a:solidFill>
          </a:ln>
        </c:spPr>
        <c:crossAx val="71797760"/>
        <c:crosses val="autoZero"/>
        <c:auto val="1"/>
        <c:lblAlgn val="ctr"/>
        <c:lblOffset val="100"/>
        <c:noMultiLvlLbl val="0"/>
      </c:catAx>
      <c:valAx>
        <c:axId val="717977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71796224"/>
        <c:crosses val="autoZero"/>
        <c:crossBetween val="between"/>
      </c:valAx>
      <c:spPr>
        <a:ln>
          <a:solidFill>
            <a:schemeClr val="accent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List1!$H$31</c:f>
              <c:strCache>
                <c:ptCount val="1"/>
                <c:pt idx="0">
                  <c:v>CZE</c:v>
                </c:pt>
              </c:strCache>
            </c:strRef>
          </c:tx>
          <c:marker>
            <c:symbol val="none"/>
          </c:marker>
          <c:cat>
            <c:strRef>
              <c:f>List1!$B$32:$B$43</c:f>
              <c:strCache>
                <c:ptCount val="12"/>
                <c:pt idx="0">
                  <c:v>Institution</c:v>
                </c:pt>
                <c:pt idx="1">
                  <c:v>Infrastructure</c:v>
                </c:pt>
                <c:pt idx="2">
                  <c:v>Macroeconomic environment </c:v>
                </c:pt>
                <c:pt idx="3">
                  <c:v>Health and primary education</c:v>
                </c:pt>
                <c:pt idx="4">
                  <c:v>Higher education and training </c:v>
                </c:pt>
                <c:pt idx="5">
                  <c:v>Goods market efficiency</c:v>
                </c:pt>
                <c:pt idx="6">
                  <c:v>Labor market efficiency</c:v>
                </c:pt>
                <c:pt idx="7">
                  <c:v>Financial market development </c:v>
                </c:pt>
                <c:pt idx="8">
                  <c:v>Technological readiness</c:v>
                </c:pt>
                <c:pt idx="9">
                  <c:v>Market size</c:v>
                </c:pt>
                <c:pt idx="10">
                  <c:v>Business sophistication</c:v>
                </c:pt>
                <c:pt idx="11">
                  <c:v>Innovation</c:v>
                </c:pt>
              </c:strCache>
            </c:strRef>
          </c:cat>
          <c:val>
            <c:numRef>
              <c:f>List1!$H$32:$H$43</c:f>
              <c:numCache>
                <c:formatCode>General</c:formatCode>
                <c:ptCount val="12"/>
                <c:pt idx="0">
                  <c:v>4.0999999999999996</c:v>
                </c:pt>
                <c:pt idx="1">
                  <c:v>4.7</c:v>
                </c:pt>
                <c:pt idx="2">
                  <c:v>6</c:v>
                </c:pt>
                <c:pt idx="3">
                  <c:v>6.3</c:v>
                </c:pt>
                <c:pt idx="4">
                  <c:v>5.0999999999999996</c:v>
                </c:pt>
                <c:pt idx="5">
                  <c:v>4.5999999999999996</c:v>
                </c:pt>
                <c:pt idx="6">
                  <c:v>4.4000000000000004</c:v>
                </c:pt>
                <c:pt idx="7">
                  <c:v>4.5999999999999996</c:v>
                </c:pt>
                <c:pt idx="8">
                  <c:v>5.4</c:v>
                </c:pt>
                <c:pt idx="9">
                  <c:v>4.5</c:v>
                </c:pt>
                <c:pt idx="10">
                  <c:v>4.5</c:v>
                </c:pt>
                <c:pt idx="1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List1!$J$31</c:f>
              <c:strCache>
                <c:ptCount val="1"/>
                <c:pt idx="0">
                  <c:v>SUI</c:v>
                </c:pt>
              </c:strCache>
            </c:strRef>
          </c:tx>
          <c:marker>
            <c:symbol val="none"/>
          </c:marker>
          <c:cat>
            <c:strRef>
              <c:f>List1!$B$32:$B$43</c:f>
              <c:strCache>
                <c:ptCount val="12"/>
                <c:pt idx="0">
                  <c:v>Institution</c:v>
                </c:pt>
                <c:pt idx="1">
                  <c:v>Infrastructure</c:v>
                </c:pt>
                <c:pt idx="2">
                  <c:v>Macroeconomic environment </c:v>
                </c:pt>
                <c:pt idx="3">
                  <c:v>Health and primary education</c:v>
                </c:pt>
                <c:pt idx="4">
                  <c:v>Higher education and training </c:v>
                </c:pt>
                <c:pt idx="5">
                  <c:v>Goods market efficiency</c:v>
                </c:pt>
                <c:pt idx="6">
                  <c:v>Labor market efficiency</c:v>
                </c:pt>
                <c:pt idx="7">
                  <c:v>Financial market development </c:v>
                </c:pt>
                <c:pt idx="8">
                  <c:v>Technological readiness</c:v>
                </c:pt>
                <c:pt idx="9">
                  <c:v>Market size</c:v>
                </c:pt>
                <c:pt idx="10">
                  <c:v>Business sophistication</c:v>
                </c:pt>
                <c:pt idx="11">
                  <c:v>Innovation</c:v>
                </c:pt>
              </c:strCache>
            </c:strRef>
          </c:cat>
          <c:val>
            <c:numRef>
              <c:f>List1!$J$32:$J$43</c:f>
              <c:numCache>
                <c:formatCode>General</c:formatCode>
                <c:ptCount val="12"/>
                <c:pt idx="0">
                  <c:v>5.8</c:v>
                </c:pt>
                <c:pt idx="1">
                  <c:v>6.2</c:v>
                </c:pt>
                <c:pt idx="2">
                  <c:v>6.5</c:v>
                </c:pt>
                <c:pt idx="3">
                  <c:v>6.5</c:v>
                </c:pt>
                <c:pt idx="4">
                  <c:v>6</c:v>
                </c:pt>
                <c:pt idx="5">
                  <c:v>5.4</c:v>
                </c:pt>
                <c:pt idx="6">
                  <c:v>5.8</c:v>
                </c:pt>
                <c:pt idx="7">
                  <c:v>5.0999999999999996</c:v>
                </c:pt>
                <c:pt idx="8">
                  <c:v>6.3</c:v>
                </c:pt>
                <c:pt idx="9">
                  <c:v>4.7</c:v>
                </c:pt>
                <c:pt idx="10">
                  <c:v>5.8</c:v>
                </c:pt>
                <c:pt idx="11">
                  <c:v>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422720"/>
        <c:axId val="73424256"/>
      </c:radarChart>
      <c:catAx>
        <c:axId val="734227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73424256"/>
        <c:crosses val="autoZero"/>
        <c:auto val="1"/>
        <c:lblAlgn val="ctr"/>
        <c:lblOffset val="100"/>
        <c:noMultiLvlLbl val="0"/>
      </c:catAx>
      <c:valAx>
        <c:axId val="73424256"/>
        <c:scaling>
          <c:orientation val="minMax"/>
        </c:scaling>
        <c:delete val="0"/>
        <c:axPos val="l"/>
        <c:majorGridlines/>
        <c:numFmt formatCode="General" sourceLinked="1"/>
        <c:majorTickMark val="cross"/>
        <c:minorTickMark val="none"/>
        <c:tickLblPos val="nextTo"/>
        <c:crossAx val="7342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List1!$A$26:$A$53</c:f>
              <c:strCache>
                <c:ptCount val="28"/>
                <c:pt idx="0">
                  <c:v>Luxembourg</c:v>
                </c:pt>
                <c:pt idx="1">
                  <c:v>Slovak Republic</c:v>
                </c:pt>
                <c:pt idx="2">
                  <c:v>Estonia</c:v>
                </c:pt>
                <c:pt idx="3">
                  <c:v>Czech Republic</c:v>
                </c:pt>
                <c:pt idx="4">
                  <c:v>Belgium</c:v>
                </c:pt>
                <c:pt idx="5">
                  <c:v>Netherlands</c:v>
                </c:pt>
                <c:pt idx="6">
                  <c:v>Lithuania</c:v>
                </c:pt>
                <c:pt idx="7">
                  <c:v>Slovenia</c:v>
                </c:pt>
                <c:pt idx="8">
                  <c:v>Switzerland</c:v>
                </c:pt>
                <c:pt idx="9">
                  <c:v>Bulgaria</c:v>
                </c:pt>
                <c:pt idx="10">
                  <c:v>Latvia</c:v>
                </c:pt>
                <c:pt idx="11">
                  <c:v>Denmark</c:v>
                </c:pt>
                <c:pt idx="12">
                  <c:v>Austria</c:v>
                </c:pt>
                <c:pt idx="13">
                  <c:v>Ukraine</c:v>
                </c:pt>
                <c:pt idx="14">
                  <c:v>Poland</c:v>
                </c:pt>
                <c:pt idx="15">
                  <c:v>Croatia</c:v>
                </c:pt>
                <c:pt idx="16">
                  <c:v>Germany</c:v>
                </c:pt>
                <c:pt idx="17">
                  <c:v>Sweden</c:v>
                </c:pt>
                <c:pt idx="18">
                  <c:v>Serbia</c:v>
                </c:pt>
                <c:pt idx="19">
                  <c:v>Romania</c:v>
                </c:pt>
                <c:pt idx="20">
                  <c:v>European Union</c:v>
                </c:pt>
                <c:pt idx="21">
                  <c:v>Portugal</c:v>
                </c:pt>
                <c:pt idx="22">
                  <c:v>Norway</c:v>
                </c:pt>
                <c:pt idx="23">
                  <c:v>Finland</c:v>
                </c:pt>
                <c:pt idx="24">
                  <c:v>Spain</c:v>
                </c:pt>
                <c:pt idx="25">
                  <c:v>Italy</c:v>
                </c:pt>
                <c:pt idx="26">
                  <c:v>France</c:v>
                </c:pt>
                <c:pt idx="27">
                  <c:v>United Kingdom</c:v>
                </c:pt>
              </c:strCache>
            </c:strRef>
          </c:cat>
          <c:val>
            <c:numRef>
              <c:f>List1!$C$26:$C$53</c:f>
              <c:numCache>
                <c:formatCode>General</c:formatCode>
                <c:ptCount val="28"/>
                <c:pt idx="0">
                  <c:v>203.32140231098234</c:v>
                </c:pt>
                <c:pt idx="1">
                  <c:v>91.930854125977703</c:v>
                </c:pt>
                <c:pt idx="2">
                  <c:v>84.731092480013118</c:v>
                </c:pt>
                <c:pt idx="3">
                  <c:v>83.624146506175023</c:v>
                </c:pt>
                <c:pt idx="4">
                  <c:v>83.604086292711685</c:v>
                </c:pt>
                <c:pt idx="5">
                  <c:v>83.142780850658013</c:v>
                </c:pt>
                <c:pt idx="6">
                  <c:v>81.76067024889214</c:v>
                </c:pt>
                <c:pt idx="7">
                  <c:v>76.805543623007864</c:v>
                </c:pt>
                <c:pt idx="8">
                  <c:v>72.148440955381716</c:v>
                </c:pt>
                <c:pt idx="9">
                  <c:v>67.901950074034815</c:v>
                </c:pt>
                <c:pt idx="10">
                  <c:v>58.022336105603969</c:v>
                </c:pt>
                <c:pt idx="11">
                  <c:v>53.680403002930397</c:v>
                </c:pt>
                <c:pt idx="12">
                  <c:v>53.626428156173453</c:v>
                </c:pt>
                <c:pt idx="13">
                  <c:v>49.154735218876539</c:v>
                </c:pt>
                <c:pt idx="14">
                  <c:v>46.090944849213138</c:v>
                </c:pt>
                <c:pt idx="15">
                  <c:v>45.732971591247654</c:v>
                </c:pt>
                <c:pt idx="16">
                  <c:v>45.630882398520555</c:v>
                </c:pt>
                <c:pt idx="17">
                  <c:v>44.562245319186324</c:v>
                </c:pt>
                <c:pt idx="18">
                  <c:v>44.335694337964817</c:v>
                </c:pt>
                <c:pt idx="19">
                  <c:v>41.129415258979023</c:v>
                </c:pt>
                <c:pt idx="20">
                  <c:v>40.070975013040623</c:v>
                </c:pt>
                <c:pt idx="21">
                  <c:v>39.907295415104684</c:v>
                </c:pt>
                <c:pt idx="22">
                  <c:v>38.000744411440586</c:v>
                </c:pt>
                <c:pt idx="23">
                  <c:v>37.272749552728968</c:v>
                </c:pt>
                <c:pt idx="24">
                  <c:v>32.027768408900023</c:v>
                </c:pt>
                <c:pt idx="25">
                  <c:v>29.367192128759989</c:v>
                </c:pt>
                <c:pt idx="26">
                  <c:v>28.690580642256862</c:v>
                </c:pt>
                <c:pt idx="27">
                  <c:v>28.350367560075647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212672"/>
        <c:axId val="73214208"/>
        <c:axId val="0"/>
      </c:bar3DChart>
      <c:catAx>
        <c:axId val="73212672"/>
        <c:scaling>
          <c:orientation val="minMax"/>
        </c:scaling>
        <c:delete val="0"/>
        <c:axPos val="b"/>
        <c:majorTickMark val="out"/>
        <c:minorTickMark val="none"/>
        <c:tickLblPos val="nextTo"/>
        <c:crossAx val="73214208"/>
        <c:crosses val="autoZero"/>
        <c:auto val="1"/>
        <c:lblAlgn val="ctr"/>
        <c:lblOffset val="100"/>
        <c:noMultiLvlLbl val="0"/>
      </c:catAx>
      <c:valAx>
        <c:axId val="73214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2126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ČR!$A$11</c:f>
              <c:strCache>
                <c:ptCount val="1"/>
                <c:pt idx="0">
                  <c:v>Unemployment rate</c:v>
                </c:pt>
              </c:strCache>
            </c:strRef>
          </c:tx>
          <c:dPt>
            <c:idx val="6"/>
            <c:marker>
              <c:symbol val="diamond"/>
              <c:size val="7"/>
              <c:spPr>
                <a:solidFill>
                  <a:srgbClr val="C00000"/>
                </a:solidFill>
              </c:spPr>
            </c:marker>
            <c:bubble3D val="0"/>
          </c:dPt>
          <c:dPt>
            <c:idx val="7"/>
            <c:marker>
              <c:spPr>
                <a:solidFill>
                  <a:srgbClr val="C00000"/>
                </a:solidFill>
              </c:spPr>
            </c:marker>
            <c:bubble3D val="0"/>
          </c:dPt>
          <c:cat>
            <c:numRef>
              <c:f>ČR!$B$10:$I$10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ČR!$B$11:$I$11</c:f>
              <c:numCache>
                <c:formatCode>0.0</c:formatCode>
                <c:ptCount val="8"/>
                <c:pt idx="0">
                  <c:v>7.3680782263430551</c:v>
                </c:pt>
                <c:pt idx="1">
                  <c:v>6.7918383185217959</c:v>
                </c:pt>
                <c:pt idx="2">
                  <c:v>7.044049053289327</c:v>
                </c:pt>
                <c:pt idx="3">
                  <c:v>7.0503569725178652</c:v>
                </c:pt>
                <c:pt idx="4">
                  <c:v>6.194721646710672</c:v>
                </c:pt>
                <c:pt idx="5">
                  <c:v>5.2720172494952928</c:v>
                </c:pt>
                <c:pt idx="6">
                  <c:v>4.8359017958727746</c:v>
                </c:pt>
                <c:pt idx="7">
                  <c:v>4.7435015394675357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27360"/>
        <c:axId val="73328896"/>
      </c:lineChart>
      <c:catAx>
        <c:axId val="7332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328896"/>
        <c:crosses val="autoZero"/>
        <c:auto val="1"/>
        <c:lblAlgn val="ctr"/>
        <c:lblOffset val="100"/>
        <c:noMultiLvlLbl val="0"/>
      </c:catAx>
      <c:valAx>
        <c:axId val="73328896"/>
        <c:scaling>
          <c:orientation val="minMax"/>
          <c:min val="4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73327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Growth</a:t>
            </a:r>
            <a:r>
              <a:rPr lang="en-US" baseline="0" noProof="0" dirty="0" smtClean="0"/>
              <a:t> of the imports of „good A“</a:t>
            </a:r>
            <a:r>
              <a:rPr lang="en-US" noProof="0" dirty="0" smtClean="0"/>
              <a:t> at the foreign market</a:t>
            </a:r>
            <a:endParaRPr lang="en-US" noProof="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List1!$A$24</c:f>
              <c:strCache>
                <c:ptCount val="1"/>
                <c:pt idx="0">
                  <c:v>Var 1</c:v>
                </c:pt>
              </c:strCache>
            </c:strRef>
          </c:tx>
          <c:marker>
            <c:symbol val="none"/>
          </c:marker>
          <c:cat>
            <c:numRef>
              <c:f>List1!$B$23:$E$23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List1!$B$24:$E$24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List1!$A$25</c:f>
              <c:strCache>
                <c:ptCount val="1"/>
                <c:pt idx="0">
                  <c:v>Var 2</c:v>
                </c:pt>
              </c:strCache>
            </c:strRef>
          </c:tx>
          <c:marker>
            <c:symbol val="none"/>
          </c:marker>
          <c:cat>
            <c:numRef>
              <c:f>List1!$B$23:$E$23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List1!$B$25:$E$25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List1!$A$26</c:f>
              <c:strCache>
                <c:ptCount val="1"/>
                <c:pt idx="0">
                  <c:v>Var 3</c:v>
                </c:pt>
              </c:strCache>
            </c:strRef>
          </c:tx>
          <c:marker>
            <c:symbol val="none"/>
          </c:marker>
          <c:cat>
            <c:numRef>
              <c:f>List1!$B$23:$E$23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List1!$B$26:$E$26</c:f>
              <c:numCache>
                <c:formatCode>General</c:formatCode>
                <c:ptCount val="4"/>
                <c:pt idx="0">
                  <c:v>9.5</c:v>
                </c:pt>
                <c:pt idx="1">
                  <c:v>10</c:v>
                </c:pt>
                <c:pt idx="2">
                  <c:v>12</c:v>
                </c:pt>
                <c:pt idx="3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941952"/>
        <c:axId val="72943488"/>
      </c:lineChart>
      <c:catAx>
        <c:axId val="7294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2943488"/>
        <c:crosses val="autoZero"/>
        <c:auto val="1"/>
        <c:lblAlgn val="ctr"/>
        <c:lblOffset val="100"/>
        <c:noMultiLvlLbl val="0"/>
      </c:catAx>
      <c:valAx>
        <c:axId val="72943488"/>
        <c:scaling>
          <c:orientation val="minMax"/>
          <c:min val="5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2941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088431350764985"/>
          <c:y val="0.9205153509020535"/>
          <c:w val="0.33823120960416175"/>
          <c:h val="6.508715584889664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World market with „good A“</a:t>
            </a:r>
            <a:endParaRPr lang="en-US" noProof="0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explosion val="32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List1!$A$2:$A$3</c:f>
              <c:strCache>
                <c:ptCount val="2"/>
                <c:pt idx="0">
                  <c:v>ČR</c:v>
                </c:pt>
                <c:pt idx="1">
                  <c:v>Zbytek světa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noProof="0" dirty="0" smtClean="0"/>
              <a:t>Partners</a:t>
            </a:r>
            <a:r>
              <a:rPr lang="en-US" baseline="0" noProof="0" dirty="0" smtClean="0"/>
              <a:t> market with „good A“</a:t>
            </a:r>
            <a:endParaRPr lang="en-US" noProof="0" dirty="0"/>
          </a:p>
        </c:rich>
      </c:tx>
      <c:layout>
        <c:manualLayout>
          <c:xMode val="edge"/>
          <c:yMode val="edge"/>
          <c:x val="8.8497028610554668E-2"/>
          <c:y val="2.40503580410257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List1!$A$7:$A$8</c:f>
              <c:strCache>
                <c:ptCount val="2"/>
                <c:pt idx="0">
                  <c:v>ČR</c:v>
                </c:pt>
                <c:pt idx="1">
                  <c:v>Zbytek světa</c:v>
                </c:pt>
              </c:strCache>
            </c:strRef>
          </c:cat>
          <c:val>
            <c:numRef>
              <c:f>List1!$B$7:$B$8</c:f>
              <c:numCache>
                <c:formatCode>General</c:formatCode>
                <c:ptCount val="2"/>
                <c:pt idx="0">
                  <c:v>4</c:v>
                </c:pt>
                <c:pt idx="1">
                  <c:v>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cs-CZ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487FC1-8CD6-43D3-8EE3-B20F4545A11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765FAA0-7F3C-436D-9811-67B7B2CB886F}">
      <dgm:prSet phldrT="[Text]"/>
      <dgm:spPr/>
      <dgm:t>
        <a:bodyPr/>
        <a:lstStyle/>
        <a:p>
          <a:r>
            <a:rPr lang="cs-CZ" dirty="0" smtClean="0"/>
            <a:t>1.</a:t>
          </a:r>
          <a:endParaRPr lang="cs-CZ" dirty="0"/>
        </a:p>
      </dgm:t>
    </dgm:pt>
    <dgm:pt modelId="{492974E0-6DF6-4E13-91CB-3C05803F341E}" type="parTrans" cxnId="{664309B2-4C66-4742-A967-2DEA944CBD59}">
      <dgm:prSet/>
      <dgm:spPr/>
      <dgm:t>
        <a:bodyPr/>
        <a:lstStyle/>
        <a:p>
          <a:endParaRPr lang="cs-CZ"/>
        </a:p>
      </dgm:t>
    </dgm:pt>
    <dgm:pt modelId="{67FBF583-AF65-41AF-9965-5BED3E50FBBA}" type="sibTrans" cxnId="{664309B2-4C66-4742-A967-2DEA944CBD59}">
      <dgm:prSet/>
      <dgm:spPr/>
      <dgm:t>
        <a:bodyPr/>
        <a:lstStyle/>
        <a:p>
          <a:endParaRPr lang="cs-CZ"/>
        </a:p>
      </dgm:t>
    </dgm:pt>
    <dgm:pt modelId="{B62231E4-4193-4ED4-BCB3-B91744772D85}">
      <dgm:prSet phldrT="[Text]"/>
      <dgm:spPr/>
      <dgm:t>
        <a:bodyPr/>
        <a:lstStyle/>
        <a:p>
          <a:r>
            <a:rPr lang="cs-CZ" dirty="0" smtClean="0"/>
            <a:t>2.</a:t>
          </a:r>
          <a:endParaRPr lang="cs-CZ" dirty="0"/>
        </a:p>
      </dgm:t>
    </dgm:pt>
    <dgm:pt modelId="{682C816F-1D1D-4B65-8999-F2940350419E}" type="parTrans" cxnId="{64EFCDED-32F7-4CF7-BB4E-32C5E6218363}">
      <dgm:prSet/>
      <dgm:spPr/>
      <dgm:t>
        <a:bodyPr/>
        <a:lstStyle/>
        <a:p>
          <a:endParaRPr lang="cs-CZ"/>
        </a:p>
      </dgm:t>
    </dgm:pt>
    <dgm:pt modelId="{4C26AB6E-1D31-4BE6-AEF7-F091D8F13394}" type="sibTrans" cxnId="{64EFCDED-32F7-4CF7-BB4E-32C5E6218363}">
      <dgm:prSet/>
      <dgm:spPr/>
      <dgm:t>
        <a:bodyPr/>
        <a:lstStyle/>
        <a:p>
          <a:endParaRPr lang="cs-CZ"/>
        </a:p>
      </dgm:t>
    </dgm:pt>
    <dgm:pt modelId="{9ACE4EBC-D9BB-4CA2-A6E1-9924356FE2B3}">
      <dgm:prSet phldrT="[Text]"/>
      <dgm:spPr/>
      <dgm:t>
        <a:bodyPr/>
        <a:lstStyle/>
        <a:p>
          <a:r>
            <a:rPr lang="cs-CZ" dirty="0" smtClean="0"/>
            <a:t>4.</a:t>
          </a:r>
          <a:endParaRPr lang="cs-CZ" dirty="0"/>
        </a:p>
      </dgm:t>
    </dgm:pt>
    <dgm:pt modelId="{1B63C467-3330-42B0-B9EA-56B6B346D44A}" type="parTrans" cxnId="{1376B26E-3C49-48C0-9EBC-F44DF4488D41}">
      <dgm:prSet/>
      <dgm:spPr/>
      <dgm:t>
        <a:bodyPr/>
        <a:lstStyle/>
        <a:p>
          <a:endParaRPr lang="cs-CZ"/>
        </a:p>
      </dgm:t>
    </dgm:pt>
    <dgm:pt modelId="{22E17F72-905F-4B76-B87C-87A96FED3EAC}" type="sibTrans" cxnId="{1376B26E-3C49-48C0-9EBC-F44DF4488D41}">
      <dgm:prSet/>
      <dgm:spPr/>
      <dgm:t>
        <a:bodyPr/>
        <a:lstStyle/>
        <a:p>
          <a:endParaRPr lang="cs-CZ"/>
        </a:p>
      </dgm:t>
    </dgm:pt>
    <dgm:pt modelId="{677813FC-60B2-491D-9EBF-136585C01FBD}">
      <dgm:prSet custT="1"/>
      <dgm:spPr/>
      <dgm:t>
        <a:bodyPr/>
        <a:lstStyle/>
        <a:p>
          <a:r>
            <a:rPr lang="cs-CZ" sz="2000" dirty="0" smtClean="0">
              <a:latin typeface="Times New Roman" pitchFamily="18" charset="0"/>
              <a:cs typeface="Times New Roman" pitchFamily="18" charset="0"/>
            </a:rPr>
            <a:t>Input data – </a:t>
          </a:r>
          <a:r>
            <a:rPr lang="en-US" sz="2000" noProof="0" dirty="0" smtClean="0">
              <a:latin typeface="Times New Roman" pitchFamily="18" charset="0"/>
              <a:cs typeface="Times New Roman" pitchFamily="18" charset="0"/>
            </a:rPr>
            <a:t>proposals of headquarters</a:t>
          </a:r>
          <a:endParaRPr lang="en-US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6B7EDBD3-57D6-4042-A598-17538FFCCB9D}" type="parTrans" cxnId="{BE37D035-12C5-4CA8-8B67-3D7421A54162}">
      <dgm:prSet/>
      <dgm:spPr/>
      <dgm:t>
        <a:bodyPr/>
        <a:lstStyle/>
        <a:p>
          <a:endParaRPr lang="cs-CZ"/>
        </a:p>
      </dgm:t>
    </dgm:pt>
    <dgm:pt modelId="{FC11F15D-4AF2-4F2C-BC08-C1B4F9C0DA6C}" type="sibTrans" cxnId="{BE37D035-12C5-4CA8-8B67-3D7421A54162}">
      <dgm:prSet/>
      <dgm:spPr/>
      <dgm:t>
        <a:bodyPr/>
        <a:lstStyle/>
        <a:p>
          <a:endParaRPr lang="cs-CZ"/>
        </a:p>
      </dgm:t>
    </dgm:pt>
    <dgm:pt modelId="{6C66787B-2DEC-4C0D-9204-8C49267B1BFB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Verify and supplement from the embassies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AF7BD718-E062-4D6A-9E45-43CD457C580E}" type="parTrans" cxnId="{F8AD0C13-F213-4C79-8FD1-900C246D1846}">
      <dgm:prSet/>
      <dgm:spPr/>
      <dgm:t>
        <a:bodyPr/>
        <a:lstStyle/>
        <a:p>
          <a:endParaRPr lang="cs-CZ"/>
        </a:p>
      </dgm:t>
    </dgm:pt>
    <dgm:pt modelId="{16954460-9A23-4152-B741-6C4B3A187241}" type="sibTrans" cxnId="{F8AD0C13-F213-4C79-8FD1-900C246D1846}">
      <dgm:prSet/>
      <dgm:spPr/>
      <dgm:t>
        <a:bodyPr/>
        <a:lstStyle/>
        <a:p>
          <a:endParaRPr lang="cs-CZ"/>
        </a:p>
      </dgm:t>
    </dgm:pt>
    <dgm:pt modelId="{5D62189F-090C-4CE2-B01E-460B584E0042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Consultations with entrepreneurs in the Czech Republic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B27819CD-4864-4A57-BDFB-9F0A50C7F5C8}" type="parTrans" cxnId="{62B4033A-46C7-487F-9305-A7E21952869D}">
      <dgm:prSet/>
      <dgm:spPr/>
      <dgm:t>
        <a:bodyPr/>
        <a:lstStyle/>
        <a:p>
          <a:endParaRPr lang="cs-CZ"/>
        </a:p>
      </dgm:t>
    </dgm:pt>
    <dgm:pt modelId="{8CCF8E1F-F98A-42D0-B3C2-566B3A3FD143}" type="sibTrans" cxnId="{62B4033A-46C7-487F-9305-A7E21952869D}">
      <dgm:prSet/>
      <dgm:spPr/>
      <dgm:t>
        <a:bodyPr/>
        <a:lstStyle/>
        <a:p>
          <a:endParaRPr lang="cs-CZ"/>
        </a:p>
      </dgm:t>
    </dgm:pt>
    <dgm:pt modelId="{60AAE795-B146-4965-A43F-17B432B5DBFC}">
      <dgm:prSet/>
      <dgm:spPr/>
      <dgm:t>
        <a:bodyPr/>
        <a:lstStyle/>
        <a:p>
          <a:r>
            <a:rPr lang="cs-CZ" dirty="0" smtClean="0"/>
            <a:t>5.</a:t>
          </a:r>
          <a:endParaRPr lang="cs-CZ" dirty="0"/>
        </a:p>
      </dgm:t>
    </dgm:pt>
    <dgm:pt modelId="{483B93A7-9A68-42D3-8AED-7CD5E2EFD580}" type="parTrans" cxnId="{6CAAA45B-E931-480E-B40A-4E701C3D9DD7}">
      <dgm:prSet/>
      <dgm:spPr/>
      <dgm:t>
        <a:bodyPr/>
        <a:lstStyle/>
        <a:p>
          <a:endParaRPr lang="cs-CZ"/>
        </a:p>
      </dgm:t>
    </dgm:pt>
    <dgm:pt modelId="{0C1C09CD-A31D-433B-8612-3C9644326F08}" type="sibTrans" cxnId="{6CAAA45B-E931-480E-B40A-4E701C3D9DD7}">
      <dgm:prSet/>
      <dgm:spPr/>
      <dgm:t>
        <a:bodyPr/>
        <a:lstStyle/>
        <a:p>
          <a:endParaRPr lang="cs-CZ"/>
        </a:p>
      </dgm:t>
    </dgm:pt>
    <dgm:pt modelId="{331E76BB-3ABD-4C23-B2C1-F97EA3FEE0E6}">
      <dgm:prSet/>
      <dgm:spPr/>
      <dgm:t>
        <a:bodyPr/>
        <a:lstStyle/>
        <a:p>
          <a:r>
            <a:rPr lang="cs-CZ" dirty="0" smtClean="0"/>
            <a:t>6.</a:t>
          </a:r>
          <a:endParaRPr lang="cs-CZ" dirty="0"/>
        </a:p>
      </dgm:t>
    </dgm:pt>
    <dgm:pt modelId="{B03CB225-DABC-4DF3-A7A2-0DFCCE6BAD79}" type="parTrans" cxnId="{7F11F11C-DCCD-4E92-9A20-A2486002A127}">
      <dgm:prSet/>
      <dgm:spPr/>
      <dgm:t>
        <a:bodyPr/>
        <a:lstStyle/>
        <a:p>
          <a:endParaRPr lang="cs-CZ"/>
        </a:p>
      </dgm:t>
    </dgm:pt>
    <dgm:pt modelId="{7E28BAFB-3BD6-47AA-8F6A-3A29DD987941}" type="sibTrans" cxnId="{7F11F11C-DCCD-4E92-9A20-A2486002A127}">
      <dgm:prSet/>
      <dgm:spPr/>
      <dgm:t>
        <a:bodyPr/>
        <a:lstStyle/>
        <a:p>
          <a:endParaRPr lang="cs-CZ"/>
        </a:p>
      </dgm:t>
    </dgm:pt>
    <dgm:pt modelId="{97EC5223-E77B-4DEC-B87E-0FB113DC0F3C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Verify and supplement from the Ministry of Foreign Affairs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62290FB7-4F95-46E7-BA55-AA36FD276EE1}" type="parTrans" cxnId="{D8B42CD2-41D8-4E5C-8E96-8046DCD00AC0}">
      <dgm:prSet/>
      <dgm:spPr/>
      <dgm:t>
        <a:bodyPr/>
        <a:lstStyle/>
        <a:p>
          <a:endParaRPr lang="cs-CZ"/>
        </a:p>
      </dgm:t>
    </dgm:pt>
    <dgm:pt modelId="{39A02692-9FA7-458A-8836-5EA10003F965}" type="sibTrans" cxnId="{D8B42CD2-41D8-4E5C-8E96-8046DCD00AC0}">
      <dgm:prSet/>
      <dgm:spPr/>
      <dgm:t>
        <a:bodyPr/>
        <a:lstStyle/>
        <a:p>
          <a:endParaRPr lang="cs-CZ"/>
        </a:p>
      </dgm:t>
    </dgm:pt>
    <dgm:pt modelId="{5466B342-262E-47E8-80E7-295D16824B07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Finalizing and processing to printed and interactive form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2580F2B2-0E07-480C-901D-E9ECB076FCFA}" type="parTrans" cxnId="{C748C265-64A2-4BC2-A91B-D28330AE83CE}">
      <dgm:prSet/>
      <dgm:spPr/>
      <dgm:t>
        <a:bodyPr/>
        <a:lstStyle/>
        <a:p>
          <a:endParaRPr lang="cs-CZ"/>
        </a:p>
      </dgm:t>
    </dgm:pt>
    <dgm:pt modelId="{AB63C59A-F11C-4AE1-B7F7-E1B1224A9489}" type="sibTrans" cxnId="{C748C265-64A2-4BC2-A91B-D28330AE83CE}">
      <dgm:prSet/>
      <dgm:spPr/>
      <dgm:t>
        <a:bodyPr/>
        <a:lstStyle/>
        <a:p>
          <a:endParaRPr lang="cs-CZ"/>
        </a:p>
      </dgm:t>
    </dgm:pt>
    <dgm:pt modelId="{886BCFAA-AA3C-452D-A6ED-59546B45375E}">
      <dgm:prSet/>
      <dgm:spPr/>
      <dgm:t>
        <a:bodyPr/>
        <a:lstStyle/>
        <a:p>
          <a:r>
            <a:rPr lang="cs-CZ" dirty="0" smtClean="0"/>
            <a:t>3.</a:t>
          </a:r>
          <a:endParaRPr lang="cs-CZ" dirty="0"/>
        </a:p>
      </dgm:t>
    </dgm:pt>
    <dgm:pt modelId="{D0F4259B-D850-4119-8760-44F28CE18210}" type="parTrans" cxnId="{3FA6B35D-24B4-43A3-8860-B6322FE54AFF}">
      <dgm:prSet/>
      <dgm:spPr/>
      <dgm:t>
        <a:bodyPr/>
        <a:lstStyle/>
        <a:p>
          <a:endParaRPr lang="cs-CZ"/>
        </a:p>
      </dgm:t>
    </dgm:pt>
    <dgm:pt modelId="{A028C600-2B59-46C8-B234-506EDD8D1515}" type="sibTrans" cxnId="{3FA6B35D-24B4-43A3-8860-B6322FE54AFF}">
      <dgm:prSet/>
      <dgm:spPr/>
      <dgm:t>
        <a:bodyPr/>
        <a:lstStyle/>
        <a:p>
          <a:endParaRPr lang="cs-CZ"/>
        </a:p>
      </dgm:t>
    </dgm:pt>
    <dgm:pt modelId="{8DF13747-90BF-44CF-A8E6-ECD2BA7C9315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Processing into cards, adding data</a:t>
          </a:r>
          <a:endParaRPr lang="cs-CZ" sz="2000" dirty="0">
            <a:latin typeface="Times New Roman" pitchFamily="18" charset="0"/>
            <a:cs typeface="Times New Roman" pitchFamily="18" charset="0"/>
          </a:endParaRPr>
        </a:p>
      </dgm:t>
    </dgm:pt>
    <dgm:pt modelId="{7E57EE64-13EA-4C78-B0EC-EC74AB948CE2}" type="parTrans" cxnId="{3141C240-4B04-4147-8B72-5B00E709A8DC}">
      <dgm:prSet/>
      <dgm:spPr/>
      <dgm:t>
        <a:bodyPr/>
        <a:lstStyle/>
        <a:p>
          <a:endParaRPr lang="cs-CZ"/>
        </a:p>
      </dgm:t>
    </dgm:pt>
    <dgm:pt modelId="{B9DC098C-F0D9-4C6D-B95C-D5D096612A2F}" type="sibTrans" cxnId="{3141C240-4B04-4147-8B72-5B00E709A8DC}">
      <dgm:prSet/>
      <dgm:spPr/>
      <dgm:t>
        <a:bodyPr/>
        <a:lstStyle/>
        <a:p>
          <a:endParaRPr lang="cs-CZ"/>
        </a:p>
      </dgm:t>
    </dgm:pt>
    <dgm:pt modelId="{E70DC5A5-A5EE-412D-97A9-A69C715A1259}" type="pres">
      <dgm:prSet presAssocID="{F3487FC1-8CD6-43D3-8EE3-B20F4545A11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8CADD5-E42A-4587-973B-D26E232A995D}" type="pres">
      <dgm:prSet presAssocID="{B765FAA0-7F3C-436D-9811-67B7B2CB886F}" presName="composite" presStyleCnt="0"/>
      <dgm:spPr/>
    </dgm:pt>
    <dgm:pt modelId="{47D3E5BC-B530-4EA6-92F3-BE1E5AF714FB}" type="pres">
      <dgm:prSet presAssocID="{B765FAA0-7F3C-436D-9811-67B7B2CB886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FDE66B-C5CB-4387-AF29-05639A77BA5A}" type="pres">
      <dgm:prSet presAssocID="{B765FAA0-7F3C-436D-9811-67B7B2CB886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510CDF-F753-44EE-90EE-427E69B7A060}" type="pres">
      <dgm:prSet presAssocID="{67FBF583-AF65-41AF-9965-5BED3E50FBBA}" presName="sp" presStyleCnt="0"/>
      <dgm:spPr/>
    </dgm:pt>
    <dgm:pt modelId="{5F3164FB-A06C-4B62-9CF1-72058DF4A4EE}" type="pres">
      <dgm:prSet presAssocID="{B62231E4-4193-4ED4-BCB3-B91744772D85}" presName="composite" presStyleCnt="0"/>
      <dgm:spPr/>
    </dgm:pt>
    <dgm:pt modelId="{A678AAF4-5F86-45FF-910B-0C45E30233D0}" type="pres">
      <dgm:prSet presAssocID="{B62231E4-4193-4ED4-BCB3-B91744772D85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0F01C5-3C19-437D-80BA-2C9A8C1EB373}" type="pres">
      <dgm:prSet presAssocID="{B62231E4-4193-4ED4-BCB3-B91744772D85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F041F3-5AEC-4847-8AFF-97AF9855D1F9}" type="pres">
      <dgm:prSet presAssocID="{4C26AB6E-1D31-4BE6-AEF7-F091D8F13394}" presName="sp" presStyleCnt="0"/>
      <dgm:spPr/>
    </dgm:pt>
    <dgm:pt modelId="{8E8C4B11-6041-4AC8-9E0B-2B8AE90A5FC7}" type="pres">
      <dgm:prSet presAssocID="{886BCFAA-AA3C-452D-A6ED-59546B45375E}" presName="composite" presStyleCnt="0"/>
      <dgm:spPr/>
    </dgm:pt>
    <dgm:pt modelId="{86A79326-D109-4365-BDD1-A1DB52D89BED}" type="pres">
      <dgm:prSet presAssocID="{886BCFAA-AA3C-452D-A6ED-59546B45375E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F6B96E-2324-41FE-A27D-B4FBD3B73962}" type="pres">
      <dgm:prSet presAssocID="{886BCFAA-AA3C-452D-A6ED-59546B45375E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425656-FDD8-47E8-B3E7-1B1E55FE6C81}" type="pres">
      <dgm:prSet presAssocID="{A028C600-2B59-46C8-B234-506EDD8D1515}" presName="sp" presStyleCnt="0"/>
      <dgm:spPr/>
    </dgm:pt>
    <dgm:pt modelId="{95AAE8A1-897F-45B5-81EE-97C1AE6114F9}" type="pres">
      <dgm:prSet presAssocID="{9ACE4EBC-D9BB-4CA2-A6E1-9924356FE2B3}" presName="composite" presStyleCnt="0"/>
      <dgm:spPr/>
    </dgm:pt>
    <dgm:pt modelId="{8FD7090E-4F15-4573-9B78-8A0495D08E48}" type="pres">
      <dgm:prSet presAssocID="{9ACE4EBC-D9BB-4CA2-A6E1-9924356FE2B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C3DCB0-DDFC-43D6-A94B-415954E98739}" type="pres">
      <dgm:prSet presAssocID="{9ACE4EBC-D9BB-4CA2-A6E1-9924356FE2B3}" presName="descendantText" presStyleLbl="alignAcc1" presStyleIdx="3" presStyleCnt="6" custLinFactNeighborX="1017" custLinFactNeighborY="148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5F7E5FF-79DD-47BE-AA2F-0C577DBC7CE9}" type="pres">
      <dgm:prSet presAssocID="{22E17F72-905F-4B76-B87C-87A96FED3EAC}" presName="sp" presStyleCnt="0"/>
      <dgm:spPr/>
    </dgm:pt>
    <dgm:pt modelId="{2BCFDCE0-BCB4-4CA9-AD2A-69DECE477F77}" type="pres">
      <dgm:prSet presAssocID="{60AAE795-B146-4965-A43F-17B432B5DBFC}" presName="composite" presStyleCnt="0"/>
      <dgm:spPr/>
    </dgm:pt>
    <dgm:pt modelId="{0BAFFDC8-7933-4267-8795-3BE94A910644}" type="pres">
      <dgm:prSet presAssocID="{60AAE795-B146-4965-A43F-17B432B5DBFC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56508F-72B7-45D9-B3F6-E1EF1C511D19}" type="pres">
      <dgm:prSet presAssocID="{60AAE795-B146-4965-A43F-17B432B5DBFC}" presName="descendantText" presStyleLbl="alignAcc1" presStyleIdx="4" presStyleCnt="6" custLinFactNeighborX="1072" custLinFactNeighborY="75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6861B2-D93A-448C-A20E-D706ED9901A1}" type="pres">
      <dgm:prSet presAssocID="{0C1C09CD-A31D-433B-8612-3C9644326F08}" presName="sp" presStyleCnt="0"/>
      <dgm:spPr/>
    </dgm:pt>
    <dgm:pt modelId="{1689EA5B-4942-4355-881E-A647D54D89D1}" type="pres">
      <dgm:prSet presAssocID="{331E76BB-3ABD-4C23-B2C1-F97EA3FEE0E6}" presName="composite" presStyleCnt="0"/>
      <dgm:spPr/>
    </dgm:pt>
    <dgm:pt modelId="{52A599F6-6DA9-4AD9-8EEA-7968E3D55AFE}" type="pres">
      <dgm:prSet presAssocID="{331E76BB-3ABD-4C23-B2C1-F97EA3FEE0E6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08DC1C-44D1-4766-95EF-6213A44A6038}" type="pres">
      <dgm:prSet presAssocID="{331E76BB-3ABD-4C23-B2C1-F97EA3FEE0E6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C94C01-AEA0-4FE1-A85B-192122B575D8}" type="presOf" srcId="{97EC5223-E77B-4DEC-B87E-0FB113DC0F3C}" destId="{3556508F-72B7-45D9-B3F6-E1EF1C511D19}" srcOrd="0" destOrd="0" presId="urn:microsoft.com/office/officeart/2005/8/layout/chevron2"/>
    <dgm:cxn modelId="{1376B26E-3C49-48C0-9EBC-F44DF4488D41}" srcId="{F3487FC1-8CD6-43D3-8EE3-B20F4545A114}" destId="{9ACE4EBC-D9BB-4CA2-A6E1-9924356FE2B3}" srcOrd="3" destOrd="0" parTransId="{1B63C467-3330-42B0-B9EA-56B6B346D44A}" sibTransId="{22E17F72-905F-4B76-B87C-87A96FED3EAC}"/>
    <dgm:cxn modelId="{048407E9-3F5E-4435-A84C-EE1592D2957B}" type="presOf" srcId="{9ACE4EBC-D9BB-4CA2-A6E1-9924356FE2B3}" destId="{8FD7090E-4F15-4573-9B78-8A0495D08E48}" srcOrd="0" destOrd="0" presId="urn:microsoft.com/office/officeart/2005/8/layout/chevron2"/>
    <dgm:cxn modelId="{767E842D-C769-4067-A07A-BE1AB6D55DAC}" type="presOf" srcId="{8DF13747-90BF-44CF-A8E6-ECD2BA7C9315}" destId="{30F6B96E-2324-41FE-A27D-B4FBD3B73962}" srcOrd="0" destOrd="0" presId="urn:microsoft.com/office/officeart/2005/8/layout/chevron2"/>
    <dgm:cxn modelId="{0AFAF30B-AE84-4125-A27A-8ABF3A36902A}" type="presOf" srcId="{60AAE795-B146-4965-A43F-17B432B5DBFC}" destId="{0BAFFDC8-7933-4267-8795-3BE94A910644}" srcOrd="0" destOrd="0" presId="urn:microsoft.com/office/officeart/2005/8/layout/chevron2"/>
    <dgm:cxn modelId="{6CAAA45B-E931-480E-B40A-4E701C3D9DD7}" srcId="{F3487FC1-8CD6-43D3-8EE3-B20F4545A114}" destId="{60AAE795-B146-4965-A43F-17B432B5DBFC}" srcOrd="4" destOrd="0" parTransId="{483B93A7-9A68-42D3-8AED-7CD5E2EFD580}" sibTransId="{0C1C09CD-A31D-433B-8612-3C9644326F08}"/>
    <dgm:cxn modelId="{2E30CD8F-232F-4482-8F4D-4EEFDD00F8F8}" type="presOf" srcId="{5466B342-262E-47E8-80E7-295D16824B07}" destId="{F308DC1C-44D1-4766-95EF-6213A44A6038}" srcOrd="0" destOrd="0" presId="urn:microsoft.com/office/officeart/2005/8/layout/chevron2"/>
    <dgm:cxn modelId="{D735509E-44A4-4E1A-93D6-0FBC11E75334}" type="presOf" srcId="{6C66787B-2DEC-4C0D-9204-8C49267B1BFB}" destId="{4E0F01C5-3C19-437D-80BA-2C9A8C1EB373}" srcOrd="0" destOrd="0" presId="urn:microsoft.com/office/officeart/2005/8/layout/chevron2"/>
    <dgm:cxn modelId="{BE37D035-12C5-4CA8-8B67-3D7421A54162}" srcId="{B765FAA0-7F3C-436D-9811-67B7B2CB886F}" destId="{677813FC-60B2-491D-9EBF-136585C01FBD}" srcOrd="0" destOrd="0" parTransId="{6B7EDBD3-57D6-4042-A598-17538FFCCB9D}" sibTransId="{FC11F15D-4AF2-4F2C-BC08-C1B4F9C0DA6C}"/>
    <dgm:cxn modelId="{25A7FC62-6BED-43EC-B6D9-618396409E90}" type="presOf" srcId="{F3487FC1-8CD6-43D3-8EE3-B20F4545A114}" destId="{E70DC5A5-A5EE-412D-97A9-A69C715A1259}" srcOrd="0" destOrd="0" presId="urn:microsoft.com/office/officeart/2005/8/layout/chevron2"/>
    <dgm:cxn modelId="{0E4530A2-B006-4541-892A-0970A1308F85}" type="presOf" srcId="{331E76BB-3ABD-4C23-B2C1-F97EA3FEE0E6}" destId="{52A599F6-6DA9-4AD9-8EEA-7968E3D55AFE}" srcOrd="0" destOrd="0" presId="urn:microsoft.com/office/officeart/2005/8/layout/chevron2"/>
    <dgm:cxn modelId="{95CC9C59-4CFB-46D5-A412-5744F671AF43}" type="presOf" srcId="{B62231E4-4193-4ED4-BCB3-B91744772D85}" destId="{A678AAF4-5F86-45FF-910B-0C45E30233D0}" srcOrd="0" destOrd="0" presId="urn:microsoft.com/office/officeart/2005/8/layout/chevron2"/>
    <dgm:cxn modelId="{D8B42CD2-41D8-4E5C-8E96-8046DCD00AC0}" srcId="{60AAE795-B146-4965-A43F-17B432B5DBFC}" destId="{97EC5223-E77B-4DEC-B87E-0FB113DC0F3C}" srcOrd="0" destOrd="0" parTransId="{62290FB7-4F95-46E7-BA55-AA36FD276EE1}" sibTransId="{39A02692-9FA7-458A-8836-5EA10003F965}"/>
    <dgm:cxn modelId="{7F11F11C-DCCD-4E92-9A20-A2486002A127}" srcId="{F3487FC1-8CD6-43D3-8EE3-B20F4545A114}" destId="{331E76BB-3ABD-4C23-B2C1-F97EA3FEE0E6}" srcOrd="5" destOrd="0" parTransId="{B03CB225-DABC-4DF3-A7A2-0DFCCE6BAD79}" sibTransId="{7E28BAFB-3BD6-47AA-8F6A-3A29DD987941}"/>
    <dgm:cxn modelId="{664309B2-4C66-4742-A967-2DEA944CBD59}" srcId="{F3487FC1-8CD6-43D3-8EE3-B20F4545A114}" destId="{B765FAA0-7F3C-436D-9811-67B7B2CB886F}" srcOrd="0" destOrd="0" parTransId="{492974E0-6DF6-4E13-91CB-3C05803F341E}" sibTransId="{67FBF583-AF65-41AF-9965-5BED3E50FBBA}"/>
    <dgm:cxn modelId="{3FA6B35D-24B4-43A3-8860-B6322FE54AFF}" srcId="{F3487FC1-8CD6-43D3-8EE3-B20F4545A114}" destId="{886BCFAA-AA3C-452D-A6ED-59546B45375E}" srcOrd="2" destOrd="0" parTransId="{D0F4259B-D850-4119-8760-44F28CE18210}" sibTransId="{A028C600-2B59-46C8-B234-506EDD8D1515}"/>
    <dgm:cxn modelId="{62B4033A-46C7-487F-9305-A7E21952869D}" srcId="{9ACE4EBC-D9BB-4CA2-A6E1-9924356FE2B3}" destId="{5D62189F-090C-4CE2-B01E-460B584E0042}" srcOrd="0" destOrd="0" parTransId="{B27819CD-4864-4A57-BDFB-9F0A50C7F5C8}" sibTransId="{8CCF8E1F-F98A-42D0-B3C2-566B3A3FD143}"/>
    <dgm:cxn modelId="{09B874CA-B881-447D-8C26-43701C1E7DCF}" type="presOf" srcId="{B765FAA0-7F3C-436D-9811-67B7B2CB886F}" destId="{47D3E5BC-B530-4EA6-92F3-BE1E5AF714FB}" srcOrd="0" destOrd="0" presId="urn:microsoft.com/office/officeart/2005/8/layout/chevron2"/>
    <dgm:cxn modelId="{C748C265-64A2-4BC2-A91B-D28330AE83CE}" srcId="{331E76BB-3ABD-4C23-B2C1-F97EA3FEE0E6}" destId="{5466B342-262E-47E8-80E7-295D16824B07}" srcOrd="0" destOrd="0" parTransId="{2580F2B2-0E07-480C-901D-E9ECB076FCFA}" sibTransId="{AB63C59A-F11C-4AE1-B7F7-E1B1224A9489}"/>
    <dgm:cxn modelId="{AD7BF797-7F06-42DA-ABC3-C431EEAE2F50}" type="presOf" srcId="{677813FC-60B2-491D-9EBF-136585C01FBD}" destId="{06FDE66B-C5CB-4387-AF29-05639A77BA5A}" srcOrd="0" destOrd="0" presId="urn:microsoft.com/office/officeart/2005/8/layout/chevron2"/>
    <dgm:cxn modelId="{F8AD0C13-F213-4C79-8FD1-900C246D1846}" srcId="{B62231E4-4193-4ED4-BCB3-B91744772D85}" destId="{6C66787B-2DEC-4C0D-9204-8C49267B1BFB}" srcOrd="0" destOrd="0" parTransId="{AF7BD718-E062-4D6A-9E45-43CD457C580E}" sibTransId="{16954460-9A23-4152-B741-6C4B3A187241}"/>
    <dgm:cxn modelId="{64EFCDED-32F7-4CF7-BB4E-32C5E6218363}" srcId="{F3487FC1-8CD6-43D3-8EE3-B20F4545A114}" destId="{B62231E4-4193-4ED4-BCB3-B91744772D85}" srcOrd="1" destOrd="0" parTransId="{682C816F-1D1D-4B65-8999-F2940350419E}" sibTransId="{4C26AB6E-1D31-4BE6-AEF7-F091D8F13394}"/>
    <dgm:cxn modelId="{AEB7A583-1AA1-47D1-B034-7F5D16A26B7D}" type="presOf" srcId="{5D62189F-090C-4CE2-B01E-460B584E0042}" destId="{59C3DCB0-DDFC-43D6-A94B-415954E98739}" srcOrd="0" destOrd="0" presId="urn:microsoft.com/office/officeart/2005/8/layout/chevron2"/>
    <dgm:cxn modelId="{3141C240-4B04-4147-8B72-5B00E709A8DC}" srcId="{886BCFAA-AA3C-452D-A6ED-59546B45375E}" destId="{8DF13747-90BF-44CF-A8E6-ECD2BA7C9315}" srcOrd="0" destOrd="0" parTransId="{7E57EE64-13EA-4C78-B0EC-EC74AB948CE2}" sibTransId="{B9DC098C-F0D9-4C6D-B95C-D5D096612A2F}"/>
    <dgm:cxn modelId="{A1AD83B7-0E74-485C-ADEE-815254282A4C}" type="presOf" srcId="{886BCFAA-AA3C-452D-A6ED-59546B45375E}" destId="{86A79326-D109-4365-BDD1-A1DB52D89BED}" srcOrd="0" destOrd="0" presId="urn:microsoft.com/office/officeart/2005/8/layout/chevron2"/>
    <dgm:cxn modelId="{CBE56952-6E6C-4C3C-BCD7-2012DED796DC}" type="presParOf" srcId="{E70DC5A5-A5EE-412D-97A9-A69C715A1259}" destId="{098CADD5-E42A-4587-973B-D26E232A995D}" srcOrd="0" destOrd="0" presId="urn:microsoft.com/office/officeart/2005/8/layout/chevron2"/>
    <dgm:cxn modelId="{4A473F70-C0D7-4531-AC02-56AA351BC7E3}" type="presParOf" srcId="{098CADD5-E42A-4587-973B-D26E232A995D}" destId="{47D3E5BC-B530-4EA6-92F3-BE1E5AF714FB}" srcOrd="0" destOrd="0" presId="urn:microsoft.com/office/officeart/2005/8/layout/chevron2"/>
    <dgm:cxn modelId="{2325E1CB-3CEA-43D8-BABE-34F175859F1A}" type="presParOf" srcId="{098CADD5-E42A-4587-973B-D26E232A995D}" destId="{06FDE66B-C5CB-4387-AF29-05639A77BA5A}" srcOrd="1" destOrd="0" presId="urn:microsoft.com/office/officeart/2005/8/layout/chevron2"/>
    <dgm:cxn modelId="{DE78035B-0BD4-4D1B-AF42-B361232ADB3E}" type="presParOf" srcId="{E70DC5A5-A5EE-412D-97A9-A69C715A1259}" destId="{6E510CDF-F753-44EE-90EE-427E69B7A060}" srcOrd="1" destOrd="0" presId="urn:microsoft.com/office/officeart/2005/8/layout/chevron2"/>
    <dgm:cxn modelId="{7CD11E05-1F24-4965-BC57-459FDD1BC5A6}" type="presParOf" srcId="{E70DC5A5-A5EE-412D-97A9-A69C715A1259}" destId="{5F3164FB-A06C-4B62-9CF1-72058DF4A4EE}" srcOrd="2" destOrd="0" presId="urn:microsoft.com/office/officeart/2005/8/layout/chevron2"/>
    <dgm:cxn modelId="{E3D9A2BB-CE69-4126-9CAA-56FD9A2FA031}" type="presParOf" srcId="{5F3164FB-A06C-4B62-9CF1-72058DF4A4EE}" destId="{A678AAF4-5F86-45FF-910B-0C45E30233D0}" srcOrd="0" destOrd="0" presId="urn:microsoft.com/office/officeart/2005/8/layout/chevron2"/>
    <dgm:cxn modelId="{2649830B-2EE5-4825-B16C-94DF00F8D03A}" type="presParOf" srcId="{5F3164FB-A06C-4B62-9CF1-72058DF4A4EE}" destId="{4E0F01C5-3C19-437D-80BA-2C9A8C1EB373}" srcOrd="1" destOrd="0" presId="urn:microsoft.com/office/officeart/2005/8/layout/chevron2"/>
    <dgm:cxn modelId="{96081468-246D-45A8-A257-49076A605FC1}" type="presParOf" srcId="{E70DC5A5-A5EE-412D-97A9-A69C715A1259}" destId="{A0F041F3-5AEC-4847-8AFF-97AF9855D1F9}" srcOrd="3" destOrd="0" presId="urn:microsoft.com/office/officeart/2005/8/layout/chevron2"/>
    <dgm:cxn modelId="{E6456AC7-AE06-4565-81C2-8FE541925ECD}" type="presParOf" srcId="{E70DC5A5-A5EE-412D-97A9-A69C715A1259}" destId="{8E8C4B11-6041-4AC8-9E0B-2B8AE90A5FC7}" srcOrd="4" destOrd="0" presId="urn:microsoft.com/office/officeart/2005/8/layout/chevron2"/>
    <dgm:cxn modelId="{13179821-8B21-4B9C-886F-5B4B885D671B}" type="presParOf" srcId="{8E8C4B11-6041-4AC8-9E0B-2B8AE90A5FC7}" destId="{86A79326-D109-4365-BDD1-A1DB52D89BED}" srcOrd="0" destOrd="0" presId="urn:microsoft.com/office/officeart/2005/8/layout/chevron2"/>
    <dgm:cxn modelId="{9B4D0D7B-0D74-47C1-98D6-FFB0C08B2914}" type="presParOf" srcId="{8E8C4B11-6041-4AC8-9E0B-2B8AE90A5FC7}" destId="{30F6B96E-2324-41FE-A27D-B4FBD3B73962}" srcOrd="1" destOrd="0" presId="urn:microsoft.com/office/officeart/2005/8/layout/chevron2"/>
    <dgm:cxn modelId="{BA2A8E67-E730-46F0-AE6A-67AC8BC6B353}" type="presParOf" srcId="{E70DC5A5-A5EE-412D-97A9-A69C715A1259}" destId="{01425656-FDD8-47E8-B3E7-1B1E55FE6C81}" srcOrd="5" destOrd="0" presId="urn:microsoft.com/office/officeart/2005/8/layout/chevron2"/>
    <dgm:cxn modelId="{1EE2DCF9-2A72-4FA7-A256-659A036B579D}" type="presParOf" srcId="{E70DC5A5-A5EE-412D-97A9-A69C715A1259}" destId="{95AAE8A1-897F-45B5-81EE-97C1AE6114F9}" srcOrd="6" destOrd="0" presId="urn:microsoft.com/office/officeart/2005/8/layout/chevron2"/>
    <dgm:cxn modelId="{D5464659-BF82-400F-BA19-FF0FFC7DFF09}" type="presParOf" srcId="{95AAE8A1-897F-45B5-81EE-97C1AE6114F9}" destId="{8FD7090E-4F15-4573-9B78-8A0495D08E48}" srcOrd="0" destOrd="0" presId="urn:microsoft.com/office/officeart/2005/8/layout/chevron2"/>
    <dgm:cxn modelId="{99F9945D-0D2A-4A55-9D87-03408283D796}" type="presParOf" srcId="{95AAE8A1-897F-45B5-81EE-97C1AE6114F9}" destId="{59C3DCB0-DDFC-43D6-A94B-415954E98739}" srcOrd="1" destOrd="0" presId="urn:microsoft.com/office/officeart/2005/8/layout/chevron2"/>
    <dgm:cxn modelId="{24F720D8-28B2-4AD8-8607-C6BFD120C2F1}" type="presParOf" srcId="{E70DC5A5-A5EE-412D-97A9-A69C715A1259}" destId="{D5F7E5FF-79DD-47BE-AA2F-0C577DBC7CE9}" srcOrd="7" destOrd="0" presId="urn:microsoft.com/office/officeart/2005/8/layout/chevron2"/>
    <dgm:cxn modelId="{39C5C93A-5B67-4E56-A890-8BDCFC2C9C30}" type="presParOf" srcId="{E70DC5A5-A5EE-412D-97A9-A69C715A1259}" destId="{2BCFDCE0-BCB4-4CA9-AD2A-69DECE477F77}" srcOrd="8" destOrd="0" presId="urn:microsoft.com/office/officeart/2005/8/layout/chevron2"/>
    <dgm:cxn modelId="{BDD379B9-612A-48B6-9CC3-D10425FB1D7B}" type="presParOf" srcId="{2BCFDCE0-BCB4-4CA9-AD2A-69DECE477F77}" destId="{0BAFFDC8-7933-4267-8795-3BE94A910644}" srcOrd="0" destOrd="0" presId="urn:microsoft.com/office/officeart/2005/8/layout/chevron2"/>
    <dgm:cxn modelId="{759FA867-7C9F-4403-AE30-5D8D2B009C96}" type="presParOf" srcId="{2BCFDCE0-BCB4-4CA9-AD2A-69DECE477F77}" destId="{3556508F-72B7-45D9-B3F6-E1EF1C511D19}" srcOrd="1" destOrd="0" presId="urn:microsoft.com/office/officeart/2005/8/layout/chevron2"/>
    <dgm:cxn modelId="{BE7A9CD0-3D94-46FB-A7DA-C86EB735638C}" type="presParOf" srcId="{E70DC5A5-A5EE-412D-97A9-A69C715A1259}" destId="{BF6861B2-D93A-448C-A20E-D706ED9901A1}" srcOrd="9" destOrd="0" presId="urn:microsoft.com/office/officeart/2005/8/layout/chevron2"/>
    <dgm:cxn modelId="{A5A1538A-F4F1-43C7-997E-BF8D20855247}" type="presParOf" srcId="{E70DC5A5-A5EE-412D-97A9-A69C715A1259}" destId="{1689EA5B-4942-4355-881E-A647D54D89D1}" srcOrd="10" destOrd="0" presId="urn:microsoft.com/office/officeart/2005/8/layout/chevron2"/>
    <dgm:cxn modelId="{70EE6C44-D176-4FF5-9940-D61E062C1137}" type="presParOf" srcId="{1689EA5B-4942-4355-881E-A647D54D89D1}" destId="{52A599F6-6DA9-4AD9-8EEA-7968E3D55AFE}" srcOrd="0" destOrd="0" presId="urn:microsoft.com/office/officeart/2005/8/layout/chevron2"/>
    <dgm:cxn modelId="{2AACB053-8C6D-489D-AD38-73EC8901464F}" type="presParOf" srcId="{1689EA5B-4942-4355-881E-A647D54D89D1}" destId="{F308DC1C-44D1-4766-95EF-6213A44A60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E5A154-D64E-49C1-8FB6-30AC9E02AD3E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E2050B9-095E-4A04-9C00-A5C595C2604B}">
      <dgm:prSet phldrT="[Text]"/>
      <dgm:spPr/>
      <dgm:t>
        <a:bodyPr/>
        <a:lstStyle/>
        <a:p>
          <a:r>
            <a:rPr lang="en-US" noProof="0" dirty="0" smtClean="0"/>
            <a:t>Growth dynamics of the market</a:t>
          </a:r>
          <a:endParaRPr lang="en-US" noProof="0" dirty="0"/>
        </a:p>
      </dgm:t>
    </dgm:pt>
    <dgm:pt modelId="{1B47DF3D-2479-47C1-9851-E3C4CABD29A3}" type="parTrans" cxnId="{6A08E7D1-B29E-47B9-8C5E-64C62BF2B723}">
      <dgm:prSet/>
      <dgm:spPr/>
      <dgm:t>
        <a:bodyPr/>
        <a:lstStyle/>
        <a:p>
          <a:endParaRPr lang="cs-CZ"/>
        </a:p>
      </dgm:t>
    </dgm:pt>
    <dgm:pt modelId="{A62D1DF0-3A11-4EAD-B410-8FAC2C65AC1D}" type="sibTrans" cxnId="{6A08E7D1-B29E-47B9-8C5E-64C62BF2B723}">
      <dgm:prSet/>
      <dgm:spPr/>
      <dgm:t>
        <a:bodyPr/>
        <a:lstStyle/>
        <a:p>
          <a:endParaRPr lang="cs-CZ"/>
        </a:p>
      </dgm:t>
    </dgm:pt>
    <dgm:pt modelId="{9772F5C7-7A95-413A-9328-5D681E8052FA}">
      <dgm:prSet phldrT="[Text]"/>
      <dgm:spPr/>
      <dgm:t>
        <a:bodyPr/>
        <a:lstStyle/>
        <a:p>
          <a:r>
            <a:rPr lang="en-US" noProof="0" dirty="0" smtClean="0"/>
            <a:t>Export competences</a:t>
          </a:r>
          <a:endParaRPr lang="en-US" noProof="0" dirty="0"/>
        </a:p>
      </dgm:t>
    </dgm:pt>
    <dgm:pt modelId="{778073AE-8321-4E7A-A84C-379A2342E20E}" type="parTrans" cxnId="{55EFFE2D-2E46-463F-9241-12484CCAAA3C}">
      <dgm:prSet/>
      <dgm:spPr/>
      <dgm:t>
        <a:bodyPr/>
        <a:lstStyle/>
        <a:p>
          <a:endParaRPr lang="cs-CZ"/>
        </a:p>
      </dgm:t>
    </dgm:pt>
    <dgm:pt modelId="{3A658260-D539-4946-B3D9-C1CD5BC2F8AE}" type="sibTrans" cxnId="{55EFFE2D-2E46-463F-9241-12484CCAAA3C}">
      <dgm:prSet/>
      <dgm:spPr/>
      <dgm:t>
        <a:bodyPr/>
        <a:lstStyle/>
        <a:p>
          <a:endParaRPr lang="cs-CZ"/>
        </a:p>
      </dgm:t>
    </dgm:pt>
    <dgm:pt modelId="{9FFF69A7-A29F-4CBE-B148-ADB23CB6162B}">
      <dgm:prSet phldrT="[Text]"/>
      <dgm:spPr/>
      <dgm:t>
        <a:bodyPr/>
        <a:lstStyle/>
        <a:p>
          <a:r>
            <a:rPr lang="en-US" noProof="0" dirty="0" smtClean="0"/>
            <a:t>Potential of CZ</a:t>
          </a:r>
          <a:endParaRPr lang="en-US" noProof="0" dirty="0"/>
        </a:p>
      </dgm:t>
    </dgm:pt>
    <dgm:pt modelId="{125602B7-DFA8-4C02-BC70-AF5609E43F45}" type="parTrans" cxnId="{8442DDAD-9ADB-4753-9FF0-67137483E5CC}">
      <dgm:prSet/>
      <dgm:spPr/>
      <dgm:t>
        <a:bodyPr/>
        <a:lstStyle/>
        <a:p>
          <a:endParaRPr lang="cs-CZ"/>
        </a:p>
      </dgm:t>
    </dgm:pt>
    <dgm:pt modelId="{D097872E-2C34-44D9-8951-2BE273558117}" type="sibTrans" cxnId="{8442DDAD-9ADB-4753-9FF0-67137483E5CC}">
      <dgm:prSet/>
      <dgm:spPr/>
      <dgm:t>
        <a:bodyPr/>
        <a:lstStyle/>
        <a:p>
          <a:endParaRPr lang="cs-CZ"/>
        </a:p>
      </dgm:t>
    </dgm:pt>
    <dgm:pt modelId="{E8AAFD3C-CFC4-4295-AC4F-D9F59BDC8573}" type="pres">
      <dgm:prSet presAssocID="{97E5A154-D64E-49C1-8FB6-30AC9E02AD3E}" presName="compositeShape" presStyleCnt="0">
        <dgm:presLayoutVars>
          <dgm:chMax val="7"/>
          <dgm:dir/>
          <dgm:resizeHandles val="exact"/>
        </dgm:presLayoutVars>
      </dgm:prSet>
      <dgm:spPr/>
    </dgm:pt>
    <dgm:pt modelId="{8B20E508-3CCC-49DE-93D0-F8376E24E9F7}" type="pres">
      <dgm:prSet presAssocID="{7E2050B9-095E-4A04-9C00-A5C595C2604B}" presName="circ1" presStyleLbl="vennNode1" presStyleIdx="0" presStyleCnt="3"/>
      <dgm:spPr/>
      <dgm:t>
        <a:bodyPr/>
        <a:lstStyle/>
        <a:p>
          <a:endParaRPr lang="cs-CZ"/>
        </a:p>
      </dgm:t>
    </dgm:pt>
    <dgm:pt modelId="{F491DAD5-12BC-4F7B-A649-9B1853596706}" type="pres">
      <dgm:prSet presAssocID="{7E2050B9-095E-4A04-9C00-A5C595C2604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8899D7-BAFC-4874-A974-004F62B94D35}" type="pres">
      <dgm:prSet presAssocID="{9772F5C7-7A95-413A-9328-5D681E8052FA}" presName="circ2" presStyleLbl="vennNode1" presStyleIdx="1" presStyleCnt="3"/>
      <dgm:spPr/>
      <dgm:t>
        <a:bodyPr/>
        <a:lstStyle/>
        <a:p>
          <a:endParaRPr lang="cs-CZ"/>
        </a:p>
      </dgm:t>
    </dgm:pt>
    <dgm:pt modelId="{346C6750-0E54-4C80-A637-D39AB32EAFCD}" type="pres">
      <dgm:prSet presAssocID="{9772F5C7-7A95-413A-9328-5D681E8052F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809AC9-4680-46FE-B7AC-FDAC5B470614}" type="pres">
      <dgm:prSet presAssocID="{9FFF69A7-A29F-4CBE-B148-ADB23CB6162B}" presName="circ3" presStyleLbl="vennNode1" presStyleIdx="2" presStyleCnt="3"/>
      <dgm:spPr/>
      <dgm:t>
        <a:bodyPr/>
        <a:lstStyle/>
        <a:p>
          <a:endParaRPr lang="cs-CZ"/>
        </a:p>
      </dgm:t>
    </dgm:pt>
    <dgm:pt modelId="{8A9FFBDD-35B3-40AF-9434-553CF3A3C693}" type="pres">
      <dgm:prSet presAssocID="{9FFF69A7-A29F-4CBE-B148-ADB23CB6162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A08E7D1-B29E-47B9-8C5E-64C62BF2B723}" srcId="{97E5A154-D64E-49C1-8FB6-30AC9E02AD3E}" destId="{7E2050B9-095E-4A04-9C00-A5C595C2604B}" srcOrd="0" destOrd="0" parTransId="{1B47DF3D-2479-47C1-9851-E3C4CABD29A3}" sibTransId="{A62D1DF0-3A11-4EAD-B410-8FAC2C65AC1D}"/>
    <dgm:cxn modelId="{9C8E1A36-37B5-4081-AD08-40BE941617DC}" type="presOf" srcId="{9FFF69A7-A29F-4CBE-B148-ADB23CB6162B}" destId="{CE809AC9-4680-46FE-B7AC-FDAC5B470614}" srcOrd="0" destOrd="0" presId="urn:microsoft.com/office/officeart/2005/8/layout/venn1"/>
    <dgm:cxn modelId="{8442DDAD-9ADB-4753-9FF0-67137483E5CC}" srcId="{97E5A154-D64E-49C1-8FB6-30AC9E02AD3E}" destId="{9FFF69A7-A29F-4CBE-B148-ADB23CB6162B}" srcOrd="2" destOrd="0" parTransId="{125602B7-DFA8-4C02-BC70-AF5609E43F45}" sibTransId="{D097872E-2C34-44D9-8951-2BE273558117}"/>
    <dgm:cxn modelId="{CAB327B3-8FF6-4FB8-9321-9AB8B8DC361F}" type="presOf" srcId="{7E2050B9-095E-4A04-9C00-A5C595C2604B}" destId="{F491DAD5-12BC-4F7B-A649-9B1853596706}" srcOrd="1" destOrd="0" presId="urn:microsoft.com/office/officeart/2005/8/layout/venn1"/>
    <dgm:cxn modelId="{11C7D0F8-849D-411C-9A87-C7DE3C8E4E70}" type="presOf" srcId="{9772F5C7-7A95-413A-9328-5D681E8052FA}" destId="{346C6750-0E54-4C80-A637-D39AB32EAFCD}" srcOrd="1" destOrd="0" presId="urn:microsoft.com/office/officeart/2005/8/layout/venn1"/>
    <dgm:cxn modelId="{55EFFE2D-2E46-463F-9241-12484CCAAA3C}" srcId="{97E5A154-D64E-49C1-8FB6-30AC9E02AD3E}" destId="{9772F5C7-7A95-413A-9328-5D681E8052FA}" srcOrd="1" destOrd="0" parTransId="{778073AE-8321-4E7A-A84C-379A2342E20E}" sibTransId="{3A658260-D539-4946-B3D9-C1CD5BC2F8AE}"/>
    <dgm:cxn modelId="{547493BB-B640-4B2C-81E9-D1E7342065EB}" type="presOf" srcId="{97E5A154-D64E-49C1-8FB6-30AC9E02AD3E}" destId="{E8AAFD3C-CFC4-4295-AC4F-D9F59BDC8573}" srcOrd="0" destOrd="0" presId="urn:microsoft.com/office/officeart/2005/8/layout/venn1"/>
    <dgm:cxn modelId="{CA64F769-77CE-444E-852C-BDB269064033}" type="presOf" srcId="{9FFF69A7-A29F-4CBE-B148-ADB23CB6162B}" destId="{8A9FFBDD-35B3-40AF-9434-553CF3A3C693}" srcOrd="1" destOrd="0" presId="urn:microsoft.com/office/officeart/2005/8/layout/venn1"/>
    <dgm:cxn modelId="{BEF09E09-141B-4924-B9FE-69F9B697D8C4}" type="presOf" srcId="{7E2050B9-095E-4A04-9C00-A5C595C2604B}" destId="{8B20E508-3CCC-49DE-93D0-F8376E24E9F7}" srcOrd="0" destOrd="0" presId="urn:microsoft.com/office/officeart/2005/8/layout/venn1"/>
    <dgm:cxn modelId="{5368C625-84E5-4AD1-AE2D-433A25B2B28F}" type="presOf" srcId="{9772F5C7-7A95-413A-9328-5D681E8052FA}" destId="{088899D7-BAFC-4874-A974-004F62B94D35}" srcOrd="0" destOrd="0" presId="urn:microsoft.com/office/officeart/2005/8/layout/venn1"/>
    <dgm:cxn modelId="{C0694FF7-9CBA-4786-92DD-5C815E80A426}" type="presParOf" srcId="{E8AAFD3C-CFC4-4295-AC4F-D9F59BDC8573}" destId="{8B20E508-3CCC-49DE-93D0-F8376E24E9F7}" srcOrd="0" destOrd="0" presId="urn:microsoft.com/office/officeart/2005/8/layout/venn1"/>
    <dgm:cxn modelId="{684A7558-6123-40BA-B7EA-BCF09074BAA5}" type="presParOf" srcId="{E8AAFD3C-CFC4-4295-AC4F-D9F59BDC8573}" destId="{F491DAD5-12BC-4F7B-A649-9B1853596706}" srcOrd="1" destOrd="0" presId="urn:microsoft.com/office/officeart/2005/8/layout/venn1"/>
    <dgm:cxn modelId="{5C688DC7-D28A-46E5-8831-F0BB8DA121E0}" type="presParOf" srcId="{E8AAFD3C-CFC4-4295-AC4F-D9F59BDC8573}" destId="{088899D7-BAFC-4874-A974-004F62B94D35}" srcOrd="2" destOrd="0" presId="urn:microsoft.com/office/officeart/2005/8/layout/venn1"/>
    <dgm:cxn modelId="{6180BCDC-868C-4D7E-8EE5-38D37B3B6434}" type="presParOf" srcId="{E8AAFD3C-CFC4-4295-AC4F-D9F59BDC8573}" destId="{346C6750-0E54-4C80-A637-D39AB32EAFCD}" srcOrd="3" destOrd="0" presId="urn:microsoft.com/office/officeart/2005/8/layout/venn1"/>
    <dgm:cxn modelId="{049378DF-F2EE-4AA7-BE1B-70AA801C295B}" type="presParOf" srcId="{E8AAFD3C-CFC4-4295-AC4F-D9F59BDC8573}" destId="{CE809AC9-4680-46FE-B7AC-FDAC5B470614}" srcOrd="4" destOrd="0" presId="urn:microsoft.com/office/officeart/2005/8/layout/venn1"/>
    <dgm:cxn modelId="{062FAE70-DD4D-4E3D-B385-1FF9D97AF842}" type="presParOf" srcId="{E8AAFD3C-CFC4-4295-AC4F-D9F59BDC8573}" destId="{8A9FFBDD-35B3-40AF-9434-553CF3A3C6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01C670-84FE-45B4-9DB4-0118B6DADAEA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cs-CZ"/>
        </a:p>
      </dgm:t>
    </dgm:pt>
    <dgm:pt modelId="{7FD44520-E9F1-49A8-A0A9-A2BB5A750DAB}">
      <dgm:prSet phldrT="[Text]" custT="1"/>
      <dgm:spPr/>
      <dgm:t>
        <a:bodyPr/>
        <a:lstStyle/>
        <a:p>
          <a:r>
            <a:rPr lang="en-US" sz="1400" noProof="0" dirty="0" smtClean="0"/>
            <a:t>Share of export of „A“ on overall turnover of „A“ is in given country higher than</a:t>
          </a:r>
          <a:r>
            <a:rPr lang="cs-CZ" sz="1400" noProof="0" dirty="0" smtClean="0"/>
            <a:t> </a:t>
          </a:r>
          <a:r>
            <a:rPr lang="en-US" sz="1400" noProof="0" dirty="0" smtClean="0"/>
            <a:t>share of export on the turnover of foreign trade of given country </a:t>
          </a:r>
          <a:endParaRPr lang="cs-CZ" sz="1400" dirty="0"/>
        </a:p>
      </dgm:t>
    </dgm:pt>
    <dgm:pt modelId="{484D41B3-053C-449A-A943-742F766FE431}" type="parTrans" cxnId="{5603502B-CD16-4D5A-843B-BD432B66BA2A}">
      <dgm:prSet/>
      <dgm:spPr/>
      <dgm:t>
        <a:bodyPr/>
        <a:lstStyle/>
        <a:p>
          <a:endParaRPr lang="cs-CZ"/>
        </a:p>
      </dgm:t>
    </dgm:pt>
    <dgm:pt modelId="{16BD9093-F01F-4863-87C8-06F8E89295DA}" type="sibTrans" cxnId="{5603502B-CD16-4D5A-843B-BD432B66BA2A}">
      <dgm:prSet/>
      <dgm:spPr/>
      <dgm:t>
        <a:bodyPr/>
        <a:lstStyle/>
        <a:p>
          <a:endParaRPr lang="cs-CZ"/>
        </a:p>
      </dgm:t>
    </dgm:pt>
    <dgm:pt modelId="{FD700C9D-E9AF-4B5F-97C6-7BFEFF54965F}">
      <dgm:prSet phldrT="[Text]" custT="1"/>
      <dgm:spPr/>
      <dgm:t>
        <a:bodyPr/>
        <a:lstStyle/>
        <a:p>
          <a:r>
            <a:rPr lang="en-US" sz="1400" noProof="0" dirty="0" smtClean="0"/>
            <a:t>Share of export of „A“ on overall turnover of „A“ is in given country lower than share of export on the turnover of foreign trade of given country </a:t>
          </a:r>
          <a:endParaRPr lang="en-US" sz="1400" noProof="0" dirty="0"/>
        </a:p>
      </dgm:t>
    </dgm:pt>
    <dgm:pt modelId="{2B281695-ADC7-4D64-8E5B-78F152B3F153}" type="parTrans" cxnId="{EF9E2094-F2E2-450B-9737-A42147FA11B8}">
      <dgm:prSet/>
      <dgm:spPr/>
      <dgm:t>
        <a:bodyPr/>
        <a:lstStyle/>
        <a:p>
          <a:endParaRPr lang="cs-CZ"/>
        </a:p>
      </dgm:t>
    </dgm:pt>
    <dgm:pt modelId="{8AB02F1E-4CCC-4921-970D-04D4F53CB82C}" type="sibTrans" cxnId="{EF9E2094-F2E2-450B-9737-A42147FA11B8}">
      <dgm:prSet/>
      <dgm:spPr/>
      <dgm:t>
        <a:bodyPr/>
        <a:lstStyle/>
        <a:p>
          <a:endParaRPr lang="cs-CZ"/>
        </a:p>
      </dgm:t>
    </dgm:pt>
    <dgm:pt modelId="{C173205F-25C2-433E-9292-601C7CFCDBA7}" type="pres">
      <dgm:prSet presAssocID="{4A01C670-84FE-45B4-9DB4-0118B6DADA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DF75AB-8505-4FDF-B94C-1329CD0DD117}" type="pres">
      <dgm:prSet presAssocID="{4A01C670-84FE-45B4-9DB4-0118B6DADAEA}" presName="divider" presStyleLbl="fgShp" presStyleIdx="0" presStyleCnt="1" custAng="21336681"/>
      <dgm:spPr/>
    </dgm:pt>
    <dgm:pt modelId="{06D5EC44-3A8A-4961-A935-CF4B27FB8574}" type="pres">
      <dgm:prSet presAssocID="{7FD44520-E9F1-49A8-A0A9-A2BB5A750DAB}" presName="downArrow" presStyleLbl="node1" presStyleIdx="0" presStyleCnt="2" custLinFactNeighborX="1098" custLinFactNeighborY="30983"/>
      <dgm:spPr/>
    </dgm:pt>
    <dgm:pt modelId="{9E2B2434-7172-4513-B140-30EB654FFD87}" type="pres">
      <dgm:prSet presAssocID="{7FD44520-E9F1-49A8-A0A9-A2BB5A750DAB}" presName="downArrowText" presStyleLbl="revTx" presStyleIdx="0" presStyleCnt="2" custLinFactNeighborX="8812" custLinFactNeighborY="-67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4C24BC-1180-40FC-BBAB-B24A737D32A0}" type="pres">
      <dgm:prSet presAssocID="{FD700C9D-E9AF-4B5F-97C6-7BFEFF54965F}" presName="upArrow" presStyleLbl="node1" presStyleIdx="1" presStyleCnt="2" custLinFactNeighborX="19006" custLinFactNeighborY="-36431"/>
      <dgm:spPr/>
    </dgm:pt>
    <dgm:pt modelId="{C92879D0-7137-48CA-AA2B-673D4BAAFFD3}" type="pres">
      <dgm:prSet presAssocID="{FD700C9D-E9AF-4B5F-97C6-7BFEFF54965F}" presName="upArrowText" presStyleLbl="revTx" presStyleIdx="1" presStyleCnt="2" custLinFactNeighborX="-25606" custLinFactNeighborY="33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03502B-CD16-4D5A-843B-BD432B66BA2A}" srcId="{4A01C670-84FE-45B4-9DB4-0118B6DADAEA}" destId="{7FD44520-E9F1-49A8-A0A9-A2BB5A750DAB}" srcOrd="0" destOrd="0" parTransId="{484D41B3-053C-449A-A943-742F766FE431}" sibTransId="{16BD9093-F01F-4863-87C8-06F8E89295DA}"/>
    <dgm:cxn modelId="{EF9E2094-F2E2-450B-9737-A42147FA11B8}" srcId="{4A01C670-84FE-45B4-9DB4-0118B6DADAEA}" destId="{FD700C9D-E9AF-4B5F-97C6-7BFEFF54965F}" srcOrd="1" destOrd="0" parTransId="{2B281695-ADC7-4D64-8E5B-78F152B3F153}" sibTransId="{8AB02F1E-4CCC-4921-970D-04D4F53CB82C}"/>
    <dgm:cxn modelId="{C4040640-40B6-43E6-9ABD-7C2669354FAF}" type="presOf" srcId="{4A01C670-84FE-45B4-9DB4-0118B6DADAEA}" destId="{C173205F-25C2-433E-9292-601C7CFCDBA7}" srcOrd="0" destOrd="0" presId="urn:microsoft.com/office/officeart/2005/8/layout/arrow3"/>
    <dgm:cxn modelId="{197022AB-332D-4C2B-B3A8-B84B1D4986C2}" type="presOf" srcId="{7FD44520-E9F1-49A8-A0A9-A2BB5A750DAB}" destId="{9E2B2434-7172-4513-B140-30EB654FFD87}" srcOrd="0" destOrd="0" presId="urn:microsoft.com/office/officeart/2005/8/layout/arrow3"/>
    <dgm:cxn modelId="{A928A14E-652D-40C5-B74B-65CA5D433E6A}" type="presOf" srcId="{FD700C9D-E9AF-4B5F-97C6-7BFEFF54965F}" destId="{C92879D0-7137-48CA-AA2B-673D4BAAFFD3}" srcOrd="0" destOrd="0" presId="urn:microsoft.com/office/officeart/2005/8/layout/arrow3"/>
    <dgm:cxn modelId="{B996D17D-175B-479C-A213-2F3F4691BC34}" type="presParOf" srcId="{C173205F-25C2-433E-9292-601C7CFCDBA7}" destId="{8FDF75AB-8505-4FDF-B94C-1329CD0DD117}" srcOrd="0" destOrd="0" presId="urn:microsoft.com/office/officeart/2005/8/layout/arrow3"/>
    <dgm:cxn modelId="{5FDF7EE3-8FFA-4C16-BA87-B6B70CF3AF4F}" type="presParOf" srcId="{C173205F-25C2-433E-9292-601C7CFCDBA7}" destId="{06D5EC44-3A8A-4961-A935-CF4B27FB8574}" srcOrd="1" destOrd="0" presId="urn:microsoft.com/office/officeart/2005/8/layout/arrow3"/>
    <dgm:cxn modelId="{771CEC0B-E4F9-4AFD-BB73-AC798C3C9590}" type="presParOf" srcId="{C173205F-25C2-433E-9292-601C7CFCDBA7}" destId="{9E2B2434-7172-4513-B140-30EB654FFD87}" srcOrd="2" destOrd="0" presId="urn:microsoft.com/office/officeart/2005/8/layout/arrow3"/>
    <dgm:cxn modelId="{253C4CB4-9EE4-4FD0-AD86-AB405BCD1FE4}" type="presParOf" srcId="{C173205F-25C2-433E-9292-601C7CFCDBA7}" destId="{E54C24BC-1180-40FC-BBAB-B24A737D32A0}" srcOrd="3" destOrd="0" presId="urn:microsoft.com/office/officeart/2005/8/layout/arrow3"/>
    <dgm:cxn modelId="{A1BB3BED-9A84-46B9-8238-EC21D7662467}" type="presParOf" srcId="{C173205F-25C2-433E-9292-601C7CFCDBA7}" destId="{C92879D0-7137-48CA-AA2B-673D4BAAFFD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B5189A-711D-4AE0-AC19-109EE89521E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cs-CZ"/>
        </a:p>
      </dgm:t>
    </dgm:pt>
    <dgm:pt modelId="{049CB21D-DED8-45E6-ADA7-BD8BA383875A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Comparative advantage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Czech Republic</a:t>
          </a:r>
          <a:endParaRPr lang="cs-CZ" dirty="0"/>
        </a:p>
      </dgm:t>
    </dgm:pt>
    <dgm:pt modelId="{4278AA99-9846-432F-9F8A-E37A5D892C3D}" type="parTrans" cxnId="{74772263-E087-4530-8F07-C93E4AA17FD0}">
      <dgm:prSet/>
      <dgm:spPr/>
      <dgm:t>
        <a:bodyPr/>
        <a:lstStyle/>
        <a:p>
          <a:endParaRPr lang="cs-CZ"/>
        </a:p>
      </dgm:t>
    </dgm:pt>
    <dgm:pt modelId="{B93D3BEC-6525-419A-AC04-230534BBC801}" type="sibTrans" cxnId="{74772263-E087-4530-8F07-C93E4AA17FD0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6939A173-8A4E-4D47-B18A-ABB7A79119EA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cs-CZ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/>
                          </a:rPr>
                          <m:t>100−25</m:t>
                        </m:r>
                      </m:num>
                      <m:den>
                        <m:r>
                          <a:rPr lang="cs-CZ" sz="1400" b="0" i="1" smtClean="0">
                            <a:latin typeface="Cambria Math"/>
                          </a:rPr>
                          <m:t>100+25</m:t>
                        </m:r>
                      </m:den>
                    </m:f>
                    <m:r>
                      <a:rPr lang="cs-CZ" sz="1400" i="1" smtClean="0">
                        <a:latin typeface="Cambria Math"/>
                        <a:ea typeface="Cambria Math"/>
                      </a:rPr>
                      <m:t>&gt;</m:t>
                    </m:r>
                    <m:f>
                      <m:fPr>
                        <m:ctrlPr>
                          <a:rPr lang="cs-CZ" sz="1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/>
                            <a:ea typeface="Cambria Math"/>
                          </a:rPr>
                          <m:t>1000−600</m:t>
                        </m:r>
                      </m:num>
                      <m:den>
                        <m:r>
                          <a:rPr lang="cs-CZ" sz="1400" b="0" i="1" smtClean="0">
                            <a:latin typeface="Cambria Math"/>
                            <a:ea typeface="Cambria Math"/>
                          </a:rPr>
                          <m:t>1000+600</m:t>
                        </m:r>
                      </m:den>
                    </m:f>
                  </m:oMath>
                </m:oMathPara>
              </a14:m>
              <a:endParaRPr lang="cs-CZ" sz="1400" dirty="0"/>
            </a:p>
          </dgm:t>
        </dgm:pt>
      </mc:Choice>
      <mc:Fallback xmlns="">
        <dgm:pt modelId="{6939A173-8A4E-4D47-B18A-ABB7A79119EA}">
          <dgm:prSet phldrT="[Text]" custT="1"/>
          <dgm:spPr/>
          <dgm:t>
            <a:bodyPr/>
            <a:lstStyle/>
            <a:p>
              <a:r>
                <a:rPr lang="cs-CZ" sz="1400" i="0" smtClean="0">
                  <a:latin typeface="Cambria Math"/>
                </a:rPr>
                <a:t>(</a:t>
              </a:r>
              <a:r>
                <a:rPr lang="cs-CZ" sz="1400" b="0" i="0" smtClean="0">
                  <a:latin typeface="Cambria Math"/>
                </a:rPr>
                <a:t>100−25)/(100+25)</a:t>
              </a:r>
              <a:r>
                <a:rPr lang="cs-CZ" sz="1400" i="0" smtClean="0">
                  <a:latin typeface="Cambria Math"/>
                  <a:ea typeface="Cambria Math"/>
                </a:rPr>
                <a:t>&gt;(</a:t>
              </a:r>
              <a:r>
                <a:rPr lang="cs-CZ" sz="1400" b="0" i="0" smtClean="0">
                  <a:latin typeface="Cambria Math"/>
                  <a:ea typeface="Cambria Math"/>
                </a:rPr>
                <a:t>1000−600)/(1000+600)</a:t>
              </a:r>
              <a:endParaRPr lang="cs-CZ" sz="1400" dirty="0"/>
            </a:p>
          </dgm:t>
        </dgm:pt>
      </mc:Fallback>
    </mc:AlternateContent>
    <dgm:pt modelId="{DA8CAD46-BAC2-4ACA-A201-3F1BF1201A64}" type="parTrans" cxnId="{80B3ADAC-7021-43CC-9472-58FB048A045A}">
      <dgm:prSet/>
      <dgm:spPr/>
      <dgm:t>
        <a:bodyPr/>
        <a:lstStyle/>
        <a:p>
          <a:endParaRPr lang="cs-CZ"/>
        </a:p>
      </dgm:t>
    </dgm:pt>
    <dgm:pt modelId="{48143AD3-572F-41D9-90FD-4102F72A0268}" type="sibTrans" cxnId="{80B3ADAC-7021-43CC-9472-58FB048A045A}">
      <dgm:prSet/>
      <dgm:spPr/>
      <dgm:t>
        <a:bodyPr/>
        <a:lstStyle/>
        <a:p>
          <a:endParaRPr lang="cs-CZ"/>
        </a:p>
      </dgm:t>
    </dgm:pt>
    <dgm:pt modelId="{6732BC77-C4CE-4FF4-9F64-53DBAA38441D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Comparative disadvantage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partner</a:t>
          </a:r>
          <a:endParaRPr lang="cs-CZ" dirty="0"/>
        </a:p>
      </dgm:t>
    </dgm:pt>
    <dgm:pt modelId="{859AF9AD-A4D3-4FA4-917B-73C81ED233B3}" type="parTrans" cxnId="{6C96CD7E-C0B7-47E9-831A-2E11AAF17B83}">
      <dgm:prSet/>
      <dgm:spPr/>
      <dgm:t>
        <a:bodyPr/>
        <a:lstStyle/>
        <a:p>
          <a:endParaRPr lang="cs-CZ"/>
        </a:p>
      </dgm:t>
    </dgm:pt>
    <dgm:pt modelId="{E1B005FB-9D06-401A-8A43-BDF4F7255E4F}" type="sibTrans" cxnId="{6C96CD7E-C0B7-47E9-831A-2E11AAF17B83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303AEA6B-B0B7-4873-8351-ED283170F4F1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f>
                      <m:fPr>
                        <m:ctrlPr>
                          <a:rPr lang="cs-CZ" sz="1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/>
                          </a:rPr>
                          <m:t>30−20</m:t>
                        </m:r>
                      </m:num>
                      <m:den>
                        <m:r>
                          <a:rPr lang="cs-CZ" sz="1400" b="0" i="1" smtClean="0">
                            <a:latin typeface="Cambria Math"/>
                          </a:rPr>
                          <m:t>30+20</m:t>
                        </m:r>
                      </m:den>
                    </m:f>
                    <m:r>
                      <a:rPr lang="cs-CZ" sz="140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cs-CZ" sz="1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/>
                            <a:ea typeface="Cambria Math"/>
                          </a:rPr>
                          <m:t>650−350</m:t>
                        </m:r>
                      </m:num>
                      <m:den>
                        <m:r>
                          <a:rPr lang="cs-CZ" sz="1400" b="0" i="1" smtClean="0">
                            <a:latin typeface="Cambria Math"/>
                            <a:ea typeface="Cambria Math"/>
                          </a:rPr>
                          <m:t>650+350</m:t>
                        </m:r>
                      </m:den>
                    </m:f>
                  </m:oMath>
                </m:oMathPara>
              </a14:m>
              <a:endParaRPr lang="cs-CZ" sz="1400" dirty="0"/>
            </a:p>
          </dgm:t>
        </dgm:pt>
      </mc:Choice>
      <mc:Fallback xmlns="">
        <dgm:pt modelId="{303AEA6B-B0B7-4873-8351-ED283170F4F1}">
          <dgm:prSet phldrT="[Text]" custT="1"/>
          <dgm:spPr/>
          <dgm:t>
            <a:bodyPr/>
            <a:lstStyle/>
            <a:p>
              <a:r>
                <a:rPr lang="cs-CZ" sz="1400" i="0" smtClean="0">
                  <a:latin typeface="Cambria Math"/>
                </a:rPr>
                <a:t>(</a:t>
              </a:r>
              <a:r>
                <a:rPr lang="cs-CZ" sz="1400" b="0" i="0" smtClean="0">
                  <a:latin typeface="Cambria Math"/>
                </a:rPr>
                <a:t>30</a:t>
              </a:r>
              <a:r>
                <a:rPr lang="cs-CZ" sz="1400" b="0" i="0" smtClean="0">
                  <a:latin typeface="Cambria Math"/>
                </a:rPr>
                <a:t>−2</a:t>
              </a:r>
              <a:r>
                <a:rPr lang="cs-CZ" sz="1400" b="0" i="0" smtClean="0">
                  <a:latin typeface="Cambria Math"/>
                </a:rPr>
                <a:t>0)/(30</a:t>
              </a:r>
              <a:r>
                <a:rPr lang="cs-CZ" sz="1400" b="0" i="0" smtClean="0">
                  <a:latin typeface="Cambria Math"/>
                </a:rPr>
                <a:t>+2</a:t>
              </a:r>
              <a:r>
                <a:rPr lang="cs-CZ" sz="1400" b="0" i="0" smtClean="0">
                  <a:latin typeface="Cambria Math"/>
                </a:rPr>
                <a:t>0)</a:t>
              </a:r>
              <a:r>
                <a:rPr lang="cs-CZ" sz="1400" i="0" smtClean="0">
                  <a:latin typeface="Cambria Math"/>
                  <a:ea typeface="Cambria Math"/>
                </a:rPr>
                <a:t>&lt;</a:t>
              </a:r>
              <a:r>
                <a:rPr lang="cs-CZ" sz="1400" i="0" smtClean="0">
                  <a:latin typeface="Cambria Math"/>
                  <a:ea typeface="Cambria Math"/>
                </a:rPr>
                <a:t>(</a:t>
              </a:r>
              <a:r>
                <a:rPr lang="cs-CZ" sz="1400" b="0" i="0" smtClean="0">
                  <a:latin typeface="Cambria Math"/>
                  <a:ea typeface="Cambria Math"/>
                </a:rPr>
                <a:t>650</a:t>
              </a:r>
              <a:r>
                <a:rPr lang="cs-CZ" sz="1400" b="0" i="0" smtClean="0">
                  <a:latin typeface="Cambria Math"/>
                  <a:ea typeface="Cambria Math"/>
                </a:rPr>
                <a:t>−</a:t>
              </a:r>
              <a:r>
                <a:rPr lang="cs-CZ" sz="1400" b="0" i="0" smtClean="0">
                  <a:latin typeface="Cambria Math"/>
                  <a:ea typeface="Cambria Math"/>
                </a:rPr>
                <a:t>350)/(650</a:t>
              </a:r>
              <a:r>
                <a:rPr lang="cs-CZ" sz="1400" b="0" i="0" smtClean="0">
                  <a:latin typeface="Cambria Math"/>
                  <a:ea typeface="Cambria Math"/>
                </a:rPr>
                <a:t>+</a:t>
              </a:r>
              <a:r>
                <a:rPr lang="cs-CZ" sz="1400" b="0" i="0" smtClean="0">
                  <a:latin typeface="Cambria Math"/>
                  <a:ea typeface="Cambria Math"/>
                </a:rPr>
                <a:t>350)</a:t>
              </a:r>
              <a:endParaRPr lang="cs-CZ" sz="1400" dirty="0"/>
            </a:p>
          </dgm:t>
        </dgm:pt>
      </mc:Fallback>
    </mc:AlternateContent>
    <dgm:pt modelId="{0435E683-A9E0-4237-AF1C-30F5471EED82}" type="parTrans" cxnId="{F1403B72-0BD2-44FD-AD5C-E503004F03EA}">
      <dgm:prSet/>
      <dgm:spPr/>
      <dgm:t>
        <a:bodyPr/>
        <a:lstStyle/>
        <a:p>
          <a:endParaRPr lang="cs-CZ"/>
        </a:p>
      </dgm:t>
    </dgm:pt>
    <dgm:pt modelId="{BC886893-DCE2-419C-9589-934149F5968C}" type="sibTrans" cxnId="{F1403B72-0BD2-44FD-AD5C-E503004F03EA}">
      <dgm:prSet/>
      <dgm:spPr/>
      <dgm:t>
        <a:bodyPr/>
        <a:lstStyle/>
        <a:p>
          <a:endParaRPr lang="cs-CZ"/>
        </a:p>
      </dgm:t>
    </dgm:pt>
    <dgm:pt modelId="{FCCF7C62-A38C-4DB4-9EE7-62257690F470}" type="pres">
      <dgm:prSet presAssocID="{CCB5189A-711D-4AE0-AC19-109EE89521E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C8E11D-112D-4807-9166-6417F49783D8}" type="pres">
      <dgm:prSet presAssocID="{CCB5189A-711D-4AE0-AC19-109EE89521E6}" presName="dummyMaxCanvas" presStyleCnt="0"/>
      <dgm:spPr/>
    </dgm:pt>
    <dgm:pt modelId="{4ACD731C-A54E-43C7-8060-4EAF9A072D2E}" type="pres">
      <dgm:prSet presAssocID="{CCB5189A-711D-4AE0-AC19-109EE89521E6}" presName="parentComposite" presStyleCnt="0"/>
      <dgm:spPr/>
    </dgm:pt>
    <dgm:pt modelId="{3AF2B78F-2959-40D2-85D7-06B1D9A7D408}" type="pres">
      <dgm:prSet presAssocID="{CCB5189A-711D-4AE0-AC19-109EE89521E6}" presName="parent1" presStyleLbl="alignAccFollowNode1" presStyleIdx="0" presStyleCnt="4" custScaleX="146410" custLinFactNeighborX="-27736" custLinFactNeighborY="74487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2A09475C-E5D4-4361-AA57-5A3EDB19FFC9}" type="pres">
      <dgm:prSet presAssocID="{CCB5189A-711D-4AE0-AC19-109EE89521E6}" presName="parent2" presStyleLbl="alignAccFollowNode1" presStyleIdx="1" presStyleCnt="4" custScaleX="146410" custLinFactNeighborX="45477" custLinFactNeighborY="74487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62AD29E0-54CC-446E-8821-0E1CD61C3956}" type="pres">
      <dgm:prSet presAssocID="{CCB5189A-711D-4AE0-AC19-109EE89521E6}" presName="childrenComposite" presStyleCnt="0"/>
      <dgm:spPr/>
    </dgm:pt>
    <dgm:pt modelId="{A631D40F-A316-4A77-97FC-2277B4B2BD57}" type="pres">
      <dgm:prSet presAssocID="{CCB5189A-711D-4AE0-AC19-109EE89521E6}" presName="dummyMaxCanvas_ChildArea" presStyleCnt="0"/>
      <dgm:spPr/>
    </dgm:pt>
    <dgm:pt modelId="{0EABDA71-F7FA-4B95-A1BE-009E887B2F84}" type="pres">
      <dgm:prSet presAssocID="{CCB5189A-711D-4AE0-AC19-109EE89521E6}" presName="fulcrum" presStyleLbl="alignAccFollowNode1" presStyleIdx="2" presStyleCnt="4"/>
      <dgm:spPr/>
    </dgm:pt>
    <dgm:pt modelId="{E3236E47-39F3-4EAC-9083-19DF69ED5B26}" type="pres">
      <dgm:prSet presAssocID="{CCB5189A-711D-4AE0-AC19-109EE89521E6}" presName="balance_11" presStyleLbl="alignAccFollowNode1" presStyleIdx="3" presStyleCnt="4" custAng="307473" custScaleX="146410">
        <dgm:presLayoutVars>
          <dgm:bulletEnabled val="1"/>
        </dgm:presLayoutVars>
      </dgm:prSet>
      <dgm:spPr/>
    </dgm:pt>
    <dgm:pt modelId="{A5AB9625-ABCB-4728-A569-BF89B8767DA0}" type="pres">
      <dgm:prSet presAssocID="{CCB5189A-711D-4AE0-AC19-109EE89521E6}" presName="left_11_1" presStyleLbl="node1" presStyleIdx="0" presStyleCnt="2" custAng="356399" custScaleX="146410" custScaleY="62093" custLinFactNeighborX="-29876" custLinFactNeighborY="12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DF7C6F-CA91-4A18-AC8E-40ED6F292B3C}" type="pres">
      <dgm:prSet presAssocID="{CCB5189A-711D-4AE0-AC19-109EE89521E6}" presName="right_11_1" presStyleLbl="node1" presStyleIdx="1" presStyleCnt="2" custAng="362552" custScaleX="146410" custScaleY="62093" custLinFactNeighborX="42109" custLinFactNeighborY="264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E2656D6-2382-4BB6-B9F8-038F0888D5CA}" type="presOf" srcId="{303AEA6B-B0B7-4873-8351-ED283170F4F1}" destId="{D8DF7C6F-CA91-4A18-AC8E-40ED6F292B3C}" srcOrd="0" destOrd="0" presId="urn:microsoft.com/office/officeart/2005/8/layout/balance1"/>
    <dgm:cxn modelId="{3ECB7A8F-9FB7-4D34-9AB9-A09601C3EBC1}" type="presOf" srcId="{6732BC77-C4CE-4FF4-9F64-53DBAA38441D}" destId="{2A09475C-E5D4-4361-AA57-5A3EDB19FFC9}" srcOrd="0" destOrd="0" presId="urn:microsoft.com/office/officeart/2005/8/layout/balance1"/>
    <dgm:cxn modelId="{F1403B72-0BD2-44FD-AD5C-E503004F03EA}" srcId="{6732BC77-C4CE-4FF4-9F64-53DBAA38441D}" destId="{303AEA6B-B0B7-4873-8351-ED283170F4F1}" srcOrd="0" destOrd="0" parTransId="{0435E683-A9E0-4237-AF1C-30F5471EED82}" sibTransId="{BC886893-DCE2-419C-9589-934149F5968C}"/>
    <dgm:cxn modelId="{74772263-E087-4530-8F07-C93E4AA17FD0}" srcId="{CCB5189A-711D-4AE0-AC19-109EE89521E6}" destId="{049CB21D-DED8-45E6-ADA7-BD8BA383875A}" srcOrd="0" destOrd="0" parTransId="{4278AA99-9846-432F-9F8A-E37A5D892C3D}" sibTransId="{B93D3BEC-6525-419A-AC04-230534BBC801}"/>
    <dgm:cxn modelId="{6C96CD7E-C0B7-47E9-831A-2E11AAF17B83}" srcId="{CCB5189A-711D-4AE0-AC19-109EE89521E6}" destId="{6732BC77-C4CE-4FF4-9F64-53DBAA38441D}" srcOrd="1" destOrd="0" parTransId="{859AF9AD-A4D3-4FA4-917B-73C81ED233B3}" sibTransId="{E1B005FB-9D06-401A-8A43-BDF4F7255E4F}"/>
    <dgm:cxn modelId="{2981EBFB-B7DC-4C51-B89E-6F5D68B0D890}" type="presOf" srcId="{CCB5189A-711D-4AE0-AC19-109EE89521E6}" destId="{FCCF7C62-A38C-4DB4-9EE7-62257690F470}" srcOrd="0" destOrd="0" presId="urn:microsoft.com/office/officeart/2005/8/layout/balance1"/>
    <dgm:cxn modelId="{91798362-D9DE-4CF2-BBE1-A41467B67221}" type="presOf" srcId="{049CB21D-DED8-45E6-ADA7-BD8BA383875A}" destId="{3AF2B78F-2959-40D2-85D7-06B1D9A7D408}" srcOrd="0" destOrd="0" presId="urn:microsoft.com/office/officeart/2005/8/layout/balance1"/>
    <dgm:cxn modelId="{35E32253-9989-4324-99A1-C65536D05A35}" type="presOf" srcId="{6939A173-8A4E-4D47-B18A-ABB7A79119EA}" destId="{A5AB9625-ABCB-4728-A569-BF89B8767DA0}" srcOrd="0" destOrd="0" presId="urn:microsoft.com/office/officeart/2005/8/layout/balance1"/>
    <dgm:cxn modelId="{80B3ADAC-7021-43CC-9472-58FB048A045A}" srcId="{049CB21D-DED8-45E6-ADA7-BD8BA383875A}" destId="{6939A173-8A4E-4D47-B18A-ABB7A79119EA}" srcOrd="0" destOrd="0" parTransId="{DA8CAD46-BAC2-4ACA-A201-3F1BF1201A64}" sibTransId="{48143AD3-572F-41D9-90FD-4102F72A0268}"/>
    <dgm:cxn modelId="{A8044169-F726-4000-9635-A4FD23C81616}" type="presParOf" srcId="{FCCF7C62-A38C-4DB4-9EE7-62257690F470}" destId="{7CC8E11D-112D-4807-9166-6417F49783D8}" srcOrd="0" destOrd="0" presId="urn:microsoft.com/office/officeart/2005/8/layout/balance1"/>
    <dgm:cxn modelId="{83D21486-30F6-47C9-B48F-55E5CC35A872}" type="presParOf" srcId="{FCCF7C62-A38C-4DB4-9EE7-62257690F470}" destId="{4ACD731C-A54E-43C7-8060-4EAF9A072D2E}" srcOrd="1" destOrd="0" presId="urn:microsoft.com/office/officeart/2005/8/layout/balance1"/>
    <dgm:cxn modelId="{70B5CAB3-9106-49AF-AEF0-4C879958A825}" type="presParOf" srcId="{4ACD731C-A54E-43C7-8060-4EAF9A072D2E}" destId="{3AF2B78F-2959-40D2-85D7-06B1D9A7D408}" srcOrd="0" destOrd="0" presId="urn:microsoft.com/office/officeart/2005/8/layout/balance1"/>
    <dgm:cxn modelId="{E4F8CEFD-C49C-499C-A2AF-3A308FF122A0}" type="presParOf" srcId="{4ACD731C-A54E-43C7-8060-4EAF9A072D2E}" destId="{2A09475C-E5D4-4361-AA57-5A3EDB19FFC9}" srcOrd="1" destOrd="0" presId="urn:microsoft.com/office/officeart/2005/8/layout/balance1"/>
    <dgm:cxn modelId="{AEFDB3BC-B2C2-4019-AACB-A70717AE90B3}" type="presParOf" srcId="{FCCF7C62-A38C-4DB4-9EE7-62257690F470}" destId="{62AD29E0-54CC-446E-8821-0E1CD61C3956}" srcOrd="2" destOrd="0" presId="urn:microsoft.com/office/officeart/2005/8/layout/balance1"/>
    <dgm:cxn modelId="{DC2E6360-8FB9-4D5A-96A4-F88E18F4A20E}" type="presParOf" srcId="{62AD29E0-54CC-446E-8821-0E1CD61C3956}" destId="{A631D40F-A316-4A77-97FC-2277B4B2BD57}" srcOrd="0" destOrd="0" presId="urn:microsoft.com/office/officeart/2005/8/layout/balance1"/>
    <dgm:cxn modelId="{118CA86B-90EA-4ACA-BD44-1297675CB317}" type="presParOf" srcId="{62AD29E0-54CC-446E-8821-0E1CD61C3956}" destId="{0EABDA71-F7FA-4B95-A1BE-009E887B2F84}" srcOrd="1" destOrd="0" presId="urn:microsoft.com/office/officeart/2005/8/layout/balance1"/>
    <dgm:cxn modelId="{06A0022E-ACA9-4BDE-861B-0D685F6D2108}" type="presParOf" srcId="{62AD29E0-54CC-446E-8821-0E1CD61C3956}" destId="{E3236E47-39F3-4EAC-9083-19DF69ED5B26}" srcOrd="2" destOrd="0" presId="urn:microsoft.com/office/officeart/2005/8/layout/balance1"/>
    <dgm:cxn modelId="{5B42F4CF-640F-495B-A284-663E14950575}" type="presParOf" srcId="{62AD29E0-54CC-446E-8821-0E1CD61C3956}" destId="{A5AB9625-ABCB-4728-A569-BF89B8767DA0}" srcOrd="3" destOrd="0" presId="urn:microsoft.com/office/officeart/2005/8/layout/balance1"/>
    <dgm:cxn modelId="{2EA2ABA2-80A2-4078-91D6-829B91ADF245}" type="presParOf" srcId="{62AD29E0-54CC-446E-8821-0E1CD61C3956}" destId="{D8DF7C6F-CA91-4A18-AC8E-40ED6F292B3C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B5189A-711D-4AE0-AC19-109EE89521E6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cs-CZ"/>
        </a:p>
      </dgm:t>
    </dgm:pt>
    <dgm:pt modelId="{049CB21D-DED8-45E6-ADA7-BD8BA383875A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Comparative advantage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Czech Republic</a:t>
          </a:r>
          <a:endParaRPr lang="cs-CZ" dirty="0"/>
        </a:p>
      </dgm:t>
    </dgm:pt>
    <dgm:pt modelId="{4278AA99-9846-432F-9F8A-E37A5D892C3D}" type="parTrans" cxnId="{74772263-E087-4530-8F07-C93E4AA17FD0}">
      <dgm:prSet/>
      <dgm:spPr/>
      <dgm:t>
        <a:bodyPr/>
        <a:lstStyle/>
        <a:p>
          <a:endParaRPr lang="cs-CZ"/>
        </a:p>
      </dgm:t>
    </dgm:pt>
    <dgm:pt modelId="{B93D3BEC-6525-419A-AC04-230534BBC801}" type="sibTrans" cxnId="{74772263-E087-4530-8F07-C93E4AA17FD0}">
      <dgm:prSet/>
      <dgm:spPr/>
      <dgm:t>
        <a:bodyPr/>
        <a:lstStyle/>
        <a:p>
          <a:endParaRPr lang="cs-CZ"/>
        </a:p>
      </dgm:t>
    </dgm:pt>
    <dgm:pt modelId="{6939A173-8A4E-4D47-B18A-ABB7A79119EA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DA8CAD46-BAC2-4ACA-A201-3F1BF1201A64}" type="parTrans" cxnId="{80B3ADAC-7021-43CC-9472-58FB048A045A}">
      <dgm:prSet/>
      <dgm:spPr/>
      <dgm:t>
        <a:bodyPr/>
        <a:lstStyle/>
        <a:p>
          <a:endParaRPr lang="cs-CZ"/>
        </a:p>
      </dgm:t>
    </dgm:pt>
    <dgm:pt modelId="{48143AD3-572F-41D9-90FD-4102F72A0268}" type="sibTrans" cxnId="{80B3ADAC-7021-43CC-9472-58FB048A045A}">
      <dgm:prSet/>
      <dgm:spPr/>
      <dgm:t>
        <a:bodyPr/>
        <a:lstStyle/>
        <a:p>
          <a:endParaRPr lang="cs-CZ"/>
        </a:p>
      </dgm:t>
    </dgm:pt>
    <dgm:pt modelId="{6732BC77-C4CE-4FF4-9F64-53DBAA38441D}">
      <dgm:prSet phldrT="[Text]"/>
      <dgm:spPr/>
      <dgm:t>
        <a:bodyPr/>
        <a:lstStyle/>
        <a:p>
          <a:r>
            <a:rPr lang="en-US" b="1" dirty="0" smtClean="0">
              <a:solidFill>
                <a:schemeClr val="tx2">
                  <a:lumMod val="50000"/>
                </a:schemeClr>
              </a:solidFill>
            </a:rPr>
            <a:t>Comparative disadvantage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b="1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b="1" dirty="0" smtClean="0">
              <a:solidFill>
                <a:schemeClr val="tx2">
                  <a:lumMod val="50000"/>
                </a:schemeClr>
              </a:solidFill>
            </a:rPr>
            <a:t> partner</a:t>
          </a:r>
          <a:endParaRPr lang="cs-CZ" dirty="0"/>
        </a:p>
      </dgm:t>
    </dgm:pt>
    <dgm:pt modelId="{859AF9AD-A4D3-4FA4-917B-73C81ED233B3}" type="parTrans" cxnId="{6C96CD7E-C0B7-47E9-831A-2E11AAF17B83}">
      <dgm:prSet/>
      <dgm:spPr/>
      <dgm:t>
        <a:bodyPr/>
        <a:lstStyle/>
        <a:p>
          <a:endParaRPr lang="cs-CZ"/>
        </a:p>
      </dgm:t>
    </dgm:pt>
    <dgm:pt modelId="{E1B005FB-9D06-401A-8A43-BDF4F7255E4F}" type="sibTrans" cxnId="{6C96CD7E-C0B7-47E9-831A-2E11AAF17B83}">
      <dgm:prSet/>
      <dgm:spPr/>
      <dgm:t>
        <a:bodyPr/>
        <a:lstStyle/>
        <a:p>
          <a:endParaRPr lang="cs-CZ"/>
        </a:p>
      </dgm:t>
    </dgm:pt>
    <dgm:pt modelId="{303AEA6B-B0B7-4873-8351-ED283170F4F1}">
      <dgm:prSet phldrT="[Text]" custT="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0435E683-A9E0-4237-AF1C-30F5471EED82}" type="parTrans" cxnId="{F1403B72-0BD2-44FD-AD5C-E503004F03EA}">
      <dgm:prSet/>
      <dgm:spPr/>
      <dgm:t>
        <a:bodyPr/>
        <a:lstStyle/>
        <a:p>
          <a:endParaRPr lang="cs-CZ"/>
        </a:p>
      </dgm:t>
    </dgm:pt>
    <dgm:pt modelId="{BC886893-DCE2-419C-9589-934149F5968C}" type="sibTrans" cxnId="{F1403B72-0BD2-44FD-AD5C-E503004F03EA}">
      <dgm:prSet/>
      <dgm:spPr/>
      <dgm:t>
        <a:bodyPr/>
        <a:lstStyle/>
        <a:p>
          <a:endParaRPr lang="cs-CZ"/>
        </a:p>
      </dgm:t>
    </dgm:pt>
    <dgm:pt modelId="{FCCF7C62-A38C-4DB4-9EE7-62257690F470}" type="pres">
      <dgm:prSet presAssocID="{CCB5189A-711D-4AE0-AC19-109EE89521E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C8E11D-112D-4807-9166-6417F49783D8}" type="pres">
      <dgm:prSet presAssocID="{CCB5189A-711D-4AE0-AC19-109EE89521E6}" presName="dummyMaxCanvas" presStyleCnt="0"/>
      <dgm:spPr/>
    </dgm:pt>
    <dgm:pt modelId="{4ACD731C-A54E-43C7-8060-4EAF9A072D2E}" type="pres">
      <dgm:prSet presAssocID="{CCB5189A-711D-4AE0-AC19-109EE89521E6}" presName="parentComposite" presStyleCnt="0"/>
      <dgm:spPr/>
    </dgm:pt>
    <dgm:pt modelId="{3AF2B78F-2959-40D2-85D7-06B1D9A7D408}" type="pres">
      <dgm:prSet presAssocID="{CCB5189A-711D-4AE0-AC19-109EE89521E6}" presName="parent1" presStyleLbl="alignAccFollowNode1" presStyleIdx="0" presStyleCnt="4" custScaleX="146410" custLinFactNeighborX="-27736" custLinFactNeighborY="74487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2A09475C-E5D4-4361-AA57-5A3EDB19FFC9}" type="pres">
      <dgm:prSet presAssocID="{CCB5189A-711D-4AE0-AC19-109EE89521E6}" presName="parent2" presStyleLbl="alignAccFollowNode1" presStyleIdx="1" presStyleCnt="4" custScaleX="146410" custLinFactNeighborX="45477" custLinFactNeighborY="74487">
        <dgm:presLayoutVars>
          <dgm:chMax val="4"/>
        </dgm:presLayoutVars>
      </dgm:prSet>
      <dgm:spPr/>
      <dgm:t>
        <a:bodyPr/>
        <a:lstStyle/>
        <a:p>
          <a:endParaRPr lang="cs-CZ"/>
        </a:p>
      </dgm:t>
    </dgm:pt>
    <dgm:pt modelId="{62AD29E0-54CC-446E-8821-0E1CD61C3956}" type="pres">
      <dgm:prSet presAssocID="{CCB5189A-711D-4AE0-AC19-109EE89521E6}" presName="childrenComposite" presStyleCnt="0"/>
      <dgm:spPr/>
    </dgm:pt>
    <dgm:pt modelId="{A631D40F-A316-4A77-97FC-2277B4B2BD57}" type="pres">
      <dgm:prSet presAssocID="{CCB5189A-711D-4AE0-AC19-109EE89521E6}" presName="dummyMaxCanvas_ChildArea" presStyleCnt="0"/>
      <dgm:spPr/>
    </dgm:pt>
    <dgm:pt modelId="{0EABDA71-F7FA-4B95-A1BE-009E887B2F84}" type="pres">
      <dgm:prSet presAssocID="{CCB5189A-711D-4AE0-AC19-109EE89521E6}" presName="fulcrum" presStyleLbl="alignAccFollowNode1" presStyleIdx="2" presStyleCnt="4"/>
      <dgm:spPr/>
    </dgm:pt>
    <dgm:pt modelId="{E3236E47-39F3-4EAC-9083-19DF69ED5B26}" type="pres">
      <dgm:prSet presAssocID="{CCB5189A-711D-4AE0-AC19-109EE89521E6}" presName="balance_11" presStyleLbl="alignAccFollowNode1" presStyleIdx="3" presStyleCnt="4" custAng="307473" custScaleX="146410">
        <dgm:presLayoutVars>
          <dgm:bulletEnabled val="1"/>
        </dgm:presLayoutVars>
      </dgm:prSet>
      <dgm:spPr/>
    </dgm:pt>
    <dgm:pt modelId="{A5AB9625-ABCB-4728-A569-BF89B8767DA0}" type="pres">
      <dgm:prSet presAssocID="{CCB5189A-711D-4AE0-AC19-109EE89521E6}" presName="left_11_1" presStyleLbl="node1" presStyleIdx="0" presStyleCnt="2" custAng="356399" custScaleX="146410" custScaleY="62093" custLinFactNeighborX="-29876" custLinFactNeighborY="1212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DF7C6F-CA91-4A18-AC8E-40ED6F292B3C}" type="pres">
      <dgm:prSet presAssocID="{CCB5189A-711D-4AE0-AC19-109EE89521E6}" presName="right_11_1" presStyleLbl="node1" presStyleIdx="1" presStyleCnt="2" custAng="362552" custScaleX="146410" custScaleY="62093" custLinFactNeighborX="42109" custLinFactNeighborY="264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ECB7A8F-9FB7-4D34-9AB9-A09601C3EBC1}" type="presOf" srcId="{6732BC77-C4CE-4FF4-9F64-53DBAA38441D}" destId="{2A09475C-E5D4-4361-AA57-5A3EDB19FFC9}" srcOrd="0" destOrd="0" presId="urn:microsoft.com/office/officeart/2005/8/layout/balance1"/>
    <dgm:cxn modelId="{4E2656D6-2382-4BB6-B9F8-038F0888D5CA}" type="presOf" srcId="{303AEA6B-B0B7-4873-8351-ED283170F4F1}" destId="{D8DF7C6F-CA91-4A18-AC8E-40ED6F292B3C}" srcOrd="0" destOrd="0" presId="urn:microsoft.com/office/officeart/2005/8/layout/balance1"/>
    <dgm:cxn modelId="{F1403B72-0BD2-44FD-AD5C-E503004F03EA}" srcId="{6732BC77-C4CE-4FF4-9F64-53DBAA38441D}" destId="{303AEA6B-B0B7-4873-8351-ED283170F4F1}" srcOrd="0" destOrd="0" parTransId="{0435E683-A9E0-4237-AF1C-30F5471EED82}" sibTransId="{BC886893-DCE2-419C-9589-934149F5968C}"/>
    <dgm:cxn modelId="{74772263-E087-4530-8F07-C93E4AA17FD0}" srcId="{CCB5189A-711D-4AE0-AC19-109EE89521E6}" destId="{049CB21D-DED8-45E6-ADA7-BD8BA383875A}" srcOrd="0" destOrd="0" parTransId="{4278AA99-9846-432F-9F8A-E37A5D892C3D}" sibTransId="{B93D3BEC-6525-419A-AC04-230534BBC801}"/>
    <dgm:cxn modelId="{6C96CD7E-C0B7-47E9-831A-2E11AAF17B83}" srcId="{CCB5189A-711D-4AE0-AC19-109EE89521E6}" destId="{6732BC77-C4CE-4FF4-9F64-53DBAA38441D}" srcOrd="1" destOrd="0" parTransId="{859AF9AD-A4D3-4FA4-917B-73C81ED233B3}" sibTransId="{E1B005FB-9D06-401A-8A43-BDF4F7255E4F}"/>
    <dgm:cxn modelId="{2981EBFB-B7DC-4C51-B89E-6F5D68B0D890}" type="presOf" srcId="{CCB5189A-711D-4AE0-AC19-109EE89521E6}" destId="{FCCF7C62-A38C-4DB4-9EE7-62257690F470}" srcOrd="0" destOrd="0" presId="urn:microsoft.com/office/officeart/2005/8/layout/balance1"/>
    <dgm:cxn modelId="{91798362-D9DE-4CF2-BBE1-A41467B67221}" type="presOf" srcId="{049CB21D-DED8-45E6-ADA7-BD8BA383875A}" destId="{3AF2B78F-2959-40D2-85D7-06B1D9A7D408}" srcOrd="0" destOrd="0" presId="urn:microsoft.com/office/officeart/2005/8/layout/balance1"/>
    <dgm:cxn modelId="{35E32253-9989-4324-99A1-C65536D05A35}" type="presOf" srcId="{6939A173-8A4E-4D47-B18A-ABB7A79119EA}" destId="{A5AB9625-ABCB-4728-A569-BF89B8767DA0}" srcOrd="0" destOrd="0" presId="urn:microsoft.com/office/officeart/2005/8/layout/balance1"/>
    <dgm:cxn modelId="{80B3ADAC-7021-43CC-9472-58FB048A045A}" srcId="{049CB21D-DED8-45E6-ADA7-BD8BA383875A}" destId="{6939A173-8A4E-4D47-B18A-ABB7A79119EA}" srcOrd="0" destOrd="0" parTransId="{DA8CAD46-BAC2-4ACA-A201-3F1BF1201A64}" sibTransId="{48143AD3-572F-41D9-90FD-4102F72A0268}"/>
    <dgm:cxn modelId="{A8044169-F726-4000-9635-A4FD23C81616}" type="presParOf" srcId="{FCCF7C62-A38C-4DB4-9EE7-62257690F470}" destId="{7CC8E11D-112D-4807-9166-6417F49783D8}" srcOrd="0" destOrd="0" presId="urn:microsoft.com/office/officeart/2005/8/layout/balance1"/>
    <dgm:cxn modelId="{83D21486-30F6-47C9-B48F-55E5CC35A872}" type="presParOf" srcId="{FCCF7C62-A38C-4DB4-9EE7-62257690F470}" destId="{4ACD731C-A54E-43C7-8060-4EAF9A072D2E}" srcOrd="1" destOrd="0" presId="urn:microsoft.com/office/officeart/2005/8/layout/balance1"/>
    <dgm:cxn modelId="{70B5CAB3-9106-49AF-AEF0-4C879958A825}" type="presParOf" srcId="{4ACD731C-A54E-43C7-8060-4EAF9A072D2E}" destId="{3AF2B78F-2959-40D2-85D7-06B1D9A7D408}" srcOrd="0" destOrd="0" presId="urn:microsoft.com/office/officeart/2005/8/layout/balance1"/>
    <dgm:cxn modelId="{E4F8CEFD-C49C-499C-A2AF-3A308FF122A0}" type="presParOf" srcId="{4ACD731C-A54E-43C7-8060-4EAF9A072D2E}" destId="{2A09475C-E5D4-4361-AA57-5A3EDB19FFC9}" srcOrd="1" destOrd="0" presId="urn:microsoft.com/office/officeart/2005/8/layout/balance1"/>
    <dgm:cxn modelId="{AEFDB3BC-B2C2-4019-AACB-A70717AE90B3}" type="presParOf" srcId="{FCCF7C62-A38C-4DB4-9EE7-62257690F470}" destId="{62AD29E0-54CC-446E-8821-0E1CD61C3956}" srcOrd="2" destOrd="0" presId="urn:microsoft.com/office/officeart/2005/8/layout/balance1"/>
    <dgm:cxn modelId="{DC2E6360-8FB9-4D5A-96A4-F88E18F4A20E}" type="presParOf" srcId="{62AD29E0-54CC-446E-8821-0E1CD61C3956}" destId="{A631D40F-A316-4A77-97FC-2277B4B2BD57}" srcOrd="0" destOrd="0" presId="urn:microsoft.com/office/officeart/2005/8/layout/balance1"/>
    <dgm:cxn modelId="{118CA86B-90EA-4ACA-BD44-1297675CB317}" type="presParOf" srcId="{62AD29E0-54CC-446E-8821-0E1CD61C3956}" destId="{0EABDA71-F7FA-4B95-A1BE-009E887B2F84}" srcOrd="1" destOrd="0" presId="urn:microsoft.com/office/officeart/2005/8/layout/balance1"/>
    <dgm:cxn modelId="{06A0022E-ACA9-4BDE-861B-0D685F6D2108}" type="presParOf" srcId="{62AD29E0-54CC-446E-8821-0E1CD61C3956}" destId="{E3236E47-39F3-4EAC-9083-19DF69ED5B26}" srcOrd="2" destOrd="0" presId="urn:microsoft.com/office/officeart/2005/8/layout/balance1"/>
    <dgm:cxn modelId="{5B42F4CF-640F-495B-A284-663E14950575}" type="presParOf" srcId="{62AD29E0-54CC-446E-8821-0E1CD61C3956}" destId="{A5AB9625-ABCB-4728-A569-BF89B8767DA0}" srcOrd="3" destOrd="0" presId="urn:microsoft.com/office/officeart/2005/8/layout/balance1"/>
    <dgm:cxn modelId="{2EA2ABA2-80A2-4078-91D6-829B91ADF245}" type="presParOf" srcId="{62AD29E0-54CC-446E-8821-0E1CD61C3956}" destId="{D8DF7C6F-CA91-4A18-AC8E-40ED6F292B3C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958D84-058A-4F56-9427-D86B1026272B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B5C37699-3A37-46A0-B86E-92506CBE77F4}">
      <dgm:prSet phldrT="[Text]" custT="1"/>
      <dgm:spPr>
        <a:solidFill>
          <a:schemeClr val="accent3">
            <a:lumMod val="85000"/>
          </a:schemeClr>
        </a:solidFill>
      </dgm:spPr>
      <dgm:t>
        <a:bodyPr/>
        <a:lstStyle/>
        <a:p>
          <a:r>
            <a:rPr lang="en-US" sz="2000" noProof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Priority countries</a:t>
          </a:r>
          <a:endParaRPr lang="en-US" sz="2000" noProof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BE3B7A-1B7D-460A-80C5-13CE207F3DD3}" type="parTrans" cxnId="{E959DF83-AACA-4927-ABF5-63B1B4D85478}">
      <dgm:prSet/>
      <dgm:spPr/>
      <dgm:t>
        <a:bodyPr/>
        <a:lstStyle/>
        <a:p>
          <a:endParaRPr lang="cs-CZ"/>
        </a:p>
      </dgm:t>
    </dgm:pt>
    <dgm:pt modelId="{9ADBC555-8DDD-4A07-87A5-A27717461B1F}" type="sibTrans" cxnId="{E959DF83-AACA-4927-ABF5-63B1B4D85478}">
      <dgm:prSet/>
      <dgm:spPr/>
      <dgm:t>
        <a:bodyPr/>
        <a:lstStyle/>
        <a:p>
          <a:endParaRPr lang="cs-CZ"/>
        </a:p>
      </dgm:t>
    </dgm:pt>
    <dgm:pt modelId="{E77DE275-5A23-4263-8AF5-3C7ED342CC66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2000" noProof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Prospective sectors in individual countries</a:t>
          </a:r>
          <a:endParaRPr lang="en-US" sz="20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E46D26-5B79-4801-B2EC-3E151D88213A}" type="parTrans" cxnId="{381AE3A3-E1CF-41EE-9D39-190389AD9BB8}">
      <dgm:prSet/>
      <dgm:spPr/>
      <dgm:t>
        <a:bodyPr/>
        <a:lstStyle/>
        <a:p>
          <a:endParaRPr lang="cs-CZ"/>
        </a:p>
      </dgm:t>
    </dgm:pt>
    <dgm:pt modelId="{63D72DB3-3E69-4AD6-B447-28A81A48A252}" type="sibTrans" cxnId="{381AE3A3-E1CF-41EE-9D39-190389AD9BB8}">
      <dgm:prSet/>
      <dgm:spPr/>
      <dgm:t>
        <a:bodyPr/>
        <a:lstStyle/>
        <a:p>
          <a:endParaRPr lang="cs-CZ"/>
        </a:p>
      </dgm:t>
    </dgm:pt>
    <dgm:pt modelId="{D2031E95-3655-413E-B549-8F688B71A72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2000" noProof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Prospective countries for individual fields</a:t>
          </a:r>
          <a:endParaRPr lang="en-US" sz="2000" noProof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85571D-76EF-4C75-BA49-4E82A20ABDE5}" type="parTrans" cxnId="{F97025ED-F725-46CF-837E-E6445D5949DD}">
      <dgm:prSet/>
      <dgm:spPr/>
      <dgm:t>
        <a:bodyPr/>
        <a:lstStyle/>
        <a:p>
          <a:endParaRPr lang="cs-CZ"/>
        </a:p>
      </dgm:t>
    </dgm:pt>
    <dgm:pt modelId="{B3DCC925-EDED-440B-87C2-3E61E34DBE6E}" type="sibTrans" cxnId="{F97025ED-F725-46CF-837E-E6445D5949DD}">
      <dgm:prSet/>
      <dgm:spPr/>
      <dgm:t>
        <a:bodyPr/>
        <a:lstStyle/>
        <a:p>
          <a:endParaRPr lang="cs-CZ"/>
        </a:p>
      </dgm:t>
    </dgm:pt>
    <dgm:pt modelId="{A8770806-C9BF-4442-8FE4-956A35F13EB6}" type="pres">
      <dgm:prSet presAssocID="{B2958D84-058A-4F56-9427-D86B1026272B}" presName="Name0" presStyleCnt="0">
        <dgm:presLayoutVars>
          <dgm:dir/>
          <dgm:animLvl val="lvl"/>
          <dgm:resizeHandles val="exact"/>
        </dgm:presLayoutVars>
      </dgm:prSet>
      <dgm:spPr/>
    </dgm:pt>
    <dgm:pt modelId="{CD3CEC3C-01B4-4EA1-BE2B-40B550BAB5B6}" type="pres">
      <dgm:prSet presAssocID="{B5C37699-3A37-46A0-B86E-92506CBE77F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22BE97C-DF49-4BBF-AAB5-6B83715FD56B}" type="pres">
      <dgm:prSet presAssocID="{9ADBC555-8DDD-4A07-87A5-A27717461B1F}" presName="parTxOnlySpace" presStyleCnt="0"/>
      <dgm:spPr/>
    </dgm:pt>
    <dgm:pt modelId="{A9E208C3-1258-49F7-9649-FC1BB496665C}" type="pres">
      <dgm:prSet presAssocID="{E77DE275-5A23-4263-8AF5-3C7ED342CC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B5F1CE-ECCF-4760-8E65-AFB8EB4D95DC}" type="pres">
      <dgm:prSet presAssocID="{63D72DB3-3E69-4AD6-B447-28A81A48A252}" presName="parTxOnlySpace" presStyleCnt="0"/>
      <dgm:spPr/>
    </dgm:pt>
    <dgm:pt modelId="{DC222329-4B9F-47A7-B5AD-8ABEEEB9AB8F}" type="pres">
      <dgm:prSet presAssocID="{D2031E95-3655-413E-B549-8F688B71A72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97025ED-F725-46CF-837E-E6445D5949DD}" srcId="{B2958D84-058A-4F56-9427-D86B1026272B}" destId="{D2031E95-3655-413E-B549-8F688B71A72C}" srcOrd="2" destOrd="0" parTransId="{6D85571D-76EF-4C75-BA49-4E82A20ABDE5}" sibTransId="{B3DCC925-EDED-440B-87C2-3E61E34DBE6E}"/>
    <dgm:cxn modelId="{D9EC2F5E-BE8C-4A10-8E08-6C4B2DE475F6}" type="presOf" srcId="{D2031E95-3655-413E-B549-8F688B71A72C}" destId="{DC222329-4B9F-47A7-B5AD-8ABEEEB9AB8F}" srcOrd="0" destOrd="0" presId="urn:microsoft.com/office/officeart/2005/8/layout/chevron1"/>
    <dgm:cxn modelId="{E93E4FC8-10CA-48DE-88C0-03229995567C}" type="presOf" srcId="{B5C37699-3A37-46A0-B86E-92506CBE77F4}" destId="{CD3CEC3C-01B4-4EA1-BE2B-40B550BAB5B6}" srcOrd="0" destOrd="0" presId="urn:microsoft.com/office/officeart/2005/8/layout/chevron1"/>
    <dgm:cxn modelId="{E959DF83-AACA-4927-ABF5-63B1B4D85478}" srcId="{B2958D84-058A-4F56-9427-D86B1026272B}" destId="{B5C37699-3A37-46A0-B86E-92506CBE77F4}" srcOrd="0" destOrd="0" parTransId="{69BE3B7A-1B7D-460A-80C5-13CE207F3DD3}" sibTransId="{9ADBC555-8DDD-4A07-87A5-A27717461B1F}"/>
    <dgm:cxn modelId="{381AE3A3-E1CF-41EE-9D39-190389AD9BB8}" srcId="{B2958D84-058A-4F56-9427-D86B1026272B}" destId="{E77DE275-5A23-4263-8AF5-3C7ED342CC66}" srcOrd="1" destOrd="0" parTransId="{68E46D26-5B79-4801-B2EC-3E151D88213A}" sibTransId="{63D72DB3-3E69-4AD6-B447-28A81A48A252}"/>
    <dgm:cxn modelId="{E65D856E-F908-48A9-99F6-388CCE72F2C8}" type="presOf" srcId="{E77DE275-5A23-4263-8AF5-3C7ED342CC66}" destId="{A9E208C3-1258-49F7-9649-FC1BB496665C}" srcOrd="0" destOrd="0" presId="urn:microsoft.com/office/officeart/2005/8/layout/chevron1"/>
    <dgm:cxn modelId="{564BA8FB-9623-4992-A8BD-5F0672D4C09E}" type="presOf" srcId="{B2958D84-058A-4F56-9427-D86B1026272B}" destId="{A8770806-C9BF-4442-8FE4-956A35F13EB6}" srcOrd="0" destOrd="0" presId="urn:microsoft.com/office/officeart/2005/8/layout/chevron1"/>
    <dgm:cxn modelId="{5E7E7A25-4993-412A-9B17-37567E4FF5FD}" type="presParOf" srcId="{A8770806-C9BF-4442-8FE4-956A35F13EB6}" destId="{CD3CEC3C-01B4-4EA1-BE2B-40B550BAB5B6}" srcOrd="0" destOrd="0" presId="urn:microsoft.com/office/officeart/2005/8/layout/chevron1"/>
    <dgm:cxn modelId="{1F325CA3-DC8B-4A75-BE1E-6C54BD602B3C}" type="presParOf" srcId="{A8770806-C9BF-4442-8FE4-956A35F13EB6}" destId="{922BE97C-DF49-4BBF-AAB5-6B83715FD56B}" srcOrd="1" destOrd="0" presId="urn:microsoft.com/office/officeart/2005/8/layout/chevron1"/>
    <dgm:cxn modelId="{3C839C99-8AC1-48BF-987B-BE147574BF3E}" type="presParOf" srcId="{A8770806-C9BF-4442-8FE4-956A35F13EB6}" destId="{A9E208C3-1258-49F7-9649-FC1BB496665C}" srcOrd="2" destOrd="0" presId="urn:microsoft.com/office/officeart/2005/8/layout/chevron1"/>
    <dgm:cxn modelId="{9599A1B7-8745-48EA-B83B-55064B3B1F8E}" type="presParOf" srcId="{A8770806-C9BF-4442-8FE4-956A35F13EB6}" destId="{30B5F1CE-ECCF-4760-8E65-AFB8EB4D95DC}" srcOrd="3" destOrd="0" presId="urn:microsoft.com/office/officeart/2005/8/layout/chevron1"/>
    <dgm:cxn modelId="{63C71AEC-232F-495F-AAFD-9B958BFF9FD0}" type="presParOf" srcId="{A8770806-C9BF-4442-8FE4-956A35F13EB6}" destId="{DC222329-4B9F-47A7-B5AD-8ABEEEB9AB8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2B78F-2959-40D2-85D7-06B1D9A7D408}">
      <dsp:nvSpPr>
        <dsp:cNvPr id="0" name=""/>
        <dsp:cNvSpPr/>
      </dsp:nvSpPr>
      <dsp:spPr>
        <a:xfrm>
          <a:off x="514552" y="605430"/>
          <a:ext cx="2142036" cy="812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>
                  <a:lumMod val="50000"/>
                </a:schemeClr>
              </a:solidFill>
            </a:rPr>
            <a:t>Comparative advantage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sz="1500" b="1" kern="1200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sz="1500" b="1" kern="1200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Czech Republic</a:t>
          </a:r>
          <a:endParaRPr lang="cs-CZ" sz="1500" kern="1200" dirty="0"/>
        </a:p>
      </dsp:txBody>
      <dsp:txXfrm>
        <a:off x="538358" y="629236"/>
        <a:ext cx="2094424" cy="765188"/>
      </dsp:txXfrm>
    </dsp:sp>
    <dsp:sp modelId="{2A09475C-E5D4-4361-AA57-5A3EDB19FFC9}">
      <dsp:nvSpPr>
        <dsp:cNvPr id="0" name=""/>
        <dsp:cNvSpPr/>
      </dsp:nvSpPr>
      <dsp:spPr>
        <a:xfrm>
          <a:off x="3698968" y="605430"/>
          <a:ext cx="2142036" cy="81280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2">
                  <a:lumMod val="50000"/>
                </a:schemeClr>
              </a:solidFill>
            </a:rPr>
            <a:t>Comparative disadvantage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sz="1500" b="1" kern="1200" dirty="0" err="1" smtClean="0">
              <a:solidFill>
                <a:schemeClr val="tx2">
                  <a:lumMod val="50000"/>
                </a:schemeClr>
              </a:solidFill>
            </a:rPr>
            <a:t>of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cs-CZ" sz="1500" b="1" kern="1200" dirty="0" err="1" smtClean="0">
              <a:solidFill>
                <a:schemeClr val="tx2">
                  <a:lumMod val="50000"/>
                </a:schemeClr>
              </a:solidFill>
            </a:rPr>
            <a:t>the</a:t>
          </a:r>
          <a:r>
            <a:rPr lang="cs-CZ" sz="1500" b="1" kern="1200" dirty="0" smtClean="0">
              <a:solidFill>
                <a:schemeClr val="tx2">
                  <a:lumMod val="50000"/>
                </a:schemeClr>
              </a:solidFill>
            </a:rPr>
            <a:t> partner</a:t>
          </a:r>
          <a:endParaRPr lang="cs-CZ" sz="1500" kern="1200" dirty="0"/>
        </a:p>
      </dsp:txBody>
      <dsp:txXfrm>
        <a:off x="3722774" y="629236"/>
        <a:ext cx="2094424" cy="765188"/>
      </dsp:txXfrm>
    </dsp:sp>
    <dsp:sp modelId="{0EABDA71-F7FA-4B95-A1BE-009E887B2F84}">
      <dsp:nvSpPr>
        <dsp:cNvPr id="0" name=""/>
        <dsp:cNvSpPr/>
      </dsp:nvSpPr>
      <dsp:spPr>
        <a:xfrm>
          <a:off x="2743200" y="3454399"/>
          <a:ext cx="609600" cy="609600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236E47-39F3-4EAC-9083-19DF69ED5B26}">
      <dsp:nvSpPr>
        <dsp:cNvPr id="0" name=""/>
        <dsp:cNvSpPr/>
      </dsp:nvSpPr>
      <dsp:spPr>
        <a:xfrm rot="307473">
          <a:off x="370453" y="3199180"/>
          <a:ext cx="5355092" cy="24709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B9625-ABCB-4728-A569-BF89B8767DA0}">
      <dsp:nvSpPr>
        <dsp:cNvPr id="0" name=""/>
        <dsp:cNvSpPr/>
      </dsp:nvSpPr>
      <dsp:spPr>
        <a:xfrm rot="356399">
          <a:off x="483243" y="1668600"/>
          <a:ext cx="2142036" cy="135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cs-CZ" sz="1400" i="1" kern="1200" smtClean="0">
                        <a:latin typeface="Cambria Math"/>
                      </a:rPr>
                    </m:ctrlPr>
                  </m:fPr>
                  <m:num>
                    <m:r>
                      <a:rPr lang="cs-CZ" sz="1400" b="0" i="1" kern="1200" smtClean="0">
                        <a:latin typeface="Cambria Math"/>
                      </a:rPr>
                      <m:t>100−25</m:t>
                    </m:r>
                  </m:num>
                  <m:den>
                    <m:r>
                      <a:rPr lang="cs-CZ" sz="1400" b="0" i="1" kern="1200" smtClean="0">
                        <a:latin typeface="Cambria Math"/>
                      </a:rPr>
                      <m:t>100+25</m:t>
                    </m:r>
                  </m:den>
                </m:f>
                <m:r>
                  <a:rPr lang="cs-CZ" sz="1400" i="1" kern="1200" smtClean="0">
                    <a:latin typeface="Cambria Math"/>
                    <a:ea typeface="Cambria Math"/>
                  </a:rPr>
                  <m:t>&gt;</m:t>
                </m:r>
                <m:f>
                  <m:fPr>
                    <m:ctrlPr>
                      <a:rPr lang="cs-CZ" sz="1400" i="1" kern="1200" smtClean="0">
                        <a:latin typeface="Cambria Math"/>
                        <a:ea typeface="Cambria Math"/>
                      </a:rPr>
                    </m:ctrlPr>
                  </m:fPr>
                  <m:num>
                    <m:r>
                      <a:rPr lang="cs-CZ" sz="1400" b="0" i="1" kern="1200" smtClean="0">
                        <a:latin typeface="Cambria Math"/>
                        <a:ea typeface="Cambria Math"/>
                      </a:rPr>
                      <m:t>1000−600</m:t>
                    </m:r>
                  </m:num>
                  <m:den>
                    <m:r>
                      <a:rPr lang="cs-CZ" sz="1400" b="0" i="1" kern="1200" smtClean="0">
                        <a:latin typeface="Cambria Math"/>
                        <a:ea typeface="Cambria Math"/>
                      </a:rPr>
                      <m:t>1000+600</m:t>
                    </m:r>
                  </m:den>
                </m:f>
              </m:oMath>
            </m:oMathPara>
          </a14:m>
          <a:endParaRPr lang="cs-CZ" sz="1400" kern="1200" dirty="0"/>
        </a:p>
      </dsp:txBody>
      <dsp:txXfrm>
        <a:off x="549270" y="1734627"/>
        <a:ext cx="2009982" cy="1220520"/>
      </dsp:txXfrm>
    </dsp:sp>
    <dsp:sp modelId="{D8DF7C6F-CA91-4A18-AC8E-40ED6F292B3C}">
      <dsp:nvSpPr>
        <dsp:cNvPr id="0" name=""/>
        <dsp:cNvSpPr/>
      </dsp:nvSpPr>
      <dsp:spPr>
        <a:xfrm rot="362552">
          <a:off x="3649693" y="1981186"/>
          <a:ext cx="2142036" cy="1352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f>
                  <m:fPr>
                    <m:ctrlPr>
                      <a:rPr lang="cs-CZ" sz="1400" i="1" kern="1200" smtClean="0">
                        <a:latin typeface="Cambria Math"/>
                      </a:rPr>
                    </m:ctrlPr>
                  </m:fPr>
                  <m:num>
                    <m:r>
                      <a:rPr lang="cs-CZ" sz="1400" b="0" i="1" kern="1200" smtClean="0">
                        <a:latin typeface="Cambria Math"/>
                      </a:rPr>
                      <m:t>30−20</m:t>
                    </m:r>
                  </m:num>
                  <m:den>
                    <m:r>
                      <a:rPr lang="cs-CZ" sz="1400" b="0" i="1" kern="1200" smtClean="0">
                        <a:latin typeface="Cambria Math"/>
                      </a:rPr>
                      <m:t>30+20</m:t>
                    </m:r>
                  </m:den>
                </m:f>
                <m:r>
                  <a:rPr lang="cs-CZ" sz="1400" i="1" kern="1200" smtClean="0">
                    <a:latin typeface="Cambria Math"/>
                    <a:ea typeface="Cambria Math"/>
                  </a:rPr>
                  <m:t>&lt;</m:t>
                </m:r>
                <m:f>
                  <m:fPr>
                    <m:ctrlPr>
                      <a:rPr lang="cs-CZ" sz="1400" i="1" kern="1200" smtClean="0">
                        <a:latin typeface="Cambria Math"/>
                        <a:ea typeface="Cambria Math"/>
                      </a:rPr>
                    </m:ctrlPr>
                  </m:fPr>
                  <m:num>
                    <m:r>
                      <a:rPr lang="cs-CZ" sz="1400" b="0" i="1" kern="1200" smtClean="0">
                        <a:latin typeface="Cambria Math"/>
                        <a:ea typeface="Cambria Math"/>
                      </a:rPr>
                      <m:t>650−350</m:t>
                    </m:r>
                  </m:num>
                  <m:den>
                    <m:r>
                      <a:rPr lang="cs-CZ" sz="1400" b="0" i="1" kern="1200" smtClean="0">
                        <a:latin typeface="Cambria Math"/>
                        <a:ea typeface="Cambria Math"/>
                      </a:rPr>
                      <m:t>650+350</m:t>
                    </m:r>
                  </m:den>
                </m:f>
              </m:oMath>
            </m:oMathPara>
          </a14:m>
          <a:endParaRPr lang="cs-CZ" sz="1400" kern="1200" dirty="0"/>
        </a:p>
      </dsp:txBody>
      <dsp:txXfrm>
        <a:off x="3715720" y="2047213"/>
        <a:ext cx="2009982" cy="1220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0.77869</cdr:x>
      <cdr:y>0.94438</cdr:y>
    </cdr:from>
    <cdr:to>
      <cdr:x>1</cdr:x>
      <cdr:y>1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6840760" y="5225802"/>
          <a:ext cx="19442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i="1" dirty="0" err="1" smtClean="0"/>
            <a:t>Sou</a:t>
          </a:r>
          <a:r>
            <a:rPr lang="cs-CZ" sz="1400" i="1" dirty="0" err="1" smtClean="0"/>
            <a:t>rce</a:t>
          </a:r>
          <a:r>
            <a:rPr lang="en-US" sz="1400" i="1" dirty="0" smtClean="0"/>
            <a:t>: </a:t>
          </a:r>
          <a:r>
            <a:rPr lang="cs-CZ" sz="1400" i="1" dirty="0" smtClean="0"/>
            <a:t>MMF, 2014</a:t>
          </a:r>
          <a:endParaRPr lang="en-US" sz="14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0.83266</cdr:x>
      <cdr:y>0.21058</cdr:y>
    </cdr:from>
    <cdr:to>
      <cdr:x>0.88213</cdr:x>
      <cdr:y>0.33091</cdr:y>
    </cdr:to>
    <cdr:cxnSp macro="">
      <cdr:nvCxnSpPr>
        <cdr:cNvPr id="3" name="Přímá spojnice se šipkou 2"/>
        <cdr:cNvCxnSpPr/>
      </cdr:nvCxnSpPr>
      <cdr:spPr>
        <a:xfrm xmlns:a="http://schemas.openxmlformats.org/drawingml/2006/main" flipV="1">
          <a:off x="7272808" y="1008112"/>
          <a:ext cx="432048" cy="576064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0.42628</cdr:x>
      <cdr:y>0.18096</cdr:y>
    </cdr:from>
    <cdr:to>
      <cdr:x>0.48722</cdr:x>
      <cdr:y>0.18096</cdr:y>
    </cdr:to>
    <cdr:cxnSp macro="">
      <cdr:nvCxnSpPr>
        <cdr:cNvPr id="2" name="Přímá spojnice se šipkou 1"/>
        <cdr:cNvCxnSpPr/>
      </cdr:nvCxnSpPr>
      <cdr:spPr>
        <a:xfrm xmlns:a="http://schemas.openxmlformats.org/drawingml/2006/main" flipH="1">
          <a:off x="3622594" y="864096"/>
          <a:ext cx="51786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0.41977</cdr:x>
      <cdr:y>0.33176</cdr:y>
    </cdr:from>
    <cdr:to>
      <cdr:x>0.47288</cdr:x>
      <cdr:y>0.33176</cdr:y>
    </cdr:to>
    <cdr:cxnSp macro="">
      <cdr:nvCxnSpPr>
        <cdr:cNvPr id="4" name="Přímá spojnice se šipkou 3"/>
        <cdr:cNvCxnSpPr/>
      </cdr:nvCxnSpPr>
      <cdr:spPr>
        <a:xfrm xmlns:a="http://schemas.openxmlformats.org/drawingml/2006/main" flipH="1">
          <a:off x="3567244" y="1584176"/>
          <a:ext cx="45139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0.39401</cdr:x>
      <cdr:y>0.39208</cdr:y>
    </cdr:from>
    <cdr:to>
      <cdr:x>0.61008</cdr:x>
      <cdr:y>0.39208</cdr:y>
    </cdr:to>
    <cdr:cxnSp macro="">
      <cdr:nvCxnSpPr>
        <cdr:cNvPr id="6" name="Přímá spojnice se šipkou 5"/>
        <cdr:cNvCxnSpPr/>
      </cdr:nvCxnSpPr>
      <cdr:spPr>
        <a:xfrm xmlns:a="http://schemas.openxmlformats.org/drawingml/2006/main" flipH="1">
          <a:off x="3348372" y="1872208"/>
          <a:ext cx="183620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0.53382</cdr:x>
      <cdr:y>0.46747</cdr:y>
    </cdr:from>
    <cdr:to>
      <cdr:x>0.75413</cdr:x>
      <cdr:y>0.46747</cdr:y>
    </cdr:to>
    <cdr:cxnSp macro="">
      <cdr:nvCxnSpPr>
        <cdr:cNvPr id="8" name="Přímá spojnice se šipkou 7"/>
        <cdr:cNvCxnSpPr/>
      </cdr:nvCxnSpPr>
      <cdr:spPr>
        <a:xfrm xmlns:a="http://schemas.openxmlformats.org/drawingml/2006/main" flipH="1">
          <a:off x="4536504" y="2232248"/>
          <a:ext cx="187220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0.47288</cdr:x>
      <cdr:y>0.52779</cdr:y>
    </cdr:from>
    <cdr:to>
      <cdr:x>0.55077</cdr:x>
      <cdr:y>0.52779</cdr:y>
    </cdr:to>
    <cdr:cxnSp macro="">
      <cdr:nvCxnSpPr>
        <cdr:cNvPr id="11" name="Přímá spojnice se šipkou 10"/>
        <cdr:cNvCxnSpPr/>
      </cdr:nvCxnSpPr>
      <cdr:spPr>
        <a:xfrm xmlns:a="http://schemas.openxmlformats.org/drawingml/2006/main" flipH="1">
          <a:off x="4018638" y="2520280"/>
          <a:ext cx="66188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0.42628</cdr:x>
      <cdr:y>0.60319</cdr:y>
    </cdr:from>
    <cdr:to>
      <cdr:x>0.48722</cdr:x>
      <cdr:y>0.60319</cdr:y>
    </cdr:to>
    <cdr:cxnSp macro="">
      <cdr:nvCxnSpPr>
        <cdr:cNvPr id="13" name="Přímá spojnice se šipkou 12"/>
        <cdr:cNvCxnSpPr/>
      </cdr:nvCxnSpPr>
      <cdr:spPr>
        <a:xfrm xmlns:a="http://schemas.openxmlformats.org/drawingml/2006/main" flipH="1">
          <a:off x="3622594" y="2880320"/>
          <a:ext cx="51786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0.41195</cdr:x>
      <cdr:y>0.67859</cdr:y>
    </cdr:from>
    <cdr:to>
      <cdr:x>0.61856</cdr:x>
      <cdr:y>0.67859</cdr:y>
    </cdr:to>
    <cdr:cxnSp macro="">
      <cdr:nvCxnSpPr>
        <cdr:cNvPr id="15" name="Přímá spojnice se šipkou 14"/>
        <cdr:cNvCxnSpPr/>
      </cdr:nvCxnSpPr>
      <cdr:spPr>
        <a:xfrm xmlns:a="http://schemas.openxmlformats.org/drawingml/2006/main" flipH="1">
          <a:off x="3500772" y="3240360"/>
          <a:ext cx="17558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0.37968</cdr:x>
      <cdr:y>0.73891</cdr:y>
    </cdr:from>
    <cdr:to>
      <cdr:x>0.58466</cdr:x>
      <cdr:y>0.73891</cdr:y>
    </cdr:to>
    <cdr:cxnSp macro="">
      <cdr:nvCxnSpPr>
        <cdr:cNvPr id="17" name="Přímá spojnice se šipkou 16"/>
        <cdr:cNvCxnSpPr/>
      </cdr:nvCxnSpPr>
      <cdr:spPr>
        <a:xfrm xmlns:a="http://schemas.openxmlformats.org/drawingml/2006/main" flipH="1">
          <a:off x="3226550" y="3528392"/>
          <a:ext cx="174200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0.60161</cdr:x>
      <cdr:y>0.87463</cdr:y>
    </cdr:from>
    <cdr:to>
      <cdr:x>0.77955</cdr:x>
      <cdr:y>0.87463</cdr:y>
    </cdr:to>
    <cdr:cxnSp macro="">
      <cdr:nvCxnSpPr>
        <cdr:cNvPr id="20" name="Přímá spojnice se šipkou 19"/>
        <cdr:cNvCxnSpPr/>
      </cdr:nvCxnSpPr>
      <cdr:spPr>
        <a:xfrm xmlns:a="http://schemas.openxmlformats.org/drawingml/2006/main" flipH="1">
          <a:off x="5112568" y="4176464"/>
          <a:ext cx="151216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E5F0C-B730-4989-9D68-25B2C0F32D3E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DBABE-6671-4106-86AD-74C6B0BBC3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492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EAE16-42A1-4F96-BB5B-8BB0295BECB5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67AA7-9C1C-4A8F-B793-89B7119AFC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0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134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charset="0"/>
              </a:rPr>
              <a:t>The EU27’s share in GVC income has remained stable between 1995 and 2009 at around 30% - i.e. even during the first financial crisis that started in 2007. East Asia’s share has also been stable, at round 25%, with China taking a larger share within East Asia (showing the relative decline of Japan). </a:t>
            </a:r>
            <a:endParaRPr lang="cs-CZ" dirty="0" smtClean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endParaRPr lang="cs-CZ" dirty="0" smtClean="0">
              <a:latin typeface="Times New Roman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Times New Roman" charset="0"/>
              </a:rPr>
              <a:t>The US’ share dropped from 20% to 15%. The share of the BRIIMT (</a:t>
            </a:r>
            <a:r>
              <a:rPr lang="en-GB" dirty="0" smtClean="0">
                <a:latin typeface="Times New Roman" charset="0"/>
              </a:rPr>
              <a:t>Brazil, Russian Federation, India, Indonesia, Mexico and Turkey) has been around 10%</a:t>
            </a:r>
            <a:r>
              <a:rPr lang="en-US" dirty="0" smtClean="0">
                <a:latin typeface="Times New Roman" charset="0"/>
              </a:rPr>
              <a:t> between 1995 and 2009. All other countries have a less than 20% share in the Global Value Chain income. </a:t>
            </a:r>
            <a:endParaRPr lang="en-GB" dirty="0" smtClean="0">
              <a:latin typeface="Times New Roman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81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489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GCI</a:t>
            </a:r>
            <a:r>
              <a:rPr lang="cs-CZ" baseline="0" dirty="0" smtClean="0"/>
              <a:t> – 31</a:t>
            </a:r>
          </a:p>
          <a:p>
            <a:r>
              <a:rPr lang="cs-CZ" baseline="0" dirty="0" err="1" smtClean="0"/>
              <a:t>Innovation</a:t>
            </a:r>
            <a:r>
              <a:rPr lang="cs-CZ" baseline="0" dirty="0" smtClean="0"/>
              <a:t> – 32 </a:t>
            </a:r>
          </a:p>
          <a:p>
            <a:r>
              <a:rPr lang="cs-CZ" baseline="0" dirty="0" err="1" smtClean="0"/>
              <a:t>Efficiency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enh</a:t>
            </a:r>
            <a:r>
              <a:rPr lang="cs-CZ" baseline="0" dirty="0" smtClean="0"/>
              <a:t>. – 26 </a:t>
            </a:r>
          </a:p>
          <a:p>
            <a:r>
              <a:rPr lang="cs-CZ" baseline="0" dirty="0" smtClean="0"/>
              <a:t>Basic </a:t>
            </a:r>
            <a:r>
              <a:rPr lang="cs-CZ" baseline="0" dirty="0" err="1" smtClean="0"/>
              <a:t>req</a:t>
            </a:r>
            <a:r>
              <a:rPr lang="cs-CZ" baseline="0" dirty="0" smtClean="0"/>
              <a:t>. – 31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10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030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32th in 2015 and 2016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561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57th in 2015-2016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932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8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684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261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52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rationale behind this wide interest is that national competitiveness is seen as vital for the</a:t>
            </a:r>
            <a:r>
              <a:rPr lang="cs-CZ" dirty="0" smtClean="0"/>
              <a:t> </a:t>
            </a:r>
            <a:r>
              <a:rPr lang="en-US" dirty="0" smtClean="0"/>
              <a:t>economic success of a country. 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This interest is a result of the fact that in a globalized world driven</a:t>
            </a:r>
            <a:r>
              <a:rPr lang="cs-CZ" dirty="0" smtClean="0"/>
              <a:t> </a:t>
            </a:r>
            <a:r>
              <a:rPr lang="en-US" dirty="0" smtClean="0"/>
              <a:t>by global competition in commerce and trade, there is a need for countries to improve their national</a:t>
            </a:r>
            <a:r>
              <a:rPr lang="cs-CZ" dirty="0" smtClean="0"/>
              <a:t> </a:t>
            </a:r>
            <a:r>
              <a:rPr lang="en-US" dirty="0" smtClean="0"/>
              <a:t>competitiveness in order to survive and thrive.</a:t>
            </a:r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Česká republika je ekonomikou s relativně malým spotřebním trhem a je tedy nutné, aby byla exportně orientovanou zemí. Hospodářská prosperita České republiky je z velké míry závislá na vývoji světové ekonomiky.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Objem českého exportu je na úrovni 83,6 % našeho HDP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WorldBank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2014). Průměr EU činí 40 % HDP. České firmy, pokud chtějí růst, musí expandovat a hledat své exportní či investiční příležitosti v zahraničí.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9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ekonomických teorií je zřejmé, že existuje korelace mezi otevřeností obchodu se zbožím, kterou můžeme měřit jako podíl obratu obchodu na HDP, a velikostí HDP. Česká republika, jak již bylo naznačeno, patří z tohoto pohledu mezi velmi otevřené ekonomiky. 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Korelace mezi otevřeností obchodu a logaritmem HDP na obyvatele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činí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ČR je 91 %. 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3EF3-ED88-4687-869F-96D5CDF4AC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6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3EF3-ED88-4687-869F-96D5CDF4AC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3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posledním roce byla ČR jednou z nejrychleji</a:t>
            </a:r>
            <a:r>
              <a:rPr lang="cs-CZ" baseline="0" dirty="0" smtClean="0"/>
              <a:t> rostoucích ekonomik EU, za celý rok dle odhadu ČNB dosáhla růstu HDP 4,7 %. I v příštím roce by si dle odhadů ČNB měla ČR udržet jeden z nejvyšších růstů HDP -  2,8 %.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73EF3-ED88-4687-869F-96D5CDF4AC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34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January</a:t>
            </a:r>
            <a:r>
              <a:rPr lang="cs-CZ" dirty="0" smtClean="0"/>
              <a:t> to </a:t>
            </a:r>
            <a:r>
              <a:rPr lang="cs-CZ" dirty="0" err="1" smtClean="0"/>
              <a:t>November</a:t>
            </a:r>
            <a:r>
              <a:rPr lang="cs-CZ" dirty="0" smtClean="0"/>
              <a:t> 2015 </a:t>
            </a:r>
            <a:r>
              <a:rPr lang="cs-CZ" dirty="0" err="1" smtClean="0"/>
              <a:t>trade</a:t>
            </a:r>
            <a:r>
              <a:rPr lang="cs-CZ" dirty="0" smtClean="0"/>
              <a:t> balance </a:t>
            </a:r>
            <a:r>
              <a:rPr lang="cs-CZ" dirty="0" err="1" smtClean="0"/>
              <a:t>was</a:t>
            </a:r>
            <a:r>
              <a:rPr lang="cs-CZ" dirty="0" smtClean="0"/>
              <a:t> 424 </a:t>
            </a:r>
            <a:r>
              <a:rPr lang="cs-CZ" dirty="0" err="1" smtClean="0"/>
              <a:t>bill</a:t>
            </a:r>
            <a:r>
              <a:rPr lang="cs-CZ" dirty="0" smtClean="0"/>
              <a:t>. CZK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Exports grew by </a:t>
            </a:r>
            <a:r>
              <a:rPr lang="cs-CZ" dirty="0" smtClean="0"/>
              <a:t>7</a:t>
            </a:r>
            <a:r>
              <a:rPr lang="en-US" dirty="0" smtClean="0"/>
              <a:t> % and imports by </a:t>
            </a:r>
            <a:r>
              <a:rPr lang="cs-CZ" dirty="0" smtClean="0"/>
              <a:t>7,5</a:t>
            </a:r>
            <a:r>
              <a:rPr lang="en-US" dirty="0" smtClean="0"/>
              <a:t> % in 201</a:t>
            </a:r>
            <a:r>
              <a:rPr lang="cs-CZ" dirty="0" smtClean="0"/>
              <a:t>5 (</a:t>
            </a:r>
            <a:r>
              <a:rPr lang="cs-CZ" dirty="0" err="1" smtClean="0"/>
              <a:t>december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calculated</a:t>
            </a:r>
            <a:r>
              <a:rPr lang="cs-CZ" dirty="0" smtClean="0"/>
              <a:t>)</a:t>
            </a:r>
            <a:r>
              <a:rPr lang="en-US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457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529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954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5518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37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37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4051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03274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137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013A-01F2-4034-B50D-7A939EBB9B20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771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458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458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55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Garelli</a:t>
            </a:r>
            <a:r>
              <a:rPr lang="en-US" dirty="0" smtClean="0"/>
              <a:t>  (1) achieving efficiency, (2) making choices, (3) the utilization of disposable resources.</a:t>
            </a:r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F3345D-8385-4263-941A-B220E0F974E9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0747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07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altLang="cs-CZ" sz="1200" dirty="0" err="1" smtClean="0">
                <a:ea typeface="ＭＳ Ｐゴシック" pitchFamily="34" charset="-128"/>
              </a:rPr>
              <a:t>If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the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current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trends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continue</a:t>
            </a:r>
            <a:r>
              <a:rPr lang="cs-CZ" altLang="cs-CZ" sz="1200" dirty="0" smtClean="0">
                <a:ea typeface="ＭＳ Ｐゴシック" pitchFamily="34" charset="-128"/>
              </a:rPr>
              <a:t>, </a:t>
            </a:r>
            <a:r>
              <a:rPr lang="cs-CZ" altLang="cs-CZ" sz="1200" dirty="0" err="1" smtClean="0">
                <a:ea typeface="ＭＳ Ｐゴシック" pitchFamily="34" charset="-128"/>
              </a:rPr>
              <a:t>the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Europe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may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be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pushed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out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from</a:t>
            </a:r>
            <a:r>
              <a:rPr lang="cs-CZ" altLang="cs-CZ" sz="1200" dirty="0" smtClean="0">
                <a:ea typeface="ＭＳ Ｐゴシック" pitchFamily="34" charset="-128"/>
              </a:rPr>
              <a:t> TOP 10 </a:t>
            </a:r>
            <a:r>
              <a:rPr lang="cs-CZ" altLang="cs-CZ" sz="1200" dirty="0" err="1" smtClean="0">
                <a:ea typeface="ＭＳ Ｐゴシック" pitchFamily="34" charset="-128"/>
              </a:rPr>
              <a:t>strongest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economies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of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the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world</a:t>
            </a:r>
            <a:r>
              <a:rPr lang="cs-CZ" altLang="cs-CZ" sz="1200" dirty="0" smtClean="0">
                <a:ea typeface="ＭＳ Ｐゴシック" pitchFamily="34" charset="-128"/>
              </a:rPr>
              <a:t> by 2050</a:t>
            </a:r>
          </a:p>
          <a:p>
            <a:pPr marL="285750" indent="-285750">
              <a:buFontTx/>
              <a:buChar char="-"/>
            </a:pPr>
            <a:r>
              <a:rPr lang="cs-CZ" altLang="cs-CZ" sz="1200" dirty="0" err="1" smtClean="0">
                <a:ea typeface="ＭＳ Ｐゴシック" pitchFamily="34" charset="-128"/>
              </a:rPr>
              <a:t>Europe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will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be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replaced</a:t>
            </a:r>
            <a:r>
              <a:rPr lang="cs-CZ" altLang="cs-CZ" sz="1200" dirty="0" smtClean="0">
                <a:ea typeface="ＭＳ Ｐゴシック" pitchFamily="34" charset="-128"/>
              </a:rPr>
              <a:t> in </a:t>
            </a:r>
            <a:r>
              <a:rPr lang="cs-CZ" altLang="cs-CZ" sz="1200" dirty="0" err="1" smtClean="0">
                <a:ea typeface="ＭＳ Ｐゴシック" pitchFamily="34" charset="-128"/>
              </a:rPr>
              <a:t>the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competitiveness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rankings</a:t>
            </a:r>
            <a:r>
              <a:rPr lang="cs-CZ" altLang="cs-CZ" sz="1200" dirty="0" smtClean="0">
                <a:ea typeface="ＭＳ Ｐゴシック" pitchFamily="34" charset="-128"/>
              </a:rPr>
              <a:t> by fast </a:t>
            </a:r>
            <a:r>
              <a:rPr lang="cs-CZ" altLang="cs-CZ" sz="1200" dirty="0" err="1" smtClean="0">
                <a:ea typeface="ＭＳ Ｐゴシック" pitchFamily="34" charset="-128"/>
              </a:rPr>
              <a:t>growing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economies</a:t>
            </a:r>
            <a:r>
              <a:rPr lang="cs-CZ" altLang="cs-CZ" sz="1200" dirty="0" smtClean="0">
                <a:ea typeface="ＭＳ Ｐゴシック" pitchFamily="34" charset="-128"/>
              </a:rPr>
              <a:t> (</a:t>
            </a:r>
            <a:r>
              <a:rPr lang="cs-CZ" altLang="cs-CZ" sz="1200" dirty="0" err="1" smtClean="0">
                <a:ea typeface="ＭＳ Ｐゴシック" pitchFamily="34" charset="-128"/>
              </a:rPr>
              <a:t>China</a:t>
            </a:r>
            <a:r>
              <a:rPr lang="cs-CZ" altLang="cs-CZ" sz="1200" dirty="0" smtClean="0">
                <a:ea typeface="ＭＳ Ｐゴシック" pitchFamily="34" charset="-128"/>
              </a:rPr>
              <a:t> 7-8% </a:t>
            </a:r>
            <a:r>
              <a:rPr lang="cs-CZ" altLang="cs-CZ" sz="1200" dirty="0" err="1" smtClean="0">
                <a:ea typeface="ＭＳ Ｐゴシック" pitchFamily="34" charset="-128"/>
              </a:rPr>
              <a:t>annual</a:t>
            </a:r>
            <a:r>
              <a:rPr lang="cs-CZ" altLang="cs-CZ" sz="1200" dirty="0" smtClean="0">
                <a:ea typeface="ＭＳ Ｐゴシック" pitchFamily="34" charset="-128"/>
              </a:rPr>
              <a:t> </a:t>
            </a:r>
            <a:r>
              <a:rPr lang="cs-CZ" altLang="cs-CZ" sz="1200" dirty="0" err="1" smtClean="0">
                <a:ea typeface="ＭＳ Ｐゴシック" pitchFamily="34" charset="-128"/>
              </a:rPr>
              <a:t>growth</a:t>
            </a:r>
            <a:r>
              <a:rPr lang="cs-CZ" altLang="cs-CZ" sz="1200" dirty="0" smtClean="0">
                <a:ea typeface="ＭＳ Ｐゴシック" pitchFamily="34" charset="-128"/>
              </a:rPr>
              <a:t>, India 5-6%)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67AA7-9C1C-4A8F-B793-89B7119AFC0D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48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47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10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56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97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256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98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15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62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8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37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257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4CA3-18FF-49E8-95CA-6DDA7DAB3E4A}" type="datetimeFigureOut">
              <a:rPr lang="cs-CZ" smtClean="0"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3AF7-6DD0-40F3-B541-E834A293BE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75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747838"/>
            <a:ext cx="8280920" cy="24012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Czech Republic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800" b="1" dirty="0" smtClean="0">
                <a:solidFill>
                  <a:schemeClr val="tx2"/>
                </a:solidFill>
              </a:rPr>
              <a:t>Competitiveness</a:t>
            </a:r>
            <a:r>
              <a:rPr lang="cs-CZ" sz="3800" b="1" dirty="0" smtClean="0">
                <a:solidFill>
                  <a:schemeClr val="tx2"/>
                </a:solidFill>
              </a:rPr>
              <a:t> and </a:t>
            </a:r>
            <a:r>
              <a:rPr lang="cs-CZ" sz="3800" b="1" dirty="0" err="1" smtClean="0">
                <a:solidFill>
                  <a:schemeClr val="tx2"/>
                </a:solidFill>
              </a:rPr>
              <a:t>Trade</a:t>
            </a:r>
            <a:r>
              <a:rPr lang="cs-CZ" sz="3800" b="1" dirty="0" smtClean="0">
                <a:solidFill>
                  <a:schemeClr val="tx2"/>
                </a:solidFill>
              </a:rPr>
              <a:t/>
            </a:r>
            <a:br>
              <a:rPr lang="cs-CZ" sz="3800" b="1" dirty="0" smtClean="0">
                <a:solidFill>
                  <a:schemeClr val="tx2"/>
                </a:solidFill>
              </a:rPr>
            </a:br>
            <a:r>
              <a:rPr lang="cs-CZ" sz="3800" b="1" dirty="0">
                <a:solidFill>
                  <a:schemeClr val="tx2"/>
                </a:solidFill>
              </a:rPr>
              <a:t/>
            </a:r>
            <a:br>
              <a:rPr lang="cs-CZ" sz="3800" b="1" dirty="0">
                <a:solidFill>
                  <a:schemeClr val="tx2"/>
                </a:solidFill>
              </a:rPr>
            </a:br>
            <a:r>
              <a:rPr lang="cs-CZ" sz="3800" b="1" dirty="0" err="1" smtClean="0">
                <a:solidFill>
                  <a:schemeClr val="tx2"/>
                </a:solidFill>
              </a:rPr>
              <a:t>January</a:t>
            </a:r>
            <a:r>
              <a:rPr lang="cs-CZ" sz="3800" b="1" dirty="0" smtClean="0">
                <a:solidFill>
                  <a:schemeClr val="tx2"/>
                </a:solidFill>
              </a:rPr>
              <a:t> 15</a:t>
            </a:r>
            <a:r>
              <a:rPr lang="cs-CZ" sz="3800" b="1" dirty="0" smtClean="0">
                <a:solidFill>
                  <a:schemeClr val="tx2"/>
                </a:solidFill>
              </a:rPr>
              <a:t>, </a:t>
            </a:r>
            <a:r>
              <a:rPr lang="cs-CZ" sz="3800" b="1" dirty="0" smtClean="0">
                <a:solidFill>
                  <a:schemeClr val="tx2"/>
                </a:solidFill>
              </a:rPr>
              <a:t>2016</a:t>
            </a:r>
            <a:endParaRPr lang="en-US" sz="38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049713"/>
            <a:ext cx="8353425" cy="28082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</a:pPr>
            <a:endParaRPr lang="cs-CZ" sz="2000" dirty="0" smtClean="0"/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539552" y="5229200"/>
            <a:ext cx="82089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2000" b="1" dirty="0" smtClean="0"/>
              <a:t>Martin Tlapa</a:t>
            </a:r>
            <a:endParaRPr lang="cs-CZ" sz="2000" b="1" dirty="0"/>
          </a:p>
          <a:p>
            <a:pPr algn="ctr"/>
            <a:r>
              <a:rPr lang="en-US" sz="2000" i="1" dirty="0"/>
              <a:t>Deputy </a:t>
            </a:r>
            <a:r>
              <a:rPr lang="cs-CZ" sz="2000" i="1" dirty="0" err="1" smtClean="0"/>
              <a:t>Minister</a:t>
            </a:r>
            <a:r>
              <a:rPr lang="cs-CZ" sz="2000" i="1" dirty="0" smtClean="0"/>
              <a:t> </a:t>
            </a:r>
          </a:p>
          <a:p>
            <a:pPr algn="ctr"/>
            <a:r>
              <a:rPr lang="cs-CZ" sz="2000" dirty="0" smtClean="0"/>
              <a:t>Ministry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Foreign</a:t>
            </a:r>
            <a:r>
              <a:rPr lang="cs-CZ" sz="2000" dirty="0" smtClean="0"/>
              <a:t> </a:t>
            </a:r>
            <a:r>
              <a:rPr lang="cs-CZ" sz="2000" dirty="0" err="1" smtClean="0"/>
              <a:t>Affairs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Czech Republic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139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charset="0"/>
              </a:rPr>
              <a:t>Share in Global Value Chain</a:t>
            </a:r>
            <a:endParaRPr lang="cs-CZ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646" y="1600200"/>
            <a:ext cx="67607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GCR 2015-2016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204217"/>
              </p:ext>
            </p:extLst>
          </p:nvPr>
        </p:nvGraphicFramePr>
        <p:xfrm>
          <a:off x="251520" y="1556792"/>
          <a:ext cx="8734425" cy="478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0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Czech </a:t>
            </a:r>
            <a:r>
              <a:rPr lang="cs-CZ" dirty="0" err="1" smtClean="0"/>
              <a:t>Republic´s</a:t>
            </a:r>
            <a:r>
              <a:rPr lang="cs-CZ" dirty="0" smtClean="0"/>
              <a:t> rank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144 </a:t>
            </a:r>
            <a:r>
              <a:rPr lang="cs-CZ" dirty="0" err="1" smtClean="0"/>
              <a:t>economies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9222403"/>
              </p:ext>
            </p:extLst>
          </p:nvPr>
        </p:nvGraphicFramePr>
        <p:xfrm>
          <a:off x="467544" y="1556792"/>
          <a:ext cx="8498135" cy="4775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se šipkou 5"/>
          <p:cNvCxnSpPr/>
          <p:nvPr/>
        </p:nvCxnSpPr>
        <p:spPr>
          <a:xfrm flipH="1">
            <a:off x="4211960" y="177281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4364360" y="2132856"/>
            <a:ext cx="2436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 err="1" smtClean="0"/>
              <a:t>Rep</a:t>
            </a:r>
            <a:r>
              <a:rPr lang="cs-CZ" dirty="0" smtClean="0"/>
              <a:t>. </a:t>
            </a:r>
            <a:r>
              <a:rPr lang="cs-CZ" dirty="0" err="1" smtClean="0"/>
              <a:t>vs</a:t>
            </a:r>
            <a:r>
              <a:rPr lang="cs-CZ" dirty="0" smtClean="0"/>
              <a:t> </a:t>
            </a:r>
            <a:r>
              <a:rPr lang="cs-CZ" dirty="0" err="1" smtClean="0"/>
              <a:t>Switzerland</a:t>
            </a:r>
            <a:endParaRPr lang="cs-CZ" dirty="0"/>
          </a:p>
        </p:txBody>
      </p:sp>
      <p:sp>
        <p:nvSpPr>
          <p:cNvPr id="5" name="TextovéPole 1"/>
          <p:cNvSpPr txBox="1"/>
          <p:nvPr/>
        </p:nvSpPr>
        <p:spPr>
          <a:xfrm>
            <a:off x="6588224" y="60212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err="1" smtClean="0"/>
              <a:t>Sou</a:t>
            </a:r>
            <a:r>
              <a:rPr lang="cs-CZ" sz="1400" i="1" dirty="0" err="1" smtClean="0"/>
              <a:t>rce</a:t>
            </a:r>
            <a:r>
              <a:rPr lang="en-US" sz="1400" i="1" dirty="0" smtClean="0"/>
              <a:t>: </a:t>
            </a:r>
            <a:r>
              <a:rPr lang="cs-CZ" sz="1400" i="1" dirty="0" smtClean="0"/>
              <a:t>WEF, 2015</a:t>
            </a:r>
            <a:endParaRPr lang="en-US" sz="1400" i="1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039373"/>
              </p:ext>
            </p:extLst>
          </p:nvPr>
        </p:nvGraphicFramePr>
        <p:xfrm>
          <a:off x="395536" y="980728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Přímá spojnice se šipkou 7"/>
          <p:cNvCxnSpPr/>
          <p:nvPr/>
        </p:nvCxnSpPr>
        <p:spPr>
          <a:xfrm>
            <a:off x="4350967" y="2060848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076056" y="2098612"/>
            <a:ext cx="216024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771800" y="2924944"/>
            <a:ext cx="288032" cy="144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350967" y="5229200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Focus</a:t>
            </a:r>
            <a:r>
              <a:rPr lang="cs-CZ" dirty="0"/>
              <a:t> on </a:t>
            </a:r>
            <a:r>
              <a:rPr lang="cs-CZ" dirty="0" err="1"/>
              <a:t>innovation</a:t>
            </a:r>
            <a:endParaRPr lang="cs-CZ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86" y="1600200"/>
            <a:ext cx="711222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4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4" y="1600200"/>
            <a:ext cx="684783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public institutions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77" y="1412776"/>
            <a:ext cx="4703245" cy="3946316"/>
          </a:xfrm>
          <a:prstGeom prst="rect">
            <a:avLst/>
          </a:prstGeo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Strengthening growth for the long run?</a:t>
            </a:r>
            <a:endParaRPr lang="en-US" sz="36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95536" y="52724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What policy responses?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11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cs-CZ" b="1" dirty="0" smtClean="0"/>
              <a:t>L</a:t>
            </a:r>
            <a:r>
              <a:rPr lang="en-US" b="1" dirty="0" err="1" smtClean="0"/>
              <a:t>ong</a:t>
            </a:r>
            <a:r>
              <a:rPr lang="en-US" b="1" dirty="0" smtClean="0"/>
              <a:t>-term vision </a:t>
            </a:r>
            <a:r>
              <a:rPr lang="en-US" dirty="0" smtClean="0"/>
              <a:t>for turbulent times </a:t>
            </a:r>
            <a:r>
              <a:rPr lang="cs-CZ" dirty="0" smtClean="0"/>
              <a:t>+</a:t>
            </a:r>
            <a:r>
              <a:rPr lang="en-US" dirty="0" smtClean="0"/>
              <a:t> address the necessary steps that can ensure the sustainable level of prosperity in years ahead.</a:t>
            </a:r>
            <a:endParaRPr lang="cs-CZ" dirty="0" smtClean="0"/>
          </a:p>
          <a:p>
            <a:r>
              <a:rPr lang="en-US" dirty="0" smtClean="0"/>
              <a:t>Avoid inefficient and short-term perception of the problems and look for </a:t>
            </a:r>
            <a:r>
              <a:rPr lang="en-US" b="1" dirty="0" smtClean="0"/>
              <a:t>real and appropriate solutions</a:t>
            </a:r>
            <a:r>
              <a:rPr lang="en-US" dirty="0" smtClean="0"/>
              <a:t>. </a:t>
            </a:r>
            <a:endParaRPr lang="cs-CZ" dirty="0" smtClean="0"/>
          </a:p>
          <a:p>
            <a:r>
              <a:rPr lang="en-US" sz="3600" b="1" dirty="0" smtClean="0"/>
              <a:t>Implement changes!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42950" indent="-742950"/>
            <a:r>
              <a:rPr lang="en-US" sz="3600" dirty="0"/>
              <a:t>Vision and delivery</a:t>
            </a:r>
          </a:p>
        </p:txBody>
      </p:sp>
    </p:spTree>
    <p:extLst>
      <p:ext uri="{BB962C8B-B14F-4D97-AF65-F5344CB8AC3E}">
        <p14:creationId xmlns:p14="http://schemas.microsoft.com/office/powerpoint/2010/main" val="16278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Link discussions about future with analyses of global </a:t>
            </a:r>
            <a:r>
              <a:rPr lang="cs-CZ" sz="2800" dirty="0" err="1"/>
              <a:t>economic</a:t>
            </a:r>
            <a:r>
              <a:rPr lang="cs-CZ" sz="2800" dirty="0"/>
              <a:t> </a:t>
            </a:r>
            <a:r>
              <a:rPr lang="en-US" sz="2800" dirty="0"/>
              <a:t>trends. </a:t>
            </a:r>
            <a:endParaRPr lang="cs-CZ" sz="2800" dirty="0"/>
          </a:p>
          <a:p>
            <a:r>
              <a:rPr lang="en-US" sz="2800" dirty="0"/>
              <a:t>Building a system and developing capabilities for monitoring of world markets.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Thinking in global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9380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sz="2400" b="1" dirty="0" smtClean="0"/>
              <a:t>Trade is one of the sources of growth - 1 </a:t>
            </a:r>
            <a:r>
              <a:rPr lang="en-US" altLang="cs-CZ" sz="2400" b="1" dirty="0" err="1" smtClean="0"/>
              <a:t>mld</a:t>
            </a:r>
            <a:r>
              <a:rPr lang="en-US" altLang="cs-CZ" sz="2400" b="1" dirty="0" smtClean="0"/>
              <a:t>. EUR of foreign trade = 15 000 new working positions in EU </a:t>
            </a:r>
          </a:p>
          <a:p>
            <a:r>
              <a:rPr lang="en-US" altLang="cs-CZ" sz="2400" b="1" dirty="0" smtClean="0"/>
              <a:t>EU level:</a:t>
            </a:r>
          </a:p>
          <a:p>
            <a:pPr lvl="1"/>
            <a:r>
              <a:rPr lang="en-US" altLang="cs-CZ" sz="2000" dirty="0" smtClean="0"/>
              <a:t>Trade agreements (TTIP, FTA with Japan, Investment agreement with China, FTAs with ASEAN countries)</a:t>
            </a:r>
          </a:p>
          <a:p>
            <a:pPr lvl="1"/>
            <a:r>
              <a:rPr lang="en-US" altLang="cs-CZ" sz="2000" dirty="0" smtClean="0"/>
              <a:t>Multilateral system (Implementing Bali package, modernization WTO) </a:t>
            </a:r>
          </a:p>
          <a:p>
            <a:pPr lvl="1"/>
            <a:r>
              <a:rPr lang="en-US" altLang="cs-CZ" sz="2000" dirty="0" smtClean="0"/>
              <a:t>Completing Single market</a:t>
            </a:r>
          </a:p>
          <a:p>
            <a:r>
              <a:rPr lang="en-US" altLang="cs-CZ" sz="2400" b="1" dirty="0" smtClean="0"/>
              <a:t>National level:</a:t>
            </a:r>
          </a:p>
          <a:p>
            <a:pPr lvl="1"/>
            <a:r>
              <a:rPr lang="en-US" altLang="cs-CZ" sz="2000" dirty="0" smtClean="0"/>
              <a:t>Effectivity in promoting national interests abroad</a:t>
            </a:r>
          </a:p>
          <a:p>
            <a:pPr lvl="1"/>
            <a:r>
              <a:rPr lang="en-US" altLang="cs-CZ" sz="2000" dirty="0" smtClean="0"/>
              <a:t>Information about opportunities abroad</a:t>
            </a:r>
          </a:p>
          <a:p>
            <a:pPr lvl="1"/>
            <a:r>
              <a:rPr lang="en-US" altLang="cs-CZ" sz="2000" dirty="0" smtClean="0"/>
              <a:t>Open doors for investment projects home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4235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National</a:t>
            </a:r>
            <a:r>
              <a:rPr lang="cs-CZ" sz="3600" dirty="0" smtClean="0"/>
              <a:t> </a:t>
            </a:r>
            <a:r>
              <a:rPr lang="cs-CZ" sz="3600" dirty="0" err="1" smtClean="0"/>
              <a:t>Competitivess</a:t>
            </a:r>
            <a:endParaRPr lang="en-US" sz="3600" dirty="0" smtClean="0"/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800" b="1" dirty="0" smtClean="0"/>
              <a:t>National </a:t>
            </a:r>
            <a:r>
              <a:rPr lang="en-US" sz="2800" b="1" dirty="0"/>
              <a:t>competitiveness </a:t>
            </a:r>
            <a:r>
              <a:rPr lang="en-US" sz="2800" dirty="0"/>
              <a:t>is a popular term widely used by politicians, business leaders, </a:t>
            </a:r>
            <a:r>
              <a:rPr lang="en-US" sz="2800" dirty="0" smtClean="0"/>
              <a:t>scholars</a:t>
            </a:r>
            <a:r>
              <a:rPr lang="cs-CZ" sz="2800" dirty="0"/>
              <a:t> </a:t>
            </a:r>
            <a:r>
              <a:rPr lang="en-US" sz="2800" dirty="0" smtClean="0"/>
              <a:t>and </a:t>
            </a:r>
            <a:r>
              <a:rPr lang="en-US" sz="2800" dirty="0"/>
              <a:t>ordinary people around the globe nowadays. </a:t>
            </a:r>
            <a:endParaRPr lang="cs-CZ" sz="2800" dirty="0" smtClean="0"/>
          </a:p>
          <a:p>
            <a:pPr algn="just"/>
            <a:r>
              <a:rPr lang="en-US" sz="2800" dirty="0" smtClean="0"/>
              <a:t>Bill Clinton’s</a:t>
            </a:r>
            <a:r>
              <a:rPr lang="cs-CZ" sz="2800" dirty="0" smtClean="0"/>
              <a:t> a</a:t>
            </a:r>
            <a:r>
              <a:rPr lang="en-US" sz="2800" dirty="0" err="1" smtClean="0"/>
              <a:t>nalogue</a:t>
            </a:r>
            <a:r>
              <a:rPr lang="en-US" sz="2800" dirty="0" smtClean="0"/>
              <a:t> </a:t>
            </a:r>
            <a:r>
              <a:rPr lang="cs-CZ" sz="2800" dirty="0" err="1" smtClean="0"/>
              <a:t>that</a:t>
            </a:r>
            <a:r>
              <a:rPr lang="cs-CZ" sz="2800" dirty="0" smtClean="0"/>
              <a:t> e</a:t>
            </a:r>
            <a:r>
              <a:rPr lang="en-US" sz="2800" dirty="0" smtClean="0"/>
              <a:t>ach </a:t>
            </a:r>
            <a:r>
              <a:rPr lang="en-US" sz="2800" dirty="0"/>
              <a:t>nation is like </a:t>
            </a:r>
            <a:r>
              <a:rPr lang="en-US" sz="2800" dirty="0" smtClean="0"/>
              <a:t>“a </a:t>
            </a:r>
            <a:r>
              <a:rPr lang="en-US" sz="2800" dirty="0"/>
              <a:t>big corporation competing in the global </a:t>
            </a:r>
            <a:r>
              <a:rPr lang="en-US" sz="2800" dirty="0" smtClean="0"/>
              <a:t>marketplace” (</a:t>
            </a:r>
            <a:r>
              <a:rPr lang="en-US" sz="2800" dirty="0" err="1" smtClean="0"/>
              <a:t>Krugman</a:t>
            </a:r>
            <a:r>
              <a:rPr lang="en-US" sz="2800" dirty="0"/>
              <a:t>, </a:t>
            </a:r>
            <a:r>
              <a:rPr lang="en-US" sz="2800" dirty="0" smtClean="0"/>
              <a:t>1997)</a:t>
            </a:r>
            <a:r>
              <a:rPr lang="cs-CZ" sz="2800" dirty="0" smtClean="0"/>
              <a:t>.</a:t>
            </a:r>
            <a:r>
              <a:rPr lang="en-US" sz="2800" dirty="0" smtClean="0"/>
              <a:t> </a:t>
            </a:r>
          </a:p>
          <a:p>
            <a:pPr algn="just"/>
            <a:r>
              <a:rPr lang="en-US" sz="2800" dirty="0" smtClean="0"/>
              <a:t>Annual </a:t>
            </a:r>
            <a:r>
              <a:rPr lang="en-US" sz="2800" dirty="0"/>
              <a:t>publication of world competitiveness </a:t>
            </a:r>
            <a:r>
              <a:rPr lang="en-US" sz="2800" dirty="0" smtClean="0"/>
              <a:t>reports</a:t>
            </a:r>
            <a:r>
              <a:rPr lang="cs-CZ" sz="2800" dirty="0" smtClean="0"/>
              <a:t>:</a:t>
            </a:r>
          </a:p>
          <a:p>
            <a:pPr lvl="1" algn="just"/>
            <a:r>
              <a:rPr lang="en-US" sz="2400" dirty="0" smtClean="0"/>
              <a:t>World </a:t>
            </a:r>
            <a:r>
              <a:rPr lang="en-US" sz="2400" dirty="0"/>
              <a:t>Economic </a:t>
            </a:r>
            <a:r>
              <a:rPr lang="en-US" sz="2400" dirty="0" smtClean="0"/>
              <a:t>Forum</a:t>
            </a:r>
            <a:endParaRPr lang="cs-CZ" sz="2400" dirty="0" smtClean="0"/>
          </a:p>
          <a:p>
            <a:pPr lvl="1" algn="just"/>
            <a:r>
              <a:rPr lang="en-US" sz="2400" dirty="0" smtClean="0"/>
              <a:t>International </a:t>
            </a:r>
            <a:r>
              <a:rPr lang="en-US" sz="2400" dirty="0"/>
              <a:t>Institute for Management </a:t>
            </a:r>
            <a:r>
              <a:rPr lang="en-US" sz="2400" dirty="0" smtClean="0"/>
              <a:t>Development</a:t>
            </a:r>
            <a:endParaRPr lang="cs-CZ" sz="2400" dirty="0" smtClean="0"/>
          </a:p>
          <a:p>
            <a:pPr lvl="1" algn="just"/>
            <a:r>
              <a:rPr lang="cs-CZ" sz="2400" dirty="0" err="1" smtClean="0"/>
              <a:t>World</a:t>
            </a:r>
            <a:r>
              <a:rPr lang="cs-CZ" sz="2400" dirty="0" smtClean="0"/>
              <a:t> Bank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176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 </a:t>
            </a:r>
            <a:r>
              <a:rPr lang="cs-CZ" dirty="0" err="1" smtClean="0"/>
              <a:t>share</a:t>
            </a:r>
            <a:r>
              <a:rPr lang="cs-CZ" dirty="0" smtClean="0"/>
              <a:t> on GDP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090820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Přímá spojnice 5"/>
          <p:cNvCxnSpPr/>
          <p:nvPr/>
        </p:nvCxnSpPr>
        <p:spPr>
          <a:xfrm flipH="1">
            <a:off x="790873" y="5013176"/>
            <a:ext cx="7895108" cy="0"/>
          </a:xfrm>
          <a:prstGeom prst="line">
            <a:avLst/>
          </a:prstGeom>
          <a:ln>
            <a:prstDash val="lgDashDot"/>
            <a:headEnd type="arrow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529815" y="3921089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83,6 %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706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en-US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21</a:t>
            </a:fld>
            <a:endParaRPr lang="en-US" dirty="0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908844"/>
            <a:ext cx="257771" cy="363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US" sz="19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en-US" dirty="0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1125141" y="931863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600" b="1" dirty="0" smtClean="0"/>
              <a:t>Openness to merchandise trade – trade as a percentage of GDP</a:t>
            </a:r>
            <a:endParaRPr lang="en-US" sz="1700" b="1" dirty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1129904" y="1266032"/>
            <a:ext cx="7144941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We can find correlation between openness to merchandise trade and GDP</a:t>
            </a:r>
          </a:p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 </a:t>
            </a:r>
            <a:endParaRPr lang="en-US" sz="10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67544" y="1560513"/>
            <a:ext cx="835292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8" name="AutoShape 16"/>
          <p:cNvSpPr>
            <a:spLocks/>
          </p:cNvSpPr>
          <p:nvPr/>
        </p:nvSpPr>
        <p:spPr bwMode="auto">
          <a:xfrm>
            <a:off x="16484600" y="54467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6"/>
          <p:cNvSpPr>
            <a:spLocks/>
          </p:cNvSpPr>
          <p:nvPr/>
        </p:nvSpPr>
        <p:spPr bwMode="auto">
          <a:xfrm>
            <a:off x="16637000" y="55991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" name="AutoShape 26"/>
          <p:cNvSpPr>
            <a:spLocks/>
          </p:cNvSpPr>
          <p:nvPr/>
        </p:nvSpPr>
        <p:spPr bwMode="auto">
          <a:xfrm rot="5400000">
            <a:off x="18613438" y="66849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" name="AutoShape 26"/>
          <p:cNvSpPr>
            <a:spLocks/>
          </p:cNvSpPr>
          <p:nvPr/>
        </p:nvSpPr>
        <p:spPr bwMode="auto">
          <a:xfrm rot="5400000">
            <a:off x="18765838" y="68373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3" name="AutoShape 21"/>
          <p:cNvSpPr>
            <a:spLocks/>
          </p:cNvSpPr>
          <p:nvPr/>
        </p:nvSpPr>
        <p:spPr bwMode="auto">
          <a:xfrm>
            <a:off x="3779912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2014</a:t>
            </a:r>
            <a:endParaRPr lang="en-US" dirty="0">
              <a:cs typeface="Helvetica Light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1" y="26721"/>
            <a:ext cx="3358223" cy="9456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65" y="1844824"/>
            <a:ext cx="7969220" cy="41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88224" y="1700211"/>
            <a:ext cx="15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Czech Republic</a:t>
            </a:r>
            <a:endParaRPr lang="cs-CZ" dirty="0"/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6228184" y="2069543"/>
            <a:ext cx="936105" cy="2073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8" y="4293096"/>
            <a:ext cx="8630133" cy="191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5436096" y="2069543"/>
            <a:ext cx="504056" cy="2793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81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en-US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22</a:t>
            </a:fld>
            <a:endParaRPr lang="en-US" dirty="0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908844"/>
            <a:ext cx="257771" cy="363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US" sz="19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en-US" dirty="0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1125141" y="931863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600" b="1" dirty="0" smtClean="0"/>
              <a:t>Czech Republic – Economy</a:t>
            </a:r>
            <a:r>
              <a:rPr lang="cs-CZ" sz="1600" b="1" dirty="0" smtClean="0"/>
              <a:t> </a:t>
            </a:r>
            <a:r>
              <a:rPr lang="en-US" sz="1600" b="1" dirty="0" smtClean="0"/>
              <a:t>growth</a:t>
            </a:r>
            <a:endParaRPr lang="en-US" sz="1700" b="1" dirty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1129904" y="1266032"/>
            <a:ext cx="7144941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Economic growth was reached with low unemployment rate</a:t>
            </a:r>
            <a:endParaRPr lang="en-US" sz="10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67544" y="1560513"/>
            <a:ext cx="835292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8" name="AutoShape 16"/>
          <p:cNvSpPr>
            <a:spLocks/>
          </p:cNvSpPr>
          <p:nvPr/>
        </p:nvSpPr>
        <p:spPr bwMode="auto">
          <a:xfrm>
            <a:off x="16484600" y="54467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6"/>
          <p:cNvSpPr>
            <a:spLocks/>
          </p:cNvSpPr>
          <p:nvPr/>
        </p:nvSpPr>
        <p:spPr bwMode="auto">
          <a:xfrm>
            <a:off x="16637000" y="55991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" name="AutoShape 26"/>
          <p:cNvSpPr>
            <a:spLocks/>
          </p:cNvSpPr>
          <p:nvPr/>
        </p:nvSpPr>
        <p:spPr bwMode="auto">
          <a:xfrm rot="5400000">
            <a:off x="18613438" y="66849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" name="AutoShape 26"/>
          <p:cNvSpPr>
            <a:spLocks/>
          </p:cNvSpPr>
          <p:nvPr/>
        </p:nvSpPr>
        <p:spPr bwMode="auto">
          <a:xfrm rot="5400000">
            <a:off x="18765838" y="68373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1" y="26721"/>
            <a:ext cx="3358223" cy="9456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5" y="1799457"/>
            <a:ext cx="39909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10854" y="1572757"/>
            <a:ext cx="176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GDP growth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713559"/>
            <a:ext cx="37814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5788787" y="1528893"/>
            <a:ext cx="186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Inflation</a:t>
            </a:r>
            <a:endParaRPr lang="en-US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5999187" y="2636912"/>
            <a:ext cx="14418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Inflation target</a:t>
            </a:r>
            <a:endParaRPr lang="en-US" sz="8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2410036" y="3861048"/>
            <a:ext cx="14418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Confidence interval</a:t>
            </a:r>
            <a:endParaRPr lang="en-US" sz="8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090556" y="3861048"/>
            <a:ext cx="144188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Confidence interval</a:t>
            </a:r>
            <a:endParaRPr lang="en-US" sz="800" dirty="0"/>
          </a:p>
        </p:txBody>
      </p:sp>
      <p:graphicFrame>
        <p:nvGraphicFramePr>
          <p:cNvPr id="37" name="Graf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922344"/>
              </p:ext>
            </p:extLst>
          </p:nvPr>
        </p:nvGraphicFramePr>
        <p:xfrm>
          <a:off x="179959" y="4150894"/>
          <a:ext cx="4372829" cy="2491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Obdélník 5"/>
          <p:cNvSpPr/>
          <p:nvPr/>
        </p:nvSpPr>
        <p:spPr>
          <a:xfrm>
            <a:off x="8005010" y="1799457"/>
            <a:ext cx="383414" cy="477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7716341" y="1586773"/>
            <a:ext cx="960751" cy="710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200" b="1" i="0" u="none" strike="noStrike" baseline="0" dirty="0" smtClean="0">
                <a:solidFill>
                  <a:srgbClr val="000000"/>
                </a:solidFill>
                <a:cs typeface="Arial"/>
              </a:rPr>
              <a:t>Monetary policy </a:t>
            </a:r>
          </a:p>
          <a:p>
            <a:pPr algn="ctr" rtl="0">
              <a:defRPr sz="1000"/>
            </a:pPr>
            <a:r>
              <a:rPr lang="en-US" sz="1200" b="1" i="0" u="none" strike="noStrike" baseline="0" dirty="0" smtClean="0">
                <a:solidFill>
                  <a:srgbClr val="000000"/>
                </a:solidFill>
                <a:cs typeface="Arial"/>
              </a:rPr>
              <a:t>horizon</a:t>
            </a:r>
            <a:endParaRPr lang="en-US" sz="1200" b="1" i="0" u="none" strike="noStrike" baseline="0" dirty="0">
              <a:solidFill>
                <a:srgbClr val="000000"/>
              </a:solidFill>
              <a:cs typeface="Arial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737788"/>
              </p:ext>
            </p:extLst>
          </p:nvPr>
        </p:nvGraphicFramePr>
        <p:xfrm>
          <a:off x="5027371" y="4869160"/>
          <a:ext cx="3754679" cy="954932"/>
        </p:xfrm>
        <a:graphic>
          <a:graphicData uri="http://schemas.openxmlformats.org/drawingml/2006/table">
            <a:tbl>
              <a:tblPr/>
              <a:tblGrid>
                <a:gridCol w="1617629"/>
                <a:gridCol w="712350"/>
                <a:gridCol w="712350"/>
                <a:gridCol w="712350"/>
              </a:tblGrid>
              <a:tr h="2387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Prognosis</a:t>
                      </a:r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CNB, 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387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GDP growth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87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Inflation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38733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Unemployment rate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9835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8321279" y="265113"/>
            <a:ext cx="113705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3825458D-250E-2B4A-B52B-9A707E53544F}" type="slidenum">
              <a:rPr lang="en-US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23</a:t>
            </a:fld>
            <a:endParaRPr lang="en-US" dirty="0">
              <a:cs typeface="Helvetica Light" charset="0"/>
            </a:endParaRPr>
          </a:p>
        </p:txBody>
      </p:sp>
      <p:sp>
        <p:nvSpPr>
          <p:cNvPr id="10243" name="AutoShape 3"/>
          <p:cNvSpPr>
            <a:spLocks/>
          </p:cNvSpPr>
          <p:nvPr/>
        </p:nvSpPr>
        <p:spPr bwMode="auto">
          <a:xfrm>
            <a:off x="661988" y="908844"/>
            <a:ext cx="257771" cy="363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ctr"/>
          <a:lstStyle/>
          <a:p>
            <a:pPr>
              <a:lnSpc>
                <a:spcPct val="150000"/>
              </a:lnSpc>
              <a:defRPr/>
            </a:pPr>
            <a:r>
              <a:rPr lang="en-US" sz="1900" dirty="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</a:t>
            </a:r>
            <a:endParaRPr lang="en-US" dirty="0">
              <a:cs typeface="Helvetica Light" charset="0"/>
            </a:endParaRP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1125141" y="931863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600" b="1" dirty="0" smtClean="0"/>
              <a:t>Czech Republic – Economy</a:t>
            </a:r>
            <a:r>
              <a:rPr lang="cs-CZ" sz="1600" b="1" dirty="0" smtClean="0"/>
              <a:t> </a:t>
            </a:r>
            <a:r>
              <a:rPr lang="en-US" sz="1600" b="1" dirty="0" smtClean="0"/>
              <a:t>growth</a:t>
            </a:r>
            <a:endParaRPr lang="en-US" sz="1700" b="1" dirty="0">
              <a:solidFill>
                <a:srgbClr val="000000"/>
              </a:solidFill>
              <a:latin typeface="Lato" charset="0"/>
              <a:cs typeface="Lato" charset="0"/>
              <a:sym typeface="Lato" charset="0"/>
            </a:endParaRPr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1129904" y="1266032"/>
            <a:ext cx="7144941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34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000" dirty="0" smtClean="0">
                <a:solidFill>
                  <a:srgbClr val="000000"/>
                </a:solidFill>
                <a:latin typeface="Lato" charset="0"/>
                <a:cs typeface="Lato" charset="0"/>
                <a:sym typeface="Lato" charset="0"/>
              </a:rPr>
              <a:t>Last year the Czech Republic had one of the highest GDP growths compared with EU countries.  </a:t>
            </a:r>
            <a:endParaRPr lang="en-US" sz="1000" dirty="0">
              <a:solidFill>
                <a:srgbClr val="000000"/>
              </a:solidFill>
              <a:cs typeface="Helvetica Light" charset="0"/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467544" y="1560513"/>
            <a:ext cx="8352928" cy="0"/>
          </a:xfrm>
          <a:prstGeom prst="line">
            <a:avLst/>
          </a:prstGeom>
          <a:noFill/>
          <a:ln w="25400" cap="flat" cmpd="sng">
            <a:solidFill>
              <a:srgbClr val="9A9A9A"/>
            </a:solidFill>
            <a:prstDash val="sysDot"/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cs typeface="Helvetica Light" charset="0"/>
            </a:endParaRPr>
          </a:p>
        </p:txBody>
      </p:sp>
      <p:sp>
        <p:nvSpPr>
          <p:cNvPr id="21548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4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5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56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en-US" sz="1300" dirty="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48" name="AutoShape 16"/>
          <p:cNvSpPr>
            <a:spLocks/>
          </p:cNvSpPr>
          <p:nvPr/>
        </p:nvSpPr>
        <p:spPr bwMode="auto">
          <a:xfrm>
            <a:off x="16484600" y="54467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9" name="AutoShape 16"/>
          <p:cNvSpPr>
            <a:spLocks/>
          </p:cNvSpPr>
          <p:nvPr/>
        </p:nvSpPr>
        <p:spPr bwMode="auto">
          <a:xfrm>
            <a:off x="16637000" y="5599113"/>
            <a:ext cx="5689600" cy="56911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chemeClr val="accent5">
              <a:alpha val="79999"/>
            </a:schemeClr>
          </a:solidFill>
          <a:ln>
            <a:noFill/>
          </a:ln>
          <a:effectLst/>
          <a:extLst/>
        </p:spPr>
        <p:txBody>
          <a:bodyPr lIns="50800" tIns="50800" rIns="50800" bIns="50800" anchor="ctr"/>
          <a:lstStyle/>
          <a:p>
            <a:pPr defTabSz="825500">
              <a:defRPr/>
            </a:pPr>
            <a:endParaRPr lang="en-US" sz="5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7" name="AutoShape 26"/>
          <p:cNvSpPr>
            <a:spLocks/>
          </p:cNvSpPr>
          <p:nvPr/>
        </p:nvSpPr>
        <p:spPr bwMode="auto">
          <a:xfrm rot="5400000">
            <a:off x="18613438" y="66849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58" name="AutoShape 26"/>
          <p:cNvSpPr>
            <a:spLocks/>
          </p:cNvSpPr>
          <p:nvPr/>
        </p:nvSpPr>
        <p:spPr bwMode="auto">
          <a:xfrm rot="5400000">
            <a:off x="18765838" y="6837363"/>
            <a:ext cx="1260475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600"/>
                </a:moveTo>
                <a:cubicBezTo>
                  <a:pt x="969" y="21600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600" y="18480"/>
                  <a:pt x="21600" y="19171"/>
                </a:cubicBezTo>
                <a:cubicBezTo>
                  <a:pt x="21600" y="19815"/>
                  <a:pt x="21467" y="20375"/>
                  <a:pt x="21203" y="20870"/>
                </a:cubicBezTo>
                <a:cubicBezTo>
                  <a:pt x="20942" y="21359"/>
                  <a:pt x="20627" y="21600"/>
                  <a:pt x="20263" y="21600"/>
                </a:cubicBezTo>
                <a:lnTo>
                  <a:pt x="1336" y="21600"/>
                </a:lnTo>
                <a:close/>
              </a:path>
            </a:pathLst>
          </a:custGeom>
          <a:solidFill>
            <a:srgbClr val="6565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>
              <a:defRPr/>
            </a:pPr>
            <a:endParaRPr lang="en-US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sp>
        <p:nvSpPr>
          <p:cNvPr id="78" name="AutoShape 21"/>
          <p:cNvSpPr>
            <a:spLocks/>
          </p:cNvSpPr>
          <p:nvPr/>
        </p:nvSpPr>
        <p:spPr bwMode="auto">
          <a:xfrm>
            <a:off x="6948264" y="2780928"/>
            <a:ext cx="1656184" cy="3600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defTabSz="272034">
              <a:spcBef>
                <a:spcPts val="714"/>
              </a:spcBef>
              <a:defRPr/>
            </a:pPr>
            <a:r>
              <a:rPr lang="en-US" sz="2400" dirty="0" smtClean="0">
                <a:solidFill>
                  <a:srgbClr val="FFFFFF"/>
                </a:solidFill>
                <a:cs typeface="Helvetica Light" charset="0"/>
              </a:rPr>
              <a:t>2015</a:t>
            </a:r>
            <a:endParaRPr lang="en-US" dirty="0">
              <a:cs typeface="Helvetica Light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1" y="26721"/>
            <a:ext cx="3358223" cy="94563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005010" y="1799457"/>
            <a:ext cx="383414" cy="477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809" y="1682934"/>
            <a:ext cx="4135850" cy="41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5904"/>
            <a:ext cx="43529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467544" y="2276872"/>
            <a:ext cx="115212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62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Foreign trade of  the Czech Republic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Trade balance reached 442.49 billion CZK surplus in 2014. </a:t>
            </a:r>
          </a:p>
          <a:p>
            <a:r>
              <a:rPr lang="en-US" dirty="0"/>
              <a:t>Exports grew by 13.9 % and imports by 12.4 % in 2014. Exports grew by </a:t>
            </a:r>
            <a:r>
              <a:rPr lang="cs-CZ" dirty="0"/>
              <a:t>7</a:t>
            </a:r>
            <a:r>
              <a:rPr lang="en-US" dirty="0"/>
              <a:t> % and imports by </a:t>
            </a:r>
            <a:r>
              <a:rPr lang="cs-CZ" dirty="0"/>
              <a:t>7,5</a:t>
            </a:r>
            <a:r>
              <a:rPr lang="en-US" dirty="0"/>
              <a:t> % in 201</a:t>
            </a:r>
            <a:r>
              <a:rPr lang="cs-CZ" dirty="0"/>
              <a:t>5 </a:t>
            </a:r>
            <a:r>
              <a:rPr lang="cs-CZ" dirty="0" smtClean="0"/>
              <a:t>(</a:t>
            </a:r>
            <a:r>
              <a:rPr lang="cs-CZ" dirty="0" err="1" smtClean="0"/>
              <a:t>December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not </a:t>
            </a:r>
            <a:r>
              <a:rPr lang="cs-CZ" dirty="0" err="1"/>
              <a:t>yet</a:t>
            </a:r>
            <a:r>
              <a:rPr lang="cs-CZ" dirty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)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/>
              <a:t>Strong reliance on manufacturing (55.0 % share of machinery and transport equipment in 2014) and on exports to EU-28 (82.1 % of total exports in 2014</a:t>
            </a:r>
            <a:r>
              <a:rPr lang="en-US" dirty="0" smtClean="0"/>
              <a:t>).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 are </a:t>
            </a:r>
            <a:r>
              <a:rPr lang="cs-CZ" dirty="0" err="1" smtClean="0"/>
              <a:t>expected</a:t>
            </a:r>
            <a:r>
              <a:rPr lang="cs-CZ" dirty="0" smtClean="0"/>
              <a:t> in 2015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Growing potential of developing countries (especially in Africa and Asia). The emerging markets are expected to become more important trade partners to Czech Republic in the future.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of economic diplomacy for economic development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Effective enforcement of economic interests abroad </a:t>
            </a:r>
            <a:r>
              <a:rPr lang="cs-CZ" dirty="0" smtClean="0"/>
              <a:t>= </a:t>
            </a:r>
            <a:r>
              <a:rPr lang="en-US" dirty="0" smtClean="0"/>
              <a:t>global trend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promoting economic growth. </a:t>
            </a:r>
            <a:endParaRPr lang="cs-CZ" dirty="0" smtClean="0"/>
          </a:p>
          <a:p>
            <a:r>
              <a:rPr lang="cs-CZ" dirty="0" smtClean="0"/>
              <a:t>C</a:t>
            </a:r>
            <a:r>
              <a:rPr lang="en-US" dirty="0" err="1" smtClean="0"/>
              <a:t>hanges</a:t>
            </a:r>
            <a:r>
              <a:rPr lang="en-US" dirty="0" smtClean="0"/>
              <a:t> </a:t>
            </a:r>
            <a:r>
              <a:rPr lang="en-US" dirty="0"/>
              <a:t>in the world </a:t>
            </a:r>
            <a:r>
              <a:rPr lang="en-US" dirty="0" smtClean="0"/>
              <a:t>trade</a:t>
            </a:r>
            <a:r>
              <a:rPr lang="cs-CZ" dirty="0" smtClean="0"/>
              <a:t>: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pressure on strengthening of the economic role of the ministries of foreign affairs and embassies. </a:t>
            </a:r>
            <a:endParaRPr lang="cs-CZ" dirty="0" smtClean="0"/>
          </a:p>
          <a:p>
            <a:pPr lvl="1"/>
            <a:r>
              <a:rPr lang="cs-CZ" dirty="0" smtClean="0"/>
              <a:t>a</a:t>
            </a:r>
            <a:r>
              <a:rPr lang="en-US" dirty="0" err="1" smtClean="0"/>
              <a:t>ctive</a:t>
            </a:r>
            <a:r>
              <a:rPr lang="en-US" dirty="0" smtClean="0"/>
              <a:t> </a:t>
            </a:r>
            <a:r>
              <a:rPr lang="en-US" dirty="0"/>
              <a:t>approach of the </a:t>
            </a:r>
            <a:r>
              <a:rPr lang="cs-CZ" dirty="0" smtClean="0"/>
              <a:t>s</a:t>
            </a:r>
            <a:r>
              <a:rPr lang="en-US" dirty="0" err="1" smtClean="0"/>
              <a:t>tate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cs-CZ" dirty="0" err="1" smtClean="0"/>
              <a:t>field</a:t>
            </a:r>
            <a:r>
              <a:rPr lang="en-US" dirty="0" smtClean="0"/>
              <a:t> </a:t>
            </a:r>
            <a:r>
              <a:rPr lang="en-US" dirty="0"/>
              <a:t>of foreign direct investment and removing barriers to market </a:t>
            </a:r>
            <a:r>
              <a:rPr lang="en-US" dirty="0" smtClean="0"/>
              <a:t>entry</a:t>
            </a:r>
            <a:endParaRPr lang="cs-CZ" dirty="0" smtClean="0"/>
          </a:p>
          <a:p>
            <a:r>
              <a:rPr lang="en-US" dirty="0" smtClean="0"/>
              <a:t>Pillars of diplomacy: security</a:t>
            </a:r>
            <a:r>
              <a:rPr lang="cs-CZ" dirty="0" smtClean="0"/>
              <a:t>,</a:t>
            </a:r>
            <a:r>
              <a:rPr lang="en-US" dirty="0" smtClean="0"/>
              <a:t> political</a:t>
            </a:r>
            <a:r>
              <a:rPr lang="cs-CZ" dirty="0" smtClean="0"/>
              <a:t> </a:t>
            </a:r>
            <a:r>
              <a:rPr lang="cs-CZ" dirty="0" err="1" smtClean="0"/>
              <a:t>realtions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econom</a:t>
            </a:r>
            <a:r>
              <a:rPr lang="cs-CZ" dirty="0" err="1" smtClean="0"/>
              <a:t>ic</a:t>
            </a:r>
            <a:r>
              <a:rPr lang="cs-CZ" dirty="0" smtClean="0"/>
              <a:t> </a:t>
            </a:r>
            <a:r>
              <a:rPr lang="cs-CZ" dirty="0" err="1" smtClean="0"/>
              <a:t>realtion</a:t>
            </a:r>
            <a:r>
              <a:rPr lang="cs-CZ" dirty="0" err="1"/>
              <a:t>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121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</a:t>
            </a:r>
            <a:r>
              <a:rPr lang="en-US" dirty="0" err="1" smtClean="0"/>
              <a:t>conomic</a:t>
            </a:r>
            <a:r>
              <a:rPr lang="en-US" dirty="0" smtClean="0"/>
              <a:t> diplomacy</a:t>
            </a:r>
            <a:r>
              <a:rPr lang="cs-CZ" dirty="0" smtClean="0"/>
              <a:t> in </a:t>
            </a:r>
            <a:r>
              <a:rPr lang="en-US" dirty="0" smtClean="0"/>
              <a:t>practice </a:t>
            </a:r>
            <a:r>
              <a:rPr lang="cs-CZ" dirty="0" smtClean="0"/>
              <a:t>(1)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Market </a:t>
            </a:r>
            <a:r>
              <a:rPr lang="cs-CZ" dirty="0" err="1" smtClean="0"/>
              <a:t>access</a:t>
            </a:r>
            <a:r>
              <a:rPr lang="cs-CZ" dirty="0" smtClean="0"/>
              <a:t>- </a:t>
            </a:r>
            <a:r>
              <a:rPr lang="en-US" dirty="0" smtClean="0"/>
              <a:t>removing </a:t>
            </a:r>
            <a:r>
              <a:rPr lang="en-US" dirty="0"/>
              <a:t>the barriers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err="1" smtClean="0"/>
              <a:t>entr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cs-CZ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foreign </a:t>
            </a:r>
            <a:r>
              <a:rPr lang="en-US" dirty="0" smtClean="0"/>
              <a:t>markets</a:t>
            </a:r>
            <a:endParaRPr lang="cs-CZ" dirty="0" smtClean="0"/>
          </a:p>
          <a:p>
            <a:r>
              <a:rPr lang="en-US" dirty="0" smtClean="0"/>
              <a:t>Doing business</a:t>
            </a:r>
            <a:r>
              <a:rPr lang="cs-CZ" dirty="0" smtClean="0"/>
              <a:t> </a:t>
            </a:r>
            <a:r>
              <a:rPr lang="cs-CZ" dirty="0" err="1" smtClean="0"/>
              <a:t>abroad</a:t>
            </a:r>
            <a:r>
              <a:rPr lang="cs-CZ" dirty="0" smtClean="0"/>
              <a:t> – </a:t>
            </a:r>
            <a:r>
              <a:rPr lang="cs-CZ" dirty="0" err="1" smtClean="0"/>
              <a:t>favorable</a:t>
            </a:r>
            <a:r>
              <a:rPr lang="cs-CZ" dirty="0" smtClean="0"/>
              <a:t> </a:t>
            </a:r>
            <a:r>
              <a:rPr lang="en-US" dirty="0" smtClean="0"/>
              <a:t>conditions </a:t>
            </a:r>
            <a:r>
              <a:rPr lang="en-US" dirty="0"/>
              <a:t>for the development of business </a:t>
            </a:r>
            <a:r>
              <a:rPr lang="en-US" dirty="0" smtClean="0"/>
              <a:t>activities</a:t>
            </a:r>
            <a:endParaRPr lang="cs-CZ" dirty="0" smtClean="0"/>
          </a:p>
          <a:p>
            <a:r>
              <a:rPr lang="en-US" dirty="0" smtClean="0"/>
              <a:t>Sear</a:t>
            </a:r>
            <a:r>
              <a:rPr lang="cs-CZ" dirty="0" err="1" smtClean="0"/>
              <a:t>ching</a:t>
            </a:r>
            <a:r>
              <a:rPr lang="en-US" dirty="0" smtClean="0"/>
              <a:t>  </a:t>
            </a:r>
            <a:r>
              <a:rPr lang="cs-CZ" dirty="0" smtClean="0"/>
              <a:t>o</a:t>
            </a:r>
            <a:r>
              <a:rPr lang="en-US" dirty="0" err="1" smtClean="0"/>
              <a:t>pportunities</a:t>
            </a:r>
            <a:r>
              <a:rPr lang="cs-CZ" dirty="0" smtClean="0"/>
              <a:t>s –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en-US" dirty="0" smtClean="0"/>
              <a:t>information </a:t>
            </a:r>
            <a:r>
              <a:rPr lang="en-US" dirty="0"/>
              <a:t>about </a:t>
            </a:r>
            <a:r>
              <a:rPr lang="en-US" dirty="0" smtClean="0"/>
              <a:t>arising</a:t>
            </a:r>
            <a:r>
              <a:rPr lang="cs-CZ" dirty="0" smtClean="0"/>
              <a:t> </a:t>
            </a:r>
            <a:r>
              <a:rPr lang="en-US" dirty="0" smtClean="0"/>
              <a:t>opportunities</a:t>
            </a:r>
            <a:endParaRPr lang="cs-CZ" dirty="0" smtClean="0"/>
          </a:p>
          <a:p>
            <a:r>
              <a:rPr lang="cs-CZ" dirty="0" err="1" smtClean="0"/>
              <a:t>Investment</a:t>
            </a:r>
            <a:r>
              <a:rPr lang="cs-CZ" dirty="0" smtClean="0"/>
              <a:t> </a:t>
            </a:r>
            <a:r>
              <a:rPr lang="cs-CZ" dirty="0" err="1" smtClean="0"/>
              <a:t>promotion</a:t>
            </a:r>
            <a:r>
              <a:rPr lang="cs-CZ" dirty="0" smtClean="0"/>
              <a:t> - </a:t>
            </a:r>
            <a:r>
              <a:rPr lang="en-US" dirty="0" err="1" smtClean="0"/>
              <a:t>promot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the Czech Republic among potential foreign </a:t>
            </a:r>
            <a:r>
              <a:rPr lang="en-US" dirty="0" smtClean="0"/>
              <a:t>investors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2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/>
              <a:t>conomic</a:t>
            </a:r>
            <a:r>
              <a:rPr lang="en-US" dirty="0"/>
              <a:t> diplomacy</a:t>
            </a:r>
            <a:r>
              <a:rPr lang="cs-CZ" dirty="0"/>
              <a:t> in </a:t>
            </a:r>
            <a:r>
              <a:rPr lang="en-US" dirty="0"/>
              <a:t>practice </a:t>
            </a:r>
            <a:r>
              <a:rPr lang="cs-CZ" dirty="0" smtClean="0"/>
              <a:t>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Export </a:t>
            </a:r>
            <a:r>
              <a:rPr lang="cs-CZ" b="1" dirty="0" err="1" smtClean="0"/>
              <a:t>services</a:t>
            </a:r>
            <a:r>
              <a:rPr lang="cs-CZ" b="1" dirty="0" smtClean="0"/>
              <a:t> </a:t>
            </a:r>
            <a:r>
              <a:rPr lang="cs-CZ" dirty="0" smtClean="0"/>
              <a:t>– </a:t>
            </a:r>
            <a:r>
              <a:rPr lang="en-US" dirty="0" smtClean="0"/>
              <a:t>assist</a:t>
            </a:r>
            <a:r>
              <a:rPr lang="cs-CZ" dirty="0" err="1" smtClean="0"/>
              <a:t>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companies</a:t>
            </a:r>
            <a:r>
              <a:rPr lang="cs-CZ" dirty="0" smtClean="0"/>
              <a:t> </a:t>
            </a:r>
            <a:r>
              <a:rPr lang="cs-CZ" dirty="0" err="1" smtClean="0"/>
              <a:t>while</a:t>
            </a:r>
            <a:r>
              <a:rPr lang="en-US" dirty="0" smtClean="0"/>
              <a:t> </a:t>
            </a:r>
            <a:r>
              <a:rPr lang="en-US" dirty="0"/>
              <a:t>dealing with official institutions and state </a:t>
            </a:r>
            <a:r>
              <a:rPr lang="en-US" dirty="0" smtClean="0"/>
              <a:t>enterprises</a:t>
            </a:r>
            <a:endParaRPr lang="cs-CZ" dirty="0" smtClean="0"/>
          </a:p>
          <a:p>
            <a:r>
              <a:rPr lang="en-US" b="1" dirty="0" smtClean="0"/>
              <a:t>Public</a:t>
            </a:r>
            <a:r>
              <a:rPr lang="cs-CZ" b="1" dirty="0" smtClean="0"/>
              <a:t> </a:t>
            </a:r>
            <a:r>
              <a:rPr lang="cs-CZ" b="1" dirty="0" err="1" smtClean="0"/>
              <a:t>tenders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 err="1" smtClean="0"/>
              <a:t>provid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information about upcoming public </a:t>
            </a:r>
            <a:r>
              <a:rPr lang="en-US" dirty="0" smtClean="0"/>
              <a:t>procurement</a:t>
            </a:r>
            <a:endParaRPr lang="en-US" dirty="0"/>
          </a:p>
          <a:p>
            <a:r>
              <a:rPr lang="en-US" b="1" dirty="0" smtClean="0"/>
              <a:t>Development funds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 smtClean="0"/>
              <a:t>inform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about the possibilities </a:t>
            </a:r>
            <a:r>
              <a:rPr lang="cs-CZ" dirty="0" smtClean="0"/>
              <a:t>to </a:t>
            </a:r>
            <a:r>
              <a:rPr lang="cs-CZ" dirty="0" err="1" smtClean="0"/>
              <a:t>participate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projects </a:t>
            </a:r>
            <a:r>
              <a:rPr lang="en-US" dirty="0"/>
              <a:t>financed development (or other) funds.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88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</a:t>
            </a:r>
            <a:r>
              <a:rPr lang="en-US" dirty="0" err="1"/>
              <a:t>conomic</a:t>
            </a:r>
            <a:r>
              <a:rPr lang="en-US" dirty="0"/>
              <a:t> diplomacy</a:t>
            </a:r>
            <a:r>
              <a:rPr lang="cs-CZ" dirty="0"/>
              <a:t> in </a:t>
            </a:r>
            <a:r>
              <a:rPr lang="en-US" dirty="0"/>
              <a:t>practice </a:t>
            </a:r>
            <a:r>
              <a:rPr lang="cs-CZ" dirty="0" smtClean="0"/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F</a:t>
            </a:r>
            <a:r>
              <a:rPr lang="en-US" b="1" dirty="0" err="1" smtClean="0"/>
              <a:t>acilitating</a:t>
            </a:r>
            <a:r>
              <a:rPr lang="cs-CZ" b="1" dirty="0" smtClean="0"/>
              <a:t> </a:t>
            </a:r>
            <a:r>
              <a:rPr lang="en-US" b="1" dirty="0" smtClean="0"/>
              <a:t>relations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/>
              <a:t>contributing to </a:t>
            </a:r>
            <a:r>
              <a:rPr lang="en-US" dirty="0" smtClean="0"/>
              <a:t>building </a:t>
            </a:r>
            <a:r>
              <a:rPr lang="en-US" dirty="0"/>
              <a:t>contacts between Czech and foreign </a:t>
            </a:r>
            <a:r>
              <a:rPr lang="en-US" dirty="0" smtClean="0"/>
              <a:t>partners</a:t>
            </a:r>
            <a:endParaRPr lang="cs-CZ" dirty="0" smtClean="0"/>
          </a:p>
          <a:p>
            <a:r>
              <a:rPr lang="en-US" b="1" dirty="0" smtClean="0"/>
              <a:t>Problem solving</a:t>
            </a:r>
            <a:r>
              <a:rPr lang="cs-CZ" b="1" dirty="0" smtClean="0"/>
              <a:t> </a:t>
            </a:r>
            <a:r>
              <a:rPr lang="cs-CZ" dirty="0" smtClean="0"/>
              <a:t>- </a:t>
            </a:r>
            <a:r>
              <a:rPr lang="en-US" dirty="0" smtClean="0"/>
              <a:t>help</a:t>
            </a:r>
            <a:r>
              <a:rPr lang="cs-CZ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to solve the problems of Czech firms </a:t>
            </a:r>
            <a:r>
              <a:rPr lang="cs-CZ" dirty="0" err="1" smtClean="0"/>
              <a:t>at</a:t>
            </a:r>
            <a:r>
              <a:rPr lang="en-US" dirty="0" smtClean="0"/>
              <a:t> </a:t>
            </a:r>
            <a:r>
              <a:rPr lang="en-US" dirty="0"/>
              <a:t>foreign </a:t>
            </a:r>
            <a:r>
              <a:rPr lang="en-US" dirty="0" smtClean="0"/>
              <a:t>markets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0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Actors </a:t>
            </a:r>
            <a:r>
              <a:rPr lang="en-US" dirty="0"/>
              <a:t>of Economic Diplomacy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competence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abroad: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Embassies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consulates of the country, their economic departments and diplomatic staff. Representatives of domestic government agencies to promote investment, trade etc., representatives of non-governmental agencies and representatives of multinational companies. 	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in home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country: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authorities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Ministry of Foreign Affairs, Ministry of Industry and Trade, the Ministry for Regional Development. Business associations, chambers, associations and business sector entities, involved in international economic relations.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50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/>
              <a:t>Competitiveness</a:t>
            </a:r>
            <a:r>
              <a:rPr lang="cs-CZ" sz="3600" dirty="0"/>
              <a:t>: A </a:t>
            </a:r>
            <a:r>
              <a:rPr lang="cs-CZ" sz="3600" dirty="0" err="1"/>
              <a:t>dangerous</a:t>
            </a:r>
            <a:r>
              <a:rPr lang="cs-CZ" sz="3600" dirty="0"/>
              <a:t> </a:t>
            </a:r>
            <a:r>
              <a:rPr lang="cs-CZ" sz="3600" dirty="0" err="1" smtClean="0"/>
              <a:t>obsession</a:t>
            </a:r>
            <a:r>
              <a:rPr lang="cs-CZ" sz="3600" dirty="0"/>
              <a:t>?</a:t>
            </a:r>
            <a:endParaRPr lang="en-US" sz="3600" dirty="0" smtClean="0"/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3100" dirty="0" smtClean="0"/>
              <a:t>„</a:t>
            </a:r>
            <a:r>
              <a:rPr lang="cs-CZ" sz="3100" dirty="0" err="1" smtClean="0"/>
              <a:t>competitiveness</a:t>
            </a:r>
            <a:r>
              <a:rPr lang="cs-CZ" sz="3100" dirty="0" smtClean="0"/>
              <a:t> </a:t>
            </a:r>
            <a:r>
              <a:rPr lang="cs-CZ" sz="3100" dirty="0" err="1" smtClean="0"/>
              <a:t>is</a:t>
            </a:r>
            <a:r>
              <a:rPr lang="cs-CZ" sz="3100" dirty="0" smtClean="0"/>
              <a:t> </a:t>
            </a:r>
            <a:r>
              <a:rPr lang="en-US" sz="3100" dirty="0" smtClean="0"/>
              <a:t>a </a:t>
            </a:r>
            <a:r>
              <a:rPr lang="en-US" sz="3100" dirty="0"/>
              <a:t>meaningless concept </a:t>
            </a:r>
            <a:r>
              <a:rPr lang="en-US" sz="3100" dirty="0" smtClean="0"/>
              <a:t>when</a:t>
            </a:r>
            <a:r>
              <a:rPr lang="cs-CZ" sz="3100" dirty="0" smtClean="0"/>
              <a:t> </a:t>
            </a:r>
            <a:r>
              <a:rPr lang="en-US" sz="3100" dirty="0" smtClean="0"/>
              <a:t>applied </a:t>
            </a:r>
            <a:r>
              <a:rPr lang="en-US" sz="3100" dirty="0"/>
              <a:t>to national </a:t>
            </a:r>
            <a:r>
              <a:rPr lang="en-US" sz="3100" dirty="0" smtClean="0"/>
              <a:t>economies</a:t>
            </a:r>
            <a:r>
              <a:rPr lang="cs-CZ" sz="3100" dirty="0" smtClean="0"/>
              <a:t>“</a:t>
            </a:r>
            <a:r>
              <a:rPr lang="en-US" sz="3100" dirty="0" smtClean="0"/>
              <a:t>(</a:t>
            </a:r>
            <a:r>
              <a:rPr lang="en-US" sz="3100" dirty="0" err="1"/>
              <a:t>Krugman</a:t>
            </a:r>
            <a:r>
              <a:rPr lang="en-US" sz="3100" dirty="0"/>
              <a:t>, 1994)</a:t>
            </a:r>
            <a:endParaRPr lang="cs-CZ" sz="31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cs-CZ" sz="3100" dirty="0" smtClean="0"/>
              <a:t>J</a:t>
            </a:r>
            <a:r>
              <a:rPr lang="en-US" sz="3100" dirty="0" err="1" smtClean="0"/>
              <a:t>ustifications</a:t>
            </a:r>
            <a:r>
              <a:rPr lang="cs-CZ" sz="3100" dirty="0" smtClean="0"/>
              <a:t>:</a:t>
            </a:r>
          </a:p>
          <a:p>
            <a:pPr lvl="1" algn="just"/>
            <a:r>
              <a:rPr lang="en-US" sz="3200" dirty="0" smtClean="0"/>
              <a:t>uncompetitive </a:t>
            </a:r>
            <a:r>
              <a:rPr lang="en-US" sz="3200" dirty="0"/>
              <a:t>corporations may go out of business, countries do not have such a bottom </a:t>
            </a:r>
            <a:r>
              <a:rPr lang="en-US" sz="3200" dirty="0" smtClean="0"/>
              <a:t>line</a:t>
            </a:r>
            <a:r>
              <a:rPr lang="cs-CZ" sz="3200" dirty="0"/>
              <a:t> </a:t>
            </a:r>
            <a:r>
              <a:rPr lang="en-US" sz="3200" dirty="0" smtClean="0"/>
              <a:t>and </a:t>
            </a:r>
            <a:r>
              <a:rPr lang="en-US" sz="3200" dirty="0"/>
              <a:t>therefore the concept of national competitiveness is elusive. </a:t>
            </a:r>
            <a:endParaRPr lang="cs-CZ" sz="3200" dirty="0" smtClean="0"/>
          </a:p>
          <a:p>
            <a:pPr lvl="1" algn="just"/>
            <a:r>
              <a:rPr lang="en-US" sz="3200" dirty="0" smtClean="0"/>
              <a:t>countries </a:t>
            </a:r>
            <a:r>
              <a:rPr lang="en-US" sz="3200" dirty="0"/>
              <a:t>do not </a:t>
            </a:r>
            <a:r>
              <a:rPr lang="en-US" sz="3200" dirty="0" smtClean="0"/>
              <a:t>compete</a:t>
            </a:r>
            <a:r>
              <a:rPr lang="cs-CZ" sz="3200" dirty="0" smtClean="0"/>
              <a:t> </a:t>
            </a:r>
            <a:r>
              <a:rPr lang="en-US" sz="3200" dirty="0" smtClean="0"/>
              <a:t>with </a:t>
            </a:r>
            <a:r>
              <a:rPr lang="en-US" sz="3200" dirty="0"/>
              <a:t>each other the way corporations do because international trade is not a zero-sum </a:t>
            </a:r>
            <a:r>
              <a:rPr lang="en-US" sz="3200" dirty="0" smtClean="0"/>
              <a:t>game,</a:t>
            </a:r>
            <a:r>
              <a:rPr lang="cs-CZ" sz="3200" dirty="0" smtClean="0"/>
              <a:t> </a:t>
            </a:r>
            <a:r>
              <a:rPr lang="en-US" sz="3200" dirty="0" smtClean="0"/>
              <a:t>meaning </a:t>
            </a:r>
            <a:r>
              <a:rPr lang="en-US" sz="3200" dirty="0"/>
              <a:t>one country’s gain is not another’s loss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079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Tools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smtClean="0"/>
              <a:t>Czech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diplomacy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MFA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Czech </a:t>
            </a:r>
            <a:r>
              <a:rPr lang="cs-CZ" dirty="0"/>
              <a:t>export centre</a:t>
            </a:r>
          </a:p>
          <a:p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diplomacy</a:t>
            </a:r>
            <a:endParaRPr lang="cs-CZ" dirty="0"/>
          </a:p>
          <a:p>
            <a:r>
              <a:rPr lang="cs-CZ" dirty="0" err="1" smtClean="0"/>
              <a:t>Sectorial</a:t>
            </a:r>
            <a:r>
              <a:rPr lang="cs-CZ" dirty="0" smtClean="0"/>
              <a:t> </a:t>
            </a:r>
            <a:r>
              <a:rPr lang="cs-CZ" dirty="0"/>
              <a:t>business </a:t>
            </a:r>
            <a:r>
              <a:rPr lang="cs-CZ" dirty="0" err="1" smtClean="0"/>
              <a:t>missions</a:t>
            </a:r>
            <a:endParaRPr lang="cs-CZ" dirty="0" smtClean="0"/>
          </a:p>
          <a:p>
            <a:r>
              <a:rPr lang="en-US" dirty="0"/>
              <a:t>Export promotion seminars and conferences</a:t>
            </a:r>
          </a:p>
          <a:p>
            <a:r>
              <a:rPr lang="cs-CZ" dirty="0" err="1" smtClean="0"/>
              <a:t>Regular</a:t>
            </a:r>
            <a:r>
              <a:rPr lang="cs-CZ" dirty="0" smtClean="0"/>
              <a:t> meeting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 smtClean="0"/>
              <a:t>ambassadors</a:t>
            </a:r>
            <a:endParaRPr lang="cs-CZ" dirty="0" smtClean="0"/>
          </a:p>
          <a:p>
            <a:r>
              <a:rPr lang="en-US" dirty="0"/>
              <a:t>Map of global </a:t>
            </a:r>
            <a:r>
              <a:rPr lang="en-US" dirty="0" err="1"/>
              <a:t>sectoral</a:t>
            </a:r>
            <a:r>
              <a:rPr lang="en-US" dirty="0"/>
              <a:t> opportunities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03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Czech export centre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Provides</a:t>
            </a:r>
            <a:r>
              <a:rPr lang="cs-CZ" dirty="0"/>
              <a:t> c</a:t>
            </a:r>
            <a:r>
              <a:rPr lang="en-US" dirty="0" err="1"/>
              <a:t>onsulting</a:t>
            </a:r>
            <a:r>
              <a:rPr lang="en-US" dirty="0"/>
              <a:t>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en-US" dirty="0"/>
              <a:t> </a:t>
            </a:r>
            <a:r>
              <a:rPr lang="en-US" dirty="0" err="1"/>
              <a:t>expor</a:t>
            </a:r>
            <a:r>
              <a:rPr lang="cs-CZ" dirty="0" err="1" smtClean="0"/>
              <a:t>ters</a:t>
            </a:r>
            <a:r>
              <a:rPr lang="cs-CZ" dirty="0" smtClean="0"/>
              <a:t> (</a:t>
            </a:r>
            <a:r>
              <a:rPr lang="cs-CZ" dirty="0" err="1" smtClean="0"/>
              <a:t>specialists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MFA and </a:t>
            </a:r>
            <a:r>
              <a:rPr lang="cs-CZ" dirty="0" err="1" smtClean="0"/>
              <a:t>Czechtrade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Consulations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deputy</a:t>
            </a:r>
            <a:r>
              <a:rPr lang="cs-CZ" dirty="0" smtClean="0"/>
              <a:t> </a:t>
            </a:r>
            <a:r>
              <a:rPr lang="cs-CZ" dirty="0" err="1" smtClean="0"/>
              <a:t>ministers</a:t>
            </a:r>
            <a:endParaRPr lang="cs-CZ" dirty="0"/>
          </a:p>
          <a:p>
            <a:r>
              <a:rPr lang="cs-CZ" dirty="0" err="1" smtClean="0"/>
              <a:t>Entry</a:t>
            </a:r>
            <a:r>
              <a:rPr lang="cs-CZ" dirty="0" smtClean="0"/>
              <a:t> point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Single </a:t>
            </a:r>
            <a:r>
              <a:rPr lang="en-US" dirty="0"/>
              <a:t>international network of Czech embassies and foreign offices of </a:t>
            </a:r>
            <a:r>
              <a:rPr lang="en-US" dirty="0" err="1" smtClean="0"/>
              <a:t>CzechTrade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Picture 3" descr="Logo K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35" y="2132856"/>
            <a:ext cx="3290887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9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Projects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diplomacy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For 2015 was approved by a total of 87 projects supported by the Ministry of Foreign Affairs in excess of 10.3 miles. CZK.</a:t>
            </a:r>
          </a:p>
          <a:p>
            <a:r>
              <a:rPr lang="cs-CZ" dirty="0" smtClean="0"/>
              <a:t>F</a:t>
            </a:r>
            <a:r>
              <a:rPr lang="en-US" dirty="0" err="1" smtClean="0"/>
              <a:t>orms</a:t>
            </a:r>
            <a:r>
              <a:rPr lang="cs-CZ" dirty="0" smtClean="0"/>
              <a:t>: </a:t>
            </a:r>
            <a:r>
              <a:rPr lang="en-US" dirty="0" smtClean="0"/>
              <a:t>seminars</a:t>
            </a:r>
            <a:r>
              <a:rPr lang="en-US" dirty="0"/>
              <a:t>, presentations, participation in exhibitions and trade fairs, conferences, business missions, Czech Days and other similar industry-focused </a:t>
            </a:r>
            <a:r>
              <a:rPr lang="en-US" dirty="0" smtClean="0"/>
              <a:t>events</a:t>
            </a:r>
            <a:endParaRPr lang="en-US" dirty="0"/>
          </a:p>
        </p:txBody>
      </p:sp>
      <p:pic>
        <p:nvPicPr>
          <p:cNvPr id="7" name="Picture 4" descr="1455493_1302101_DSC05640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2545614"/>
            <a:ext cx="3520440" cy="263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Sectorial</a:t>
            </a:r>
            <a:r>
              <a:rPr lang="cs-CZ" dirty="0" smtClean="0"/>
              <a:t> business </a:t>
            </a:r>
            <a:r>
              <a:rPr lang="cs-CZ" dirty="0" err="1"/>
              <a:t>missions</a:t>
            </a:r>
            <a:r>
              <a:rPr lang="cs-CZ" dirty="0"/>
              <a:t>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Foreign missions led by the Deputy </a:t>
            </a:r>
            <a:r>
              <a:rPr lang="en-US" dirty="0" smtClean="0"/>
              <a:t>Minister</a:t>
            </a:r>
            <a:r>
              <a:rPr lang="cs-CZ" dirty="0" smtClean="0"/>
              <a:t> </a:t>
            </a:r>
            <a:r>
              <a:rPr lang="cs-CZ" dirty="0" err="1" smtClean="0"/>
              <a:t>tailor</a:t>
            </a:r>
            <a:r>
              <a:rPr lang="cs-CZ" dirty="0" smtClean="0"/>
              <a:t> made </a:t>
            </a:r>
            <a:r>
              <a:rPr lang="en-US" dirty="0" smtClean="0"/>
              <a:t>for group </a:t>
            </a:r>
            <a:r>
              <a:rPr lang="en-US" dirty="0"/>
              <a:t>of companies operating in the same sector or </a:t>
            </a:r>
            <a:r>
              <a:rPr lang="cs-CZ" dirty="0" err="1" smtClean="0"/>
              <a:t>sectorial</a:t>
            </a:r>
            <a:r>
              <a:rPr lang="en-US" dirty="0" smtClean="0"/>
              <a:t> associations</a:t>
            </a:r>
            <a:endParaRPr lang="cs-CZ" dirty="0"/>
          </a:p>
        </p:txBody>
      </p:sp>
      <p:pic>
        <p:nvPicPr>
          <p:cNvPr id="7" name="Picture 4" descr="cze-fin_2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" y="2603803"/>
            <a:ext cx="3773978" cy="2518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70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Export promotion seminars and conferences</a:t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/>
              <a:t>sectoral</a:t>
            </a:r>
            <a:r>
              <a:rPr lang="cs-CZ" dirty="0"/>
              <a:t> </a:t>
            </a:r>
            <a:r>
              <a:rPr lang="cs-CZ" dirty="0" err="1" smtClean="0"/>
              <a:t>focus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en-US" dirty="0" err="1" smtClean="0"/>
              <a:t>epresentatives</a:t>
            </a:r>
            <a:r>
              <a:rPr lang="en-US" dirty="0" smtClean="0"/>
              <a:t> </a:t>
            </a:r>
            <a:r>
              <a:rPr lang="en-US" dirty="0"/>
              <a:t>of foreign chambers of commerce, businessmen and Czech companies that operate in the </a:t>
            </a:r>
            <a:r>
              <a:rPr lang="en-US" dirty="0" smtClean="0"/>
              <a:t>territory</a:t>
            </a:r>
            <a:endParaRPr lang="cs-CZ" dirty="0" smtClean="0"/>
          </a:p>
          <a:p>
            <a:r>
              <a:rPr lang="cs-CZ" dirty="0" smtClean="0"/>
              <a:t>O</a:t>
            </a:r>
            <a:r>
              <a:rPr lang="en-US" dirty="0" err="1" smtClean="0"/>
              <a:t>pportunity</a:t>
            </a:r>
            <a:r>
              <a:rPr lang="en-US" dirty="0" smtClean="0"/>
              <a:t> </a:t>
            </a:r>
            <a:r>
              <a:rPr lang="en-US" dirty="0"/>
              <a:t>to gain new information and share </a:t>
            </a:r>
            <a:r>
              <a:rPr lang="en-US" dirty="0" smtClean="0"/>
              <a:t>experience </a:t>
            </a:r>
            <a:r>
              <a:rPr lang="en-US" dirty="0"/>
              <a:t>with each </a:t>
            </a:r>
            <a:r>
              <a:rPr lang="en-US" dirty="0" smtClean="0"/>
              <a:t>other</a:t>
            </a:r>
            <a:endParaRPr lang="en-US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1452366_1301370_x2015_04_22_CZ_Guinea_18-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8251"/>
            <a:ext cx="4038600" cy="26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7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of global </a:t>
            </a:r>
            <a:r>
              <a:rPr lang="en-US" dirty="0" err="1"/>
              <a:t>sectoral</a:t>
            </a:r>
            <a:r>
              <a:rPr lang="en-US" dirty="0"/>
              <a:t> opportunities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</a:t>
            </a:r>
            <a:r>
              <a:rPr lang="en-US" dirty="0" err="1" smtClean="0"/>
              <a:t>nique</a:t>
            </a:r>
            <a:r>
              <a:rPr lang="en-US" dirty="0" smtClean="0"/>
              <a:t> </a:t>
            </a:r>
            <a:r>
              <a:rPr lang="en-US" dirty="0"/>
              <a:t>instrument for furthering economic diplomacy through search </a:t>
            </a:r>
            <a:r>
              <a:rPr lang="en-US" dirty="0" err="1"/>
              <a:t>sectoral</a:t>
            </a:r>
            <a:r>
              <a:rPr lang="en-US" dirty="0"/>
              <a:t> opportunities for Czech </a:t>
            </a:r>
            <a:r>
              <a:rPr lang="en-US" dirty="0" smtClean="0"/>
              <a:t>export</a:t>
            </a:r>
            <a:r>
              <a:rPr lang="cs-CZ" dirty="0" err="1" smtClean="0"/>
              <a:t>ers</a:t>
            </a:r>
            <a:endParaRPr lang="cs-CZ" dirty="0" smtClean="0"/>
          </a:p>
          <a:p>
            <a:r>
              <a:rPr lang="cs-CZ" dirty="0" smtClean="0"/>
              <a:t>A</a:t>
            </a:r>
            <a:r>
              <a:rPr lang="en-US" dirty="0" err="1" smtClean="0"/>
              <a:t>nalysis</a:t>
            </a:r>
            <a:r>
              <a:rPr lang="en-US" dirty="0" smtClean="0"/>
              <a:t> </a:t>
            </a:r>
            <a:r>
              <a:rPr lang="en-US" dirty="0"/>
              <a:t>that aims to identify promising possibilities of Czech companies in foreign </a:t>
            </a:r>
            <a:r>
              <a:rPr lang="en-US" dirty="0" smtClean="0"/>
              <a:t>markets</a:t>
            </a:r>
            <a:endParaRPr lang="cs-CZ" dirty="0" smtClean="0"/>
          </a:p>
          <a:p>
            <a:r>
              <a:rPr lang="cs-CZ" dirty="0" smtClean="0"/>
              <a:t>O</a:t>
            </a:r>
            <a:r>
              <a:rPr lang="en-US" dirty="0" err="1" smtClean="0"/>
              <a:t>verview</a:t>
            </a:r>
            <a:r>
              <a:rPr lang="en-US" dirty="0" smtClean="0"/>
              <a:t> </a:t>
            </a:r>
            <a:r>
              <a:rPr lang="en-US" dirty="0"/>
              <a:t>of specific export opportunities in specific </a:t>
            </a:r>
            <a:r>
              <a:rPr lang="en-US" dirty="0" smtClean="0"/>
              <a:t>territories</a:t>
            </a:r>
            <a:r>
              <a:rPr lang="en-US" dirty="0"/>
              <a:t>	 </a:t>
            </a:r>
          </a:p>
          <a:p>
            <a:endParaRPr lang="cs-CZ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04" y="1600200"/>
            <a:ext cx="32615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35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 of global </a:t>
            </a:r>
            <a:r>
              <a:rPr lang="en-US" dirty="0" err="1"/>
              <a:t>sectoral</a:t>
            </a:r>
            <a:r>
              <a:rPr lang="en-US" dirty="0"/>
              <a:t> opportunities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/>
              <a:t>Sectoral</a:t>
            </a:r>
            <a:r>
              <a:rPr lang="cs-CZ" b="1" dirty="0" smtClean="0"/>
              <a:t> </a:t>
            </a:r>
            <a:r>
              <a:rPr lang="cs-CZ" b="1" dirty="0" err="1" smtClean="0"/>
              <a:t>approach</a:t>
            </a:r>
            <a:r>
              <a:rPr lang="cs-CZ" dirty="0" smtClean="0"/>
              <a:t>: </a:t>
            </a:r>
            <a:r>
              <a:rPr lang="en-US" dirty="0" smtClean="0"/>
              <a:t>efficient </a:t>
            </a:r>
            <a:r>
              <a:rPr lang="en-US" dirty="0"/>
              <a:t>resource allocation and planning activities to support the country's economic </a:t>
            </a:r>
            <a:r>
              <a:rPr lang="en-US" dirty="0" smtClean="0"/>
              <a:t>interests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flexibl</a:t>
            </a:r>
            <a:r>
              <a:rPr lang="cs-CZ" dirty="0" smtClean="0"/>
              <a:t>e </a:t>
            </a:r>
            <a:r>
              <a:rPr lang="cs-CZ" dirty="0" err="1" smtClean="0"/>
              <a:t>reaction</a:t>
            </a:r>
            <a:r>
              <a:rPr lang="en-US" dirty="0" smtClean="0"/>
              <a:t> </a:t>
            </a:r>
            <a:r>
              <a:rPr lang="en-US" dirty="0"/>
              <a:t>to the current </a:t>
            </a:r>
            <a:r>
              <a:rPr lang="en-US" dirty="0" smtClean="0"/>
              <a:t>situation</a:t>
            </a:r>
            <a:endParaRPr lang="en-US" dirty="0"/>
          </a:p>
          <a:p>
            <a:r>
              <a:rPr lang="cs-CZ" dirty="0" err="1" smtClean="0"/>
              <a:t>Interactively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web - d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/>
              <a:t>can be used both for territorial and industry-targeted </a:t>
            </a:r>
            <a:r>
              <a:rPr lang="en-US" dirty="0" smtClean="0"/>
              <a:t>searches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4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MSO: </a:t>
            </a:r>
            <a:r>
              <a:rPr lang="en-US" dirty="0" smtClean="0"/>
              <a:t>The process</a:t>
            </a:r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96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Methodology</a:t>
            </a:r>
            <a:r>
              <a:rPr lang="cs-CZ" dirty="0"/>
              <a:t>?</a:t>
            </a:r>
          </a:p>
        </p:txBody>
      </p:sp>
      <p:sp>
        <p:nvSpPr>
          <p:cNvPr id="31" name="Elipsa 10"/>
          <p:cNvSpPr/>
          <p:nvPr/>
        </p:nvSpPr>
        <p:spPr>
          <a:xfrm>
            <a:off x="3249613" y="2160588"/>
            <a:ext cx="3103562" cy="107791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Šipka dolů 31"/>
          <p:cNvSpPr/>
          <p:nvPr/>
        </p:nvSpPr>
        <p:spPr>
          <a:xfrm>
            <a:off x="4219575" y="4765675"/>
            <a:ext cx="601663" cy="434975"/>
          </a:xfrm>
          <a:prstGeom prst="down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3" name="Skupina 12"/>
          <p:cNvGrpSpPr>
            <a:grpSpLocks/>
          </p:cNvGrpSpPr>
          <p:nvPr/>
        </p:nvGrpSpPr>
        <p:grpSpPr bwMode="auto">
          <a:xfrm>
            <a:off x="3357563" y="2236788"/>
            <a:ext cx="1082675" cy="1082675"/>
            <a:chOff x="2962671" y="576460"/>
            <a:chExt cx="1082724" cy="1082724"/>
          </a:xfrm>
        </p:grpSpPr>
        <p:sp>
          <p:nvSpPr>
            <p:cNvPr id="34" name="Elipsa 17"/>
            <p:cNvSpPr/>
            <p:nvPr/>
          </p:nvSpPr>
          <p:spPr>
            <a:xfrm>
              <a:off x="2962671" y="576460"/>
              <a:ext cx="1082724" cy="1082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Elipsa 6"/>
            <p:cNvSpPr/>
            <p:nvPr/>
          </p:nvSpPr>
          <p:spPr>
            <a:xfrm>
              <a:off x="3073801" y="817771"/>
              <a:ext cx="860464" cy="765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15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Analytical</a:t>
              </a:r>
              <a:r>
                <a:rPr lang="cs-CZ" sz="1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data</a:t>
              </a:r>
            </a:p>
          </p:txBody>
        </p:sp>
      </p:grpSp>
      <p:grpSp>
        <p:nvGrpSpPr>
          <p:cNvPr id="36" name="Skupina 13"/>
          <p:cNvGrpSpPr>
            <a:grpSpLocks/>
          </p:cNvGrpSpPr>
          <p:nvPr/>
        </p:nvGrpSpPr>
        <p:grpSpPr bwMode="auto">
          <a:xfrm>
            <a:off x="4424363" y="2035175"/>
            <a:ext cx="1082675" cy="1082675"/>
            <a:chOff x="4018557" y="243492"/>
            <a:chExt cx="1082724" cy="1082724"/>
          </a:xfrm>
        </p:grpSpPr>
        <p:sp>
          <p:nvSpPr>
            <p:cNvPr id="37" name="Elipsa 15"/>
            <p:cNvSpPr/>
            <p:nvPr/>
          </p:nvSpPr>
          <p:spPr>
            <a:xfrm>
              <a:off x="4018557" y="243492"/>
              <a:ext cx="1082724" cy="1082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Elipsa 8"/>
            <p:cNvSpPr/>
            <p:nvPr/>
          </p:nvSpPr>
          <p:spPr>
            <a:xfrm>
              <a:off x="4177314" y="402249"/>
              <a:ext cx="765210" cy="765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15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Soft </a:t>
              </a:r>
              <a:r>
                <a:rPr lang="cs-CZ" sz="15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signals</a:t>
              </a:r>
              <a:endParaRPr lang="cs-CZ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9" name=" 9"/>
          <p:cNvSpPr/>
          <p:nvPr/>
        </p:nvSpPr>
        <p:spPr>
          <a:xfrm>
            <a:off x="2647950" y="1781175"/>
            <a:ext cx="3787775" cy="2957513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0" name="Skupina 19"/>
          <p:cNvGrpSpPr>
            <a:grpSpLocks/>
          </p:cNvGrpSpPr>
          <p:nvPr/>
        </p:nvGrpSpPr>
        <p:grpSpPr bwMode="auto">
          <a:xfrm>
            <a:off x="4198938" y="3160713"/>
            <a:ext cx="1082675" cy="1082675"/>
            <a:chOff x="2962671" y="576460"/>
            <a:chExt cx="1082724" cy="1082724"/>
          </a:xfrm>
        </p:grpSpPr>
        <p:sp>
          <p:nvSpPr>
            <p:cNvPr id="41" name="Elipsa 20"/>
            <p:cNvSpPr/>
            <p:nvPr/>
          </p:nvSpPr>
          <p:spPr>
            <a:xfrm>
              <a:off x="2962671" y="576460"/>
              <a:ext cx="1082724" cy="108272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Elipsa 6"/>
            <p:cNvSpPr/>
            <p:nvPr/>
          </p:nvSpPr>
          <p:spPr>
            <a:xfrm>
              <a:off x="3038874" y="735217"/>
              <a:ext cx="962069" cy="765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15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Experience</a:t>
              </a:r>
              <a:endParaRPr lang="cs-CZ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Obdélník 22"/>
          <p:cNvSpPr>
            <a:spLocks noChangeArrowheads="1"/>
          </p:cNvSpPr>
          <p:nvPr/>
        </p:nvSpPr>
        <p:spPr bwMode="auto">
          <a:xfrm>
            <a:off x="2601325" y="5156200"/>
            <a:ext cx="39889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2000" b="1" dirty="0">
                <a:latin typeface="Times New Roman" pitchFamily="18" charset="0"/>
                <a:cs typeface="Times New Roman" pitchFamily="18" charset="0"/>
              </a:rPr>
              <a:t>Promising sectors for each country</a:t>
            </a:r>
            <a:endParaRPr lang="cs-CZ" alt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Verification by the embassies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Verify proposals</a:t>
            </a:r>
          </a:p>
          <a:p>
            <a:r>
              <a:rPr lang="en-US" dirty="0" smtClean="0"/>
              <a:t>Include justification</a:t>
            </a:r>
          </a:p>
          <a:p>
            <a:r>
              <a:rPr lang="en-US" dirty="0" smtClean="0"/>
              <a:t>Include the information about „soft“ signals</a:t>
            </a:r>
            <a:r>
              <a:rPr lang="cs-CZ" dirty="0" smtClean="0"/>
              <a:t> </a:t>
            </a:r>
            <a:r>
              <a:rPr lang="en-US" dirty="0" smtClean="0"/>
              <a:t>(planned government projects and investments</a:t>
            </a:r>
            <a:r>
              <a:rPr lang="cs-CZ" dirty="0" smtClean="0"/>
              <a:t>, </a:t>
            </a:r>
            <a:r>
              <a:rPr lang="en-US" dirty="0" smtClean="0"/>
              <a:t>changes in customer preferences, economic structure, business behavior) </a:t>
            </a:r>
            <a:endParaRPr lang="cs-CZ" dirty="0" smtClean="0"/>
          </a:p>
          <a:p>
            <a:r>
              <a:rPr lang="en-US" dirty="0"/>
              <a:t>Outlook for 2-3 years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Unique opportunity to use the experience from diplomats staying abroad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227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Why</a:t>
            </a:r>
            <a:r>
              <a:rPr lang="cs-CZ" sz="3600" dirty="0" smtClean="0"/>
              <a:t> a </a:t>
            </a:r>
            <a:r>
              <a:rPr lang="cs-CZ" sz="3600" dirty="0" err="1" smtClean="0"/>
              <a:t>dangerous</a:t>
            </a:r>
            <a:r>
              <a:rPr lang="cs-CZ" sz="3600" dirty="0" smtClean="0"/>
              <a:t> </a:t>
            </a:r>
            <a:r>
              <a:rPr lang="cs-CZ" sz="3600" dirty="0" err="1" smtClean="0"/>
              <a:t>obsession</a:t>
            </a:r>
            <a:r>
              <a:rPr lang="cs-CZ" sz="3600" dirty="0"/>
              <a:t>?</a:t>
            </a:r>
            <a:endParaRPr lang="en-US" sz="3600" dirty="0" smtClean="0"/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3100" dirty="0" err="1" smtClean="0"/>
              <a:t>competitiveness</a:t>
            </a:r>
            <a:r>
              <a:rPr lang="cs-CZ" sz="3100" dirty="0" smtClean="0"/>
              <a:t> </a:t>
            </a:r>
            <a:r>
              <a:rPr lang="en-US" sz="3100" dirty="0" smtClean="0"/>
              <a:t>policies “lead, </a:t>
            </a:r>
            <a:r>
              <a:rPr lang="en-US" sz="3100" dirty="0"/>
              <a:t>directly and indirectly, to bad economic policies on a wide range of issues, domestic and foreign, whether it be in health care or trade” (</a:t>
            </a:r>
            <a:r>
              <a:rPr lang="en-US" sz="3100" dirty="0" err="1"/>
              <a:t>Krugman</a:t>
            </a:r>
            <a:r>
              <a:rPr lang="en-US" sz="3100" dirty="0"/>
              <a:t>, 1994)</a:t>
            </a:r>
            <a:endParaRPr lang="cs-CZ" sz="3100" dirty="0" smtClean="0"/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cs-CZ" sz="3100" dirty="0" smtClean="0"/>
              <a:t>T</a:t>
            </a:r>
            <a:r>
              <a:rPr lang="en-US" sz="3100" dirty="0" err="1" smtClean="0"/>
              <a:t>hree</a:t>
            </a:r>
            <a:r>
              <a:rPr lang="en-US" sz="3100" dirty="0" smtClean="0"/>
              <a:t> reasons</a:t>
            </a:r>
            <a:r>
              <a:rPr lang="cs-CZ" sz="3100" dirty="0" smtClean="0"/>
              <a:t> </a:t>
            </a:r>
            <a:r>
              <a:rPr lang="cs-CZ" sz="3100" dirty="0" err="1" smtClean="0"/>
              <a:t>for</a:t>
            </a:r>
            <a:r>
              <a:rPr lang="cs-CZ" sz="3100" dirty="0" smtClean="0"/>
              <a:t> </a:t>
            </a:r>
            <a:r>
              <a:rPr lang="en-US" sz="3100" dirty="0" smtClean="0"/>
              <a:t>a </a:t>
            </a:r>
            <a:r>
              <a:rPr lang="en-US" sz="3100" dirty="0"/>
              <a:t>dangerous </a:t>
            </a:r>
            <a:r>
              <a:rPr lang="en-US" sz="3100" dirty="0" smtClean="0"/>
              <a:t>obsession</a:t>
            </a:r>
            <a:r>
              <a:rPr lang="cs-CZ" sz="3100" dirty="0" smtClean="0"/>
              <a:t>:</a:t>
            </a:r>
          </a:p>
          <a:p>
            <a:pPr marL="742950" lvl="2" indent="-342900" algn="just"/>
            <a:r>
              <a:rPr lang="en-US" dirty="0" smtClean="0"/>
              <a:t>it </a:t>
            </a:r>
            <a:r>
              <a:rPr lang="en-US" dirty="0"/>
              <a:t>could result in misallocation of resources in pursuit of improving national </a:t>
            </a:r>
            <a:r>
              <a:rPr lang="en-US" dirty="0" smtClean="0"/>
              <a:t>competitiveness</a:t>
            </a:r>
            <a:r>
              <a:rPr lang="cs-CZ" dirty="0" smtClean="0"/>
              <a:t>;</a:t>
            </a:r>
            <a:endParaRPr lang="cs-CZ" dirty="0"/>
          </a:p>
          <a:p>
            <a:pPr marL="742950" lvl="2" indent="-342900" algn="just"/>
            <a:r>
              <a:rPr lang="en-US" dirty="0" smtClean="0"/>
              <a:t>it </a:t>
            </a:r>
            <a:r>
              <a:rPr lang="en-US" dirty="0"/>
              <a:t>could lead to protectionism and trade </a:t>
            </a:r>
            <a:r>
              <a:rPr lang="en-US" dirty="0" smtClean="0"/>
              <a:t>wars</a:t>
            </a:r>
            <a:r>
              <a:rPr lang="cs-CZ" dirty="0" smtClean="0"/>
              <a:t>;</a:t>
            </a:r>
            <a:endParaRPr lang="cs-CZ" dirty="0"/>
          </a:p>
          <a:p>
            <a:pPr marL="742950" lvl="2" indent="-342900" algn="just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could </a:t>
            </a:r>
            <a:r>
              <a:rPr lang="en-US" dirty="0"/>
              <a:t>result in bad public policy on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spectrum </a:t>
            </a:r>
            <a:r>
              <a:rPr lang="en-US" dirty="0"/>
              <a:t>of important </a:t>
            </a:r>
            <a:r>
              <a:rPr lang="en-US" dirty="0" smtClean="0"/>
              <a:t>issues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4542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sectors</a:t>
            </a:r>
            <a:r>
              <a:rPr lang="cs-CZ" dirty="0"/>
              <a:t>?</a:t>
            </a:r>
            <a:endParaRPr lang="en-US" dirty="0"/>
          </a:p>
        </p:txBody>
      </p:sp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05528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7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Growth dynamics of the </a:t>
            </a:r>
            <a:r>
              <a:rPr lang="cs-CZ" sz="3600" dirty="0" err="1" smtClean="0">
                <a:latin typeface="Georgia" panose="02040502050405020303" pitchFamily="18" charset="0"/>
              </a:rPr>
              <a:t>foreign</a:t>
            </a:r>
            <a:r>
              <a:rPr lang="cs-CZ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 smtClean="0">
                <a:latin typeface="Georgia" panose="02040502050405020303" pitchFamily="18" charset="0"/>
              </a:rPr>
              <a:t>market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2936" tIns="41468" rIns="82936" bIns="41468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7FBE220-E1C9-4F26-BAF4-574DD44D91C8}" type="slidenum">
              <a:rPr lang="cs-CZ" sz="1400">
                <a:solidFill>
                  <a:prstClr val="white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r>
              <a:rPr lang="cs-CZ" sz="1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>
            <a:off x="659531" y="1848496"/>
            <a:ext cx="540694" cy="860424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8" name="AutoShape 15"/>
          <p:cNvSpPr>
            <a:spLocks/>
          </p:cNvSpPr>
          <p:nvPr/>
        </p:nvSpPr>
        <p:spPr bwMode="auto">
          <a:xfrm>
            <a:off x="1305145" y="1853260"/>
            <a:ext cx="4529733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First assumption</a:t>
            </a:r>
            <a:r>
              <a:rPr lang="cs-CZ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for market selection</a:t>
            </a:r>
            <a:endParaRPr lang="en-US" sz="24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9" name="AutoShape 16"/>
          <p:cNvSpPr>
            <a:spLocks/>
          </p:cNvSpPr>
          <p:nvPr/>
        </p:nvSpPr>
        <p:spPr bwMode="auto">
          <a:xfrm>
            <a:off x="1360362" y="2160846"/>
            <a:ext cx="6740029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More then </a:t>
            </a:r>
            <a:r>
              <a:rPr lang="en-US" sz="1200" b="1" dirty="0" smtClean="0"/>
              <a:t>10 % </a:t>
            </a:r>
            <a:r>
              <a:rPr lang="en-US" sz="1200" dirty="0" smtClean="0"/>
              <a:t>market growth in average for selected commodity (for last 3 periods)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Market is not saturated yet</a:t>
            </a:r>
            <a:endParaRPr lang="en-US" sz="1200" dirty="0"/>
          </a:p>
        </p:txBody>
      </p:sp>
      <p:sp>
        <p:nvSpPr>
          <p:cNvPr id="11" name="AutoShape 22"/>
          <p:cNvSpPr>
            <a:spLocks/>
          </p:cNvSpPr>
          <p:nvPr/>
        </p:nvSpPr>
        <p:spPr bwMode="auto">
          <a:xfrm>
            <a:off x="753527" y="2094559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87131"/>
              </p:ext>
            </p:extLst>
          </p:nvPr>
        </p:nvGraphicFramePr>
        <p:xfrm>
          <a:off x="1540235" y="2775207"/>
          <a:ext cx="61206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4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Potential of the Czech Republic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2936" tIns="41468" rIns="82936" bIns="41468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7FBE220-E1C9-4F26-BAF4-574DD44D91C8}" type="slidenum">
              <a:rPr lang="cs-CZ" sz="1400">
                <a:solidFill>
                  <a:prstClr val="white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r>
              <a:rPr lang="cs-CZ" sz="14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>
            <a:off x="659531" y="1848496"/>
            <a:ext cx="540694" cy="860424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1305145" y="1853260"/>
            <a:ext cx="4529733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Second </a:t>
            </a: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assumption</a:t>
            </a:r>
            <a:r>
              <a:rPr lang="cs-CZ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for market selection</a:t>
            </a:r>
            <a:endParaRPr lang="en-US" sz="24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12" name="AutoShape 16"/>
          <p:cNvSpPr>
            <a:spLocks/>
          </p:cNvSpPr>
          <p:nvPr/>
        </p:nvSpPr>
        <p:spPr bwMode="auto">
          <a:xfrm>
            <a:off x="1360362" y="2160846"/>
            <a:ext cx="6740029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Czech export partner´s market share is more than two times lower than Czech export world market share </a:t>
            </a: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753527" y="2094559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aphicFrame>
        <p:nvGraphicFramePr>
          <p:cNvPr id="20" name="Graf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222103"/>
              </p:ext>
            </p:extLst>
          </p:nvPr>
        </p:nvGraphicFramePr>
        <p:xfrm>
          <a:off x="117031" y="2852936"/>
          <a:ext cx="51125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af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197020"/>
              </p:ext>
            </p:extLst>
          </p:nvPr>
        </p:nvGraphicFramePr>
        <p:xfrm>
          <a:off x="4138614" y="2852936"/>
          <a:ext cx="496855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ovéPole 21"/>
          <p:cNvSpPr txBox="1"/>
          <p:nvPr/>
        </p:nvSpPr>
        <p:spPr>
          <a:xfrm>
            <a:off x="7782946" y="4612486"/>
            <a:ext cx="1253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err="1" smtClean="0"/>
              <a:t>World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7751059" y="4276890"/>
            <a:ext cx="12535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Czech </a:t>
            </a:r>
            <a:r>
              <a:rPr lang="cs-CZ" dirty="0" err="1"/>
              <a:t>R</a:t>
            </a:r>
            <a:r>
              <a:rPr lang="cs-CZ" dirty="0" err="1" smtClean="0"/>
              <a:t>ep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1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Georgia" panose="02040502050405020303" pitchFamily="18" charset="0"/>
              </a:rPr>
              <a:t>Export competence</a:t>
            </a:r>
            <a:r>
              <a:rPr lang="cs-CZ" sz="3600" dirty="0" smtClean="0">
                <a:latin typeface="Georgia" panose="02040502050405020303" pitchFamily="18" charset="0"/>
              </a:rPr>
              <a:t>s</a:t>
            </a:r>
            <a:endParaRPr lang="en-US" sz="3600" dirty="0">
              <a:latin typeface="Georgia" panose="02040502050405020303" pitchFamily="18" charset="0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659531" y="1848496"/>
            <a:ext cx="540694" cy="860424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FFFFFF"/>
              </a:solidFill>
              <a:cs typeface="Helvetica Light" charset="0"/>
            </a:endParaRPr>
          </a:p>
        </p:txBody>
      </p:sp>
      <p:sp>
        <p:nvSpPr>
          <p:cNvPr id="9" name="AutoShape 15"/>
          <p:cNvSpPr>
            <a:spLocks/>
          </p:cNvSpPr>
          <p:nvPr/>
        </p:nvSpPr>
        <p:spPr bwMode="auto">
          <a:xfrm>
            <a:off x="1305145" y="1853260"/>
            <a:ext cx="4529733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400" b="1" dirty="0" err="1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Third</a:t>
            </a:r>
            <a:r>
              <a:rPr lang="cs-CZ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assumption</a:t>
            </a:r>
            <a:r>
              <a:rPr lang="cs-CZ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 </a:t>
            </a: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for market selection</a:t>
            </a:r>
            <a:endParaRPr lang="en-US" sz="24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10" name="AutoShape 16"/>
          <p:cNvSpPr>
            <a:spLocks/>
          </p:cNvSpPr>
          <p:nvPr/>
        </p:nvSpPr>
        <p:spPr bwMode="auto">
          <a:xfrm>
            <a:off x="1360362" y="2160846"/>
            <a:ext cx="6740029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Revealed Czech comparative advantage for selected commodity</a:t>
            </a: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Revealed partner´s comparative disadvantage for selected commodity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/>
              <a:t> </a:t>
            </a:r>
            <a:r>
              <a:rPr lang="en-US" sz="1200" dirty="0" err="1" smtClean="0"/>
              <a:t>Lafay</a:t>
            </a:r>
            <a:r>
              <a:rPr lang="en-US" sz="1200" dirty="0" smtClean="0"/>
              <a:t> index </a:t>
            </a:r>
            <a:r>
              <a:rPr lang="en-US" sz="1200" dirty="0" err="1" smtClean="0"/>
              <a:t>wa</a:t>
            </a:r>
            <a:r>
              <a:rPr lang="cs-CZ" sz="1200" dirty="0" smtClean="0"/>
              <a:t>s </a:t>
            </a:r>
            <a:r>
              <a:rPr lang="en-US" sz="1200" dirty="0" smtClean="0"/>
              <a:t>used</a:t>
            </a:r>
          </a:p>
        </p:txBody>
      </p:sp>
      <p:sp>
        <p:nvSpPr>
          <p:cNvPr id="12" name="AutoShape 22"/>
          <p:cNvSpPr>
            <a:spLocks/>
          </p:cNvSpPr>
          <p:nvPr/>
        </p:nvSpPr>
        <p:spPr bwMode="auto">
          <a:xfrm>
            <a:off x="753527" y="2094559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101669891"/>
              </p:ext>
            </p:extLst>
          </p:nvPr>
        </p:nvGraphicFramePr>
        <p:xfrm>
          <a:off x="1165542" y="2434313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ovéPole 13"/>
          <p:cNvSpPr txBox="1"/>
          <p:nvPr/>
        </p:nvSpPr>
        <p:spPr>
          <a:xfrm>
            <a:off x="7248624" y="494116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Comparative advantage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57001" y="306896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Comparative disadvantage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3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eorgia" panose="02040502050405020303" pitchFamily="18" charset="0"/>
              </a:rPr>
              <a:t>Export competence</a:t>
            </a:r>
            <a:r>
              <a:rPr lang="cs-CZ" sz="3600" dirty="0">
                <a:latin typeface="Georgia" panose="02040502050405020303" pitchFamily="18" charset="0"/>
              </a:rPr>
              <a:t>s </a:t>
            </a:r>
            <a:r>
              <a:rPr lang="cs-CZ" sz="3600" dirty="0" smtClean="0">
                <a:latin typeface="Georgia" panose="02040502050405020303" pitchFamily="18" charset="0"/>
              </a:rPr>
              <a:t>– </a:t>
            </a:r>
            <a:r>
              <a:rPr lang="cs-CZ" sz="3600" dirty="0" err="1" smtClean="0">
                <a:latin typeface="Georgia" panose="02040502050405020303" pitchFamily="18" charset="0"/>
              </a:rPr>
              <a:t>example</a:t>
            </a:r>
            <a:endParaRPr lang="cs-CZ" sz="3600" dirty="0">
              <a:latin typeface="Georgia" panose="02040502050405020303" pitchFamily="18" charset="0"/>
            </a:endParaRPr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82936" tIns="41468" rIns="82936" bIns="41468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7FBE220-E1C9-4F26-BAF4-574DD44D91C8}" type="slidenum">
              <a:rPr lang="cs-CZ" sz="1400">
                <a:solidFill>
                  <a:prstClr val="white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r>
              <a:rPr lang="cs-CZ" sz="1400" dirty="0">
                <a:solidFill>
                  <a:prstClr val="white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Diagram 13"/>
              <p:cNvGraphicFramePr/>
              <p:nvPr>
                <p:extLst>
                  <p:ext uri="{D42A27DB-BD31-4B8C-83A1-F6EECF244321}">
                    <p14:modId xmlns:p14="http://schemas.microsoft.com/office/powerpoint/2010/main" val="43934927"/>
                  </p:ext>
                </p:extLst>
              </p:nvPr>
            </p:nvGraphicFramePr>
            <p:xfrm>
              <a:off x="1547664" y="1556792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4" name="Diagram 13"/>
              <p:cNvGraphicFramePr/>
              <p:nvPr>
                <p:extLst>
                  <p:ext uri="{D42A27DB-BD31-4B8C-83A1-F6EECF244321}">
                    <p14:modId xmlns:p14="http://schemas.microsoft.com/office/powerpoint/2010/main" val="43934927"/>
                  </p:ext>
                </p:extLst>
              </p:nvPr>
            </p:nvGraphicFramePr>
            <p:xfrm>
              <a:off x="1547664" y="1556792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1" y="5805264"/>
            <a:ext cx="434527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2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Where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heading</a:t>
            </a:r>
            <a:r>
              <a:rPr lang="cs-CZ" dirty="0"/>
              <a:t>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888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state and exporters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Exporters</a:t>
            </a:r>
          </a:p>
          <a:p>
            <a:pPr lvl="1"/>
            <a:r>
              <a:rPr lang="en-US" dirty="0"/>
              <a:t>Quick overview of promising </a:t>
            </a:r>
            <a:r>
              <a:rPr lang="en-US" dirty="0" smtClean="0"/>
              <a:t>sectors</a:t>
            </a:r>
            <a:endParaRPr lang="en-US" dirty="0"/>
          </a:p>
          <a:p>
            <a:pPr lvl="1"/>
            <a:r>
              <a:rPr lang="en-US" dirty="0"/>
              <a:t>Information about market dynamics and market </a:t>
            </a:r>
            <a:r>
              <a:rPr lang="en-US" dirty="0" smtClean="0"/>
              <a:t>outlook</a:t>
            </a:r>
            <a:endParaRPr lang="en-US" dirty="0"/>
          </a:p>
          <a:p>
            <a:pPr lvl="1"/>
            <a:r>
              <a:rPr lang="en-US" dirty="0"/>
              <a:t>Deciding where to allocate their </a:t>
            </a:r>
            <a:r>
              <a:rPr lang="en-US" dirty="0" smtClean="0"/>
              <a:t>resources</a:t>
            </a:r>
            <a:endParaRPr lang="en-US" dirty="0"/>
          </a:p>
          <a:p>
            <a:r>
              <a:rPr lang="en-US" b="1" dirty="0"/>
              <a:t>Country</a:t>
            </a:r>
          </a:p>
          <a:p>
            <a:pPr lvl="1"/>
            <a:r>
              <a:rPr lang="en-US" dirty="0"/>
              <a:t>Efficient allocation of resources and capacities of embassies and </a:t>
            </a:r>
            <a:r>
              <a:rPr lang="en-US" dirty="0" smtClean="0"/>
              <a:t>headquarters</a:t>
            </a:r>
            <a:endParaRPr lang="en-US" dirty="0"/>
          </a:p>
          <a:p>
            <a:pPr lvl="1"/>
            <a:r>
              <a:rPr lang="en-US" dirty="0"/>
              <a:t>Strategic decisions and </a:t>
            </a:r>
            <a:r>
              <a:rPr lang="en-US" dirty="0" smtClean="0"/>
              <a:t>planning</a:t>
            </a:r>
            <a:endParaRPr lang="en-US" dirty="0"/>
          </a:p>
          <a:p>
            <a:pPr lvl="1"/>
            <a:r>
              <a:rPr lang="en-US" dirty="0"/>
              <a:t>Industry-specific </a:t>
            </a:r>
            <a:r>
              <a:rPr lang="en-US" dirty="0" smtClean="0"/>
              <a:t>missions</a:t>
            </a:r>
            <a:endParaRPr lang="en-US" dirty="0"/>
          </a:p>
          <a:p>
            <a:pPr lvl="1"/>
            <a:r>
              <a:rPr lang="en-US" dirty="0"/>
              <a:t>Economic diplomacy </a:t>
            </a:r>
            <a:r>
              <a:rPr lang="en-US" dirty="0" smtClean="0"/>
              <a:t>projects</a:t>
            </a:r>
            <a:r>
              <a:rPr lang="en-US" dirty="0"/>
              <a:t>	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0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AutoShape 1"/>
          <p:cNvSpPr>
            <a:spLocks/>
          </p:cNvSpPr>
          <p:nvPr/>
        </p:nvSpPr>
        <p:spPr bwMode="auto">
          <a:xfrm>
            <a:off x="8293300" y="265113"/>
            <a:ext cx="169069" cy="2238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fld id="{8E824869-DF8F-364C-AAEB-D0CA87C1F6EE}" type="slidenum">
              <a:rPr lang="cs-CZ" sz="800" b="1" smtClean="0">
                <a:solidFill>
                  <a:srgbClr val="FFFFFF"/>
                </a:solidFill>
                <a:latin typeface="Lato" charset="0"/>
                <a:cs typeface="Lato" charset="0"/>
                <a:sym typeface="Lato" charset="0"/>
              </a:rPr>
              <a:pPr>
                <a:defRPr/>
              </a:pPr>
              <a:t>47</a:t>
            </a:fld>
            <a:endParaRPr lang="cs-CZ">
              <a:cs typeface="Helvetica Light" charset="0"/>
            </a:endParaRPr>
          </a:p>
        </p:txBody>
      </p:sp>
      <p:sp>
        <p:nvSpPr>
          <p:cNvPr id="53252" name="AutoShape 4"/>
          <p:cNvSpPr>
            <a:spLocks/>
          </p:cNvSpPr>
          <p:nvPr/>
        </p:nvSpPr>
        <p:spPr bwMode="auto">
          <a:xfrm>
            <a:off x="642342" y="999332"/>
            <a:ext cx="287536" cy="3635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0004" tIns="30004" rIns="30004" bIns="30004" anchor="b"/>
          <a:lstStyle/>
          <a:p>
            <a:pPr>
              <a:lnSpc>
                <a:spcPct val="150000"/>
              </a:lnSpc>
              <a:defRPr/>
            </a:pPr>
            <a:r>
              <a:rPr lang="cs-CZ" sz="1900" smtClean="0">
                <a:solidFill>
                  <a:srgbClr val="FFFFFF"/>
                </a:solidFill>
                <a:latin typeface="FontAwesome" charset="0"/>
                <a:cs typeface="FontAwesome" charset="0"/>
                <a:sym typeface="FontAwesome" charset="0"/>
              </a:rPr>
              <a:t></a:t>
            </a:r>
            <a:endParaRPr lang="cs-CZ">
              <a:cs typeface="Helvetica Light" charset="0"/>
            </a:endParaRPr>
          </a:p>
        </p:txBody>
      </p:sp>
      <p:sp>
        <p:nvSpPr>
          <p:cNvPr id="53253" name="AutoShape 5"/>
          <p:cNvSpPr>
            <a:spLocks/>
          </p:cNvSpPr>
          <p:nvPr/>
        </p:nvSpPr>
        <p:spPr bwMode="auto">
          <a:xfrm>
            <a:off x="1107242" y="377032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Lato" charset="0"/>
              </a:rPr>
              <a:t>Did you know that</a:t>
            </a:r>
            <a:r>
              <a:rPr lang="cs-CZ" sz="4400" dirty="0">
                <a:latin typeface="+mj-lt"/>
                <a:ea typeface="+mj-ea"/>
                <a:cs typeface="+mj-cs"/>
                <a:sym typeface="Lato" charset="0"/>
              </a:rPr>
              <a:t>…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3254" name="AutoShape 6"/>
          <p:cNvSpPr>
            <a:spLocks/>
          </p:cNvSpPr>
          <p:nvPr/>
        </p:nvSpPr>
        <p:spPr bwMode="auto">
          <a:xfrm>
            <a:off x="1129904" y="1266032"/>
            <a:ext cx="7144941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600" dirty="0" smtClean="0">
                <a:cs typeface="Helvetica Light" charset="0"/>
                <a:sym typeface="Lato" charset="0"/>
              </a:rPr>
              <a:t>Results example</a:t>
            </a:r>
            <a:endParaRPr lang="en-US" sz="4400" dirty="0">
              <a:cs typeface="Helvetica Light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Ethiopia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Ethiopia</a:t>
            </a: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 p</a:t>
            </a:r>
            <a:r>
              <a:rPr lang="en-US" sz="1400" dirty="0" err="1" smtClean="0">
                <a:latin typeface="Lato" charset="0"/>
                <a:cs typeface="Lato" charset="0"/>
                <a:sym typeface="Lato" charset="0"/>
              </a:rPr>
              <a:t>lans</a:t>
            </a: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 to build 3,000 km of railway lines</a:t>
            </a:r>
          </a:p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Indonesia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Indonesia</a:t>
            </a: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 m</a:t>
            </a:r>
            <a:r>
              <a:rPr lang="en-US" sz="1400" dirty="0" err="1" smtClean="0">
                <a:latin typeface="Lato" charset="0"/>
                <a:cs typeface="Lato" charset="0"/>
                <a:sym typeface="Lato" charset="0"/>
              </a:rPr>
              <a:t>odernize</a:t>
            </a:r>
            <a:r>
              <a:rPr lang="cs-CZ" sz="1400" dirty="0">
                <a:latin typeface="Lato" charset="0"/>
                <a:cs typeface="Lato" charset="0"/>
                <a:sym typeface="Lato" charset="0"/>
              </a:rPr>
              <a:t>s</a:t>
            </a: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 air transport infrastructure and want to build 46 new airports</a:t>
            </a:r>
          </a:p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New Zeeland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Aging problems - In 2061 will be more than 25 % citizens older than 65</a:t>
            </a:r>
          </a:p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Hungary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Metro modernization in Budapest</a:t>
            </a:r>
          </a:p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Zambia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Zambia</a:t>
            </a:r>
            <a:r>
              <a:rPr lang="cs-CZ" sz="1400" dirty="0" smtClean="0">
                <a:latin typeface="Lato" charset="0"/>
                <a:cs typeface="Lato" charset="0"/>
                <a:sym typeface="Lato" charset="0"/>
              </a:rPr>
              <a:t> p</a:t>
            </a:r>
            <a:r>
              <a:rPr lang="en-US" sz="1400" dirty="0" err="1" smtClean="0">
                <a:latin typeface="Lato" charset="0"/>
                <a:cs typeface="Lato" charset="0"/>
                <a:sym typeface="Lato" charset="0"/>
              </a:rPr>
              <a:t>lans</a:t>
            </a: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 to build 8 000 km of new roads</a:t>
            </a:r>
          </a:p>
          <a:p>
            <a:pPr marL="0" indent="0" defTabSz="272028">
              <a:lnSpc>
                <a:spcPct val="120000"/>
              </a:lnSpc>
              <a:spcBef>
                <a:spcPts val="714"/>
              </a:spcBef>
              <a:buNone/>
              <a:defRPr/>
            </a:pPr>
            <a:r>
              <a:rPr lang="en-US" sz="1600" b="1" dirty="0" smtClean="0">
                <a:solidFill>
                  <a:srgbClr val="2666BD"/>
                </a:solidFill>
                <a:latin typeface="Lato" charset="0"/>
                <a:cs typeface="Lato" charset="0"/>
              </a:rPr>
              <a:t>Columbia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In next 5 years</a:t>
            </a:r>
            <a:r>
              <a:rPr lang="cs-CZ" sz="1400" dirty="0">
                <a:latin typeface="Lato" charset="0"/>
                <a:cs typeface="Lato" charset="0"/>
                <a:sym typeface="Lato" charset="0"/>
              </a:rPr>
              <a:t> Columbia</a:t>
            </a:r>
            <a:r>
              <a:rPr lang="en-US" sz="1400" dirty="0" smtClean="0">
                <a:latin typeface="Lato" charset="0"/>
                <a:cs typeface="Lato" charset="0"/>
                <a:sym typeface="Lato" charset="0"/>
              </a:rPr>
              <a:t> wants to increase its electric power capacity by 4 000 MW</a:t>
            </a:r>
          </a:p>
          <a:p>
            <a:pPr marL="685800" lvl="1" defTabSz="272028">
              <a:lnSpc>
                <a:spcPct val="120000"/>
              </a:lnSpc>
              <a:spcBef>
                <a:spcPts val="714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Lato" charset="0"/>
              <a:cs typeface="Lato" charset="0"/>
              <a:sym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62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082143"/>
              </p:ext>
            </p:extLst>
          </p:nvPr>
        </p:nvGraphicFramePr>
        <p:xfrm>
          <a:off x="457200" y="1600200"/>
          <a:ext cx="8229600" cy="2758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244624">
                <a:tc>
                  <a:txBody>
                    <a:bodyPr/>
                    <a:lstStyle/>
                    <a:p>
                      <a:r>
                        <a:rPr lang="en-US" sz="1200" baseline="0" noProof="0" dirty="0" smtClean="0"/>
                        <a:t>HS4 classification</a:t>
                      </a:r>
                      <a:endParaRPr lang="en-US" sz="1200" noProof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Potential regions</a:t>
                      </a:r>
                      <a:endParaRPr lang="en-US" sz="1200" noProof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2203 Beer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Croatia, Italy, Japan, Republic of Korea. Hungary, Slovenia, the United Kingdom, Australia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noProof="0" dirty="0" smtClean="0">
                          <a:effectLst/>
                        </a:rPr>
                        <a:t>0402 </a:t>
                      </a:r>
                      <a:r>
                        <a:rPr lang="en-US" sz="1200" kern="1200" noProof="0" dirty="0" smtClean="0"/>
                        <a:t>Milk, cream sweetened condensed</a:t>
                      </a:r>
                      <a:endParaRPr lang="en-US" sz="12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Lebanon, Nigeria, Serbia, Thailand, Tunisia</a:t>
                      </a:r>
                      <a:endParaRPr lang="en-US" sz="1200" b="0" kern="1200" noProof="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2201 Mineral water, soda water, unsweetened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South Korea, Lebanon, Russia, Thailand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1704 Confectionery without cocoa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0" dirty="0" smtClean="0">
                          <a:effectLst/>
                        </a:rPr>
                        <a:t>Australia, Egypt, Croatia, Israel, Nigeria, Peru, Russia, United Kingdom</a:t>
                      </a:r>
                      <a:endParaRPr lang="en-US" sz="1200" b="0" noProof="0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1107 Malt,</a:t>
                      </a:r>
                      <a:r>
                        <a:rPr lang="en-US" sz="1200" kern="1200" baseline="0" noProof="0" dirty="0" smtClean="0">
                          <a:effectLst/>
                        </a:rPr>
                        <a:t> </a:t>
                      </a:r>
                      <a:r>
                        <a:rPr lang="en-US" sz="1200" kern="1200" noProof="0" dirty="0" smtClean="0">
                          <a:effectLst/>
                        </a:rPr>
                        <a:t>roasted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Italy, Japan, Yemen, South Africa, Nigeria, the Netherlands, Peru, Slovakia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kern="1200" noProof="0" dirty="0" smtClean="0">
                          <a:effectLst/>
                        </a:rPr>
                        <a:t>1701 Sugar, cane, beet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 smtClean="0"/>
                        <a:t>Tunisia, Italy, Slovenia, Nigeria, Israel</a:t>
                      </a:r>
                      <a:endParaRPr lang="en-US" sz="1200" b="0" noProof="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65448" y="4869160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Saudi Arabia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SA imports more then 70 % of food from abroad</a:t>
            </a:r>
            <a:r>
              <a:rPr lang="cs-CZ" sz="1600" dirty="0" smtClean="0"/>
              <a:t>, </a:t>
            </a:r>
            <a:r>
              <a:rPr lang="en-US" sz="1600" dirty="0" smtClean="0"/>
              <a:t>12 % annual growth of food import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Strategic  government decision – ensuring food needs by imports, stop agriculture funding</a:t>
            </a:r>
            <a:endParaRPr lang="en-US" sz="1600" dirty="0"/>
          </a:p>
        </p:txBody>
      </p:sp>
      <p:sp>
        <p:nvSpPr>
          <p:cNvPr id="6" name="AutoShape 5"/>
          <p:cNvSpPr>
            <a:spLocks/>
          </p:cNvSpPr>
          <p:nvPr/>
        </p:nvSpPr>
        <p:spPr bwMode="auto">
          <a:xfrm>
            <a:off x="1028104" y="404664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Lato" charset="0"/>
              </a:rPr>
              <a:t>Example: Agriculture industry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8263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5"/>
          <p:cNvSpPr>
            <a:spLocks/>
          </p:cNvSpPr>
          <p:nvPr/>
        </p:nvSpPr>
        <p:spPr bwMode="auto">
          <a:xfrm>
            <a:off x="1103422" y="324272"/>
            <a:ext cx="7144941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  <a:sym typeface="Lato" charset="0"/>
              </a:rPr>
              <a:t>Cuba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3805239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42005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2" name="AutoShape 10"/>
          <p:cNvSpPr>
            <a:spLocks/>
          </p:cNvSpPr>
          <p:nvPr/>
        </p:nvSpPr>
        <p:spPr bwMode="auto">
          <a:xfrm>
            <a:off x="460057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sp>
        <p:nvSpPr>
          <p:cNvPr id="13" name="AutoShape 11"/>
          <p:cNvSpPr>
            <a:spLocks/>
          </p:cNvSpPr>
          <p:nvPr/>
        </p:nvSpPr>
        <p:spPr bwMode="auto">
          <a:xfrm>
            <a:off x="5000625" y="6642100"/>
            <a:ext cx="333375" cy="762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932011"/>
              </a:solidFill>
              <a:cs typeface="Helvetica Light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02797"/>
              </p:ext>
            </p:extLst>
          </p:nvPr>
        </p:nvGraphicFramePr>
        <p:xfrm>
          <a:off x="539552" y="1591989"/>
          <a:ext cx="8136904" cy="279425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068452"/>
                <a:gridCol w="4068452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Sector</a:t>
                      </a:r>
                      <a:endParaRPr lang="en-US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0" dirty="0" smtClean="0">
                          <a:effectLst/>
                        </a:rPr>
                        <a:t>Opportunities</a:t>
                      </a:r>
                      <a:endParaRPr lang="en-US" sz="12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effectLst/>
                        </a:rPr>
                        <a:t>Agricultural and food industry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8432 - Machine tools for agriculture forestry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8438 - Machinery for the industrial food preparation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8701 - Tractors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effectLst/>
                        </a:rPr>
                        <a:t>Automotive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8702 - Motor vehicles for public transport and passenger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8703 - Cars motor vehicles for the transport of persons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8708 – Parts of motor vehicles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effectLst/>
                        </a:rPr>
                        <a:t>Railway industry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8603 - Railway or tramway coaches, self-propelled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HS 8607 - Parts of railway or tramway locomotives or rolling stock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effectLst/>
                        </a:rPr>
                        <a:t>Infrastructure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CPA 42 - Engineering works and construction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CPA 49 - Land transport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solidFill>
                            <a:schemeClr val="tx1"/>
                          </a:solidFill>
                          <a:effectLst/>
                        </a:rPr>
                        <a:t>Services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CPA 42 - Engineering works and construction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noProof="0" dirty="0" smtClean="0">
                          <a:effectLst/>
                        </a:rPr>
                        <a:t>CPA 71 - Architectural and engineering services; technical testing and analysis</a:t>
                      </a:r>
                      <a:endParaRPr lang="en-US" sz="11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6" name="AutoShape 13"/>
          <p:cNvSpPr>
            <a:spLocks/>
          </p:cNvSpPr>
          <p:nvPr/>
        </p:nvSpPr>
        <p:spPr bwMode="auto">
          <a:xfrm>
            <a:off x="539514" y="4512792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00B0F0"/>
              </a:solidFill>
              <a:cs typeface="Helvetica Light" charset="0"/>
            </a:endParaRPr>
          </a:p>
        </p:txBody>
      </p:sp>
      <p:sp>
        <p:nvSpPr>
          <p:cNvPr id="17" name="AutoShape 15"/>
          <p:cNvSpPr>
            <a:spLocks/>
          </p:cNvSpPr>
          <p:nvPr/>
        </p:nvSpPr>
        <p:spPr bwMode="auto">
          <a:xfrm>
            <a:off x="1240640" y="4530255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Automotive and transportation</a:t>
            </a:r>
            <a:endParaRPr lang="en-US" sz="24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18" name="AutoShape 16"/>
          <p:cNvSpPr>
            <a:spLocks/>
          </p:cNvSpPr>
          <p:nvPr/>
        </p:nvSpPr>
        <p:spPr bwMode="auto">
          <a:xfrm>
            <a:off x="1266816" y="4743267"/>
            <a:ext cx="7265624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New licenses for private taxi and transport services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New infrastructure of communications and public transportation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Problem – vehicle´s age</a:t>
            </a:r>
          </a:p>
        </p:txBody>
      </p:sp>
      <p:sp>
        <p:nvSpPr>
          <p:cNvPr id="19" name="AutoShape 22"/>
          <p:cNvSpPr>
            <a:spLocks/>
          </p:cNvSpPr>
          <p:nvPr/>
        </p:nvSpPr>
        <p:spPr bwMode="auto">
          <a:xfrm>
            <a:off x="652661" y="4756270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>
            <a:off x="539514" y="5520904"/>
            <a:ext cx="563908" cy="860424"/>
          </a:xfrm>
          <a:prstGeom prst="roundRect">
            <a:avLst>
              <a:gd name="adj" fmla="val 20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  <a:extLst/>
        </p:spPr>
        <p:txBody>
          <a:bodyPr lIns="0" tIns="0" rIns="0" bIns="0" anchor="ctr"/>
          <a:lstStyle/>
          <a:p>
            <a:pPr>
              <a:defRPr/>
            </a:pPr>
            <a:endParaRPr lang="cs-CZ" sz="1300">
              <a:solidFill>
                <a:srgbClr val="00B0F0"/>
              </a:solidFill>
              <a:cs typeface="Helvetica Light" charset="0"/>
            </a:endParaRPr>
          </a:p>
        </p:txBody>
      </p:sp>
      <p:sp>
        <p:nvSpPr>
          <p:cNvPr id="21" name="AutoShape 15"/>
          <p:cNvSpPr>
            <a:spLocks/>
          </p:cNvSpPr>
          <p:nvPr/>
        </p:nvSpPr>
        <p:spPr bwMode="auto">
          <a:xfrm>
            <a:off x="1240640" y="5538367"/>
            <a:ext cx="4298159" cy="2603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272028">
              <a:lnSpc>
                <a:spcPct val="120000"/>
              </a:lnSpc>
              <a:spcBef>
                <a:spcPts val="714"/>
              </a:spcBef>
              <a:defRPr/>
            </a:pPr>
            <a:r>
              <a:rPr lang="en-US" sz="1400" b="1" dirty="0" smtClean="0">
                <a:solidFill>
                  <a:srgbClr val="2666BD"/>
                </a:solidFill>
                <a:latin typeface="Lato" charset="0"/>
                <a:cs typeface="Lato" charset="0"/>
                <a:sym typeface="Lato" charset="0"/>
              </a:rPr>
              <a:t>Agriculture and food industry</a:t>
            </a:r>
            <a:endParaRPr lang="en-US" sz="2400" dirty="0">
              <a:solidFill>
                <a:srgbClr val="2666BD"/>
              </a:solidFill>
              <a:cs typeface="Helvetica Light" charset="0"/>
            </a:endParaRPr>
          </a:p>
        </p:txBody>
      </p:sp>
      <p:sp>
        <p:nvSpPr>
          <p:cNvPr id="22" name="AutoShape 16"/>
          <p:cNvSpPr>
            <a:spLocks/>
          </p:cNvSpPr>
          <p:nvPr/>
        </p:nvSpPr>
        <p:spPr bwMode="auto">
          <a:xfrm>
            <a:off x="1266816" y="5751379"/>
            <a:ext cx="7265624" cy="6143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Agriculture intensification 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Small private farms</a:t>
            </a:r>
          </a:p>
          <a:p>
            <a:pPr marL="171450" indent="-171450" defTabSz="272028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latin typeface="Lato" charset="0"/>
                <a:cs typeface="Lato" charset="0"/>
                <a:sym typeface="Lato" charset="0"/>
              </a:rPr>
              <a:t>Transfer know-how</a:t>
            </a:r>
          </a:p>
        </p:txBody>
      </p:sp>
      <p:sp>
        <p:nvSpPr>
          <p:cNvPr id="23" name="AutoShape 22"/>
          <p:cNvSpPr>
            <a:spLocks/>
          </p:cNvSpPr>
          <p:nvPr/>
        </p:nvSpPr>
        <p:spPr bwMode="auto">
          <a:xfrm>
            <a:off x="652661" y="5764382"/>
            <a:ext cx="337614" cy="3734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144018">
              <a:defRPr/>
            </a:pPr>
            <a:endParaRPr lang="cs-CZ" sz="900">
              <a:solidFill>
                <a:srgbClr val="44CEB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8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Competitiveness Definitions</a:t>
            </a:r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Michael Porter (2004) “economic value is indirectly generated by nations through enterprises, therefore the role of the nations is to create an environment that promotes the activities of enterprises”</a:t>
            </a:r>
            <a:r>
              <a:rPr lang="cs-CZ" sz="1900" dirty="0" smtClean="0"/>
              <a:t> and </a:t>
            </a:r>
            <a:r>
              <a:rPr lang="en-US" sz="1900" dirty="0" smtClean="0"/>
              <a:t>“</a:t>
            </a:r>
            <a:r>
              <a:rPr lang="cs-CZ" sz="1900" dirty="0" smtClean="0"/>
              <a:t>t</a:t>
            </a:r>
            <a:r>
              <a:rPr lang="en-US" sz="1900" dirty="0" smtClean="0"/>
              <a:t>he </a:t>
            </a:r>
            <a:r>
              <a:rPr lang="en-US" sz="1900" dirty="0"/>
              <a:t>only meaningful concept of competitiveness </a:t>
            </a:r>
            <a:r>
              <a:rPr lang="en-US" sz="1900" dirty="0" smtClean="0"/>
              <a:t>at national </a:t>
            </a:r>
            <a:r>
              <a:rPr lang="en-US" sz="1900" dirty="0"/>
              <a:t>level is national </a:t>
            </a:r>
            <a:r>
              <a:rPr lang="en-US" sz="1900" dirty="0" smtClean="0"/>
              <a:t>productivity”.</a:t>
            </a:r>
            <a:endParaRPr lang="en-US" sz="1900" dirty="0"/>
          </a:p>
          <a:p>
            <a:r>
              <a:rPr lang="en-US" sz="1900" dirty="0" err="1" smtClean="0"/>
              <a:t>Garelli</a:t>
            </a:r>
            <a:r>
              <a:rPr lang="en-US" sz="1900" dirty="0" smtClean="0"/>
              <a:t> (IMD) “competitiveness </a:t>
            </a:r>
            <a:r>
              <a:rPr lang="en-US" sz="1900" dirty="0"/>
              <a:t>is not an objective </a:t>
            </a:r>
            <a:r>
              <a:rPr lang="en-US" sz="1900" dirty="0" smtClean="0"/>
              <a:t>in itself </a:t>
            </a:r>
            <a:r>
              <a:rPr lang="en-US" sz="1900" dirty="0"/>
              <a:t>but an economic tool. However a </a:t>
            </a:r>
            <a:r>
              <a:rPr lang="en-US" sz="1900" dirty="0" smtClean="0"/>
              <a:t>tool is </a:t>
            </a:r>
            <a:r>
              <a:rPr lang="en-US" sz="1900" dirty="0"/>
              <a:t>linked and dependent on the </a:t>
            </a:r>
            <a:r>
              <a:rPr lang="en-US" sz="1900" dirty="0" smtClean="0"/>
              <a:t>objectives pursued </a:t>
            </a:r>
            <a:r>
              <a:rPr lang="en-US" sz="1900" dirty="0"/>
              <a:t>by the various economic </a:t>
            </a:r>
            <a:r>
              <a:rPr lang="en-US" sz="1900" dirty="0" smtClean="0"/>
              <a:t>actors, which </a:t>
            </a:r>
            <a:r>
              <a:rPr lang="en-US" sz="1900" dirty="0"/>
              <a:t>constitute a nation</a:t>
            </a:r>
            <a:r>
              <a:rPr lang="en-US" sz="1900" dirty="0" smtClean="0"/>
              <a:t>.”</a:t>
            </a:r>
          </a:p>
          <a:p>
            <a:r>
              <a:rPr lang="en-US" sz="1900" dirty="0" smtClean="0"/>
              <a:t>WEF </a:t>
            </a:r>
            <a:r>
              <a:rPr lang="en-US" sz="1900" dirty="0"/>
              <a:t>competitiveness </a:t>
            </a:r>
            <a:r>
              <a:rPr lang="en-US" sz="1900" dirty="0" smtClean="0"/>
              <a:t>is “the </a:t>
            </a:r>
            <a:r>
              <a:rPr lang="en-US" sz="1900" dirty="0"/>
              <a:t>set of </a:t>
            </a:r>
            <a:r>
              <a:rPr lang="en-US" sz="1900" dirty="0" smtClean="0"/>
              <a:t>institutions, policies</a:t>
            </a:r>
            <a:r>
              <a:rPr lang="en-US" sz="1900" dirty="0"/>
              <a:t>, and factors that make a </a:t>
            </a:r>
            <a:r>
              <a:rPr lang="en-US" sz="1900" dirty="0" smtClean="0"/>
              <a:t>nation remain </a:t>
            </a:r>
            <a:r>
              <a:rPr lang="en-US" sz="1900" dirty="0"/>
              <a:t>productive over the longer </a:t>
            </a:r>
            <a:r>
              <a:rPr lang="en-US" sz="1900" dirty="0" smtClean="0"/>
              <a:t>term while </a:t>
            </a:r>
            <a:r>
              <a:rPr lang="en-US" sz="1900" dirty="0"/>
              <a:t>ensuring social and </a:t>
            </a:r>
            <a:r>
              <a:rPr lang="en-US" sz="1900" dirty="0" smtClean="0"/>
              <a:t>environmental sustainability”</a:t>
            </a:r>
          </a:p>
          <a:p>
            <a:r>
              <a:rPr lang="en-US" sz="1900" dirty="0" smtClean="0"/>
              <a:t>OECD “competitiveness </a:t>
            </a:r>
            <a:r>
              <a:rPr lang="en-US" sz="1900" dirty="0"/>
              <a:t>is the degree to which a nation </a:t>
            </a:r>
            <a:r>
              <a:rPr lang="en-US" sz="1900" dirty="0" smtClean="0"/>
              <a:t>can, under free trade </a:t>
            </a:r>
            <a:r>
              <a:rPr lang="en-US" sz="1900" dirty="0"/>
              <a:t>and fair market conditions, </a:t>
            </a:r>
            <a:r>
              <a:rPr lang="en-US" sz="1900" dirty="0" smtClean="0"/>
              <a:t>produce goods </a:t>
            </a:r>
            <a:r>
              <a:rPr lang="en-US" sz="1900" dirty="0"/>
              <a:t>and services which </a:t>
            </a:r>
            <a:r>
              <a:rPr lang="en-US" sz="1900" dirty="0" smtClean="0"/>
              <a:t>meet the </a:t>
            </a:r>
            <a:r>
              <a:rPr lang="en-US" sz="1900" dirty="0"/>
              <a:t>test of </a:t>
            </a:r>
            <a:r>
              <a:rPr lang="en-US" sz="1900" dirty="0" smtClean="0"/>
              <a:t>international markets</a:t>
            </a:r>
            <a:r>
              <a:rPr lang="en-US" sz="1900" dirty="0"/>
              <a:t>, while simultaneously maintaining </a:t>
            </a:r>
            <a:r>
              <a:rPr lang="en-US" sz="1900" dirty="0" smtClean="0"/>
              <a:t>and expanding </a:t>
            </a:r>
            <a:r>
              <a:rPr lang="en-US" sz="1900" dirty="0"/>
              <a:t>the real incomes of its people over the </a:t>
            </a:r>
            <a:r>
              <a:rPr lang="en-US" sz="1900" dirty="0" err="1"/>
              <a:t>longterm</a:t>
            </a:r>
            <a:r>
              <a:rPr lang="en-US" sz="1900" dirty="0" smtClean="0"/>
              <a:t>.”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51561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Egypt (1)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171" y="1600200"/>
            <a:ext cx="44676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9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Egypt (2)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57" y="1600200"/>
            <a:ext cx="36352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Egypt (3)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95" y="1600200"/>
            <a:ext cx="351140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2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smtClean="0"/>
              <a:t>–</a:t>
            </a:r>
            <a:r>
              <a:rPr lang="en-US" dirty="0" smtClean="0"/>
              <a:t> </a:t>
            </a:r>
            <a:r>
              <a:rPr lang="cs-CZ" dirty="0" smtClean="0"/>
              <a:t>Egypt (4)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78" y="1600200"/>
            <a:ext cx="39316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6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Available</a:t>
            </a:r>
            <a:r>
              <a:rPr lang="cs-CZ" b="1" dirty="0" smtClean="0"/>
              <a:t> online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/>
              <a:t>(</a:t>
            </a:r>
            <a:r>
              <a:rPr lang="en-US" sz="3100" dirty="0" smtClean="0"/>
              <a:t>filtration </a:t>
            </a:r>
            <a:r>
              <a:rPr lang="en-US" sz="3100" dirty="0"/>
              <a:t>according to the </a:t>
            </a:r>
            <a:r>
              <a:rPr lang="cs-CZ" sz="3100" dirty="0" err="1" smtClean="0"/>
              <a:t>countries</a:t>
            </a:r>
            <a:r>
              <a:rPr lang="cs-CZ" sz="3100" dirty="0" smtClean="0"/>
              <a:t> </a:t>
            </a:r>
            <a:r>
              <a:rPr lang="cs-CZ" sz="3100" dirty="0" err="1" smtClean="0"/>
              <a:t>or</a:t>
            </a:r>
            <a:r>
              <a:rPr lang="cs-CZ" sz="3100" dirty="0" smtClean="0"/>
              <a:t> </a:t>
            </a:r>
            <a:r>
              <a:rPr lang="cs-CZ" sz="3100" dirty="0" err="1" smtClean="0"/>
              <a:t>sectors</a:t>
            </a:r>
            <a:r>
              <a:rPr lang="cs-CZ" sz="3100" dirty="0" smtClean="0"/>
              <a:t>)</a:t>
            </a:r>
            <a:r>
              <a:rPr lang="en-US" dirty="0"/>
              <a:t>	</a:t>
            </a:r>
            <a:endParaRPr lang="cs-CZ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41" y="1600200"/>
            <a:ext cx="53739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err="1" smtClean="0"/>
              <a:t>Thank</a:t>
            </a:r>
            <a:r>
              <a:rPr lang="cs-CZ" b="1" dirty="0" smtClean="0"/>
              <a:t>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attention</a:t>
            </a:r>
            <a:r>
              <a:rPr lang="cs-CZ" b="1" dirty="0" smtClean="0"/>
              <a:t>!</a:t>
            </a:r>
          </a:p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0060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Competitiveness and Growth</a:t>
            </a:r>
          </a:p>
        </p:txBody>
      </p:sp>
      <p:sp>
        <p:nvSpPr>
          <p:cNvPr id="8197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Competitiveness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as </a:t>
            </a:r>
            <a:r>
              <a:rPr lang="cs-CZ" dirty="0" err="1" smtClean="0"/>
              <a:t>ability</a:t>
            </a:r>
            <a:r>
              <a:rPr lang="cs-CZ" dirty="0" smtClean="0"/>
              <a:t> to </a:t>
            </a:r>
            <a:r>
              <a:rPr lang="cs-CZ" dirty="0" err="1" smtClean="0"/>
              <a:t>earn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economy´s</a:t>
            </a:r>
            <a:r>
              <a:rPr lang="cs-CZ" dirty="0" smtClean="0"/>
              <a:t> </a:t>
            </a:r>
            <a:r>
              <a:rPr lang="cs-CZ" dirty="0" err="1" smtClean="0"/>
              <a:t>everall</a:t>
            </a:r>
            <a:r>
              <a:rPr lang="cs-CZ" dirty="0" smtClean="0"/>
              <a:t> </a:t>
            </a:r>
            <a:r>
              <a:rPr lang="cs-CZ" dirty="0" err="1" smtClean="0"/>
              <a:t>results</a:t>
            </a:r>
            <a:r>
              <a:rPr lang="cs-CZ" dirty="0" smtClean="0"/>
              <a:t> in </a:t>
            </a:r>
            <a:r>
              <a:rPr lang="cs-CZ" dirty="0" err="1" smtClean="0"/>
              <a:t>macroeconomic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r>
              <a:rPr lang="cs-CZ" dirty="0"/>
              <a:t> </a:t>
            </a:r>
            <a:r>
              <a:rPr lang="cs-CZ" dirty="0" smtClean="0"/>
              <a:t> (</a:t>
            </a:r>
            <a:r>
              <a:rPr lang="cs-CZ" dirty="0" err="1" smtClean="0"/>
              <a:t>higher</a:t>
            </a:r>
            <a:r>
              <a:rPr lang="cs-CZ" dirty="0" smtClean="0"/>
              <a:t> GDP </a:t>
            </a:r>
            <a:r>
              <a:rPr lang="cs-CZ" dirty="0" err="1" smtClean="0"/>
              <a:t>or</a:t>
            </a:r>
            <a:r>
              <a:rPr lang="cs-CZ" dirty="0" smtClean="0"/>
              <a:t> standart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).</a:t>
            </a:r>
          </a:p>
          <a:p>
            <a:pPr algn="just"/>
            <a:r>
              <a:rPr lang="cs-CZ" dirty="0" smtClean="0"/>
              <a:t>Source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seen</a:t>
            </a:r>
            <a:r>
              <a:rPr lang="cs-CZ" dirty="0" smtClean="0"/>
              <a:t> in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even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to) </a:t>
            </a:r>
            <a:r>
              <a:rPr lang="cs-CZ" dirty="0" err="1" smtClean="0"/>
              <a:t>productivity</a:t>
            </a:r>
            <a:r>
              <a:rPr lang="cs-CZ" dirty="0" smtClean="0"/>
              <a:t> (Porter, 1990)</a:t>
            </a:r>
          </a:p>
          <a:p>
            <a:pPr algn="just"/>
            <a:endParaRPr lang="en-US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9494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</a:t>
            </a:r>
            <a:r>
              <a:rPr lang="en-US" sz="3600" dirty="0"/>
              <a:t>lies behind different growth paths</a:t>
            </a:r>
            <a:r>
              <a:rPr lang="en-US" sz="3600" dirty="0" smtClean="0"/>
              <a:t>?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pl-PL" sz="2800" dirty="0" smtClean="0"/>
              <a:t>(GDP per capita, </a:t>
            </a:r>
            <a:r>
              <a:rPr lang="pl-PL" sz="2800" dirty="0"/>
              <a:t>PPP </a:t>
            </a:r>
            <a:r>
              <a:rPr lang="pl-PL" sz="2800" dirty="0" smtClean="0"/>
              <a:t>USD)</a:t>
            </a:r>
            <a:endParaRPr lang="cs-CZ" sz="2800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44866"/>
              </p:ext>
            </p:extLst>
          </p:nvPr>
        </p:nvGraphicFramePr>
        <p:xfrm>
          <a:off x="179512" y="980727"/>
          <a:ext cx="8784976" cy="5533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Přímá spojnice se šipkou 6"/>
          <p:cNvCxnSpPr/>
          <p:nvPr/>
        </p:nvCxnSpPr>
        <p:spPr>
          <a:xfrm>
            <a:off x="7308850" y="2060575"/>
            <a:ext cx="0" cy="1368425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48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GDP per </a:t>
            </a:r>
            <a:r>
              <a:rPr lang="en-US" dirty="0" smtClean="0"/>
              <a:t>capita</a:t>
            </a:r>
            <a:r>
              <a:rPr lang="cs-CZ" dirty="0" smtClean="0"/>
              <a:t> vs. GCI</a:t>
            </a:r>
            <a:endParaRPr lang="cs-CZ" dirty="0"/>
          </a:p>
        </p:txBody>
      </p:sp>
      <p:pic>
        <p:nvPicPr>
          <p:cNvPr id="3074" name="Picture 2" descr="http://www.investmentfrontier.com/wp-content/uploads/2014/09/GCIvsGDP201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908699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92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/>
              <a:t>to </a:t>
            </a:r>
            <a:r>
              <a:rPr lang="cs-CZ" dirty="0" err="1" smtClean="0"/>
              <a:t>change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Picture 2" descr="C:\Users\bouchal\Desktop\žárovka_Stránka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8980" y="1600200"/>
            <a:ext cx="5366039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6302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3549</TotalTime>
  <Words>2793</Words>
  <Application>Microsoft Office PowerPoint</Application>
  <PresentationFormat>Předvádění na obrazovce (4:3)</PresentationFormat>
  <Paragraphs>377</Paragraphs>
  <Slides>55</Slides>
  <Notes>36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Czech Republic Competitiveness and Trade  January 15, 2016</vt:lpstr>
      <vt:lpstr>National Competitivess</vt:lpstr>
      <vt:lpstr>Competitiveness: A dangerous obsession?</vt:lpstr>
      <vt:lpstr>Why a dangerous obsession?</vt:lpstr>
      <vt:lpstr>Competitiveness Definitions</vt:lpstr>
      <vt:lpstr>Competitiveness and Growth</vt:lpstr>
      <vt:lpstr>What lies behind different growth paths? (GDP per capita, PPP USD)</vt:lpstr>
      <vt:lpstr>GDP per capita vs. GCI</vt:lpstr>
      <vt:lpstr>Does Europe have to change?</vt:lpstr>
      <vt:lpstr>Share in Global Value Chain</vt:lpstr>
      <vt:lpstr>GCR 2015-2016</vt:lpstr>
      <vt:lpstr>The Czech Republic´s rank out of 144 economies</vt:lpstr>
      <vt:lpstr>Czech Rep. vs Switzerland</vt:lpstr>
      <vt:lpstr>Focus on innovation</vt:lpstr>
      <vt:lpstr>Focus on public institutions</vt:lpstr>
      <vt:lpstr>Prezentace aplikace PowerPoint</vt:lpstr>
      <vt:lpstr>Vision and delivery</vt:lpstr>
      <vt:lpstr>Thinking in global perspectives</vt:lpstr>
      <vt:lpstr>Trade for growth?</vt:lpstr>
      <vt:lpstr>Export share on GDP</vt:lpstr>
      <vt:lpstr>Prezentace aplikace PowerPoint</vt:lpstr>
      <vt:lpstr>Prezentace aplikace PowerPoint</vt:lpstr>
      <vt:lpstr>Prezentace aplikace PowerPoint</vt:lpstr>
      <vt:lpstr>Foreign trade of  the Czech Republic</vt:lpstr>
      <vt:lpstr>The importance of economic diplomacy for economic development</vt:lpstr>
      <vt:lpstr>Economic diplomacy in practice (1)</vt:lpstr>
      <vt:lpstr>Economic diplomacy in practice (2)</vt:lpstr>
      <vt:lpstr>Economic diplomacy in practice (3)</vt:lpstr>
      <vt:lpstr>Actors of Economic Diplomacy</vt:lpstr>
      <vt:lpstr>Tools of Czech economic diplomacy at MFA</vt:lpstr>
      <vt:lpstr>Czech export centre</vt:lpstr>
      <vt:lpstr>Projects of economic diplomacy</vt:lpstr>
      <vt:lpstr>Sectorial business missions </vt:lpstr>
      <vt:lpstr> Export promotion seminars and conferences </vt:lpstr>
      <vt:lpstr>Map of global sectoral opportunities</vt:lpstr>
      <vt:lpstr>Map of global sectoral opportunities</vt:lpstr>
      <vt:lpstr>MSO: The process</vt:lpstr>
      <vt:lpstr>Methodology?</vt:lpstr>
      <vt:lpstr>Verification by the embassies</vt:lpstr>
      <vt:lpstr>Which sectors?</vt:lpstr>
      <vt:lpstr>Growth dynamics of the foreign market</vt:lpstr>
      <vt:lpstr>Potential of the Czech Republic</vt:lpstr>
      <vt:lpstr>Export competences</vt:lpstr>
      <vt:lpstr>Export competences – example</vt:lpstr>
      <vt:lpstr>Where are we heading?</vt:lpstr>
      <vt:lpstr>Benefits for state and exporters</vt:lpstr>
      <vt:lpstr>Prezentace aplikace PowerPoint</vt:lpstr>
      <vt:lpstr>Prezentace aplikace PowerPoint</vt:lpstr>
      <vt:lpstr>Prezentace aplikace PowerPoint</vt:lpstr>
      <vt:lpstr>Example – Egypt (1)</vt:lpstr>
      <vt:lpstr>Example – Egypt (2)</vt:lpstr>
      <vt:lpstr>Example – Egypt (3)</vt:lpstr>
      <vt:lpstr>Example – Egypt (4)</vt:lpstr>
      <vt:lpstr>Available online (filtration according to the countries or sectors) </vt:lpstr>
      <vt:lpstr>Prezentace aplikace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Zdroje konkurenceschopnosti ČR</dc:title>
  <dc:creator>Martin Tlapa</dc:creator>
  <cp:lastModifiedBy>Aleš OPATRNÝ</cp:lastModifiedBy>
  <cp:revision>200</cp:revision>
  <cp:lastPrinted>2016-01-06T15:35:35Z</cp:lastPrinted>
  <dcterms:created xsi:type="dcterms:W3CDTF">2013-08-19T07:51:19Z</dcterms:created>
  <dcterms:modified xsi:type="dcterms:W3CDTF">2016-01-13T09:17:44Z</dcterms:modified>
</cp:coreProperties>
</file>