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sldIdLst>
    <p:sldId id="259" r:id="rId4"/>
    <p:sldId id="264" r:id="rId5"/>
    <p:sldId id="268" r:id="rId6"/>
    <p:sldId id="271" r:id="rId7"/>
    <p:sldId id="278" r:id="rId8"/>
    <p:sldId id="302" r:id="rId9"/>
    <p:sldId id="272" r:id="rId10"/>
    <p:sldId id="277" r:id="rId11"/>
    <p:sldId id="303" r:id="rId12"/>
    <p:sldId id="273" r:id="rId13"/>
    <p:sldId id="284" r:id="rId14"/>
    <p:sldId id="285" r:id="rId15"/>
    <p:sldId id="286" r:id="rId16"/>
    <p:sldId id="289" r:id="rId17"/>
    <p:sldId id="288" r:id="rId18"/>
    <p:sldId id="308" r:id="rId19"/>
    <p:sldId id="309" r:id="rId20"/>
    <p:sldId id="310" r:id="rId21"/>
    <p:sldId id="295" r:id="rId22"/>
  </p:sldIdLst>
  <p:sldSz cx="14401800" cy="8280400"/>
  <p:notesSz cx="6858000" cy="9144000"/>
  <p:defaultTextStyle>
    <a:defPPr>
      <a:defRPr lang="cs-CZ"/>
    </a:defPPr>
    <a:lvl1pPr marL="0" algn="l" defTabSz="12960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48035" algn="l" defTabSz="12960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296071" algn="l" defTabSz="12960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44106" algn="l" defTabSz="12960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592141" algn="l" defTabSz="12960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40176" algn="l" defTabSz="12960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888212" algn="l" defTabSz="12960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36247" algn="l" defTabSz="12960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184282" algn="l" defTabSz="12960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šablony - titulky" id="{243DDCEB-F9FA-4155-83D6-B42B4AB46645}">
          <p14:sldIdLst>
            <p14:sldId id="259"/>
          </p14:sldIdLst>
        </p14:section>
        <p14:section name="šablony - předělovky" id="{CB1B23F7-D292-415D-8BFC-45341898AC16}">
          <p14:sldIdLst>
            <p14:sldId id="264"/>
          </p14:sldIdLst>
        </p14:section>
        <p14:section name="šablony - stránky" id="{56172368-D64F-4BDD-8C9C-F7583A97F8A0}">
          <p14:sldIdLst>
            <p14:sldId id="268"/>
            <p14:sldId id="271"/>
            <p14:sldId id="278"/>
            <p14:sldId id="302"/>
            <p14:sldId id="272"/>
            <p14:sldId id="277"/>
            <p14:sldId id="303"/>
            <p14:sldId id="273"/>
            <p14:sldId id="284"/>
            <p14:sldId id="285"/>
            <p14:sldId id="286"/>
            <p14:sldId id="289"/>
            <p14:sldId id="288"/>
            <p14:sldId id="308"/>
            <p14:sldId id="309"/>
            <p14:sldId id="310"/>
            <p14:sldId id="295"/>
          </p14:sldIdLst>
        </p14:section>
        <p14:section name="prezentace" id="{81DFF2CA-EDFF-405E-B083-1287A8905449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A9C8"/>
    <a:srgbClr val="084786"/>
    <a:srgbClr val="082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>
      <p:cViewPr>
        <p:scale>
          <a:sx n="68" d="100"/>
          <a:sy n="68" d="100"/>
        </p:scale>
        <p:origin x="-108" y="-558"/>
      </p:cViewPr>
      <p:guideLst>
        <p:guide orient="horz" pos="2608"/>
        <p:guide pos="4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/>
              <a:t>Teritoriální rozdělení obchodu</a:t>
            </a:r>
            <a:r>
              <a:rPr lang="cs-CZ" baseline="0"/>
              <a:t> v roce 2015</a:t>
            </a:r>
          </a:p>
          <a:p>
            <a:pPr>
              <a:defRPr/>
            </a:pPr>
            <a:r>
              <a:rPr lang="cs-CZ" baseline="0"/>
              <a:t>Celkem 31,9 mld. Kč</a:t>
            </a:r>
            <a:endParaRPr lang="en-US"/>
          </a:p>
        </c:rich>
      </c:tx>
      <c:layout/>
      <c:overlay val="0"/>
    </c:title>
    <c:autoTitleDeleted val="0"/>
    <c:plotArea>
      <c:layout/>
      <c:doughnut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887F4-7860-42B5-B6DF-4046621B9113}" type="datetimeFigureOut">
              <a:rPr lang="cs-CZ" smtClean="0"/>
              <a:t>14.12.2015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47675" y="685800"/>
            <a:ext cx="5962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6F98A-03FE-4A70-A050-F371A0B27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707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80135" y="2572292"/>
            <a:ext cx="12241530" cy="17749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60270" y="4692227"/>
            <a:ext cx="10081260" cy="21161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6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4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2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88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36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8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14.12.2015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14.12.2015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441305" y="331600"/>
            <a:ext cx="3240405" cy="70651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090" y="331600"/>
            <a:ext cx="9481185" cy="70651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14.12.2015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80135" y="2572292"/>
            <a:ext cx="12241530" cy="17749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60270" y="4692227"/>
            <a:ext cx="10081260" cy="21161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6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4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2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88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36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8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177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15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7643" y="5320925"/>
            <a:ext cx="12241530" cy="1644579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37643" y="3509587"/>
            <a:ext cx="12241530" cy="1811337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803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607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41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21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01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88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362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842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93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90" y="1932094"/>
            <a:ext cx="6360795" cy="546468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320915" y="1932094"/>
            <a:ext cx="6360795" cy="546468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501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0090" y="1853507"/>
            <a:ext cx="6363296" cy="77245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8035" indent="0">
              <a:buNone/>
              <a:defRPr sz="2800" b="1"/>
            </a:lvl2pPr>
            <a:lvl3pPr marL="1296071" indent="0">
              <a:buNone/>
              <a:defRPr sz="2600" b="1"/>
            </a:lvl3pPr>
            <a:lvl4pPr marL="1944106" indent="0">
              <a:buNone/>
              <a:defRPr sz="2300" b="1"/>
            </a:lvl4pPr>
            <a:lvl5pPr marL="2592141" indent="0">
              <a:buNone/>
              <a:defRPr sz="2300" b="1"/>
            </a:lvl5pPr>
            <a:lvl6pPr marL="3240176" indent="0">
              <a:buNone/>
              <a:defRPr sz="2300" b="1"/>
            </a:lvl6pPr>
            <a:lvl7pPr marL="3888212" indent="0">
              <a:buNone/>
              <a:defRPr sz="2300" b="1"/>
            </a:lvl7pPr>
            <a:lvl8pPr marL="4536247" indent="0">
              <a:buNone/>
              <a:defRPr sz="2300" b="1"/>
            </a:lvl8pPr>
            <a:lvl9pPr marL="5184282" indent="0">
              <a:buNone/>
              <a:defRPr sz="23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20090" y="2625960"/>
            <a:ext cx="6363296" cy="4770814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7315915" y="1853507"/>
            <a:ext cx="6365796" cy="77245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8035" indent="0">
              <a:buNone/>
              <a:defRPr sz="2800" b="1"/>
            </a:lvl2pPr>
            <a:lvl3pPr marL="1296071" indent="0">
              <a:buNone/>
              <a:defRPr sz="2600" b="1"/>
            </a:lvl3pPr>
            <a:lvl4pPr marL="1944106" indent="0">
              <a:buNone/>
              <a:defRPr sz="2300" b="1"/>
            </a:lvl4pPr>
            <a:lvl5pPr marL="2592141" indent="0">
              <a:buNone/>
              <a:defRPr sz="2300" b="1"/>
            </a:lvl5pPr>
            <a:lvl6pPr marL="3240176" indent="0">
              <a:buNone/>
              <a:defRPr sz="2300" b="1"/>
            </a:lvl6pPr>
            <a:lvl7pPr marL="3888212" indent="0">
              <a:buNone/>
              <a:defRPr sz="2300" b="1"/>
            </a:lvl7pPr>
            <a:lvl8pPr marL="4536247" indent="0">
              <a:buNone/>
              <a:defRPr sz="2300" b="1"/>
            </a:lvl8pPr>
            <a:lvl9pPr marL="5184282" indent="0">
              <a:buNone/>
              <a:defRPr sz="23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7315915" y="2625960"/>
            <a:ext cx="6365796" cy="4770814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82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08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67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91" y="329682"/>
            <a:ext cx="4738093" cy="1403068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30704" y="329683"/>
            <a:ext cx="8051006" cy="7067092"/>
          </a:xfrm>
        </p:spPr>
        <p:txBody>
          <a:bodyPr/>
          <a:lstStyle>
            <a:lvl1pPr>
              <a:defRPr sz="45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20091" y="1732751"/>
            <a:ext cx="4738093" cy="5664024"/>
          </a:xfrm>
        </p:spPr>
        <p:txBody>
          <a:bodyPr/>
          <a:lstStyle>
            <a:lvl1pPr marL="0" indent="0">
              <a:buNone/>
              <a:defRPr sz="2000"/>
            </a:lvl1pPr>
            <a:lvl2pPr marL="648035" indent="0">
              <a:buNone/>
              <a:defRPr sz="1700"/>
            </a:lvl2pPr>
            <a:lvl3pPr marL="1296071" indent="0">
              <a:buNone/>
              <a:defRPr sz="1400"/>
            </a:lvl3pPr>
            <a:lvl4pPr marL="1944106" indent="0">
              <a:buNone/>
              <a:defRPr sz="1300"/>
            </a:lvl4pPr>
            <a:lvl5pPr marL="2592141" indent="0">
              <a:buNone/>
              <a:defRPr sz="1300"/>
            </a:lvl5pPr>
            <a:lvl6pPr marL="3240176" indent="0">
              <a:buNone/>
              <a:defRPr sz="1300"/>
            </a:lvl6pPr>
            <a:lvl7pPr marL="3888212" indent="0">
              <a:buNone/>
              <a:defRPr sz="1300"/>
            </a:lvl7pPr>
            <a:lvl8pPr marL="4536247" indent="0">
              <a:buNone/>
              <a:defRPr sz="1300"/>
            </a:lvl8pPr>
            <a:lvl9pPr marL="5184282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77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14.12.2015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22854" y="5796280"/>
            <a:ext cx="8641080" cy="684284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822854" y="739869"/>
            <a:ext cx="8641080" cy="4968240"/>
          </a:xfrm>
        </p:spPr>
        <p:txBody>
          <a:bodyPr/>
          <a:lstStyle>
            <a:lvl1pPr marL="0" indent="0">
              <a:buNone/>
              <a:defRPr sz="4500"/>
            </a:lvl1pPr>
            <a:lvl2pPr marL="648035" indent="0">
              <a:buNone/>
              <a:defRPr sz="4000"/>
            </a:lvl2pPr>
            <a:lvl3pPr marL="1296071" indent="0">
              <a:buNone/>
              <a:defRPr sz="3400"/>
            </a:lvl3pPr>
            <a:lvl4pPr marL="1944106" indent="0">
              <a:buNone/>
              <a:defRPr sz="2800"/>
            </a:lvl4pPr>
            <a:lvl5pPr marL="2592141" indent="0">
              <a:buNone/>
              <a:defRPr sz="2800"/>
            </a:lvl5pPr>
            <a:lvl6pPr marL="3240176" indent="0">
              <a:buNone/>
              <a:defRPr sz="2800"/>
            </a:lvl6pPr>
            <a:lvl7pPr marL="3888212" indent="0">
              <a:buNone/>
              <a:defRPr sz="2800"/>
            </a:lvl7pPr>
            <a:lvl8pPr marL="4536247" indent="0">
              <a:buNone/>
              <a:defRPr sz="2800"/>
            </a:lvl8pPr>
            <a:lvl9pPr marL="5184282" indent="0">
              <a:buNone/>
              <a:defRPr sz="28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822854" y="6480564"/>
            <a:ext cx="8641080" cy="971796"/>
          </a:xfrm>
        </p:spPr>
        <p:txBody>
          <a:bodyPr/>
          <a:lstStyle>
            <a:lvl1pPr marL="0" indent="0">
              <a:buNone/>
              <a:defRPr sz="2000"/>
            </a:lvl1pPr>
            <a:lvl2pPr marL="648035" indent="0">
              <a:buNone/>
              <a:defRPr sz="1700"/>
            </a:lvl2pPr>
            <a:lvl3pPr marL="1296071" indent="0">
              <a:buNone/>
              <a:defRPr sz="1400"/>
            </a:lvl3pPr>
            <a:lvl4pPr marL="1944106" indent="0">
              <a:buNone/>
              <a:defRPr sz="1300"/>
            </a:lvl4pPr>
            <a:lvl5pPr marL="2592141" indent="0">
              <a:buNone/>
              <a:defRPr sz="1300"/>
            </a:lvl5pPr>
            <a:lvl6pPr marL="3240176" indent="0">
              <a:buNone/>
              <a:defRPr sz="1300"/>
            </a:lvl6pPr>
            <a:lvl7pPr marL="3888212" indent="0">
              <a:buNone/>
              <a:defRPr sz="1300"/>
            </a:lvl7pPr>
            <a:lvl8pPr marL="4536247" indent="0">
              <a:buNone/>
              <a:defRPr sz="1300"/>
            </a:lvl8pPr>
            <a:lvl9pPr marL="5184282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69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48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441305" y="331600"/>
            <a:ext cx="3240405" cy="70651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090" y="331600"/>
            <a:ext cx="9481185" cy="70651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469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80135" y="2572292"/>
            <a:ext cx="12241530" cy="17749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60270" y="4692227"/>
            <a:ext cx="10081260" cy="21161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6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4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2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88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36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8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177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15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7643" y="5320925"/>
            <a:ext cx="12241530" cy="1644579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37643" y="3509587"/>
            <a:ext cx="12241530" cy="1811337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803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607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41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21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01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88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362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842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93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90" y="1932094"/>
            <a:ext cx="6360795" cy="546468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320915" y="1932094"/>
            <a:ext cx="6360795" cy="546468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501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0090" y="1853507"/>
            <a:ext cx="6363296" cy="77245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8035" indent="0">
              <a:buNone/>
              <a:defRPr sz="2800" b="1"/>
            </a:lvl2pPr>
            <a:lvl3pPr marL="1296071" indent="0">
              <a:buNone/>
              <a:defRPr sz="2600" b="1"/>
            </a:lvl3pPr>
            <a:lvl4pPr marL="1944106" indent="0">
              <a:buNone/>
              <a:defRPr sz="2300" b="1"/>
            </a:lvl4pPr>
            <a:lvl5pPr marL="2592141" indent="0">
              <a:buNone/>
              <a:defRPr sz="2300" b="1"/>
            </a:lvl5pPr>
            <a:lvl6pPr marL="3240176" indent="0">
              <a:buNone/>
              <a:defRPr sz="2300" b="1"/>
            </a:lvl6pPr>
            <a:lvl7pPr marL="3888212" indent="0">
              <a:buNone/>
              <a:defRPr sz="2300" b="1"/>
            </a:lvl7pPr>
            <a:lvl8pPr marL="4536247" indent="0">
              <a:buNone/>
              <a:defRPr sz="2300" b="1"/>
            </a:lvl8pPr>
            <a:lvl9pPr marL="5184282" indent="0">
              <a:buNone/>
              <a:defRPr sz="23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20090" y="2625960"/>
            <a:ext cx="6363296" cy="4770814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7315915" y="1853507"/>
            <a:ext cx="6365796" cy="77245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8035" indent="0">
              <a:buNone/>
              <a:defRPr sz="2800" b="1"/>
            </a:lvl2pPr>
            <a:lvl3pPr marL="1296071" indent="0">
              <a:buNone/>
              <a:defRPr sz="2600" b="1"/>
            </a:lvl3pPr>
            <a:lvl4pPr marL="1944106" indent="0">
              <a:buNone/>
              <a:defRPr sz="2300" b="1"/>
            </a:lvl4pPr>
            <a:lvl5pPr marL="2592141" indent="0">
              <a:buNone/>
              <a:defRPr sz="2300" b="1"/>
            </a:lvl5pPr>
            <a:lvl6pPr marL="3240176" indent="0">
              <a:buNone/>
              <a:defRPr sz="2300" b="1"/>
            </a:lvl6pPr>
            <a:lvl7pPr marL="3888212" indent="0">
              <a:buNone/>
              <a:defRPr sz="2300" b="1"/>
            </a:lvl7pPr>
            <a:lvl8pPr marL="4536247" indent="0">
              <a:buNone/>
              <a:defRPr sz="2300" b="1"/>
            </a:lvl8pPr>
            <a:lvl9pPr marL="5184282" indent="0">
              <a:buNone/>
              <a:defRPr sz="23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7315915" y="2625960"/>
            <a:ext cx="6365796" cy="4770814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828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08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67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7643" y="5320925"/>
            <a:ext cx="12241530" cy="1644579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37643" y="3509587"/>
            <a:ext cx="12241530" cy="1811337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803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607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41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21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01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88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362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842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14.12.2015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91" y="329682"/>
            <a:ext cx="4738093" cy="1403068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30704" y="329683"/>
            <a:ext cx="8051006" cy="7067092"/>
          </a:xfrm>
        </p:spPr>
        <p:txBody>
          <a:bodyPr/>
          <a:lstStyle>
            <a:lvl1pPr>
              <a:defRPr sz="45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20091" y="1732751"/>
            <a:ext cx="4738093" cy="5664024"/>
          </a:xfrm>
        </p:spPr>
        <p:txBody>
          <a:bodyPr/>
          <a:lstStyle>
            <a:lvl1pPr marL="0" indent="0">
              <a:buNone/>
              <a:defRPr sz="2000"/>
            </a:lvl1pPr>
            <a:lvl2pPr marL="648035" indent="0">
              <a:buNone/>
              <a:defRPr sz="1700"/>
            </a:lvl2pPr>
            <a:lvl3pPr marL="1296071" indent="0">
              <a:buNone/>
              <a:defRPr sz="1400"/>
            </a:lvl3pPr>
            <a:lvl4pPr marL="1944106" indent="0">
              <a:buNone/>
              <a:defRPr sz="1300"/>
            </a:lvl4pPr>
            <a:lvl5pPr marL="2592141" indent="0">
              <a:buNone/>
              <a:defRPr sz="1300"/>
            </a:lvl5pPr>
            <a:lvl6pPr marL="3240176" indent="0">
              <a:buNone/>
              <a:defRPr sz="1300"/>
            </a:lvl6pPr>
            <a:lvl7pPr marL="3888212" indent="0">
              <a:buNone/>
              <a:defRPr sz="1300"/>
            </a:lvl7pPr>
            <a:lvl8pPr marL="4536247" indent="0">
              <a:buNone/>
              <a:defRPr sz="1300"/>
            </a:lvl8pPr>
            <a:lvl9pPr marL="5184282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7791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22854" y="5796280"/>
            <a:ext cx="8641080" cy="684284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822854" y="739869"/>
            <a:ext cx="8641080" cy="4968240"/>
          </a:xfrm>
        </p:spPr>
        <p:txBody>
          <a:bodyPr/>
          <a:lstStyle>
            <a:lvl1pPr marL="0" indent="0">
              <a:buNone/>
              <a:defRPr sz="4500"/>
            </a:lvl1pPr>
            <a:lvl2pPr marL="648035" indent="0">
              <a:buNone/>
              <a:defRPr sz="4000"/>
            </a:lvl2pPr>
            <a:lvl3pPr marL="1296071" indent="0">
              <a:buNone/>
              <a:defRPr sz="3400"/>
            </a:lvl3pPr>
            <a:lvl4pPr marL="1944106" indent="0">
              <a:buNone/>
              <a:defRPr sz="2800"/>
            </a:lvl4pPr>
            <a:lvl5pPr marL="2592141" indent="0">
              <a:buNone/>
              <a:defRPr sz="2800"/>
            </a:lvl5pPr>
            <a:lvl6pPr marL="3240176" indent="0">
              <a:buNone/>
              <a:defRPr sz="2800"/>
            </a:lvl6pPr>
            <a:lvl7pPr marL="3888212" indent="0">
              <a:buNone/>
              <a:defRPr sz="2800"/>
            </a:lvl7pPr>
            <a:lvl8pPr marL="4536247" indent="0">
              <a:buNone/>
              <a:defRPr sz="2800"/>
            </a:lvl8pPr>
            <a:lvl9pPr marL="5184282" indent="0">
              <a:buNone/>
              <a:defRPr sz="28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822854" y="6480564"/>
            <a:ext cx="8641080" cy="971796"/>
          </a:xfrm>
        </p:spPr>
        <p:txBody>
          <a:bodyPr/>
          <a:lstStyle>
            <a:lvl1pPr marL="0" indent="0">
              <a:buNone/>
              <a:defRPr sz="2000"/>
            </a:lvl1pPr>
            <a:lvl2pPr marL="648035" indent="0">
              <a:buNone/>
              <a:defRPr sz="1700"/>
            </a:lvl2pPr>
            <a:lvl3pPr marL="1296071" indent="0">
              <a:buNone/>
              <a:defRPr sz="1400"/>
            </a:lvl3pPr>
            <a:lvl4pPr marL="1944106" indent="0">
              <a:buNone/>
              <a:defRPr sz="1300"/>
            </a:lvl4pPr>
            <a:lvl5pPr marL="2592141" indent="0">
              <a:buNone/>
              <a:defRPr sz="1300"/>
            </a:lvl5pPr>
            <a:lvl6pPr marL="3240176" indent="0">
              <a:buNone/>
              <a:defRPr sz="1300"/>
            </a:lvl6pPr>
            <a:lvl7pPr marL="3888212" indent="0">
              <a:buNone/>
              <a:defRPr sz="1300"/>
            </a:lvl7pPr>
            <a:lvl8pPr marL="4536247" indent="0">
              <a:buNone/>
              <a:defRPr sz="1300"/>
            </a:lvl8pPr>
            <a:lvl9pPr marL="5184282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69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48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441305" y="331600"/>
            <a:ext cx="3240405" cy="70651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090" y="331600"/>
            <a:ext cx="9481185" cy="70651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469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90" y="1932094"/>
            <a:ext cx="6360795" cy="546468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320915" y="1932094"/>
            <a:ext cx="6360795" cy="546468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14.12.2015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0090" y="1853507"/>
            <a:ext cx="6363296" cy="77245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8035" indent="0">
              <a:buNone/>
              <a:defRPr sz="2800" b="1"/>
            </a:lvl2pPr>
            <a:lvl3pPr marL="1296071" indent="0">
              <a:buNone/>
              <a:defRPr sz="2600" b="1"/>
            </a:lvl3pPr>
            <a:lvl4pPr marL="1944106" indent="0">
              <a:buNone/>
              <a:defRPr sz="2300" b="1"/>
            </a:lvl4pPr>
            <a:lvl5pPr marL="2592141" indent="0">
              <a:buNone/>
              <a:defRPr sz="2300" b="1"/>
            </a:lvl5pPr>
            <a:lvl6pPr marL="3240176" indent="0">
              <a:buNone/>
              <a:defRPr sz="2300" b="1"/>
            </a:lvl6pPr>
            <a:lvl7pPr marL="3888212" indent="0">
              <a:buNone/>
              <a:defRPr sz="2300" b="1"/>
            </a:lvl7pPr>
            <a:lvl8pPr marL="4536247" indent="0">
              <a:buNone/>
              <a:defRPr sz="2300" b="1"/>
            </a:lvl8pPr>
            <a:lvl9pPr marL="5184282" indent="0">
              <a:buNone/>
              <a:defRPr sz="23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20090" y="2625960"/>
            <a:ext cx="6363296" cy="4770814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7315915" y="1853507"/>
            <a:ext cx="6365796" cy="77245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8035" indent="0">
              <a:buNone/>
              <a:defRPr sz="2800" b="1"/>
            </a:lvl2pPr>
            <a:lvl3pPr marL="1296071" indent="0">
              <a:buNone/>
              <a:defRPr sz="2600" b="1"/>
            </a:lvl3pPr>
            <a:lvl4pPr marL="1944106" indent="0">
              <a:buNone/>
              <a:defRPr sz="2300" b="1"/>
            </a:lvl4pPr>
            <a:lvl5pPr marL="2592141" indent="0">
              <a:buNone/>
              <a:defRPr sz="2300" b="1"/>
            </a:lvl5pPr>
            <a:lvl6pPr marL="3240176" indent="0">
              <a:buNone/>
              <a:defRPr sz="2300" b="1"/>
            </a:lvl6pPr>
            <a:lvl7pPr marL="3888212" indent="0">
              <a:buNone/>
              <a:defRPr sz="2300" b="1"/>
            </a:lvl7pPr>
            <a:lvl8pPr marL="4536247" indent="0">
              <a:buNone/>
              <a:defRPr sz="2300" b="1"/>
            </a:lvl8pPr>
            <a:lvl9pPr marL="5184282" indent="0">
              <a:buNone/>
              <a:defRPr sz="23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7315915" y="2625960"/>
            <a:ext cx="6365796" cy="4770814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14.12.2015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14.12.2015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14.12.2015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91" y="329682"/>
            <a:ext cx="4738093" cy="1403068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30704" y="329683"/>
            <a:ext cx="8051006" cy="7067092"/>
          </a:xfrm>
        </p:spPr>
        <p:txBody>
          <a:bodyPr/>
          <a:lstStyle>
            <a:lvl1pPr>
              <a:defRPr sz="45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20091" y="1732751"/>
            <a:ext cx="4738093" cy="5664024"/>
          </a:xfrm>
        </p:spPr>
        <p:txBody>
          <a:bodyPr/>
          <a:lstStyle>
            <a:lvl1pPr marL="0" indent="0">
              <a:buNone/>
              <a:defRPr sz="2000"/>
            </a:lvl1pPr>
            <a:lvl2pPr marL="648035" indent="0">
              <a:buNone/>
              <a:defRPr sz="1700"/>
            </a:lvl2pPr>
            <a:lvl3pPr marL="1296071" indent="0">
              <a:buNone/>
              <a:defRPr sz="1400"/>
            </a:lvl3pPr>
            <a:lvl4pPr marL="1944106" indent="0">
              <a:buNone/>
              <a:defRPr sz="1300"/>
            </a:lvl4pPr>
            <a:lvl5pPr marL="2592141" indent="0">
              <a:buNone/>
              <a:defRPr sz="1300"/>
            </a:lvl5pPr>
            <a:lvl6pPr marL="3240176" indent="0">
              <a:buNone/>
              <a:defRPr sz="1300"/>
            </a:lvl6pPr>
            <a:lvl7pPr marL="3888212" indent="0">
              <a:buNone/>
              <a:defRPr sz="1300"/>
            </a:lvl7pPr>
            <a:lvl8pPr marL="4536247" indent="0">
              <a:buNone/>
              <a:defRPr sz="1300"/>
            </a:lvl8pPr>
            <a:lvl9pPr marL="5184282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14.12.2015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22854" y="5796280"/>
            <a:ext cx="8641080" cy="684284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822854" y="739869"/>
            <a:ext cx="8641080" cy="4968240"/>
          </a:xfrm>
        </p:spPr>
        <p:txBody>
          <a:bodyPr/>
          <a:lstStyle>
            <a:lvl1pPr marL="0" indent="0">
              <a:buNone/>
              <a:defRPr sz="4500"/>
            </a:lvl1pPr>
            <a:lvl2pPr marL="648035" indent="0">
              <a:buNone/>
              <a:defRPr sz="4000"/>
            </a:lvl2pPr>
            <a:lvl3pPr marL="1296071" indent="0">
              <a:buNone/>
              <a:defRPr sz="3400"/>
            </a:lvl3pPr>
            <a:lvl4pPr marL="1944106" indent="0">
              <a:buNone/>
              <a:defRPr sz="2800"/>
            </a:lvl4pPr>
            <a:lvl5pPr marL="2592141" indent="0">
              <a:buNone/>
              <a:defRPr sz="2800"/>
            </a:lvl5pPr>
            <a:lvl6pPr marL="3240176" indent="0">
              <a:buNone/>
              <a:defRPr sz="2800"/>
            </a:lvl6pPr>
            <a:lvl7pPr marL="3888212" indent="0">
              <a:buNone/>
              <a:defRPr sz="2800"/>
            </a:lvl7pPr>
            <a:lvl8pPr marL="4536247" indent="0">
              <a:buNone/>
              <a:defRPr sz="2800"/>
            </a:lvl8pPr>
            <a:lvl9pPr marL="5184282" indent="0">
              <a:buNone/>
              <a:defRPr sz="28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822854" y="6480564"/>
            <a:ext cx="8641080" cy="971796"/>
          </a:xfrm>
        </p:spPr>
        <p:txBody>
          <a:bodyPr/>
          <a:lstStyle>
            <a:lvl1pPr marL="0" indent="0">
              <a:buNone/>
              <a:defRPr sz="2000"/>
            </a:lvl1pPr>
            <a:lvl2pPr marL="648035" indent="0">
              <a:buNone/>
              <a:defRPr sz="1700"/>
            </a:lvl2pPr>
            <a:lvl3pPr marL="1296071" indent="0">
              <a:buNone/>
              <a:defRPr sz="1400"/>
            </a:lvl3pPr>
            <a:lvl4pPr marL="1944106" indent="0">
              <a:buNone/>
              <a:defRPr sz="1300"/>
            </a:lvl4pPr>
            <a:lvl5pPr marL="2592141" indent="0">
              <a:buNone/>
              <a:defRPr sz="1300"/>
            </a:lvl5pPr>
            <a:lvl6pPr marL="3240176" indent="0">
              <a:buNone/>
              <a:defRPr sz="1300"/>
            </a:lvl6pPr>
            <a:lvl7pPr marL="3888212" indent="0">
              <a:buNone/>
              <a:defRPr sz="1300"/>
            </a:lvl7pPr>
            <a:lvl8pPr marL="4536247" indent="0">
              <a:buNone/>
              <a:defRPr sz="1300"/>
            </a:lvl8pPr>
            <a:lvl9pPr marL="5184282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14.12.2015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20090" y="331600"/>
            <a:ext cx="12961620" cy="1380067"/>
          </a:xfrm>
          <a:prstGeom prst="rect">
            <a:avLst/>
          </a:prstGeom>
        </p:spPr>
        <p:txBody>
          <a:bodyPr vert="horz" lIns="129607" tIns="64804" rIns="129607" bIns="64804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0090" y="1932094"/>
            <a:ext cx="12961620" cy="5464681"/>
          </a:xfrm>
          <a:prstGeom prst="rect">
            <a:avLst/>
          </a:prstGeom>
        </p:spPr>
        <p:txBody>
          <a:bodyPr vert="horz" lIns="129607" tIns="64804" rIns="129607" bIns="64804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20090" y="7674704"/>
            <a:ext cx="3360420" cy="440855"/>
          </a:xfrm>
          <a:prstGeom prst="rect">
            <a:avLst/>
          </a:prstGeom>
        </p:spPr>
        <p:txBody>
          <a:bodyPr vert="horz" lIns="129607" tIns="64804" rIns="129607" bIns="64804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14.12.2015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920615" y="7674704"/>
            <a:ext cx="4560570" cy="440855"/>
          </a:xfrm>
          <a:prstGeom prst="rect">
            <a:avLst/>
          </a:prstGeom>
        </p:spPr>
        <p:txBody>
          <a:bodyPr vert="horz" lIns="129607" tIns="64804" rIns="129607" bIns="64804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321290" y="7674704"/>
            <a:ext cx="3360420" cy="440855"/>
          </a:xfrm>
          <a:prstGeom prst="rect">
            <a:avLst/>
          </a:prstGeom>
        </p:spPr>
        <p:txBody>
          <a:bodyPr vert="horz" lIns="129607" tIns="64804" rIns="129607" bIns="64804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96071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6026" indent="-486026" algn="l" defTabSz="1296071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53057" indent="-405022" algn="l" defTabSz="1296071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0088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68123" indent="-324018" algn="l" defTabSz="129607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16159" indent="-324018" algn="l" defTabSz="1296071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64194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12229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60265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08300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35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6071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4106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141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0176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8212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36247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4282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20090" y="331600"/>
            <a:ext cx="12961620" cy="1380067"/>
          </a:xfrm>
          <a:prstGeom prst="rect">
            <a:avLst/>
          </a:prstGeom>
        </p:spPr>
        <p:txBody>
          <a:bodyPr vert="horz" lIns="129607" tIns="64804" rIns="129607" bIns="64804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0090" y="1932094"/>
            <a:ext cx="12961620" cy="5464681"/>
          </a:xfrm>
          <a:prstGeom prst="rect">
            <a:avLst/>
          </a:prstGeom>
        </p:spPr>
        <p:txBody>
          <a:bodyPr vert="horz" lIns="129607" tIns="64804" rIns="129607" bIns="64804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20090" y="7674704"/>
            <a:ext cx="3360420" cy="440855"/>
          </a:xfrm>
          <a:prstGeom prst="rect">
            <a:avLst/>
          </a:prstGeom>
        </p:spPr>
        <p:txBody>
          <a:bodyPr vert="horz" lIns="129607" tIns="64804" rIns="129607" bIns="64804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920615" y="7674704"/>
            <a:ext cx="4560570" cy="440855"/>
          </a:xfrm>
          <a:prstGeom prst="rect">
            <a:avLst/>
          </a:prstGeom>
        </p:spPr>
        <p:txBody>
          <a:bodyPr vert="horz" lIns="129607" tIns="64804" rIns="129607" bIns="64804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321290" y="7674704"/>
            <a:ext cx="3360420" cy="440855"/>
          </a:xfrm>
          <a:prstGeom prst="rect">
            <a:avLst/>
          </a:prstGeom>
        </p:spPr>
        <p:txBody>
          <a:bodyPr vert="horz" lIns="129607" tIns="64804" rIns="129607" bIns="64804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9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96071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6026" indent="-486026" algn="l" defTabSz="1296071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53057" indent="-405022" algn="l" defTabSz="1296071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0088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68123" indent="-324018" algn="l" defTabSz="129607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16159" indent="-324018" algn="l" defTabSz="1296071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64194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12229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60265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08300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35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6071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4106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141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0176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8212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36247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4282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20090" y="331600"/>
            <a:ext cx="12961620" cy="1380067"/>
          </a:xfrm>
          <a:prstGeom prst="rect">
            <a:avLst/>
          </a:prstGeom>
        </p:spPr>
        <p:txBody>
          <a:bodyPr vert="horz" lIns="129607" tIns="64804" rIns="129607" bIns="64804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0090" y="1932094"/>
            <a:ext cx="12961620" cy="5464681"/>
          </a:xfrm>
          <a:prstGeom prst="rect">
            <a:avLst/>
          </a:prstGeom>
        </p:spPr>
        <p:txBody>
          <a:bodyPr vert="horz" lIns="129607" tIns="64804" rIns="129607" bIns="64804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20090" y="7674704"/>
            <a:ext cx="3360420" cy="440855"/>
          </a:xfrm>
          <a:prstGeom prst="rect">
            <a:avLst/>
          </a:prstGeom>
        </p:spPr>
        <p:txBody>
          <a:bodyPr vert="horz" lIns="129607" tIns="64804" rIns="129607" bIns="64804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920615" y="7674704"/>
            <a:ext cx="4560570" cy="440855"/>
          </a:xfrm>
          <a:prstGeom prst="rect">
            <a:avLst/>
          </a:prstGeom>
        </p:spPr>
        <p:txBody>
          <a:bodyPr vert="horz" lIns="129607" tIns="64804" rIns="129607" bIns="64804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321290" y="7674704"/>
            <a:ext cx="3360420" cy="440855"/>
          </a:xfrm>
          <a:prstGeom prst="rect">
            <a:avLst/>
          </a:prstGeom>
        </p:spPr>
        <p:txBody>
          <a:bodyPr vert="horz" lIns="129607" tIns="64804" rIns="129607" bIns="64804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9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96071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6026" indent="-486026" algn="l" defTabSz="1296071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53057" indent="-405022" algn="l" defTabSz="1296071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0088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68123" indent="-324018" algn="l" defTabSz="129607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16159" indent="-324018" algn="l" defTabSz="1296071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64194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12229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60265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08300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35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6071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4106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141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0176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8212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36247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4282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orldbank.org/ida/country/nigeria.html" TargetMode="External"/><Relationship Id="rId3" Type="http://schemas.openxmlformats.org/officeDocument/2006/relationships/hyperlink" Target="http://www.worldbank.org/ida/country/cameroon.html" TargetMode="External"/><Relationship Id="rId7" Type="http://schemas.openxmlformats.org/officeDocument/2006/relationships/hyperlink" Target="http://www.worldbank.org/ida/country/lesotho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orldbank.org/cg" TargetMode="External"/><Relationship Id="rId5" Type="http://schemas.openxmlformats.org/officeDocument/2006/relationships/hyperlink" Target="http://www.worldbank.org/cf" TargetMode="External"/><Relationship Id="rId10" Type="http://schemas.openxmlformats.org/officeDocument/2006/relationships/hyperlink" Target="http://www.worldbank.org/zw" TargetMode="External"/><Relationship Id="rId4" Type="http://schemas.openxmlformats.org/officeDocument/2006/relationships/hyperlink" Target="http://www.worldbank.org/cv" TargetMode="External"/><Relationship Id="rId9" Type="http://schemas.openxmlformats.org/officeDocument/2006/relationships/hyperlink" Target="http://www.worldbank.org/ida/country/zambia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prochazka@egap.cz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7200" b="1" dirty="0" smtClean="0">
                <a:solidFill>
                  <a:srgbClr val="084786"/>
                </a:solidFill>
                <a:latin typeface="Calibri" pitchFamily="34" charset="0"/>
              </a:rPr>
              <a:t>Afrika – exportní příležitosti</a:t>
            </a:r>
            <a:endParaRPr lang="en-US" sz="7200" b="1" dirty="0">
              <a:solidFill>
                <a:srgbClr val="084786"/>
              </a:solidFill>
              <a:latin typeface="Calibri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60340" y="4428232"/>
            <a:ext cx="10081260" cy="2116102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  <a:latin typeface="+mj-lt"/>
              </a:rPr>
              <a:t>Jan Procházka</a:t>
            </a:r>
          </a:p>
          <a:p>
            <a:r>
              <a:rPr lang="cs-CZ" sz="2800" dirty="0" smtClean="0">
                <a:solidFill>
                  <a:schemeClr val="tx1"/>
                </a:solidFill>
                <a:latin typeface="+mj-lt"/>
              </a:rPr>
              <a:t>14. 12. 2015</a:t>
            </a:r>
            <a:endParaRPr lang="cs-CZ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95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4116" y="179760"/>
            <a:ext cx="3240360" cy="504055"/>
          </a:xfrm>
        </p:spPr>
        <p:txBody>
          <a:bodyPr>
            <a:noAutofit/>
          </a:bodyPr>
          <a:lstStyle/>
          <a:p>
            <a:pPr algn="l"/>
            <a:r>
              <a:rPr lang="cs-CZ" sz="2000" b="1" dirty="0" smtClean="0">
                <a:solidFill>
                  <a:srgbClr val="084786"/>
                </a:solidFill>
                <a:latin typeface="Calibri" pitchFamily="34" charset="0"/>
              </a:rPr>
              <a:t>Podpora exportu do Afriky</a:t>
            </a:r>
            <a:endParaRPr lang="en-US" sz="2000" dirty="0">
              <a:solidFill>
                <a:srgbClr val="084786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3168452" y="179760"/>
            <a:ext cx="2736304" cy="504055"/>
          </a:xfrm>
          <a:prstGeom prst="rect">
            <a:avLst/>
          </a:prstGeom>
        </p:spPr>
        <p:txBody>
          <a:bodyPr vert="horz" lIns="129607" tIns="64804" rIns="129607" bIns="64804" rtlCol="0" anchor="ctr">
            <a:noAutofit/>
          </a:bodyPr>
          <a:lstStyle>
            <a:lvl1pPr algn="ctr" defTabSz="1296071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dirty="0" smtClean="0">
                <a:solidFill>
                  <a:srgbClr val="A2A9C8"/>
                </a:solidFill>
              </a:rPr>
              <a:t>Vývoj od roku 2009</a:t>
            </a:r>
            <a:endParaRPr lang="en-US" sz="2000" dirty="0">
              <a:solidFill>
                <a:srgbClr val="A2A9C8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0090" y="1932094"/>
            <a:ext cx="7920970" cy="54646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4800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9721180" y="2195984"/>
            <a:ext cx="35283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252" y="1697038"/>
            <a:ext cx="11593288" cy="48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622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4116" y="179760"/>
            <a:ext cx="2160240" cy="504055"/>
          </a:xfrm>
        </p:spPr>
        <p:txBody>
          <a:bodyPr>
            <a:noAutofit/>
          </a:bodyPr>
          <a:lstStyle/>
          <a:p>
            <a:pPr algn="l"/>
            <a:r>
              <a:rPr lang="cs-CZ" sz="2000" b="1" dirty="0" smtClean="0">
                <a:solidFill>
                  <a:srgbClr val="084786"/>
                </a:solidFill>
                <a:latin typeface="Calibri" pitchFamily="34" charset="0"/>
              </a:rPr>
              <a:t>Podpora exportu/</a:t>
            </a:r>
            <a:endParaRPr lang="en-US" sz="2000" dirty="0">
              <a:solidFill>
                <a:srgbClr val="084786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2232348" y="179760"/>
            <a:ext cx="3168352" cy="504055"/>
          </a:xfrm>
          <a:prstGeom prst="rect">
            <a:avLst/>
          </a:prstGeom>
        </p:spPr>
        <p:txBody>
          <a:bodyPr vert="horz" lIns="129607" tIns="64804" rIns="129607" bIns="64804" rtlCol="0" anchor="ctr">
            <a:noAutofit/>
          </a:bodyPr>
          <a:lstStyle>
            <a:lvl1pPr algn="ctr" defTabSz="1296071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>
                <a:solidFill>
                  <a:srgbClr val="A2A9C8"/>
                </a:solidFill>
              </a:rPr>
              <a:t>Projekty v Africe</a:t>
            </a:r>
            <a:endParaRPr lang="en-US" sz="2000" b="1" dirty="0">
              <a:solidFill>
                <a:srgbClr val="A2A9C8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cs-CZ" sz="4800" dirty="0"/>
          </a:p>
          <a:p>
            <a:pPr marL="0" indent="0">
              <a:buNone/>
            </a:pPr>
            <a:endParaRPr lang="cs-CZ" sz="4800" dirty="0"/>
          </a:p>
          <a:p>
            <a:pPr marL="0" indent="0">
              <a:buNone/>
            </a:pPr>
            <a:endParaRPr lang="cs-CZ" sz="4800" dirty="0"/>
          </a:p>
          <a:p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236" y="2230767"/>
            <a:ext cx="3700462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2035175"/>
            <a:ext cx="3730625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132" y="2035175"/>
            <a:ext cx="3651250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075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4116" y="179760"/>
            <a:ext cx="2160240" cy="504055"/>
          </a:xfrm>
        </p:spPr>
        <p:txBody>
          <a:bodyPr>
            <a:noAutofit/>
          </a:bodyPr>
          <a:lstStyle/>
          <a:p>
            <a:pPr algn="l"/>
            <a:r>
              <a:rPr lang="cs-CZ" sz="2000" b="1" dirty="0" smtClean="0">
                <a:solidFill>
                  <a:srgbClr val="084786"/>
                </a:solidFill>
                <a:latin typeface="Calibri" pitchFamily="34" charset="0"/>
              </a:rPr>
              <a:t>Podpora exportu/</a:t>
            </a:r>
            <a:endParaRPr lang="en-US" sz="2000" dirty="0">
              <a:solidFill>
                <a:srgbClr val="084786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2232348" y="179760"/>
            <a:ext cx="3168352" cy="504055"/>
          </a:xfrm>
          <a:prstGeom prst="rect">
            <a:avLst/>
          </a:prstGeom>
        </p:spPr>
        <p:txBody>
          <a:bodyPr vert="horz" lIns="129607" tIns="64804" rIns="129607" bIns="64804" rtlCol="0" anchor="ctr">
            <a:noAutofit/>
          </a:bodyPr>
          <a:lstStyle>
            <a:lvl1pPr algn="ctr" defTabSz="1296071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>
                <a:solidFill>
                  <a:srgbClr val="A2A9C8"/>
                </a:solidFill>
              </a:rPr>
              <a:t>Projekty v Africe</a:t>
            </a:r>
            <a:endParaRPr lang="en-US" sz="2000" b="1" dirty="0">
              <a:solidFill>
                <a:srgbClr val="A2A9C8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4800" dirty="0"/>
          </a:p>
          <a:p>
            <a:pPr marL="0" indent="0">
              <a:buNone/>
            </a:pPr>
            <a:endParaRPr lang="cs-CZ" sz="4800" dirty="0"/>
          </a:p>
          <a:p>
            <a:pPr marL="0" indent="0">
              <a:buNone/>
            </a:pPr>
            <a:endParaRPr lang="cs-CZ" sz="4800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008212" y="1331888"/>
            <a:ext cx="120973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12" y="1979961"/>
            <a:ext cx="6840760" cy="413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052" y="1857012"/>
            <a:ext cx="3760788" cy="425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296244" y="6270626"/>
            <a:ext cx="39604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Pivovar - Etiopie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1858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4116" y="179760"/>
            <a:ext cx="2376264" cy="504055"/>
          </a:xfrm>
        </p:spPr>
        <p:txBody>
          <a:bodyPr>
            <a:noAutofit/>
          </a:bodyPr>
          <a:lstStyle/>
          <a:p>
            <a:pPr algn="l"/>
            <a:r>
              <a:rPr lang="cs-CZ" sz="2000" b="1" dirty="0" smtClean="0">
                <a:solidFill>
                  <a:srgbClr val="084786"/>
                </a:solidFill>
                <a:latin typeface="Calibri" pitchFamily="34" charset="0"/>
              </a:rPr>
              <a:t>Podpora exportu/</a:t>
            </a:r>
            <a:endParaRPr lang="en-US" sz="2000" dirty="0">
              <a:solidFill>
                <a:srgbClr val="084786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2088332" y="179760"/>
            <a:ext cx="3312368" cy="504055"/>
          </a:xfrm>
          <a:prstGeom prst="rect">
            <a:avLst/>
          </a:prstGeom>
        </p:spPr>
        <p:txBody>
          <a:bodyPr vert="horz" lIns="129607" tIns="64804" rIns="129607" bIns="64804" rtlCol="0" anchor="ctr">
            <a:noAutofit/>
          </a:bodyPr>
          <a:lstStyle>
            <a:lvl1pPr algn="ctr" defTabSz="1296071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2000" b="1" dirty="0" smtClean="0">
              <a:solidFill>
                <a:srgbClr val="A2A9C8"/>
              </a:solidFill>
            </a:endParaRPr>
          </a:p>
          <a:p>
            <a:pPr algn="l"/>
            <a:r>
              <a:rPr lang="cs-CZ" sz="2000" b="1" dirty="0" smtClean="0">
                <a:solidFill>
                  <a:srgbClr val="A2A9C8"/>
                </a:solidFill>
              </a:rPr>
              <a:t>Projekty </a:t>
            </a:r>
            <a:r>
              <a:rPr lang="cs-CZ" sz="2000" b="1" dirty="0">
                <a:solidFill>
                  <a:srgbClr val="A2A9C8"/>
                </a:solidFill>
              </a:rPr>
              <a:t>v Africe</a:t>
            </a:r>
            <a:endParaRPr lang="en-US" sz="2000" b="1" dirty="0">
              <a:solidFill>
                <a:srgbClr val="A2A9C8"/>
              </a:solidFill>
            </a:endParaRPr>
          </a:p>
          <a:p>
            <a:pPr algn="l"/>
            <a:endParaRPr lang="en-US" sz="2000" b="1" dirty="0">
              <a:solidFill>
                <a:srgbClr val="A2A9C8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Některé další realizované případy:</a:t>
            </a:r>
          </a:p>
          <a:p>
            <a:endParaRPr lang="cs-CZ" dirty="0"/>
          </a:p>
          <a:p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EGYPT - VTK SPECIAL - výrobní zařízení pro lití a válcovací stolice na výrobu pásů z mědi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GHANA – </a:t>
            </a:r>
            <a:r>
              <a:rPr lang="cs-CZ" dirty="0" smtClean="0"/>
              <a:t>VAMED </a:t>
            </a:r>
            <a:r>
              <a:rPr lang="cs-CZ" dirty="0" err="1" smtClean="0"/>
              <a:t>Health</a:t>
            </a:r>
            <a:r>
              <a:rPr lang="cs-CZ" dirty="0" smtClean="0"/>
              <a:t> </a:t>
            </a:r>
            <a:r>
              <a:rPr lang="cs-CZ" dirty="0" err="1" smtClean="0"/>
              <a:t>Projects</a:t>
            </a:r>
            <a:r>
              <a:rPr lang="cs-CZ" dirty="0" smtClean="0"/>
              <a:t> CZ </a:t>
            </a:r>
            <a:r>
              <a:rPr lang="cs-CZ" dirty="0"/>
              <a:t>- nemocnice a polikliniky na klíč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MAURICIUS – GE AVIATION -turbovrtulové motory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NIGÉRIE – tiskařské stroje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2632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180" y="2844056"/>
            <a:ext cx="12961620" cy="1584176"/>
          </a:xfrm>
        </p:spPr>
        <p:txBody>
          <a:bodyPr>
            <a:normAutofit/>
          </a:bodyPr>
          <a:lstStyle/>
          <a:p>
            <a:r>
              <a:rPr lang="cs-CZ" sz="6600" b="1" dirty="0" smtClean="0">
                <a:solidFill>
                  <a:srgbClr val="084786"/>
                </a:solidFill>
              </a:rPr>
              <a:t>Afrika a nové příležitosti</a:t>
            </a:r>
            <a:endParaRPr lang="en-US" sz="6600" b="1" dirty="0">
              <a:solidFill>
                <a:srgbClr val="0847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2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4116" y="179760"/>
            <a:ext cx="2376264" cy="504055"/>
          </a:xfrm>
        </p:spPr>
        <p:txBody>
          <a:bodyPr>
            <a:noAutofit/>
          </a:bodyPr>
          <a:lstStyle/>
          <a:p>
            <a:pPr algn="l"/>
            <a:r>
              <a:rPr lang="cs-CZ" sz="2000" b="1" dirty="0" smtClean="0">
                <a:solidFill>
                  <a:srgbClr val="084786"/>
                </a:solidFill>
                <a:latin typeface="Calibri" pitchFamily="34" charset="0"/>
              </a:rPr>
              <a:t>EGAP/</a:t>
            </a:r>
            <a:endParaRPr lang="en-US" sz="2000" dirty="0">
              <a:solidFill>
                <a:srgbClr val="084786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1008212" y="179760"/>
            <a:ext cx="4392488" cy="504055"/>
          </a:xfrm>
          <a:prstGeom prst="rect">
            <a:avLst/>
          </a:prstGeom>
        </p:spPr>
        <p:txBody>
          <a:bodyPr vert="horz" lIns="129607" tIns="64804" rIns="129607" bIns="64804" rtlCol="0" anchor="ctr">
            <a:noAutofit/>
          </a:bodyPr>
          <a:lstStyle>
            <a:lvl1pPr algn="ctr" defTabSz="1296071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dirty="0" smtClean="0">
                <a:solidFill>
                  <a:srgbClr val="A2A9C8"/>
                </a:solidFill>
              </a:rPr>
              <a:t>Rozjednané obchodní případy</a:t>
            </a:r>
            <a:endParaRPr lang="en-US" sz="2000" dirty="0">
              <a:solidFill>
                <a:srgbClr val="A2A9C8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0090" y="1932094"/>
            <a:ext cx="12241450" cy="5464681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GHANA</a:t>
            </a:r>
            <a:r>
              <a:rPr lang="cs-CZ" dirty="0"/>
              <a:t> – výstavba rozvodny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KAMERUN</a:t>
            </a:r>
            <a:r>
              <a:rPr lang="cs-CZ" dirty="0"/>
              <a:t> – výstavba vojenské nemocnice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SENEGAL</a:t>
            </a:r>
            <a:r>
              <a:rPr lang="cs-CZ" dirty="0"/>
              <a:t> – zemědělská technika, hasičské vozy, sanitky, autobusy, mobilní radary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/>
              <a:t>GABON </a:t>
            </a:r>
            <a:r>
              <a:rPr lang="cs-CZ" dirty="0"/>
              <a:t>– další nemocnice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ALŽÍRSKO a JAR </a:t>
            </a:r>
            <a:r>
              <a:rPr lang="cs-CZ" dirty="0"/>
              <a:t>– letadla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MAURITIUS</a:t>
            </a:r>
            <a:r>
              <a:rPr lang="cs-CZ" dirty="0"/>
              <a:t> – další turbovrtulové motory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9027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4116" y="179760"/>
            <a:ext cx="2376264" cy="504055"/>
          </a:xfrm>
        </p:spPr>
        <p:txBody>
          <a:bodyPr>
            <a:noAutofit/>
          </a:bodyPr>
          <a:lstStyle/>
          <a:p>
            <a:pPr algn="l"/>
            <a:r>
              <a:rPr lang="cs-CZ" sz="2000" b="1" dirty="0" smtClean="0">
                <a:solidFill>
                  <a:srgbClr val="084786"/>
                </a:solidFill>
                <a:latin typeface="Calibri" pitchFamily="34" charset="0"/>
              </a:rPr>
              <a:t>EGAP a Afrika/</a:t>
            </a:r>
            <a:endParaRPr lang="en-US" sz="2000" dirty="0">
              <a:solidFill>
                <a:srgbClr val="084786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1872308" y="179760"/>
            <a:ext cx="3528392" cy="504055"/>
          </a:xfrm>
          <a:prstGeom prst="rect">
            <a:avLst/>
          </a:prstGeom>
        </p:spPr>
        <p:txBody>
          <a:bodyPr vert="horz" lIns="129607" tIns="64804" rIns="129607" bIns="64804" rtlCol="0" anchor="ctr">
            <a:noAutofit/>
          </a:bodyPr>
          <a:lstStyle>
            <a:lvl1pPr algn="ctr" defTabSz="1296071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>
                <a:solidFill>
                  <a:srgbClr val="A2A9C8"/>
                </a:solidFill>
              </a:rPr>
              <a:t>Perspektivní obory</a:t>
            </a:r>
            <a:endParaRPr lang="en-US" sz="2000" b="1" dirty="0">
              <a:solidFill>
                <a:srgbClr val="A2A9C8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224236" y="2195984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6147" name="Picture 3" descr="H:\Documents\My Pictures\Afrika v noc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61992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:\Documents\My Pictures\Afrika v noc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2827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309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4116" y="179760"/>
            <a:ext cx="2376264" cy="504055"/>
          </a:xfrm>
        </p:spPr>
        <p:txBody>
          <a:bodyPr>
            <a:noAutofit/>
          </a:bodyPr>
          <a:lstStyle/>
          <a:p>
            <a:pPr algn="l"/>
            <a:r>
              <a:rPr lang="cs-CZ" sz="2000" b="1" dirty="0" smtClean="0">
                <a:solidFill>
                  <a:srgbClr val="084786"/>
                </a:solidFill>
                <a:latin typeface="Calibri" pitchFamily="34" charset="0"/>
              </a:rPr>
              <a:t>EGAP/</a:t>
            </a:r>
            <a:endParaRPr lang="en-US" sz="2000" dirty="0">
              <a:solidFill>
                <a:srgbClr val="084786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1008212" y="179760"/>
            <a:ext cx="4392488" cy="504055"/>
          </a:xfrm>
          <a:prstGeom prst="rect">
            <a:avLst/>
          </a:prstGeom>
        </p:spPr>
        <p:txBody>
          <a:bodyPr vert="horz" lIns="129607" tIns="64804" rIns="129607" bIns="64804" rtlCol="0" anchor="ctr">
            <a:noAutofit/>
          </a:bodyPr>
          <a:lstStyle>
            <a:lvl1pPr algn="ctr" defTabSz="1296071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dirty="0" smtClean="0">
                <a:solidFill>
                  <a:srgbClr val="A2A9C8"/>
                </a:solidFill>
              </a:rPr>
              <a:t>Perspektivní obory</a:t>
            </a:r>
            <a:endParaRPr lang="en-US" sz="2000" dirty="0">
              <a:solidFill>
                <a:srgbClr val="A2A9C8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0090" y="1403896"/>
            <a:ext cx="12241450" cy="599287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ENERGETIKA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/>
              <a:t>Obnovitelné zdroje – především vodní a solární elektrárny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 marL="0" lvl="0" indent="0">
              <a:buNone/>
            </a:pPr>
            <a:r>
              <a:rPr lang="cs-CZ" b="1" dirty="0" smtClean="0"/>
              <a:t>Uhelné elektrárny – od 2017 bude možná státní podpora pouze do těchto afrických zemí:</a:t>
            </a:r>
          </a:p>
          <a:p>
            <a:pPr marL="0" lvl="0" indent="0">
              <a:buNone/>
            </a:pPr>
            <a:endParaRPr lang="cs-CZ" b="1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b="1" dirty="0" err="1" smtClean="0">
                <a:hlinkClick r:id="rId3"/>
              </a:rPr>
              <a:t>Cameroon</a:t>
            </a:r>
            <a:r>
              <a:rPr lang="cs-CZ" b="1" dirty="0" smtClean="0"/>
              <a:t> </a:t>
            </a:r>
            <a:endParaRPr lang="cs-CZ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b="1" dirty="0">
                <a:hlinkClick r:id="rId4"/>
              </a:rPr>
              <a:t>Cape </a:t>
            </a:r>
            <a:r>
              <a:rPr lang="cs-CZ" b="1" dirty="0" err="1">
                <a:hlinkClick r:id="rId4"/>
              </a:rPr>
              <a:t>Verde</a:t>
            </a:r>
            <a:r>
              <a:rPr lang="cs-CZ" b="1" dirty="0"/>
              <a:t> 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hlinkClick r:id="rId5"/>
              </a:rPr>
              <a:t>C.A.R</a:t>
            </a:r>
            <a:r>
              <a:rPr lang="cs-CZ" b="1" dirty="0" smtClean="0">
                <a:hlinkClick r:id="rId5"/>
              </a:rPr>
              <a:t>.</a:t>
            </a:r>
            <a:endParaRPr lang="cs-CZ" b="1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b="1" dirty="0" err="1">
                <a:hlinkClick r:id="rId6"/>
              </a:rPr>
              <a:t>Congo</a:t>
            </a:r>
            <a:r>
              <a:rPr lang="cs-CZ" b="1" dirty="0">
                <a:hlinkClick r:id="rId6"/>
              </a:rPr>
              <a:t>, Republic </a:t>
            </a:r>
            <a:r>
              <a:rPr lang="cs-CZ" b="1" dirty="0" err="1">
                <a:hlinkClick r:id="rId6"/>
              </a:rPr>
              <a:t>of</a:t>
            </a:r>
            <a:r>
              <a:rPr lang="cs-CZ" b="1" dirty="0"/>
              <a:t> </a:t>
            </a:r>
            <a:endParaRPr lang="cs-CZ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b="1" dirty="0">
                <a:hlinkClick r:id="rId7"/>
              </a:rPr>
              <a:t>Lesotho</a:t>
            </a:r>
            <a:r>
              <a:rPr lang="cs-CZ" b="1" dirty="0"/>
              <a:t> </a:t>
            </a:r>
            <a:endParaRPr lang="cs-CZ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b="1" dirty="0" err="1">
                <a:hlinkClick r:id="rId8"/>
              </a:rPr>
              <a:t>Nigeria</a:t>
            </a:r>
            <a:r>
              <a:rPr lang="cs-CZ" b="1" dirty="0"/>
              <a:t> </a:t>
            </a:r>
            <a:endParaRPr lang="cs-CZ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b="1" dirty="0" err="1">
                <a:hlinkClick r:id="rId9"/>
              </a:rPr>
              <a:t>Zambia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hlinkClick r:id="rId10"/>
              </a:rPr>
              <a:t>Zimbabwe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264796" y="4140200"/>
            <a:ext cx="7632848" cy="40934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cs-CZ" dirty="0"/>
              <a:t>Transakce v případě malých </a:t>
            </a:r>
            <a:r>
              <a:rPr lang="cs-CZ" dirty="0" err="1"/>
              <a:t>podkritických</a:t>
            </a:r>
            <a:r>
              <a:rPr lang="cs-CZ" dirty="0"/>
              <a:t> uhelných elektráren do 300 MW výkonu </a:t>
            </a:r>
            <a:r>
              <a:rPr lang="cs-CZ" dirty="0" smtClean="0"/>
              <a:t>bude </a:t>
            </a:r>
            <a:r>
              <a:rPr lang="cs-CZ" dirty="0"/>
              <a:t>možné provádět pouze do tzv. IDA-</a:t>
            </a:r>
            <a:r>
              <a:rPr lang="cs-CZ" dirty="0" err="1"/>
              <a:t>eligible</a:t>
            </a:r>
            <a:r>
              <a:rPr lang="cs-CZ" dirty="0"/>
              <a:t> zemí, a to s maximální délkou splatnosti 10 let. 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endParaRPr lang="cs-CZ" dirty="0"/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cs-CZ" dirty="0"/>
              <a:t>Pro rozšíření elektrárny </a:t>
            </a:r>
            <a:r>
              <a:rPr lang="cs-CZ" dirty="0" smtClean="0"/>
              <a:t>platí </a:t>
            </a:r>
            <a:r>
              <a:rPr lang="cs-CZ" dirty="0"/>
              <a:t>podmínky jako pro novou elektrárnu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endParaRPr lang="cs-CZ" dirty="0"/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cs-CZ" dirty="0"/>
              <a:t>Modernizace elektráren - bude možné realizovat dle standardních podmínek Konsensu</a:t>
            </a:r>
          </a:p>
        </p:txBody>
      </p:sp>
    </p:spTree>
    <p:extLst>
      <p:ext uri="{BB962C8B-B14F-4D97-AF65-F5344CB8AC3E}">
        <p14:creationId xmlns:p14="http://schemas.microsoft.com/office/powerpoint/2010/main" val="4032739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4116" y="179760"/>
            <a:ext cx="2376264" cy="504055"/>
          </a:xfrm>
        </p:spPr>
        <p:txBody>
          <a:bodyPr>
            <a:noAutofit/>
          </a:bodyPr>
          <a:lstStyle/>
          <a:p>
            <a:pPr algn="l"/>
            <a:r>
              <a:rPr lang="cs-CZ" sz="2000" b="1" dirty="0" smtClean="0">
                <a:solidFill>
                  <a:srgbClr val="084786"/>
                </a:solidFill>
                <a:latin typeface="Calibri" pitchFamily="34" charset="0"/>
              </a:rPr>
              <a:t>EGAP/</a:t>
            </a:r>
            <a:endParaRPr lang="en-US" sz="2000" dirty="0">
              <a:solidFill>
                <a:srgbClr val="084786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1008212" y="179760"/>
            <a:ext cx="7200800" cy="504055"/>
          </a:xfrm>
          <a:prstGeom prst="rect">
            <a:avLst/>
          </a:prstGeom>
        </p:spPr>
        <p:txBody>
          <a:bodyPr vert="horz" lIns="129607" tIns="64804" rIns="129607" bIns="64804" rtlCol="0" anchor="ctr">
            <a:noAutofit/>
          </a:bodyPr>
          <a:lstStyle>
            <a:lvl1pPr algn="ctr" defTabSz="1296071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>
                <a:solidFill>
                  <a:schemeClr val="tx2"/>
                </a:solidFill>
              </a:rPr>
              <a:t>Nové možnosti podle Mapy oborových příležitostí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0090" y="1932094"/>
            <a:ext cx="12241450" cy="546468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cs-CZ" dirty="0" smtClean="0"/>
          </a:p>
          <a:p>
            <a:pPr marL="228600" indent="-228600">
              <a:spcAft>
                <a:spcPts val="600"/>
              </a:spcAft>
              <a:buAutoNum type="arabicParenR"/>
            </a:pPr>
            <a:r>
              <a:rPr lang="cs-CZ" sz="4800" b="1" dirty="0" smtClean="0">
                <a:solidFill>
                  <a:srgbClr val="313689"/>
                </a:solidFill>
              </a:rPr>
              <a:t> Zemědělská </a:t>
            </a:r>
            <a:r>
              <a:rPr lang="cs-CZ" sz="4800" b="1" dirty="0">
                <a:solidFill>
                  <a:srgbClr val="313689"/>
                </a:solidFill>
              </a:rPr>
              <a:t>a potravinářská technika, hnojiva, pesticidy </a:t>
            </a:r>
          </a:p>
          <a:p>
            <a:pPr marL="228600" indent="-228600">
              <a:spcAft>
                <a:spcPts val="600"/>
              </a:spcAft>
              <a:buFontTx/>
              <a:buAutoNum type="arabicParenR"/>
            </a:pPr>
            <a:r>
              <a:rPr lang="cs-CZ" sz="4800" b="1" dirty="0" smtClean="0">
                <a:solidFill>
                  <a:srgbClr val="313689"/>
                </a:solidFill>
              </a:rPr>
              <a:t> Textilní</a:t>
            </a:r>
            <a:r>
              <a:rPr lang="cs-CZ" sz="4800" b="1" dirty="0">
                <a:solidFill>
                  <a:srgbClr val="313689"/>
                </a:solidFill>
              </a:rPr>
              <a:t>, kožedělné, obráběcí a tvářecí stroje</a:t>
            </a:r>
          </a:p>
          <a:p>
            <a:pPr marL="228600" indent="-228600">
              <a:spcAft>
                <a:spcPts val="600"/>
              </a:spcAft>
              <a:buAutoNum type="arabicParenR"/>
            </a:pPr>
            <a:r>
              <a:rPr lang="cs-CZ" sz="4800" b="1" dirty="0" smtClean="0">
                <a:solidFill>
                  <a:srgbClr val="313689"/>
                </a:solidFill>
              </a:rPr>
              <a:t> Malá </a:t>
            </a:r>
            <a:r>
              <a:rPr lang="cs-CZ" sz="4800" b="1" dirty="0">
                <a:solidFill>
                  <a:srgbClr val="313689"/>
                </a:solidFill>
              </a:rPr>
              <a:t>letadla a dopravní prostředky</a:t>
            </a:r>
          </a:p>
          <a:p>
            <a:pPr marL="228600" indent="-228600">
              <a:spcAft>
                <a:spcPts val="600"/>
              </a:spcAft>
              <a:buAutoNum type="arabicParenR"/>
            </a:pPr>
            <a:r>
              <a:rPr lang="cs-CZ" sz="4800" b="1" dirty="0" smtClean="0">
                <a:solidFill>
                  <a:srgbClr val="313689"/>
                </a:solidFill>
              </a:rPr>
              <a:t> Zdravotnická </a:t>
            </a:r>
            <a:r>
              <a:rPr lang="cs-CZ" sz="4800" b="1" dirty="0">
                <a:solidFill>
                  <a:srgbClr val="313689"/>
                </a:solidFill>
              </a:rPr>
              <a:t>technika</a:t>
            </a:r>
          </a:p>
          <a:p>
            <a:pPr marL="228600" indent="-228600">
              <a:spcAft>
                <a:spcPts val="600"/>
              </a:spcAft>
              <a:buAutoNum type="arabicParenR"/>
            </a:pPr>
            <a:r>
              <a:rPr lang="cs-CZ" sz="4800" b="1" dirty="0" smtClean="0">
                <a:solidFill>
                  <a:srgbClr val="313689"/>
                </a:solidFill>
              </a:rPr>
              <a:t> Konstrukční </a:t>
            </a:r>
            <a:r>
              <a:rPr lang="cs-CZ" sz="4800" b="1" dirty="0">
                <a:solidFill>
                  <a:srgbClr val="313689"/>
                </a:solidFill>
              </a:rPr>
              <a:t>ocel</a:t>
            </a:r>
          </a:p>
          <a:p>
            <a:pPr marL="228600" indent="-228600">
              <a:spcAft>
                <a:spcPts val="600"/>
              </a:spcAft>
              <a:buAutoNum type="arabicParenR"/>
            </a:pPr>
            <a:r>
              <a:rPr lang="cs-CZ" sz="4800" b="1" dirty="0" smtClean="0">
                <a:solidFill>
                  <a:srgbClr val="313689"/>
                </a:solidFill>
              </a:rPr>
              <a:t> Technologie </a:t>
            </a:r>
            <a:r>
              <a:rPr lang="cs-CZ" sz="4800" b="1" dirty="0">
                <a:solidFill>
                  <a:srgbClr val="313689"/>
                </a:solidFill>
              </a:rPr>
              <a:t>na zpracování odpadů, ekologie</a:t>
            </a:r>
          </a:p>
          <a:p>
            <a:pPr marL="228600" indent="-228600">
              <a:spcAft>
                <a:spcPts val="600"/>
              </a:spcAft>
              <a:buAutoNum type="arabicParenR"/>
            </a:pPr>
            <a:r>
              <a:rPr lang="cs-CZ" sz="4800" b="1" dirty="0" smtClean="0">
                <a:solidFill>
                  <a:srgbClr val="313689"/>
                </a:solidFill>
              </a:rPr>
              <a:t> Infrastruktura </a:t>
            </a:r>
            <a:r>
              <a:rPr lang="cs-CZ" sz="4800" b="1" dirty="0">
                <a:solidFill>
                  <a:srgbClr val="313689"/>
                </a:solidFill>
              </a:rPr>
              <a:t>a dopravní systémy</a:t>
            </a:r>
          </a:p>
          <a:p>
            <a:pPr marL="228600" indent="-228600">
              <a:spcAft>
                <a:spcPts val="600"/>
              </a:spcAft>
              <a:buAutoNum type="arabicParenR"/>
            </a:pPr>
            <a:r>
              <a:rPr lang="cs-CZ" sz="4800" b="1" dirty="0" smtClean="0">
                <a:solidFill>
                  <a:srgbClr val="313689"/>
                </a:solidFill>
              </a:rPr>
              <a:t> Zdravotnictví</a:t>
            </a:r>
            <a:endParaRPr lang="cs-CZ" sz="4800" b="1" dirty="0">
              <a:solidFill>
                <a:srgbClr val="313689"/>
              </a:solidFill>
            </a:endParaRPr>
          </a:p>
          <a:p>
            <a:pPr marL="228600" indent="-228600">
              <a:spcAft>
                <a:spcPts val="600"/>
              </a:spcAft>
              <a:buAutoNum type="arabicParenR"/>
            </a:pPr>
            <a:r>
              <a:rPr lang="cs-CZ" sz="4800" b="1" dirty="0">
                <a:solidFill>
                  <a:srgbClr val="313689"/>
                </a:solidFill>
              </a:rPr>
              <a:t> Těžba a těžební technika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4982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7200" b="1" dirty="0" smtClean="0">
                <a:solidFill>
                  <a:srgbClr val="084786"/>
                </a:solidFill>
                <a:latin typeface="Calibri" pitchFamily="34" charset="0"/>
              </a:rPr>
              <a:t>Děkuji za pozornost</a:t>
            </a:r>
            <a:endParaRPr lang="en-US" sz="7200" b="1" dirty="0">
              <a:solidFill>
                <a:srgbClr val="084786"/>
              </a:solidFill>
              <a:latin typeface="Calibri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60340" y="4428232"/>
            <a:ext cx="10081260" cy="2116102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  <a:latin typeface="+mj-lt"/>
              </a:rPr>
              <a:t>Jan Procházka</a:t>
            </a:r>
          </a:p>
          <a:p>
            <a:r>
              <a:rPr lang="cs-CZ" sz="2800" dirty="0" err="1" smtClean="0">
                <a:latin typeface="+mj-lt"/>
                <a:hlinkClick r:id="rId3"/>
              </a:rPr>
              <a:t>prochazka</a:t>
            </a:r>
            <a:r>
              <a:rPr lang="en-US" sz="2800" dirty="0" smtClean="0">
                <a:latin typeface="+mj-lt"/>
                <a:hlinkClick r:id="rId3"/>
              </a:rPr>
              <a:t>@</a:t>
            </a:r>
            <a:r>
              <a:rPr lang="cs-CZ" sz="2800" dirty="0">
                <a:latin typeface="+mj-lt"/>
                <a:hlinkClick r:id="rId3"/>
              </a:rPr>
              <a:t>egap.cz</a:t>
            </a:r>
            <a:endParaRPr lang="cs-CZ" sz="2800" dirty="0">
              <a:latin typeface="+mj-lt"/>
            </a:endParaRPr>
          </a:p>
          <a:p>
            <a:r>
              <a:rPr lang="cs-CZ" sz="2800" dirty="0">
                <a:latin typeface="+mj-lt"/>
              </a:rPr>
              <a:t>www.egap.cz</a:t>
            </a:r>
            <a:r>
              <a:rPr lang="en-US" sz="2800" dirty="0">
                <a:latin typeface="+mj-lt"/>
              </a:rPr>
              <a:t> </a:t>
            </a:r>
            <a:endParaRPr lang="cs-CZ" sz="2800" dirty="0">
              <a:latin typeface="+mj-lt"/>
            </a:endParaRPr>
          </a:p>
          <a:p>
            <a:endParaRPr lang="cs-CZ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24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180" y="2844056"/>
            <a:ext cx="12961620" cy="1584176"/>
          </a:xfrm>
        </p:spPr>
        <p:txBody>
          <a:bodyPr>
            <a:normAutofit fontScale="90000"/>
          </a:bodyPr>
          <a:lstStyle/>
          <a:p>
            <a:r>
              <a:rPr lang="cs-CZ" sz="6600" b="1" dirty="0" smtClean="0">
                <a:solidFill>
                  <a:srgbClr val="084786"/>
                </a:solidFill>
              </a:rPr>
              <a:t>EGAP- spolehlivý partner českého exportu</a:t>
            </a:r>
            <a:endParaRPr lang="en-US" sz="6600" b="1" dirty="0">
              <a:solidFill>
                <a:srgbClr val="084786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256684" y="5220320"/>
            <a:ext cx="40324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dirty="0" smtClean="0"/>
              <a:t>23 let existence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dirty="0" smtClean="0"/>
              <a:t>Státní podpora exportu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dirty="0" smtClean="0"/>
              <a:t>Pojištěný export za více než 750 miliard korun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870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4116" y="179760"/>
            <a:ext cx="3240360" cy="504055"/>
          </a:xfrm>
        </p:spPr>
        <p:txBody>
          <a:bodyPr>
            <a:noAutofit/>
          </a:bodyPr>
          <a:lstStyle/>
          <a:p>
            <a:pPr algn="l"/>
            <a:r>
              <a:rPr lang="cs-CZ" sz="2000" b="1" dirty="0" smtClean="0">
                <a:solidFill>
                  <a:srgbClr val="084786"/>
                </a:solidFill>
                <a:latin typeface="Calibri" pitchFamily="34" charset="0"/>
              </a:rPr>
              <a:t>Podpora exportu/</a:t>
            </a:r>
            <a:endParaRPr lang="en-US" sz="2000" dirty="0">
              <a:solidFill>
                <a:srgbClr val="084786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2160340" y="179760"/>
            <a:ext cx="4824536" cy="504055"/>
          </a:xfrm>
          <a:prstGeom prst="rect">
            <a:avLst/>
          </a:prstGeom>
        </p:spPr>
        <p:txBody>
          <a:bodyPr vert="horz" lIns="129607" tIns="64804" rIns="129607" bIns="64804" rtlCol="0" anchor="ctr">
            <a:noAutofit/>
          </a:bodyPr>
          <a:lstStyle>
            <a:lvl1pPr algn="ctr" defTabSz="1296071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>
                <a:solidFill>
                  <a:srgbClr val="A2A9C8"/>
                </a:solidFill>
                <a:latin typeface="Calibri" pitchFamily="34" charset="0"/>
              </a:rPr>
              <a:t>EGAP a 23 let pojišťování exportu</a:t>
            </a:r>
            <a:endParaRPr lang="en-US" sz="2000" dirty="0">
              <a:solidFill>
                <a:srgbClr val="A2A9C8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924" y="2492404"/>
            <a:ext cx="9217951" cy="374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51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4116" y="179760"/>
            <a:ext cx="4176464" cy="504055"/>
          </a:xfrm>
        </p:spPr>
        <p:txBody>
          <a:bodyPr>
            <a:noAutofit/>
          </a:bodyPr>
          <a:lstStyle/>
          <a:p>
            <a:pPr algn="l"/>
            <a:r>
              <a:rPr lang="cs-CZ" sz="2000" b="1" dirty="0" smtClean="0">
                <a:solidFill>
                  <a:srgbClr val="084786"/>
                </a:solidFill>
                <a:latin typeface="Calibri" pitchFamily="34" charset="0"/>
              </a:rPr>
              <a:t>Podpora exportu /</a:t>
            </a:r>
            <a:endParaRPr lang="en-US" sz="2000" dirty="0">
              <a:solidFill>
                <a:srgbClr val="084786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2304356" y="179760"/>
            <a:ext cx="4176464" cy="504055"/>
          </a:xfrm>
          <a:prstGeom prst="rect">
            <a:avLst/>
          </a:prstGeom>
        </p:spPr>
        <p:txBody>
          <a:bodyPr vert="horz" lIns="129607" tIns="64804" rIns="129607" bIns="64804" rtlCol="0" anchor="ctr">
            <a:noAutofit/>
          </a:bodyPr>
          <a:lstStyle>
            <a:lvl1pPr algn="ctr" defTabSz="1296071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>
                <a:solidFill>
                  <a:srgbClr val="A2A9C8"/>
                </a:solidFill>
              </a:rPr>
              <a:t>Vývoj v roce 2015</a:t>
            </a:r>
            <a:endParaRPr lang="en-US" sz="2000" b="1" dirty="0">
              <a:solidFill>
                <a:srgbClr val="A2A9C8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090543"/>
              </p:ext>
            </p:extLst>
          </p:nvPr>
        </p:nvGraphicFramePr>
        <p:xfrm>
          <a:off x="864196" y="1115864"/>
          <a:ext cx="12960350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971550"/>
            <a:ext cx="8931275" cy="63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887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180" y="2844056"/>
            <a:ext cx="12961620" cy="1584176"/>
          </a:xfrm>
        </p:spPr>
        <p:txBody>
          <a:bodyPr>
            <a:normAutofit/>
          </a:bodyPr>
          <a:lstStyle/>
          <a:p>
            <a:r>
              <a:rPr lang="cs-CZ" sz="6600" b="1" dirty="0" smtClean="0">
                <a:solidFill>
                  <a:srgbClr val="084786"/>
                </a:solidFill>
              </a:rPr>
              <a:t>EGAP- CO POJIŠŤUJEME</a:t>
            </a:r>
            <a:endParaRPr lang="en-US" sz="6600" b="1" dirty="0">
              <a:solidFill>
                <a:srgbClr val="0847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6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4116" y="179760"/>
            <a:ext cx="3240360" cy="504055"/>
          </a:xfrm>
        </p:spPr>
        <p:txBody>
          <a:bodyPr>
            <a:noAutofit/>
          </a:bodyPr>
          <a:lstStyle/>
          <a:p>
            <a:pPr algn="l"/>
            <a:r>
              <a:rPr lang="cs-CZ" sz="2000" b="1" dirty="0" smtClean="0">
                <a:solidFill>
                  <a:srgbClr val="084786"/>
                </a:solidFill>
                <a:latin typeface="Calibri" pitchFamily="34" charset="0"/>
              </a:rPr>
              <a:t>Podpora exportu/</a:t>
            </a:r>
            <a:endParaRPr lang="en-US" sz="2000" dirty="0">
              <a:solidFill>
                <a:srgbClr val="084786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2088332" y="179760"/>
            <a:ext cx="4824536" cy="504055"/>
          </a:xfrm>
          <a:prstGeom prst="rect">
            <a:avLst/>
          </a:prstGeom>
        </p:spPr>
        <p:txBody>
          <a:bodyPr vert="horz" lIns="129607" tIns="64804" rIns="129607" bIns="64804" rtlCol="0" anchor="ctr">
            <a:noAutofit/>
          </a:bodyPr>
          <a:lstStyle>
            <a:lvl1pPr algn="ctr" defTabSz="1296071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>
                <a:solidFill>
                  <a:srgbClr val="A2A9C8"/>
                </a:solidFill>
                <a:latin typeface="Calibri" pitchFamily="34" charset="0"/>
              </a:rPr>
              <a:t>EGAP – co pojišťujeme</a:t>
            </a:r>
            <a:endParaRPr lang="en-US" sz="2000" dirty="0">
              <a:solidFill>
                <a:srgbClr val="A2A9C8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84" y="1835944"/>
            <a:ext cx="1015312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931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4116" y="179760"/>
            <a:ext cx="3312368" cy="504055"/>
          </a:xfrm>
        </p:spPr>
        <p:txBody>
          <a:bodyPr>
            <a:noAutofit/>
          </a:bodyPr>
          <a:lstStyle/>
          <a:p>
            <a:pPr algn="l"/>
            <a:r>
              <a:rPr lang="cs-CZ" sz="2000" b="1" dirty="0" smtClean="0">
                <a:solidFill>
                  <a:srgbClr val="084786"/>
                </a:solidFill>
                <a:latin typeface="Calibri" pitchFamily="34" charset="0"/>
              </a:rPr>
              <a:t>Podpora exportu/</a:t>
            </a:r>
            <a:endParaRPr lang="en-US" sz="2000" dirty="0">
              <a:solidFill>
                <a:srgbClr val="084786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2160340" y="179760"/>
            <a:ext cx="3240360" cy="504055"/>
          </a:xfrm>
          <a:prstGeom prst="rect">
            <a:avLst/>
          </a:prstGeom>
        </p:spPr>
        <p:txBody>
          <a:bodyPr vert="horz" lIns="129607" tIns="64804" rIns="129607" bIns="64804" rtlCol="0" anchor="ctr">
            <a:noAutofit/>
          </a:bodyPr>
          <a:lstStyle>
            <a:lvl1pPr algn="ctr" defTabSz="1296071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>
                <a:solidFill>
                  <a:srgbClr val="A2A9C8"/>
                </a:solidFill>
              </a:rPr>
              <a:t>Co pojišťujeme</a:t>
            </a:r>
            <a:endParaRPr lang="en-US" sz="2000" b="1" dirty="0">
              <a:solidFill>
                <a:srgbClr val="A2A9C8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0090" y="1932094"/>
            <a:ext cx="12961620" cy="573649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  <a:defRPr/>
            </a:pPr>
            <a:r>
              <a:rPr lang="cs-CZ" sz="5100" dirty="0" smtClean="0"/>
              <a:t>Pojišťujeme faktury už od 100.000,-Kč (produkt B a C)</a:t>
            </a:r>
          </a:p>
          <a:p>
            <a:pPr>
              <a:lnSpc>
                <a:spcPct val="150000"/>
              </a:lnSpc>
              <a:defRPr/>
            </a:pPr>
            <a:r>
              <a:rPr lang="cs-CZ" sz="5100" dirty="0" smtClean="0"/>
              <a:t>Díky </a:t>
            </a:r>
            <a:r>
              <a:rPr lang="cs-CZ" sz="5100" dirty="0"/>
              <a:t>roli EGAP získávají exportéři přístup k financování</a:t>
            </a:r>
          </a:p>
          <a:p>
            <a:pPr>
              <a:lnSpc>
                <a:spcPct val="150000"/>
              </a:lnSpc>
              <a:defRPr/>
            </a:pPr>
            <a:r>
              <a:rPr lang="cs-CZ" sz="5100" b="1" dirty="0"/>
              <a:t>Pojištění EGAP bankami akceptováno jako plnohodnotné zajištění úvěru – „nulová váha rizika“</a:t>
            </a:r>
          </a:p>
          <a:p>
            <a:pPr indent="0">
              <a:buNone/>
              <a:defRPr/>
            </a:pPr>
            <a:endParaRPr lang="cs-CZ" sz="5100" b="1" dirty="0"/>
          </a:p>
          <a:p>
            <a:pPr indent="0">
              <a:buNone/>
              <a:defRPr/>
            </a:pPr>
            <a:endParaRPr lang="cs-CZ" sz="5100" b="1" dirty="0"/>
          </a:p>
          <a:p>
            <a:pPr indent="0">
              <a:buNone/>
              <a:defRPr/>
            </a:pPr>
            <a:r>
              <a:rPr lang="cs-CZ" sz="5100" b="1" dirty="0"/>
              <a:t>Výhoda: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cs-CZ" sz="5100" dirty="0"/>
              <a:t>Pro exportéra – peníze ihned doma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cs-CZ" sz="5100" dirty="0"/>
              <a:t>Pro importéra – výborné finanční podmínky, které by pravděpodobně nebyl schopen sám na domácím trhu získat </a:t>
            </a:r>
          </a:p>
          <a:p>
            <a:pPr indent="0" algn="r">
              <a:buNone/>
              <a:defRPr/>
            </a:pPr>
            <a:endParaRPr lang="cs-CZ" sz="4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4800" dirty="0"/>
          </a:p>
          <a:p>
            <a:pPr>
              <a:buFont typeface="Wingdings" panose="05000000000000000000" pitchFamily="2" charset="2"/>
              <a:buChar char="§"/>
            </a:pPr>
            <a:endParaRPr lang="cs-CZ" sz="4800" dirty="0"/>
          </a:p>
          <a:p>
            <a:pPr marL="0" indent="0">
              <a:buNone/>
            </a:pPr>
            <a:endParaRPr lang="cs-CZ" sz="4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0867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180" y="2844056"/>
            <a:ext cx="12961620" cy="1584176"/>
          </a:xfrm>
        </p:spPr>
        <p:txBody>
          <a:bodyPr>
            <a:normAutofit/>
          </a:bodyPr>
          <a:lstStyle/>
          <a:p>
            <a:r>
              <a:rPr lang="cs-CZ" sz="6600" b="1" dirty="0" smtClean="0">
                <a:solidFill>
                  <a:srgbClr val="084786"/>
                </a:solidFill>
              </a:rPr>
              <a:t>EGAP- zkušenosti v Africe</a:t>
            </a:r>
            <a:endParaRPr lang="en-US" sz="6600" b="1" dirty="0">
              <a:solidFill>
                <a:srgbClr val="0847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6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4116" y="179760"/>
            <a:ext cx="3312368" cy="504055"/>
          </a:xfrm>
        </p:spPr>
        <p:txBody>
          <a:bodyPr>
            <a:noAutofit/>
          </a:bodyPr>
          <a:lstStyle/>
          <a:p>
            <a:pPr algn="l"/>
            <a:r>
              <a:rPr lang="cs-CZ" sz="2000" b="1" dirty="0" smtClean="0">
                <a:solidFill>
                  <a:srgbClr val="084786"/>
                </a:solidFill>
                <a:latin typeface="Calibri" pitchFamily="34" charset="0"/>
              </a:rPr>
              <a:t>Podpora exportu do Afriky/</a:t>
            </a:r>
            <a:endParaRPr lang="en-US" sz="2000" dirty="0">
              <a:solidFill>
                <a:srgbClr val="084786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3240460" y="179760"/>
            <a:ext cx="2952328" cy="504055"/>
          </a:xfrm>
          <a:prstGeom prst="rect">
            <a:avLst/>
          </a:prstGeom>
        </p:spPr>
        <p:txBody>
          <a:bodyPr vert="horz" lIns="129607" tIns="64804" rIns="129607" bIns="64804" rtlCol="0" anchor="ctr">
            <a:noAutofit/>
          </a:bodyPr>
          <a:lstStyle>
            <a:lvl1pPr algn="ctr" defTabSz="1296071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dirty="0" smtClean="0">
                <a:solidFill>
                  <a:srgbClr val="A2A9C8"/>
                </a:solidFill>
              </a:rPr>
              <a:t>Vývoj  od roku 2007</a:t>
            </a:r>
            <a:endParaRPr lang="en-US" sz="2000" dirty="0">
              <a:solidFill>
                <a:srgbClr val="A2A9C8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0090" y="1932094"/>
            <a:ext cx="12961620" cy="573649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cs-CZ" sz="4800" dirty="0"/>
          </a:p>
          <a:p>
            <a:pPr marL="0" indent="0">
              <a:buNone/>
            </a:pPr>
            <a:endParaRPr lang="cs-CZ" sz="4800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276" y="2285808"/>
            <a:ext cx="4633512" cy="4662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840860" y="2893705"/>
            <a:ext cx="59766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Od roku 2007 byl pojištěn export do 13 afrických zemích celkem za 15,2 mld. Kč</a:t>
            </a:r>
            <a:r>
              <a:rPr lang="cs-CZ" b="1" dirty="0" smtClean="0"/>
              <a:t>:</a:t>
            </a:r>
          </a:p>
          <a:p>
            <a:endParaRPr lang="cs-CZ" b="1" dirty="0"/>
          </a:p>
          <a:p>
            <a:endParaRPr lang="cs-CZ" b="1" dirty="0"/>
          </a:p>
          <a:p>
            <a:r>
              <a:rPr lang="cs-CZ" dirty="0"/>
              <a:t>Alžírsko, Angola, Egypt, </a:t>
            </a:r>
          </a:p>
          <a:p>
            <a:r>
              <a:rPr lang="cs-CZ" dirty="0"/>
              <a:t>Etiopie, Gabun, Keňa, </a:t>
            </a:r>
          </a:p>
          <a:p>
            <a:r>
              <a:rPr lang="cs-CZ" dirty="0"/>
              <a:t>Maroko, JAR, </a:t>
            </a:r>
            <a:r>
              <a:rPr lang="cs-CZ" dirty="0" err="1"/>
              <a:t>Tanzánie</a:t>
            </a:r>
            <a:r>
              <a:rPr lang="cs-CZ" dirty="0"/>
              <a:t>, </a:t>
            </a:r>
          </a:p>
          <a:p>
            <a:r>
              <a:rPr lang="cs-CZ" dirty="0"/>
              <a:t>Tunisko, Uganda, Nigérie, </a:t>
            </a:r>
            <a:endParaRPr lang="cs-CZ" dirty="0" smtClean="0"/>
          </a:p>
          <a:p>
            <a:r>
              <a:rPr lang="cs-CZ" dirty="0" smtClean="0"/>
              <a:t>Mauricius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81053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422</Words>
  <Application>Microsoft Office PowerPoint</Application>
  <PresentationFormat>Vlastní</PresentationFormat>
  <Paragraphs>118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Motiv sady Office</vt:lpstr>
      <vt:lpstr>1_Motiv sady Office</vt:lpstr>
      <vt:lpstr>2_Motiv sady Office</vt:lpstr>
      <vt:lpstr>Afrika – exportní příležitosti</vt:lpstr>
      <vt:lpstr>EGAP- spolehlivý partner českého exportu</vt:lpstr>
      <vt:lpstr>Podpora exportu/</vt:lpstr>
      <vt:lpstr>Podpora exportu /</vt:lpstr>
      <vt:lpstr>EGAP- CO POJIŠŤUJEME</vt:lpstr>
      <vt:lpstr>Podpora exportu/</vt:lpstr>
      <vt:lpstr>Podpora exportu/</vt:lpstr>
      <vt:lpstr>EGAP- zkušenosti v Africe</vt:lpstr>
      <vt:lpstr>Podpora exportu do Afriky/</vt:lpstr>
      <vt:lpstr>Podpora exportu do Afriky</vt:lpstr>
      <vt:lpstr>Podpora exportu/</vt:lpstr>
      <vt:lpstr>Podpora exportu/</vt:lpstr>
      <vt:lpstr>Podpora exportu/</vt:lpstr>
      <vt:lpstr>Afrika a nové příležitosti</vt:lpstr>
      <vt:lpstr>EGAP/</vt:lpstr>
      <vt:lpstr>EGAP a Afrika/</vt:lpstr>
      <vt:lpstr>EGAP/</vt:lpstr>
      <vt:lpstr>EGAP/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MaiB</dc:creator>
  <cp:keywords>EGAPDocsOldFormat</cp:keywords>
  <cp:lastModifiedBy>Jiří JANÍČEK</cp:lastModifiedBy>
  <cp:revision>53</cp:revision>
  <dcterms:created xsi:type="dcterms:W3CDTF">2015-10-29T20:58:35Z</dcterms:created>
  <dcterms:modified xsi:type="dcterms:W3CDTF">2015-12-14T10:15:32Z</dcterms:modified>
</cp:coreProperties>
</file>