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1" r:id="rId1"/>
  </p:sldMasterIdLst>
  <p:notesMasterIdLst>
    <p:notesMasterId r:id="rId19"/>
  </p:notesMasterIdLst>
  <p:handoutMasterIdLst>
    <p:handoutMasterId r:id="rId20"/>
  </p:handoutMasterIdLst>
  <p:sldIdLst>
    <p:sldId id="404" r:id="rId2"/>
    <p:sldId id="383" r:id="rId3"/>
    <p:sldId id="376" r:id="rId4"/>
    <p:sldId id="405" r:id="rId5"/>
    <p:sldId id="406" r:id="rId6"/>
    <p:sldId id="407" r:id="rId7"/>
    <p:sldId id="411" r:id="rId8"/>
    <p:sldId id="415" r:id="rId9"/>
    <p:sldId id="416" r:id="rId10"/>
    <p:sldId id="408" r:id="rId11"/>
    <p:sldId id="409" r:id="rId12"/>
    <p:sldId id="413" r:id="rId13"/>
    <p:sldId id="414" r:id="rId14"/>
    <p:sldId id="410" r:id="rId15"/>
    <p:sldId id="412" r:id="rId16"/>
    <p:sldId id="417" r:id="rId17"/>
    <p:sldId id="418" r:id="rId18"/>
  </p:sldIdLst>
  <p:sldSz cx="9144000" cy="6858000" type="screen4x3"/>
  <p:notesSz cx="6794500" cy="9931400"/>
  <p:defaultTextStyle>
    <a:defPPr>
      <a:defRPr lang="cs-CZ"/>
    </a:defPPr>
    <a:lvl1pPr algn="ctr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E4B6CD"/>
    <a:srgbClr val="EAF6F2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20256" autoAdjust="0"/>
    <p:restoredTop sz="83000" autoAdjust="0"/>
  </p:normalViewPr>
  <p:slideViewPr>
    <p:cSldViewPr>
      <p:cViewPr varScale="1">
        <p:scale>
          <a:sx n="97" d="100"/>
          <a:sy n="97" d="100"/>
        </p:scale>
        <p:origin x="-114" y="-3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857" cy="496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645" y="0"/>
            <a:ext cx="2945856" cy="496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4587"/>
            <a:ext cx="2945857" cy="496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645" y="9434587"/>
            <a:ext cx="2945856" cy="496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86C7B9CE-92BD-49A5-A345-B802D0D8442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51699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857" cy="496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645" y="0"/>
            <a:ext cx="2945856" cy="496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4400" y="744538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5934" y="4716482"/>
            <a:ext cx="4982633" cy="4469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4587"/>
            <a:ext cx="2945857" cy="496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645" y="9434587"/>
            <a:ext cx="2945856" cy="496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FD9B2BB1-3EF8-4A5E-A74E-AFDE8D1B09C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6525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5" name="Obdélník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6" name="Obdélník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cs-CZ" smtClean="0"/>
              <a:t>Klepnutím lze upravit styl předlohy podnadpisů.</a:t>
            </a:r>
            <a:endParaRPr lang="en-US"/>
          </a:p>
        </p:txBody>
      </p:sp>
      <p:sp>
        <p:nvSpPr>
          <p:cNvPr id="7" name="Zástupný symbol pro datum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" name="Zástupný symbol pro zápatí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E40E65B-99D1-498E-95C9-FC41303DC55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5" name="Obdélník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6" name="Obdélník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7" name="Zástupný symbol pro datum 11"/>
          <p:cNvSpPr>
            <a:spLocks noGrp="1"/>
          </p:cNvSpPr>
          <p:nvPr>
            <p:ph type="dt" sz="half" idx="10"/>
          </p:nvPr>
        </p:nvSpPr>
        <p:spPr>
          <a:xfrm>
            <a:off x="6096000" y="6248400"/>
            <a:ext cx="2667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CFBDD7E-4EB0-4B80-B2FD-8F00CCD38C6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9" name="Zástupný symbol pro zápatí 13"/>
          <p:cNvSpPr>
            <a:spLocks noGrp="1"/>
          </p:cNvSpPr>
          <p:nvPr>
            <p:ph type="ftr" sz="quarter" idx="12"/>
          </p:nvPr>
        </p:nvSpPr>
        <p:spPr>
          <a:xfrm>
            <a:off x="609600" y="6248400"/>
            <a:ext cx="54213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6" name="Obdélník 5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7" name="Obdélník 6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>
          <a:xfrm>
            <a:off x="6096000" y="6248400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1"/>
          </p:nvPr>
        </p:nvSpPr>
        <p:spPr>
          <a:xfrm>
            <a:off x="0" y="1271588"/>
            <a:ext cx="533400" cy="24447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F1CAFDC9-1478-4FA1-8D12-8FF5378C596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12" name="Zástupný symbol pro zápatí 11"/>
          <p:cNvSpPr>
            <a:spLocks noGrp="1"/>
          </p:cNvSpPr>
          <p:nvPr>
            <p:ph type="ftr" sz="quarter" idx="12"/>
          </p:nvPr>
        </p:nvSpPr>
        <p:spPr>
          <a:xfrm>
            <a:off x="609600" y="6248400"/>
            <a:ext cx="5421313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8" name="Obdélník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9" name="Obdélník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6" name="Zástupný symbol pro text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5" name="Zástupný symbol pro text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0"/>
          </p:nvPr>
        </p:nvSpPr>
        <p:spPr>
          <a:xfrm>
            <a:off x="6096000" y="6248400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1"/>
          </p:nvPr>
        </p:nvSpPr>
        <p:spPr>
          <a:xfrm>
            <a:off x="0" y="1271588"/>
            <a:ext cx="533400" cy="24447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C6DCCC0F-C11D-40E8-8B96-B6DF71F4C31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2"/>
          </p:nvPr>
        </p:nvSpPr>
        <p:spPr>
          <a:xfrm>
            <a:off x="609600" y="6248400"/>
            <a:ext cx="5421313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6096000" y="6248400"/>
            <a:ext cx="2667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609600" y="6248400"/>
            <a:ext cx="54213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745CA8A8-5BB9-406E-A36C-7DBE95EFEE7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6" name="Obdélník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7" name="Obdélník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8" name="Obdélník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cs-CZ" noProof="0" smtClean="0"/>
              <a:t>Klepnutím na ikonu přidáte obrázek.</a:t>
            </a:r>
            <a:endParaRPr lang="en-US" noProof="0" dirty="0"/>
          </a:p>
        </p:txBody>
      </p:sp>
      <p:sp>
        <p:nvSpPr>
          <p:cNvPr id="9" name="Zástupný symbol pro datum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" name="Zástupný symbol pro číslo snímku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AC11D0FE-8C76-4E46-9E32-ED354A20DE0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11" name="Zástupný symbol pro zápatí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5" name="Obdélník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6" name="Obdélník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491A0-89F6-474A-BD37-2C768CA09BD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5" name="Zástupný symbol pro nadpis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  <a:endParaRPr lang="en-US" smtClean="0"/>
          </a:p>
        </p:txBody>
      </p:sp>
      <p:sp>
        <p:nvSpPr>
          <p:cNvPr id="46086" name="Zástupný symbol pro text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13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553200" y="6248400"/>
            <a:ext cx="2209800" cy="365125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1400">
                <a:solidFill>
                  <a:schemeClr val="tx2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57200" y="6248400"/>
            <a:ext cx="5573713" cy="365125"/>
          </a:xfrm>
          <a:prstGeom prst="rect">
            <a:avLst/>
          </a:prstGeom>
        </p:spPr>
        <p:txBody>
          <a:bodyPr vert="horz" anchor="ctr"/>
          <a:lstStyle>
            <a:lvl1pPr algn="r">
              <a:defRPr sz="1400">
                <a:solidFill>
                  <a:schemeClr val="tx2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 rot="5400000">
            <a:off x="5989638" y="144462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>
              <a:defRPr sz="1400" b="1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1EA56771-F820-440A-8DB6-CED8B8232C3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cizinci.nidv.cz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emf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NUL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NUL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tickavychova.cz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758" y="-24981"/>
            <a:ext cx="9205758" cy="6882981"/>
          </a:xfrm>
          <a:prstGeom prst="rect">
            <a:avLst/>
          </a:prstGeom>
        </p:spPr>
      </p:pic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>
          <a:xfrm>
            <a:off x="1489120" y="4300664"/>
            <a:ext cx="7123113" cy="2008656"/>
          </a:xfrm>
        </p:spPr>
        <p:txBody>
          <a:bodyPr/>
          <a:lstStyle/>
          <a:p>
            <a:endParaRPr lang="cs-CZ" sz="1800" b="1" i="1" dirty="0" smtClean="0"/>
          </a:p>
          <a:p>
            <a:endParaRPr lang="cs-CZ" sz="1800" b="1" i="1" dirty="0"/>
          </a:p>
          <a:p>
            <a:pPr algn="r"/>
            <a:r>
              <a:rPr lang="cs-CZ" sz="1800" b="1" i="1" dirty="0" smtClean="0"/>
              <a:t>„Rozumíme současnému světu?“ </a:t>
            </a:r>
          </a:p>
          <a:p>
            <a:pPr algn="r"/>
            <a:r>
              <a:rPr lang="cs-CZ" sz="1800" b="1" i="1" dirty="0" smtClean="0"/>
              <a:t>Konference ke globálnímu rozvojovému vzdělávání </a:t>
            </a:r>
          </a:p>
          <a:p>
            <a:pPr algn="r"/>
            <a:r>
              <a:rPr lang="cs-CZ" sz="1800" b="1" i="1" dirty="0" smtClean="0"/>
              <a:t>Praha 11</a:t>
            </a:r>
            <a:r>
              <a:rPr lang="cs-CZ" sz="1800" b="1" i="1" dirty="0"/>
              <a:t>. listopad 2015 </a:t>
            </a:r>
          </a:p>
          <a:p>
            <a:pPr algn="r"/>
            <a:endParaRPr lang="cs-CZ" sz="1800" b="1" i="1" dirty="0"/>
          </a:p>
        </p:txBody>
      </p:sp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992233" y="1988840"/>
            <a:ext cx="7620000" cy="1854696"/>
          </a:xfrm>
        </p:spPr>
        <p:txBody>
          <a:bodyPr/>
          <a:lstStyle/>
          <a:p>
            <a:pPr algn="ctr"/>
            <a:r>
              <a:rPr lang="cs-CZ" sz="3200" b="1" i="1" dirty="0" smtClean="0">
                <a:solidFill>
                  <a:schemeClr val="tx1"/>
                </a:solidFill>
              </a:rPr>
              <a:t/>
            </a:r>
            <a:br>
              <a:rPr lang="cs-CZ" sz="3200" b="1" i="1" dirty="0" smtClean="0">
                <a:solidFill>
                  <a:schemeClr val="tx1"/>
                </a:solidFill>
              </a:rPr>
            </a:br>
            <a:r>
              <a:rPr lang="cs-CZ" sz="3200" b="1" i="1" dirty="0" smtClean="0">
                <a:solidFill>
                  <a:schemeClr val="tx1"/>
                </a:solidFill>
              </a:rPr>
              <a:t/>
            </a:r>
            <a:br>
              <a:rPr lang="cs-CZ" sz="3200" b="1" i="1" dirty="0" smtClean="0">
                <a:solidFill>
                  <a:schemeClr val="tx1"/>
                </a:solidFill>
              </a:rPr>
            </a:br>
            <a:r>
              <a:rPr lang="pt-BR" b="1" i="1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Podpora </a:t>
            </a:r>
            <a:r>
              <a:rPr lang="cs-CZ" b="1" i="1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dalšího </a:t>
            </a:r>
            <a:r>
              <a:rPr lang="pt-BR" b="1" i="1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vzdělávání pedagogů v oblasti GRV </a:t>
            </a:r>
            <a:r>
              <a:rPr lang="cs-CZ" b="1" i="1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/>
            </a:r>
            <a:br>
              <a:rPr lang="cs-CZ" b="1" i="1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</a:br>
            <a:r>
              <a:rPr lang="cs-CZ" b="1" i="1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/>
            </a:r>
            <a:br>
              <a:rPr lang="cs-CZ" b="1" i="1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</a:br>
            <a:r>
              <a:rPr lang="cs-CZ" sz="2400" b="1" i="1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PaedDr. Eva Vincejová, Ph.D.</a:t>
            </a:r>
            <a:r>
              <a:rPr lang="cs-CZ" sz="1800" b="1" i="1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/>
            </a:r>
            <a:br>
              <a:rPr lang="cs-CZ" sz="1800" b="1" i="1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</a:br>
            <a:r>
              <a:rPr lang="cs-CZ" sz="1800" b="1" i="1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Národní institut pro další vzdělávání</a:t>
            </a:r>
            <a:r>
              <a:rPr lang="cs-CZ" sz="3200" b="1" i="1" dirty="0" smtClean="0">
                <a:solidFill>
                  <a:schemeClr val="tx1"/>
                </a:solidFill>
              </a:rPr>
              <a:t/>
            </a:r>
            <a:br>
              <a:rPr lang="cs-CZ" sz="3200" b="1" i="1" dirty="0" smtClean="0">
                <a:solidFill>
                  <a:schemeClr val="tx1"/>
                </a:solidFill>
              </a:rPr>
            </a:br>
            <a:endParaRPr lang="cs-CZ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93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99" y="146419"/>
            <a:ext cx="9205758" cy="6882981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Kulatý </a:t>
            </a:r>
            <a:r>
              <a:rPr lang="cs-CZ" b="1" dirty="0"/>
              <a:t>stůl Evropský rok pro rozvoj a důstojné stáří 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b="1" dirty="0"/>
              <a:t>11. 12. 2014 </a:t>
            </a:r>
            <a:endParaRPr lang="cs-CZ" b="1" dirty="0" smtClean="0"/>
          </a:p>
          <a:p>
            <a:pPr marL="0" indent="0">
              <a:buNone/>
            </a:pPr>
            <a:r>
              <a:rPr lang="cs-CZ" dirty="0" smtClean="0"/>
              <a:t>v </a:t>
            </a:r>
            <a:r>
              <a:rPr lang="cs-CZ" dirty="0"/>
              <a:t>prostorách </a:t>
            </a:r>
            <a:r>
              <a:rPr lang="cs-CZ" dirty="0" smtClean="0"/>
              <a:t>MŠMT </a:t>
            </a:r>
          </a:p>
          <a:p>
            <a:pPr marL="0" indent="0">
              <a:buNone/>
            </a:pPr>
            <a:r>
              <a:rPr lang="cs-CZ" dirty="0" smtClean="0"/>
              <a:t>Z konference vyplynulo </a:t>
            </a:r>
            <a:r>
              <a:rPr lang="cs-CZ" dirty="0"/>
              <a:t>zejména to, že </a:t>
            </a:r>
            <a:r>
              <a:rPr lang="cs-CZ" dirty="0" smtClean="0"/>
              <a:t>je </a:t>
            </a:r>
            <a:r>
              <a:rPr lang="cs-CZ" dirty="0"/>
              <a:t>možno </a:t>
            </a:r>
            <a:r>
              <a:rPr lang="cs-CZ" dirty="0" smtClean="0"/>
              <a:t>uskutečnit řadu </a:t>
            </a:r>
            <a:r>
              <a:rPr lang="cs-CZ" dirty="0"/>
              <a:t>zajímavých a užitečných </a:t>
            </a:r>
            <a:r>
              <a:rPr lang="cs-CZ" dirty="0" smtClean="0"/>
              <a:t>aktivit, </a:t>
            </a:r>
            <a:r>
              <a:rPr lang="cs-CZ" dirty="0"/>
              <a:t>pokud se dokáží spojit lidé z různých oblastí občanské </a:t>
            </a:r>
            <a:r>
              <a:rPr lang="cs-CZ" dirty="0" smtClean="0"/>
              <a:t>společnosti.</a:t>
            </a:r>
            <a:endParaRPr lang="cs-CZ" dirty="0"/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916832"/>
            <a:ext cx="4608512" cy="3600399"/>
          </a:xfrm>
          <a:effectLst>
            <a:softEdge rad="254000"/>
          </a:effectLst>
        </p:spPr>
      </p:pic>
    </p:spTree>
    <p:extLst>
      <p:ext uri="{BB962C8B-B14F-4D97-AF65-F5344CB8AC3E}">
        <p14:creationId xmlns:p14="http://schemas.microsoft.com/office/powerpoint/2010/main" val="169367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2536" y="-171400"/>
            <a:ext cx="9205758" cy="6882981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Konference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4614364" y="2951255"/>
            <a:ext cx="3886200" cy="2737478"/>
          </a:xfrm>
          <a:prstGeom prst="rect">
            <a:avLst/>
          </a:prstGeom>
        </p:spPr>
      </p:pic>
      <p:sp>
        <p:nvSpPr>
          <p:cNvPr id="4" name="Zástupný symbol pro obsah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endParaRPr lang="cs-CZ" b="1" dirty="0" smtClean="0"/>
          </a:p>
          <a:p>
            <a:pPr marL="0" indent="0">
              <a:buNone/>
            </a:pPr>
            <a:r>
              <a:rPr lang="cs-CZ" dirty="0"/>
              <a:t> </a:t>
            </a:r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cs-CZ" dirty="0" smtClean="0"/>
              <a:t>Etická výchova</a:t>
            </a:r>
            <a:endParaRPr lang="cs-CZ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3"/>
          </p:nvPr>
        </p:nvSpPr>
        <p:spPr>
          <a:xfrm>
            <a:off x="4800600" y="1484784"/>
            <a:ext cx="3886200" cy="907896"/>
          </a:xfrm>
        </p:spPr>
        <p:txBody>
          <a:bodyPr/>
          <a:lstStyle/>
          <a:p>
            <a:r>
              <a:rPr lang="cs-CZ" dirty="0" smtClean="0"/>
              <a:t>Děti</a:t>
            </a:r>
            <a:r>
              <a:rPr lang="cs-CZ" dirty="0"/>
              <a:t>, žáci – cizinci v české MŠ a na 1. stupni ZŠ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96" y="2668048"/>
            <a:ext cx="3632473" cy="278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8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40832"/>
            <a:ext cx="9205758" cy="6882981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409700" y="-228621"/>
            <a:ext cx="8153400" cy="869950"/>
          </a:xfrm>
        </p:spPr>
        <p:txBody>
          <a:bodyPr/>
          <a:lstStyle/>
          <a:p>
            <a:pPr algn="r"/>
            <a:r>
              <a:rPr lang="cs-CZ" sz="3600" dirty="0" smtClean="0"/>
              <a:t>Koncepce podpory učitelů DŽC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2"/>
          </p:nvPr>
        </p:nvSpPr>
        <p:spPr>
          <a:xfrm>
            <a:off x="402196" y="2531255"/>
            <a:ext cx="3886200" cy="3581400"/>
          </a:xfrm>
        </p:spPr>
        <p:txBody>
          <a:bodyPr/>
          <a:lstStyle/>
          <a:p>
            <a:r>
              <a:rPr lang="cs-CZ" dirty="0">
                <a:hlinkClick r:id="rId3"/>
              </a:rPr>
              <a:t>http://</a:t>
            </a:r>
            <a:r>
              <a:rPr lang="cs-CZ" dirty="0" smtClean="0">
                <a:hlinkClick r:id="rId3"/>
              </a:rPr>
              <a:t>cizinci.nidv.cz</a:t>
            </a:r>
            <a:endParaRPr lang="cs-CZ" dirty="0" smtClean="0"/>
          </a:p>
          <a:p>
            <a:r>
              <a:rPr lang="cs-CZ" dirty="0" smtClean="0"/>
              <a:t>Vzdělávací programy Čeština jako Cizí jazyk</a:t>
            </a:r>
          </a:p>
          <a:p>
            <a:r>
              <a:rPr lang="cs-CZ" dirty="0" smtClean="0"/>
              <a:t>Metodické</a:t>
            </a:r>
          </a:p>
          <a:p>
            <a:pPr marL="0" indent="0">
              <a:buNone/>
            </a:pPr>
            <a:r>
              <a:rPr lang="cs-CZ" dirty="0" smtClean="0"/>
              <a:t> materiály</a:t>
            </a:r>
          </a:p>
          <a:p>
            <a:r>
              <a:rPr lang="cs-CZ" dirty="0" smtClean="0"/>
              <a:t>DVD</a:t>
            </a:r>
          </a:p>
          <a:p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>
          <a:xfrm>
            <a:off x="4934701" y="1219824"/>
            <a:ext cx="3886200" cy="640080"/>
          </a:xfrm>
        </p:spPr>
        <p:txBody>
          <a:bodyPr/>
          <a:lstStyle/>
          <a:p>
            <a:r>
              <a:rPr lang="cs-CZ" dirty="0" smtClean="0"/>
              <a:t>Krajští koordinátoři podpory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277" y="1098571"/>
            <a:ext cx="1444877" cy="1432684"/>
          </a:xfrm>
          <a:prstGeom prst="rect">
            <a:avLst/>
          </a:prstGeom>
        </p:spPr>
      </p:pic>
      <p:sp>
        <p:nvSpPr>
          <p:cNvPr id="11" name="Zástupný symbol pro obsah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2153" y="2106659"/>
            <a:ext cx="4279228" cy="1841957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3998" y="4129381"/>
            <a:ext cx="3127383" cy="234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89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879" y="-12491"/>
            <a:ext cx="9205758" cy="6882981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1643782"/>
          </a:xfrm>
        </p:spPr>
        <p:txBody>
          <a:bodyPr/>
          <a:lstStyle/>
          <a:p>
            <a:pPr algn="ctr"/>
            <a:r>
              <a:rPr lang="cs-CZ" dirty="0"/>
              <a:t>DEN OTEVŘENÝCH DVEŘÍ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k </a:t>
            </a:r>
            <a:r>
              <a:rPr lang="cs-CZ" dirty="0"/>
              <a:t>Týdnu GRV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2"/>
          </p:nvPr>
        </p:nvSpPr>
        <p:spPr>
          <a:xfrm>
            <a:off x="609600" y="2636912"/>
            <a:ext cx="3886200" cy="3382888"/>
          </a:xfrm>
        </p:spPr>
        <p:txBody>
          <a:bodyPr/>
          <a:lstStyle/>
          <a:p>
            <a:r>
              <a:rPr lang="cs-CZ" sz="2000" dirty="0" smtClean="0"/>
              <a:t>KP </a:t>
            </a:r>
            <a:r>
              <a:rPr lang="cs-CZ" sz="2000" dirty="0"/>
              <a:t>Plzeň 15.10.2015</a:t>
            </a:r>
          </a:p>
          <a:p>
            <a:r>
              <a:rPr lang="cs-CZ" sz="2000" dirty="0"/>
              <a:t>KP Liberec 20.10.2015 </a:t>
            </a:r>
          </a:p>
          <a:p>
            <a:r>
              <a:rPr lang="cs-CZ" sz="2000" dirty="0"/>
              <a:t>KP Zlín 26.10.2015</a:t>
            </a:r>
          </a:p>
          <a:p>
            <a:r>
              <a:rPr lang="cs-CZ" sz="2000" dirty="0"/>
              <a:t>KP Ústí nad Labem 3.11.2015</a:t>
            </a:r>
          </a:p>
          <a:p>
            <a:r>
              <a:rPr lang="cs-CZ" sz="2000" dirty="0"/>
              <a:t>KP Hradec Králové 18.11.2015</a:t>
            </a:r>
          </a:p>
          <a:p>
            <a:r>
              <a:rPr lang="cs-CZ" sz="2000" dirty="0"/>
              <a:t>KP Pardubice 19.11.2015</a:t>
            </a:r>
          </a:p>
          <a:p>
            <a:r>
              <a:rPr lang="cs-CZ" sz="2000" dirty="0"/>
              <a:t>KP Praha – Střední Čechy 24.11.2015 </a:t>
            </a:r>
          </a:p>
          <a:p>
            <a:endParaRPr lang="cs-CZ" sz="20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4"/>
          </p:nvPr>
        </p:nvSpPr>
        <p:spPr>
          <a:xfrm>
            <a:off x="4800600" y="3717032"/>
            <a:ext cx="3886200" cy="2592288"/>
          </a:xfrm>
        </p:spPr>
        <p:txBody>
          <a:bodyPr/>
          <a:lstStyle/>
          <a:p>
            <a:r>
              <a:rPr lang="cs-CZ" sz="2000" dirty="0" smtClean="0"/>
              <a:t>KP </a:t>
            </a:r>
            <a:r>
              <a:rPr lang="cs-CZ" sz="2000" dirty="0"/>
              <a:t>Olomouc 25.11.2015</a:t>
            </a:r>
          </a:p>
          <a:p>
            <a:r>
              <a:rPr lang="cs-CZ" sz="2000" dirty="0"/>
              <a:t>KP Brno 26.11.2015</a:t>
            </a:r>
          </a:p>
          <a:p>
            <a:r>
              <a:rPr lang="cs-CZ" sz="2000" dirty="0"/>
              <a:t>KP Karlovy Vary 26.11.2015 </a:t>
            </a:r>
          </a:p>
          <a:p>
            <a:r>
              <a:rPr lang="cs-CZ" sz="2000" dirty="0"/>
              <a:t>KP Ostrava 27.11.2015 </a:t>
            </a:r>
          </a:p>
          <a:p>
            <a:r>
              <a:rPr lang="cs-CZ" sz="2000" dirty="0"/>
              <a:t>KP České Budějovice 30.11.2015 </a:t>
            </a:r>
          </a:p>
          <a:p>
            <a:r>
              <a:rPr lang="cs-CZ" sz="2000" dirty="0"/>
              <a:t>KP Jihlava 30.11.2015</a:t>
            </a:r>
          </a:p>
          <a:p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"/>
          </p:nvPr>
        </p:nvSpPr>
        <p:spPr>
          <a:xfrm>
            <a:off x="323528" y="1484784"/>
            <a:ext cx="8136904" cy="907896"/>
          </a:xfrm>
        </p:spPr>
        <p:txBody>
          <a:bodyPr/>
          <a:lstStyle/>
          <a:p>
            <a:pPr algn="ctr"/>
            <a:r>
              <a:rPr lang="cs-CZ" dirty="0"/>
              <a:t>V prostorách krajských pracovišť NIDV ve spolupráci s nevládními neziskovými organizacemi (NNO) s cílem podpořit pedagogy při výuce. 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2509472"/>
            <a:ext cx="2088485" cy="113917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9856" y="2723008"/>
            <a:ext cx="1018120" cy="86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57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879" y="-12491"/>
            <a:ext cx="9205758" cy="6882981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800" b="1" dirty="0" smtClean="0"/>
              <a:t>Aktuální vzdělávací programy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18498" y="1340768"/>
            <a:ext cx="4541534" cy="4572000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Rozumíme současnému světu? Aneb globální dimenze ve </a:t>
            </a:r>
            <a:r>
              <a:rPr lang="cs-CZ" b="1" dirty="0" smtClean="0"/>
              <a:t>výuce</a:t>
            </a:r>
          </a:p>
          <a:p>
            <a:pPr marL="0" indent="0">
              <a:buNone/>
            </a:pPr>
            <a:r>
              <a:rPr lang="cs-CZ" sz="2400" dirty="0" smtClean="0"/>
              <a:t>Ve </a:t>
            </a:r>
            <a:r>
              <a:rPr lang="cs-CZ" sz="2400" dirty="0"/>
              <a:t>spolupráci s NNO </a:t>
            </a:r>
            <a:r>
              <a:rPr lang="cs-CZ" sz="2400" dirty="0" smtClean="0"/>
              <a:t>Člověkem </a:t>
            </a:r>
            <a:r>
              <a:rPr lang="cs-CZ" sz="2400" dirty="0"/>
              <a:t>v </a:t>
            </a:r>
            <a:r>
              <a:rPr lang="cs-CZ" sz="2400" dirty="0" smtClean="0"/>
              <a:t>tísni</a:t>
            </a:r>
          </a:p>
          <a:p>
            <a:r>
              <a:rPr lang="cs-CZ" sz="2400" dirty="0"/>
              <a:t>Brno 16. června 2015</a:t>
            </a:r>
          </a:p>
          <a:p>
            <a:r>
              <a:rPr lang="cs-CZ" sz="2400" dirty="0"/>
              <a:t>Ostrava 17. září 2015</a:t>
            </a:r>
          </a:p>
          <a:p>
            <a:r>
              <a:rPr lang="cs-CZ" sz="2400" dirty="0"/>
              <a:t>Praha a střední Čechy </a:t>
            </a:r>
            <a:endParaRPr lang="cs-CZ" sz="2400" dirty="0" smtClean="0"/>
          </a:p>
          <a:p>
            <a:pPr marL="0" indent="0">
              <a:buNone/>
            </a:pPr>
            <a:r>
              <a:rPr lang="cs-CZ" sz="2400" dirty="0"/>
              <a:t> </a:t>
            </a:r>
            <a:r>
              <a:rPr lang="cs-CZ" sz="2400" dirty="0" smtClean="0"/>
              <a:t>               12</a:t>
            </a:r>
            <a:r>
              <a:rPr lang="cs-CZ" sz="2400" dirty="0"/>
              <a:t>. října 2015</a:t>
            </a:r>
          </a:p>
          <a:p>
            <a:r>
              <a:rPr lang="cs-CZ" sz="2400" dirty="0"/>
              <a:t>Plzeň 15. října 2015 </a:t>
            </a:r>
          </a:p>
          <a:p>
            <a:r>
              <a:rPr lang="cs-CZ" sz="2400" dirty="0"/>
              <a:t>Liberec 20. října 2015</a:t>
            </a:r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778200" y="1589567"/>
            <a:ext cx="4114280" cy="4572000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Globální rozvojové vzdělávání v současné teorii i </a:t>
            </a:r>
            <a:r>
              <a:rPr lang="cs-CZ" b="1" dirty="0" smtClean="0"/>
              <a:t>praxi</a:t>
            </a:r>
          </a:p>
          <a:p>
            <a:r>
              <a:rPr lang="cs-CZ" b="1" dirty="0"/>
              <a:t> </a:t>
            </a:r>
            <a:r>
              <a:rPr lang="cs-CZ" sz="2400" dirty="0" smtClean="0"/>
              <a:t>Který </a:t>
            </a:r>
            <a:r>
              <a:rPr lang="cs-CZ" sz="2400" dirty="0"/>
              <a:t>je zaměřen na seznámení s konceptem GRV a následně na vyzkoušení si různých činností a her ve výuce naplňujících výchovně-vzdělávací cíle GRV. 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826" y="228600"/>
            <a:ext cx="1213957" cy="121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59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879" y="-12491"/>
            <a:ext cx="9205758" cy="6882981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800" b="1" dirty="0" smtClean="0"/>
              <a:t>Připravované vzdělávací programy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400" b="1" dirty="0"/>
              <a:t>Tvorba školních vzdělávacích projektů na téma globálního rozvojového vzdělávání</a:t>
            </a:r>
          </a:p>
          <a:p>
            <a:r>
              <a:rPr lang="cs-CZ" sz="2400" dirty="0" smtClean="0"/>
              <a:t>Aktuální </a:t>
            </a:r>
            <a:r>
              <a:rPr lang="cs-CZ" sz="2400" dirty="0"/>
              <a:t>témata realizovaná v rámci vzdělávacích projektů na téma globálního rozvojového vzdělávání v evropském a globálním kontextu. </a:t>
            </a:r>
            <a:endParaRPr lang="cs-CZ" sz="2400" dirty="0" smtClean="0"/>
          </a:p>
          <a:p>
            <a:pPr marL="0" indent="0">
              <a:buNone/>
            </a:pPr>
            <a:endParaRPr lang="cs-CZ" sz="24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400" b="1" dirty="0"/>
              <a:t>Mimořádné události v globálních souvislostech </a:t>
            </a:r>
            <a:endParaRPr lang="cs-CZ" sz="2400" b="1" dirty="0" smtClean="0"/>
          </a:p>
          <a:p>
            <a:pPr marL="0" indent="0">
              <a:buNone/>
            </a:pPr>
            <a:endParaRPr lang="cs-CZ" sz="2400" b="1" dirty="0"/>
          </a:p>
          <a:p>
            <a:pPr marL="0" indent="0">
              <a:buNone/>
            </a:pPr>
            <a:endParaRPr lang="cs-CZ" sz="2400" b="1" dirty="0" smtClean="0"/>
          </a:p>
          <a:p>
            <a:r>
              <a:rPr lang="cs-CZ" sz="2400" dirty="0"/>
              <a:t>Program se zaměřuje na témata globálního rozvojového vzdělávání a mimořádných událostí v globálním kontextu</a:t>
            </a:r>
          </a:p>
        </p:txBody>
      </p:sp>
    </p:spTree>
    <p:extLst>
      <p:ext uri="{BB962C8B-B14F-4D97-AF65-F5344CB8AC3E}">
        <p14:creationId xmlns:p14="http://schemas.microsoft.com/office/powerpoint/2010/main" val="121941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879" y="-12491"/>
            <a:ext cx="9205758" cy="6882981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Metodické materiály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5292080" y="2852936"/>
            <a:ext cx="2152075" cy="2072820"/>
          </a:xfrm>
          <a:prstGeom prst="rect">
            <a:avLst/>
          </a:prstGeom>
        </p:spPr>
      </p:pic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5004048" y="1916832"/>
            <a:ext cx="3886200" cy="4572000"/>
          </a:xfrm>
        </p:spPr>
        <p:txBody>
          <a:bodyPr/>
          <a:lstStyle/>
          <a:p>
            <a:r>
              <a:rPr lang="cs-CZ" dirty="0" smtClean="0"/>
              <a:t>DVD Integrace DŽC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780" y="1844824"/>
            <a:ext cx="2543175" cy="180022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9219" y="3889346"/>
            <a:ext cx="3650813" cy="255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64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879" y="-12491"/>
            <a:ext cx="9205758" cy="6882981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1349081" y="3695659"/>
            <a:ext cx="68400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PaedDr. </a:t>
            </a:r>
            <a:r>
              <a:rPr lang="cs-CZ" sz="2000" dirty="0" smtClean="0"/>
              <a:t>Eva Vincejová, </a:t>
            </a:r>
            <a:r>
              <a:rPr lang="cs-CZ" sz="2000" dirty="0"/>
              <a:t>PhD</a:t>
            </a:r>
          </a:p>
          <a:p>
            <a:r>
              <a:rPr lang="cs-CZ" sz="2000" dirty="0"/>
              <a:t>Sekce strategie </a:t>
            </a:r>
            <a:r>
              <a:rPr lang="cs-CZ" sz="2000" dirty="0" smtClean="0"/>
              <a:t>a </a:t>
            </a:r>
            <a:r>
              <a:rPr lang="cs-CZ" sz="2000" dirty="0"/>
              <a:t>inovací</a:t>
            </a:r>
          </a:p>
          <a:p>
            <a:r>
              <a:rPr lang="cs-CZ" sz="2000" dirty="0"/>
              <a:t>Vedoucí oddělení vzdělávání a podpory</a:t>
            </a:r>
          </a:p>
        </p:txBody>
      </p:sp>
      <p:sp>
        <p:nvSpPr>
          <p:cNvPr id="9" name="Obdélník 8"/>
          <p:cNvSpPr/>
          <p:nvPr/>
        </p:nvSpPr>
        <p:spPr>
          <a:xfrm>
            <a:off x="3113652" y="4997126"/>
            <a:ext cx="27186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/>
              <a:t>vincejova@nidv.cz</a:t>
            </a:r>
          </a:p>
        </p:txBody>
      </p:sp>
    </p:spTree>
    <p:extLst>
      <p:ext uri="{BB962C8B-B14F-4D97-AF65-F5344CB8AC3E}">
        <p14:creationId xmlns:p14="http://schemas.microsoft.com/office/powerpoint/2010/main" val="161268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813" y="-26988"/>
            <a:ext cx="9204326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75" name="Text Box 11"/>
          <p:cNvSpPr txBox="1">
            <a:spLocks noChangeArrowheads="1"/>
          </p:cNvSpPr>
          <p:nvPr/>
        </p:nvSpPr>
        <p:spPr bwMode="auto">
          <a:xfrm>
            <a:off x="609600" y="1927225"/>
            <a:ext cx="7850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 baseline="30000"/>
          </a:p>
        </p:txBody>
      </p:sp>
      <p:sp>
        <p:nvSpPr>
          <p:cNvPr id="131077" name="Rectangle 5"/>
          <p:cNvSpPr>
            <a:spLocks noGrp="1"/>
          </p:cNvSpPr>
          <p:nvPr>
            <p:ph type="body" idx="4294967295"/>
          </p:nvPr>
        </p:nvSpPr>
        <p:spPr>
          <a:xfrm>
            <a:off x="323528" y="1639211"/>
            <a:ext cx="8712967" cy="5040560"/>
          </a:xfrm>
        </p:spPr>
        <p:txBody>
          <a:bodyPr/>
          <a:lstStyle/>
          <a:p>
            <a:pPr marL="0" indent="0">
              <a:buNone/>
            </a:pPr>
            <a:endParaRPr lang="cs-CZ" sz="2400" b="1" dirty="0" smtClean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cs-CZ" sz="24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24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Národní institut pro další vzdělávání</a:t>
            </a:r>
          </a:p>
          <a:p>
            <a:pPr marL="0" indent="0" algn="just">
              <a:buNone/>
            </a:pPr>
            <a:r>
              <a:rPr lang="cs-CZ" sz="24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Je přímo řízená organizace </a:t>
            </a:r>
            <a:r>
              <a:rPr lang="cs-CZ" sz="24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Ministerstva školství, mládeže a </a:t>
            </a:r>
            <a:r>
              <a:rPr lang="cs-CZ" sz="24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tělovýchovy zajišťující přímou realizaci státní politiky v oblasti </a:t>
            </a:r>
            <a:r>
              <a:rPr lang="cs-CZ" sz="24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dalšího vzdělávání pedagogických pracovníků a pracovníků pracujících s dětmi a mládeží v NNO.</a:t>
            </a:r>
          </a:p>
          <a:p>
            <a:pPr marL="0" lvl="0" indent="0" algn="ctr">
              <a:buNone/>
            </a:pPr>
            <a:r>
              <a:rPr lang="cs-CZ" sz="48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„Rovný přístup, kvalita a dostupnost vzdělávání.“ </a:t>
            </a:r>
          </a:p>
          <a:p>
            <a:pPr>
              <a:buFontTx/>
              <a:buChar char="-"/>
            </a:pPr>
            <a:endParaRPr lang="cs-CZ" sz="2000" b="1" i="1" dirty="0" smtClean="0">
              <a:latin typeface="Arial" charset="0"/>
            </a:endParaRPr>
          </a:p>
          <a:p>
            <a:pPr>
              <a:buFontTx/>
              <a:buChar char="-"/>
            </a:pPr>
            <a:endParaRPr lang="cs-CZ" sz="2000" b="1" i="1" dirty="0" smtClean="0">
              <a:latin typeface="Arial" charset="0"/>
            </a:endParaRPr>
          </a:p>
          <a:p>
            <a:pPr>
              <a:buFontTx/>
              <a:buChar char="-"/>
            </a:pPr>
            <a:endParaRPr lang="cs-CZ" sz="2000" b="1" i="1" dirty="0" smtClean="0">
              <a:latin typeface="Arial" charset="0"/>
            </a:endParaRPr>
          </a:p>
          <a:p>
            <a:pPr>
              <a:buFontTx/>
              <a:buChar char="-"/>
            </a:pPr>
            <a:endParaRPr lang="cs-CZ" sz="2000" b="1" i="1" dirty="0" smtClean="0">
              <a:latin typeface="Arial" charset="0"/>
            </a:endParaRPr>
          </a:p>
          <a:p>
            <a:pPr>
              <a:buFontTx/>
              <a:buChar char="-"/>
            </a:pPr>
            <a:endParaRPr lang="cs-CZ" sz="2000" b="1" i="1" dirty="0" smtClean="0">
              <a:latin typeface="Arial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881" y="484049"/>
            <a:ext cx="2849999" cy="189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9085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813" y="-26988"/>
            <a:ext cx="9204326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171" name="Text Box 11"/>
          <p:cNvSpPr txBox="1">
            <a:spLocks noChangeArrowheads="1"/>
          </p:cNvSpPr>
          <p:nvPr/>
        </p:nvSpPr>
        <p:spPr bwMode="auto">
          <a:xfrm>
            <a:off x="609600" y="1927225"/>
            <a:ext cx="7850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 baseline="30000"/>
          </a:p>
        </p:txBody>
      </p:sp>
      <p:sp>
        <p:nvSpPr>
          <p:cNvPr id="135172" name="Rectangle 4"/>
          <p:cNvSpPr>
            <a:spLocks noGrp="1"/>
          </p:cNvSpPr>
          <p:nvPr>
            <p:ph type="title" idx="4294967295"/>
          </p:nvPr>
        </p:nvSpPr>
        <p:spPr>
          <a:xfrm>
            <a:off x="285720" y="228600"/>
            <a:ext cx="8477280" cy="990600"/>
          </a:xfrm>
        </p:spPr>
        <p:txBody>
          <a:bodyPr/>
          <a:lstStyle/>
          <a:p>
            <a:r>
              <a:rPr lang="cs-CZ" sz="4000" b="1" dirty="0" smtClean="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Cílová skupina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50" y="1556792"/>
            <a:ext cx="8196298" cy="4392488"/>
          </a:xfrm>
          <a:prstGeom prst="rect">
            <a:avLst/>
          </a:prstGeom>
          <a:effectLst>
            <a:softEdge rad="406400"/>
          </a:effectLst>
        </p:spPr>
      </p:pic>
      <p:sp>
        <p:nvSpPr>
          <p:cNvPr id="135173" name="Rectangle 5"/>
          <p:cNvSpPr>
            <a:spLocks noGrp="1"/>
          </p:cNvSpPr>
          <p:nvPr>
            <p:ph type="body" idx="4294967295"/>
          </p:nvPr>
        </p:nvSpPr>
        <p:spPr>
          <a:xfrm>
            <a:off x="4211960" y="1556791"/>
            <a:ext cx="5170003" cy="4952063"/>
          </a:xfrm>
        </p:spPr>
        <p:txBody>
          <a:bodyPr/>
          <a:lstStyle/>
          <a:p>
            <a:pPr>
              <a:buSzPct val="120000"/>
              <a:buFont typeface="Wingdings" pitchFamily="2" charset="2"/>
              <a:buChar char="§"/>
            </a:pPr>
            <a:r>
              <a:rPr lang="cs-CZ" sz="2000" b="1" i="1" dirty="0"/>
              <a:t>Řídící pracovníci škol a školských zařízení</a:t>
            </a:r>
          </a:p>
          <a:p>
            <a:pPr>
              <a:buSzPct val="120000"/>
              <a:buFont typeface="Wingdings" pitchFamily="2" charset="2"/>
              <a:buChar char="§"/>
            </a:pPr>
            <a:r>
              <a:rPr lang="cs-CZ" sz="2000" b="1" i="1" dirty="0"/>
              <a:t>Učitelé MŠ a ZŠ (1. stupeň, 2. stupeň)</a:t>
            </a:r>
          </a:p>
          <a:p>
            <a:pPr>
              <a:buSzPct val="120000"/>
              <a:buFont typeface="Wingdings" pitchFamily="2" charset="2"/>
              <a:buChar char="§"/>
            </a:pPr>
            <a:r>
              <a:rPr lang="cs-CZ" sz="2000" b="1" i="1" dirty="0"/>
              <a:t>Učitelé SŠ (odborných předmětů, praktického vyučování, odborného výcviku)</a:t>
            </a:r>
          </a:p>
          <a:p>
            <a:pPr>
              <a:buSzPct val="120000"/>
              <a:buFont typeface="Wingdings" pitchFamily="2" charset="2"/>
              <a:buChar char="§"/>
            </a:pPr>
            <a:r>
              <a:rPr lang="cs-CZ" sz="2000" b="1" i="1" dirty="0"/>
              <a:t>Učitelé VOŠ </a:t>
            </a:r>
          </a:p>
          <a:p>
            <a:pPr>
              <a:buSzPct val="120000"/>
              <a:buFont typeface="Wingdings" pitchFamily="2" charset="2"/>
              <a:buChar char="§"/>
            </a:pPr>
            <a:r>
              <a:rPr lang="cs-CZ" sz="2000" b="1" i="1" dirty="0"/>
              <a:t>Učitelé ZUŠ, SUŠ a konzervatoří</a:t>
            </a:r>
          </a:p>
          <a:p>
            <a:pPr>
              <a:buSzPct val="120000"/>
              <a:buFont typeface="Wingdings" pitchFamily="2" charset="2"/>
              <a:buChar char="§"/>
            </a:pPr>
            <a:r>
              <a:rPr lang="cs-CZ" sz="2000" b="1" i="1" dirty="0"/>
              <a:t>Vychovatelé</a:t>
            </a:r>
          </a:p>
          <a:p>
            <a:pPr>
              <a:buSzPct val="120000"/>
              <a:buFont typeface="Wingdings" pitchFamily="2" charset="2"/>
              <a:buChar char="§"/>
            </a:pPr>
            <a:r>
              <a:rPr lang="cs-CZ" sz="2000" b="1" i="1" dirty="0"/>
              <a:t>Pedagogové volného času</a:t>
            </a:r>
          </a:p>
          <a:p>
            <a:pPr>
              <a:buSzPct val="120000"/>
              <a:buFont typeface="Wingdings" pitchFamily="2" charset="2"/>
              <a:buChar char="§"/>
            </a:pPr>
            <a:r>
              <a:rPr lang="cs-CZ" sz="2000" b="1" i="1" dirty="0"/>
              <a:t>Speciální pedagogové</a:t>
            </a:r>
          </a:p>
          <a:p>
            <a:pPr>
              <a:buSzPct val="120000"/>
              <a:buFont typeface="Wingdings" pitchFamily="2" charset="2"/>
              <a:buChar char="§"/>
            </a:pPr>
            <a:r>
              <a:rPr lang="cs-CZ" sz="2000" b="1" i="1" dirty="0"/>
              <a:t>Asistenti pedagoga</a:t>
            </a:r>
          </a:p>
          <a:p>
            <a:pPr>
              <a:buSzPct val="120000"/>
              <a:buFont typeface="Wingdings" pitchFamily="2" charset="2"/>
              <a:buChar char="§"/>
            </a:pPr>
            <a:r>
              <a:rPr lang="cs-CZ" sz="2000" b="1" i="1" dirty="0"/>
              <a:t>Pracovníci pracující s dětmi a mládeží v NNO</a:t>
            </a:r>
          </a:p>
          <a:p>
            <a:pPr>
              <a:buSzPct val="120000"/>
              <a:buNone/>
            </a:pPr>
            <a:endParaRPr lang="cs-CZ" sz="2000" dirty="0" smtClean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879" y="-12491"/>
            <a:ext cx="9205758" cy="6882981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Jaký má být globální učitel ?</a:t>
            </a:r>
            <a:endParaRPr lang="cs-CZ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861048"/>
            <a:ext cx="5237795" cy="2740430"/>
          </a:xfrm>
          <a:effectLst>
            <a:softEdge rad="228600"/>
          </a:effectLst>
        </p:spPr>
      </p:pic>
      <p:sp>
        <p:nvSpPr>
          <p:cNvPr id="6" name="Zástupný symbol pro obsah 5"/>
          <p:cNvSpPr>
            <a:spLocks noGrp="1"/>
          </p:cNvSpPr>
          <p:nvPr>
            <p:ph sz="quarter" idx="1"/>
          </p:nvPr>
        </p:nvSpPr>
        <p:spPr>
          <a:xfrm>
            <a:off x="323529" y="1460291"/>
            <a:ext cx="8248974" cy="4572000"/>
          </a:xfrm>
        </p:spPr>
        <p:txBody>
          <a:bodyPr/>
          <a:lstStyle/>
          <a:p>
            <a:r>
              <a:rPr lang="cs-CZ" sz="2800" dirty="0" smtClean="0"/>
              <a:t>Připraven odpovědně přijímat </a:t>
            </a:r>
            <a:r>
              <a:rPr lang="cs-CZ" sz="2800" dirty="0"/>
              <a:t>a  </a:t>
            </a:r>
            <a:r>
              <a:rPr lang="cs-CZ" sz="2800" dirty="0" smtClean="0"/>
              <a:t>správně hodnotit informace </a:t>
            </a:r>
            <a:r>
              <a:rPr lang="cs-CZ" sz="2800" dirty="0"/>
              <a:t>o  </a:t>
            </a:r>
            <a:r>
              <a:rPr lang="cs-CZ" sz="2800" dirty="0" smtClean="0"/>
              <a:t>světových problémech a prosazovat evropské </a:t>
            </a:r>
            <a:r>
              <a:rPr lang="cs-CZ" sz="2800" dirty="0"/>
              <a:t>hodnoty a </a:t>
            </a:r>
            <a:r>
              <a:rPr lang="cs-CZ" sz="2800" dirty="0" smtClean="0"/>
              <a:t>vize.</a:t>
            </a:r>
            <a:r>
              <a:rPr lang="cs-CZ" sz="2800" dirty="0"/>
              <a:t> </a:t>
            </a:r>
            <a:endParaRPr lang="cs-CZ" sz="2800" dirty="0" smtClean="0"/>
          </a:p>
          <a:p>
            <a:r>
              <a:rPr lang="cs-CZ" sz="2800" dirty="0" smtClean="0"/>
              <a:t>Systematicky </a:t>
            </a:r>
            <a:r>
              <a:rPr lang="cs-CZ" sz="2800" dirty="0"/>
              <a:t>a efektivně začleňovat globální rozvojové vzdělávání do výuky.</a:t>
            </a:r>
          </a:p>
          <a:p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58017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758" y="-24981"/>
            <a:ext cx="9205758" cy="6882981"/>
          </a:xfrm>
          <a:prstGeom prst="rect">
            <a:avLst/>
          </a:prstGeom>
        </p:spPr>
      </p:pic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Nabídka DVPP - NIDV</a:t>
            </a:r>
            <a:endParaRPr lang="cs-CZ" dirty="0"/>
          </a:p>
        </p:txBody>
      </p:sp>
      <p:sp>
        <p:nvSpPr>
          <p:cNvPr id="10" name="Zástupný symbol pro obsah 9"/>
          <p:cNvSpPr>
            <a:spLocks noGrp="1"/>
          </p:cNvSpPr>
          <p:nvPr>
            <p:ph sz="quarter" idx="1"/>
          </p:nvPr>
        </p:nvSpPr>
        <p:spPr>
          <a:xfrm>
            <a:off x="467544" y="1589567"/>
            <a:ext cx="8295456" cy="1623409"/>
          </a:xfrm>
        </p:spPr>
        <p:txBody>
          <a:bodyPr/>
          <a:lstStyle/>
          <a:p>
            <a:r>
              <a:rPr lang="cs-CZ" sz="2000" dirty="0" smtClean="0"/>
              <a:t>Semináře</a:t>
            </a:r>
            <a:r>
              <a:rPr lang="cs-CZ" sz="2000" dirty="0"/>
              <a:t>, workshopy a diskusní setkání, které byly zaměřeny nejen na prohloubení informovanosti pedagogů </a:t>
            </a:r>
            <a:r>
              <a:rPr lang="cs-CZ" sz="2000" dirty="0" smtClean="0"/>
              <a:t>o </a:t>
            </a:r>
            <a:r>
              <a:rPr lang="cs-CZ" sz="2000" dirty="0"/>
              <a:t>globálních problémech světa, ale i na formování charakterových vlastností osobnosti žáků v rámci pedagogického působení, které vedou k uvědomělému přístupu ke globálním problémům. </a:t>
            </a:r>
          </a:p>
        </p:txBody>
      </p:sp>
      <p:pic>
        <p:nvPicPr>
          <p:cNvPr id="12" name="Zástupný symbol pro obsah 11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399" y="2941926"/>
            <a:ext cx="4294218" cy="2415497"/>
          </a:xfrm>
          <a:effectLst>
            <a:softEdge rad="203200"/>
          </a:effectLst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5142374"/>
            <a:ext cx="3241947" cy="182359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35" y="2761499"/>
            <a:ext cx="3255387" cy="2442894"/>
          </a:xfrm>
          <a:prstGeom prst="rect">
            <a:avLst/>
          </a:prstGeom>
          <a:effectLst>
            <a:softEdge rad="342900"/>
          </a:effectLst>
        </p:spPr>
      </p:pic>
    </p:spTree>
    <p:extLst>
      <p:ext uri="{BB962C8B-B14F-4D97-AF65-F5344CB8AC3E}">
        <p14:creationId xmlns:p14="http://schemas.microsoft.com/office/powerpoint/2010/main" val="264519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758" y="-24981"/>
            <a:ext cx="9205758" cy="6882981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228600"/>
            <a:ext cx="8712968" cy="990600"/>
          </a:xfrm>
        </p:spPr>
        <p:txBody>
          <a:bodyPr/>
          <a:lstStyle/>
          <a:p>
            <a:pPr algn="ctr"/>
            <a:r>
              <a:rPr lang="cs-CZ" sz="2800" b="1" dirty="0" smtClean="0"/>
              <a:t>Vzdělávací programy DVPP zaměřené na témata GRV na krajských pracovištích NIDV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195796" y="1460291"/>
            <a:ext cx="3368092" cy="4572000"/>
          </a:xfrm>
        </p:spPr>
        <p:txBody>
          <a:bodyPr/>
          <a:lstStyle/>
          <a:p>
            <a:r>
              <a:rPr lang="cs-CZ" sz="1600" b="1" dirty="0" smtClean="0"/>
              <a:t>Integrace </a:t>
            </a:r>
            <a:r>
              <a:rPr lang="cs-CZ" sz="1600" b="1" dirty="0"/>
              <a:t>a výuka dětí, žáků-cizinců s odlišným mateřským jazykem</a:t>
            </a:r>
          </a:p>
          <a:p>
            <a:r>
              <a:rPr lang="cs-CZ" sz="1600" b="1" dirty="0" smtClean="0"/>
              <a:t>Národnostní </a:t>
            </a:r>
            <a:r>
              <a:rPr lang="cs-CZ" sz="1600" b="1" dirty="0"/>
              <a:t>menšiny, multikulturní výchova a lidská práva</a:t>
            </a:r>
          </a:p>
          <a:p>
            <a:r>
              <a:rPr lang="cs-CZ" sz="1600" b="1" dirty="0" smtClean="0"/>
              <a:t>Výchova </a:t>
            </a:r>
            <a:r>
              <a:rPr lang="cs-CZ" sz="1600" b="1" dirty="0"/>
              <a:t>žáka v demokratického občana</a:t>
            </a:r>
          </a:p>
          <a:p>
            <a:r>
              <a:rPr lang="cs-CZ" sz="1600" b="1" dirty="0" smtClean="0"/>
              <a:t>Interpersonální </a:t>
            </a:r>
            <a:r>
              <a:rPr lang="cs-CZ" sz="1600" b="1" dirty="0"/>
              <a:t>a sociální empatie</a:t>
            </a:r>
          </a:p>
          <a:p>
            <a:r>
              <a:rPr lang="cs-CZ" sz="1600" b="1" dirty="0" smtClean="0"/>
              <a:t>Prosociální </a:t>
            </a:r>
            <a:r>
              <a:rPr lang="cs-CZ" sz="1600" b="1" dirty="0"/>
              <a:t>činnosti a chování žáků, respekt a tolerance</a:t>
            </a:r>
          </a:p>
          <a:p>
            <a:r>
              <a:rPr lang="cs-CZ" sz="1600" b="1" dirty="0" smtClean="0"/>
              <a:t>Práce </a:t>
            </a:r>
            <a:r>
              <a:rPr lang="cs-CZ" sz="1600" b="1" dirty="0"/>
              <a:t>dobrovolníka</a:t>
            </a:r>
          </a:p>
          <a:p>
            <a:r>
              <a:rPr lang="cs-CZ" sz="1600" b="1" dirty="0" smtClean="0"/>
              <a:t>Genderové </a:t>
            </a:r>
            <a:r>
              <a:rPr lang="cs-CZ" sz="1600" b="1" dirty="0"/>
              <a:t>předsudky a stereotypy a možnosti jejich předcházení ve školní praxi</a:t>
            </a:r>
          </a:p>
          <a:p>
            <a:r>
              <a:rPr lang="cs-CZ" sz="1600" b="1" dirty="0" smtClean="0"/>
              <a:t>Pozitivní stárnutí a </a:t>
            </a:r>
            <a:r>
              <a:rPr lang="cs-CZ" sz="1600" b="1" dirty="0"/>
              <a:t>další</a:t>
            </a:r>
            <a:r>
              <a:rPr lang="cs-CZ" sz="1600" b="1" dirty="0" smtClean="0"/>
              <a:t>.</a:t>
            </a:r>
          </a:p>
          <a:p>
            <a:endParaRPr lang="cs-CZ" sz="1600" b="1" dirty="0"/>
          </a:p>
          <a:p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3112" y="2208350"/>
            <a:ext cx="3456961" cy="259001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6260" y="3677462"/>
            <a:ext cx="2989066" cy="2241799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3888" y="1219200"/>
            <a:ext cx="3116895" cy="1847850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326" y="4857845"/>
            <a:ext cx="2757270" cy="183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29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879" y="290435"/>
            <a:ext cx="9205758" cy="6882981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Projekt  - Etická </a:t>
            </a:r>
            <a:r>
              <a:rPr lang="cs-CZ" dirty="0"/>
              <a:t>výchova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179511" y="1589567"/>
            <a:ext cx="5184577" cy="4572000"/>
          </a:xfrm>
        </p:spPr>
        <p:txBody>
          <a:bodyPr/>
          <a:lstStyle/>
          <a:p>
            <a:r>
              <a:rPr lang="cs-CZ" dirty="0" smtClean="0"/>
              <a:t>učebnice a metodické materiály pro učitele a pracovní listy pro žáky ZŠ</a:t>
            </a:r>
          </a:p>
          <a:p>
            <a:pPr marL="0" indent="0">
              <a:buNone/>
            </a:pPr>
            <a:r>
              <a:rPr lang="cs-CZ" dirty="0" smtClean="0">
                <a:hlinkClick r:id="rId3"/>
              </a:rPr>
              <a:t>www.etickavychova.cz</a:t>
            </a:r>
            <a:endParaRPr lang="cs-CZ" dirty="0" smtClean="0"/>
          </a:p>
          <a:p>
            <a:r>
              <a:rPr lang="cs-CZ" dirty="0" smtClean="0"/>
              <a:t>Semináře </a:t>
            </a:r>
            <a:r>
              <a:rPr lang="cs-CZ" dirty="0"/>
              <a:t>pro </a:t>
            </a:r>
            <a:r>
              <a:rPr lang="cs-CZ" dirty="0" smtClean="0"/>
              <a:t>učitele</a:t>
            </a:r>
          </a:p>
          <a:p>
            <a:pPr marL="0" indent="0">
              <a:buNone/>
            </a:pPr>
            <a:r>
              <a:rPr lang="cs-CZ" dirty="0" smtClean="0"/>
              <a:t>„EV a </a:t>
            </a:r>
            <a:r>
              <a:rPr lang="cs-CZ" dirty="0"/>
              <a:t>formování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charakteru </a:t>
            </a:r>
            <a:r>
              <a:rPr lang="cs-CZ" dirty="0"/>
              <a:t>žáků na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základních školách“ </a:t>
            </a:r>
          </a:p>
          <a:p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216" y="3068960"/>
            <a:ext cx="5083531" cy="3403024"/>
          </a:xfrm>
          <a:effectLst>
            <a:softEdge rad="241300"/>
          </a:effectLst>
        </p:spPr>
      </p:pic>
    </p:spTree>
    <p:extLst>
      <p:ext uri="{BB962C8B-B14F-4D97-AF65-F5344CB8AC3E}">
        <p14:creationId xmlns:p14="http://schemas.microsoft.com/office/powerpoint/2010/main" val="403107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05758" cy="6882981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Projekt Klíče pro život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582199" y="1232886"/>
            <a:ext cx="8426896" cy="1119353"/>
          </a:xfrm>
          <a:solidFill>
            <a:schemeClr val="accent4"/>
          </a:solidFill>
        </p:spPr>
        <p:txBody>
          <a:bodyPr/>
          <a:lstStyle/>
          <a:p>
            <a:r>
              <a:rPr lang="cs-CZ" sz="2400" dirty="0"/>
              <a:t>Po sloučení Národního institutu dětí a mládeže s NIDV se nabídka rozšířila o pokračování </a:t>
            </a:r>
            <a:r>
              <a:rPr lang="cs-CZ" sz="2400" dirty="0" smtClean="0"/>
              <a:t>projektu</a:t>
            </a:r>
            <a:endParaRPr lang="cs-CZ" sz="24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179512" y="2365925"/>
            <a:ext cx="3888433" cy="3795642"/>
          </a:xfrm>
        </p:spPr>
        <p:txBody>
          <a:bodyPr/>
          <a:lstStyle/>
          <a:p>
            <a:r>
              <a:rPr lang="cs-CZ" sz="2400" dirty="0" smtClean="0"/>
              <a:t>Kurzy </a:t>
            </a:r>
            <a:r>
              <a:rPr lang="cs-CZ" sz="2400" dirty="0"/>
              <a:t>průřezových témat:</a:t>
            </a:r>
          </a:p>
          <a:p>
            <a:r>
              <a:rPr lang="cs-CZ" sz="2400" dirty="0"/>
              <a:t>Mediální výchova a medializace, </a:t>
            </a:r>
            <a:endParaRPr lang="cs-CZ" sz="2400" dirty="0" smtClean="0"/>
          </a:p>
          <a:p>
            <a:r>
              <a:rPr lang="cs-CZ" sz="2400" dirty="0" smtClean="0"/>
              <a:t>Výchova </a:t>
            </a:r>
            <a:r>
              <a:rPr lang="cs-CZ" sz="2400" dirty="0"/>
              <a:t>k dobrovolnictví, </a:t>
            </a:r>
            <a:endParaRPr lang="cs-CZ" sz="2400" dirty="0" smtClean="0"/>
          </a:p>
          <a:p>
            <a:r>
              <a:rPr lang="cs-CZ" sz="2400" dirty="0" smtClean="0"/>
              <a:t>Multikulturní </a:t>
            </a:r>
            <a:r>
              <a:rPr lang="cs-CZ" sz="2400" dirty="0"/>
              <a:t>výchova, </a:t>
            </a:r>
            <a:endParaRPr lang="cs-CZ" sz="2400" dirty="0" smtClean="0"/>
          </a:p>
          <a:p>
            <a:r>
              <a:rPr lang="cs-CZ" sz="2400" dirty="0" smtClean="0"/>
              <a:t>Participace </a:t>
            </a:r>
            <a:r>
              <a:rPr lang="cs-CZ" sz="2400" dirty="0"/>
              <a:t>a informovanost – výchova k aktivnímu občanství. </a:t>
            </a:r>
          </a:p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195" y="2372688"/>
            <a:ext cx="2977388" cy="198492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383" y="4376662"/>
            <a:ext cx="3009617" cy="221934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681" y="3365150"/>
            <a:ext cx="2275447" cy="1569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1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879" y="-12491"/>
            <a:ext cx="9205758" cy="6882981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Soutěž </a:t>
            </a:r>
            <a:r>
              <a:rPr lang="cs-CZ" dirty="0"/>
              <a:t>Brána k druhým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vyhledávání příkladů dětských a mládežnických týmů, které dělají něco užitečného pro ostatní – včetně aktivit zaměřených na pomoc lidem v rozvojových zemích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486" y="3076784"/>
            <a:ext cx="3076508" cy="2307381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176" y="4554541"/>
            <a:ext cx="2987824" cy="199188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591" y="1411807"/>
            <a:ext cx="2958487" cy="198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61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theme1.xml><?xml version="1.0" encoding="utf-8"?>
<a:theme xmlns:a="http://schemas.openxmlformats.org/drawingml/2006/main" name="8_Medián">
  <a:themeElements>
    <a:clrScheme name="Mediá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8_Mediá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Mediá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edián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7322</TotalTime>
  <Words>631</Words>
  <Application>Microsoft Office PowerPoint</Application>
  <PresentationFormat>Předvádění na obrazovce (4:3)</PresentationFormat>
  <Paragraphs>110</Paragraphs>
  <Slides>17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18" baseType="lpstr">
      <vt:lpstr>8_Medián</vt:lpstr>
      <vt:lpstr>  Podpora dalšího vzdělávání pedagogů v oblasti GRV   PaedDr. Eva Vincejová, Ph.D. Národní institut pro další vzdělávání </vt:lpstr>
      <vt:lpstr>Prezentace aplikace PowerPoint</vt:lpstr>
      <vt:lpstr>Cílová skupina</vt:lpstr>
      <vt:lpstr>Jaký má být globální učitel ?</vt:lpstr>
      <vt:lpstr>Nabídka DVPP - NIDV</vt:lpstr>
      <vt:lpstr>Vzdělávací programy DVPP zaměřené na témata GRV na krajských pracovištích NIDV</vt:lpstr>
      <vt:lpstr> Projekt  - Etická výchova </vt:lpstr>
      <vt:lpstr>Projekt Klíče pro život</vt:lpstr>
      <vt:lpstr>Soutěž Brána k druhým</vt:lpstr>
      <vt:lpstr>Kulatý stůl Evropský rok pro rozvoj a důstojné stáří </vt:lpstr>
      <vt:lpstr>Konference</vt:lpstr>
      <vt:lpstr>Koncepce podpory učitelů DŽC</vt:lpstr>
      <vt:lpstr>DEN OTEVŘENÝCH DVEŘÍ  k Týdnu GRV </vt:lpstr>
      <vt:lpstr>Aktuální vzdělávací programy</vt:lpstr>
      <vt:lpstr>Připravované vzdělávací programy</vt:lpstr>
      <vt:lpstr>Metodické materiály</vt:lpstr>
      <vt:lpstr>Prezentace aplikace PowerPoint</vt:lpstr>
    </vt:vector>
  </TitlesOfParts>
  <Manager>Mgr. Jiří Nekola</Manager>
  <Company>Národní institut pro další vzdělávání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NIDV, krajské pracoviště Zlín</dc:title>
  <dc:subject>PREZENTACE NIDV, Všemina 4. října 2006</dc:subject>
  <dc:creator>Ing. Ladislava Hašková</dc:creator>
  <cp:lastModifiedBy>Dita VILLASECA-BERGEYRE-KUBÍKOVÁ</cp:lastModifiedBy>
  <cp:revision>575</cp:revision>
  <cp:lastPrinted>2015-11-10T17:55:06Z</cp:lastPrinted>
  <dcterms:created xsi:type="dcterms:W3CDTF">2005-02-08T08:09:02Z</dcterms:created>
  <dcterms:modified xsi:type="dcterms:W3CDTF">2015-11-30T14:55:40Z</dcterms:modified>
</cp:coreProperties>
</file>