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9" r:id="rId4"/>
    <p:sldId id="264" r:id="rId5"/>
    <p:sldId id="282" r:id="rId6"/>
    <p:sldId id="283" r:id="rId7"/>
    <p:sldId id="285" r:id="rId8"/>
    <p:sldId id="289" r:id="rId9"/>
    <p:sldId id="277" r:id="rId10"/>
    <p:sldId id="286" r:id="rId11"/>
    <p:sldId id="287" r:id="rId12"/>
    <p:sldId id="290" r:id="rId13"/>
  </p:sldIdLst>
  <p:sldSz cx="14401800" cy="8280400"/>
  <p:notesSz cx="6858000" cy="9144000"/>
  <p:defaultTextStyle>
    <a:defPPr>
      <a:defRPr lang="cs-CZ"/>
    </a:defPPr>
    <a:lvl1pPr marL="0" algn="l" defTabSz="129607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48035" algn="l" defTabSz="129607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296071" algn="l" defTabSz="129607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44106" algn="l" defTabSz="129607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592141" algn="l" defTabSz="129607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40176" algn="l" defTabSz="129607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888212" algn="l" defTabSz="129607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36247" algn="l" defTabSz="129607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184282" algn="l" defTabSz="129607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šablony - titulky" id="{243DDCEB-F9FA-4155-83D6-B42B4AB46645}">
          <p14:sldIdLst>
            <p14:sldId id="259"/>
          </p14:sldIdLst>
        </p14:section>
        <p14:section name="šablony - předělovky" id="{CB1B23F7-D292-415D-8BFC-45341898AC16}">
          <p14:sldIdLst>
            <p14:sldId id="264"/>
            <p14:sldId id="282"/>
            <p14:sldId id="283"/>
            <p14:sldId id="285"/>
            <p14:sldId id="289"/>
          </p14:sldIdLst>
        </p14:section>
        <p14:section name="šablony - stránky" id="{56172368-D64F-4BDD-8C9C-F7583A97F8A0}">
          <p14:sldIdLst>
            <p14:sldId id="277"/>
            <p14:sldId id="286"/>
            <p14:sldId id="287"/>
            <p14:sldId id="290"/>
          </p14:sldIdLst>
        </p14:section>
        <p14:section name="prezentace" id="{81DFF2CA-EDFF-405E-B083-1287A8905449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A9C8"/>
    <a:srgbClr val="084786"/>
    <a:srgbClr val="082F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402" y="186"/>
      </p:cViewPr>
      <p:guideLst>
        <p:guide orient="horz" pos="2608"/>
        <p:guide pos="45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80135" y="2572292"/>
            <a:ext cx="12241530" cy="17749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160270" y="4692227"/>
            <a:ext cx="10081260" cy="211610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8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96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44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92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40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88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36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8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8.11.2015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8.11.2015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0441305" y="331600"/>
            <a:ext cx="3240405" cy="706517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20090" y="331600"/>
            <a:ext cx="9481185" cy="70651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8.11.2015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80135" y="2572292"/>
            <a:ext cx="12241530" cy="17749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160270" y="4692227"/>
            <a:ext cx="10081260" cy="211610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8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96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44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92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40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88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36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8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8.11.2015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144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8.11.2015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737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37643" y="5320925"/>
            <a:ext cx="12241530" cy="1644579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37643" y="3509587"/>
            <a:ext cx="12241530" cy="1811337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8035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9607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441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921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4017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882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3624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842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8.11.2015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60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090" y="1932094"/>
            <a:ext cx="6360795" cy="5464681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320915" y="1932094"/>
            <a:ext cx="6360795" cy="5464681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8.11.2015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522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0090" y="1853507"/>
            <a:ext cx="6363296" cy="772453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8035" indent="0">
              <a:buNone/>
              <a:defRPr sz="2800" b="1"/>
            </a:lvl2pPr>
            <a:lvl3pPr marL="1296071" indent="0">
              <a:buNone/>
              <a:defRPr sz="2600" b="1"/>
            </a:lvl3pPr>
            <a:lvl4pPr marL="1944106" indent="0">
              <a:buNone/>
              <a:defRPr sz="2300" b="1"/>
            </a:lvl4pPr>
            <a:lvl5pPr marL="2592141" indent="0">
              <a:buNone/>
              <a:defRPr sz="2300" b="1"/>
            </a:lvl5pPr>
            <a:lvl6pPr marL="3240176" indent="0">
              <a:buNone/>
              <a:defRPr sz="2300" b="1"/>
            </a:lvl6pPr>
            <a:lvl7pPr marL="3888212" indent="0">
              <a:buNone/>
              <a:defRPr sz="2300" b="1"/>
            </a:lvl7pPr>
            <a:lvl8pPr marL="4536247" indent="0">
              <a:buNone/>
              <a:defRPr sz="2300" b="1"/>
            </a:lvl8pPr>
            <a:lvl9pPr marL="5184282" indent="0">
              <a:buNone/>
              <a:defRPr sz="23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20090" y="2625960"/>
            <a:ext cx="6363296" cy="4770814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7315915" y="1853507"/>
            <a:ext cx="6365796" cy="772453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8035" indent="0">
              <a:buNone/>
              <a:defRPr sz="2800" b="1"/>
            </a:lvl2pPr>
            <a:lvl3pPr marL="1296071" indent="0">
              <a:buNone/>
              <a:defRPr sz="2600" b="1"/>
            </a:lvl3pPr>
            <a:lvl4pPr marL="1944106" indent="0">
              <a:buNone/>
              <a:defRPr sz="2300" b="1"/>
            </a:lvl4pPr>
            <a:lvl5pPr marL="2592141" indent="0">
              <a:buNone/>
              <a:defRPr sz="2300" b="1"/>
            </a:lvl5pPr>
            <a:lvl6pPr marL="3240176" indent="0">
              <a:buNone/>
              <a:defRPr sz="2300" b="1"/>
            </a:lvl6pPr>
            <a:lvl7pPr marL="3888212" indent="0">
              <a:buNone/>
              <a:defRPr sz="2300" b="1"/>
            </a:lvl7pPr>
            <a:lvl8pPr marL="4536247" indent="0">
              <a:buNone/>
              <a:defRPr sz="2300" b="1"/>
            </a:lvl8pPr>
            <a:lvl9pPr marL="5184282" indent="0">
              <a:buNone/>
              <a:defRPr sz="23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7315915" y="2625960"/>
            <a:ext cx="6365796" cy="4770814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8.11.2015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672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8.11.2015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986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8.11.2015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9375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91" y="329682"/>
            <a:ext cx="4738093" cy="1403068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30704" y="329683"/>
            <a:ext cx="8051006" cy="7067092"/>
          </a:xfrm>
        </p:spPr>
        <p:txBody>
          <a:bodyPr/>
          <a:lstStyle>
            <a:lvl1pPr>
              <a:defRPr sz="45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20091" y="1732751"/>
            <a:ext cx="4738093" cy="5664024"/>
          </a:xfrm>
        </p:spPr>
        <p:txBody>
          <a:bodyPr/>
          <a:lstStyle>
            <a:lvl1pPr marL="0" indent="0">
              <a:buNone/>
              <a:defRPr sz="2000"/>
            </a:lvl1pPr>
            <a:lvl2pPr marL="648035" indent="0">
              <a:buNone/>
              <a:defRPr sz="1700"/>
            </a:lvl2pPr>
            <a:lvl3pPr marL="1296071" indent="0">
              <a:buNone/>
              <a:defRPr sz="1400"/>
            </a:lvl3pPr>
            <a:lvl4pPr marL="1944106" indent="0">
              <a:buNone/>
              <a:defRPr sz="1300"/>
            </a:lvl4pPr>
            <a:lvl5pPr marL="2592141" indent="0">
              <a:buNone/>
              <a:defRPr sz="1300"/>
            </a:lvl5pPr>
            <a:lvl6pPr marL="3240176" indent="0">
              <a:buNone/>
              <a:defRPr sz="1300"/>
            </a:lvl6pPr>
            <a:lvl7pPr marL="3888212" indent="0">
              <a:buNone/>
              <a:defRPr sz="1300"/>
            </a:lvl7pPr>
            <a:lvl8pPr marL="4536247" indent="0">
              <a:buNone/>
              <a:defRPr sz="1300"/>
            </a:lvl8pPr>
            <a:lvl9pPr marL="5184282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8.11.2015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063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8.11.2015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22854" y="5796280"/>
            <a:ext cx="8641080" cy="684284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822854" y="739869"/>
            <a:ext cx="8641080" cy="4968240"/>
          </a:xfrm>
        </p:spPr>
        <p:txBody>
          <a:bodyPr/>
          <a:lstStyle>
            <a:lvl1pPr marL="0" indent="0">
              <a:buNone/>
              <a:defRPr sz="4500"/>
            </a:lvl1pPr>
            <a:lvl2pPr marL="648035" indent="0">
              <a:buNone/>
              <a:defRPr sz="4000"/>
            </a:lvl2pPr>
            <a:lvl3pPr marL="1296071" indent="0">
              <a:buNone/>
              <a:defRPr sz="3400"/>
            </a:lvl3pPr>
            <a:lvl4pPr marL="1944106" indent="0">
              <a:buNone/>
              <a:defRPr sz="2800"/>
            </a:lvl4pPr>
            <a:lvl5pPr marL="2592141" indent="0">
              <a:buNone/>
              <a:defRPr sz="2800"/>
            </a:lvl5pPr>
            <a:lvl6pPr marL="3240176" indent="0">
              <a:buNone/>
              <a:defRPr sz="2800"/>
            </a:lvl6pPr>
            <a:lvl7pPr marL="3888212" indent="0">
              <a:buNone/>
              <a:defRPr sz="2800"/>
            </a:lvl7pPr>
            <a:lvl8pPr marL="4536247" indent="0">
              <a:buNone/>
              <a:defRPr sz="2800"/>
            </a:lvl8pPr>
            <a:lvl9pPr marL="5184282" indent="0">
              <a:buNone/>
              <a:defRPr sz="28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822854" y="6480564"/>
            <a:ext cx="8641080" cy="971796"/>
          </a:xfrm>
        </p:spPr>
        <p:txBody>
          <a:bodyPr/>
          <a:lstStyle>
            <a:lvl1pPr marL="0" indent="0">
              <a:buNone/>
              <a:defRPr sz="2000"/>
            </a:lvl1pPr>
            <a:lvl2pPr marL="648035" indent="0">
              <a:buNone/>
              <a:defRPr sz="1700"/>
            </a:lvl2pPr>
            <a:lvl3pPr marL="1296071" indent="0">
              <a:buNone/>
              <a:defRPr sz="1400"/>
            </a:lvl3pPr>
            <a:lvl4pPr marL="1944106" indent="0">
              <a:buNone/>
              <a:defRPr sz="1300"/>
            </a:lvl4pPr>
            <a:lvl5pPr marL="2592141" indent="0">
              <a:buNone/>
              <a:defRPr sz="1300"/>
            </a:lvl5pPr>
            <a:lvl6pPr marL="3240176" indent="0">
              <a:buNone/>
              <a:defRPr sz="1300"/>
            </a:lvl6pPr>
            <a:lvl7pPr marL="3888212" indent="0">
              <a:buNone/>
              <a:defRPr sz="1300"/>
            </a:lvl7pPr>
            <a:lvl8pPr marL="4536247" indent="0">
              <a:buNone/>
              <a:defRPr sz="1300"/>
            </a:lvl8pPr>
            <a:lvl9pPr marL="5184282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8.11.2015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5160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8.11.2015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6884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0441305" y="331600"/>
            <a:ext cx="3240405" cy="706517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20090" y="331600"/>
            <a:ext cx="9481185" cy="70651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8.11.2015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8215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80135" y="2572292"/>
            <a:ext cx="12241530" cy="17749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160270" y="4692227"/>
            <a:ext cx="10081260" cy="211610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8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96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44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92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40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88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36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8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8.11.2015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54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8.11.2015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6295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37643" y="5320925"/>
            <a:ext cx="12241530" cy="1644579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37643" y="3509587"/>
            <a:ext cx="12241530" cy="1811337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8035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9607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441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921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4017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882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3624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842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8.11.2015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4922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090" y="1932094"/>
            <a:ext cx="6360795" cy="5464681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320915" y="1932094"/>
            <a:ext cx="6360795" cy="5464681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8.11.2015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1608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0090" y="1853507"/>
            <a:ext cx="6363296" cy="772453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8035" indent="0">
              <a:buNone/>
              <a:defRPr sz="2800" b="1"/>
            </a:lvl2pPr>
            <a:lvl3pPr marL="1296071" indent="0">
              <a:buNone/>
              <a:defRPr sz="2600" b="1"/>
            </a:lvl3pPr>
            <a:lvl4pPr marL="1944106" indent="0">
              <a:buNone/>
              <a:defRPr sz="2300" b="1"/>
            </a:lvl4pPr>
            <a:lvl5pPr marL="2592141" indent="0">
              <a:buNone/>
              <a:defRPr sz="2300" b="1"/>
            </a:lvl5pPr>
            <a:lvl6pPr marL="3240176" indent="0">
              <a:buNone/>
              <a:defRPr sz="2300" b="1"/>
            </a:lvl6pPr>
            <a:lvl7pPr marL="3888212" indent="0">
              <a:buNone/>
              <a:defRPr sz="2300" b="1"/>
            </a:lvl7pPr>
            <a:lvl8pPr marL="4536247" indent="0">
              <a:buNone/>
              <a:defRPr sz="2300" b="1"/>
            </a:lvl8pPr>
            <a:lvl9pPr marL="5184282" indent="0">
              <a:buNone/>
              <a:defRPr sz="23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20090" y="2625960"/>
            <a:ext cx="6363296" cy="4770814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7315915" y="1853507"/>
            <a:ext cx="6365796" cy="772453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8035" indent="0">
              <a:buNone/>
              <a:defRPr sz="2800" b="1"/>
            </a:lvl2pPr>
            <a:lvl3pPr marL="1296071" indent="0">
              <a:buNone/>
              <a:defRPr sz="2600" b="1"/>
            </a:lvl3pPr>
            <a:lvl4pPr marL="1944106" indent="0">
              <a:buNone/>
              <a:defRPr sz="2300" b="1"/>
            </a:lvl4pPr>
            <a:lvl5pPr marL="2592141" indent="0">
              <a:buNone/>
              <a:defRPr sz="2300" b="1"/>
            </a:lvl5pPr>
            <a:lvl6pPr marL="3240176" indent="0">
              <a:buNone/>
              <a:defRPr sz="2300" b="1"/>
            </a:lvl6pPr>
            <a:lvl7pPr marL="3888212" indent="0">
              <a:buNone/>
              <a:defRPr sz="2300" b="1"/>
            </a:lvl7pPr>
            <a:lvl8pPr marL="4536247" indent="0">
              <a:buNone/>
              <a:defRPr sz="2300" b="1"/>
            </a:lvl8pPr>
            <a:lvl9pPr marL="5184282" indent="0">
              <a:buNone/>
              <a:defRPr sz="23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7315915" y="2625960"/>
            <a:ext cx="6365796" cy="4770814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8.11.2015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020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8.11.2015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8692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8.11.2015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226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37643" y="5320925"/>
            <a:ext cx="12241530" cy="1644579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37643" y="3509587"/>
            <a:ext cx="12241530" cy="1811337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8035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9607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441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921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4017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882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3624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842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8.11.2015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91" y="329682"/>
            <a:ext cx="4738093" cy="1403068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30704" y="329683"/>
            <a:ext cx="8051006" cy="7067092"/>
          </a:xfrm>
        </p:spPr>
        <p:txBody>
          <a:bodyPr/>
          <a:lstStyle>
            <a:lvl1pPr>
              <a:defRPr sz="45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20091" y="1732751"/>
            <a:ext cx="4738093" cy="5664024"/>
          </a:xfrm>
        </p:spPr>
        <p:txBody>
          <a:bodyPr/>
          <a:lstStyle>
            <a:lvl1pPr marL="0" indent="0">
              <a:buNone/>
              <a:defRPr sz="2000"/>
            </a:lvl1pPr>
            <a:lvl2pPr marL="648035" indent="0">
              <a:buNone/>
              <a:defRPr sz="1700"/>
            </a:lvl2pPr>
            <a:lvl3pPr marL="1296071" indent="0">
              <a:buNone/>
              <a:defRPr sz="1400"/>
            </a:lvl3pPr>
            <a:lvl4pPr marL="1944106" indent="0">
              <a:buNone/>
              <a:defRPr sz="1300"/>
            </a:lvl4pPr>
            <a:lvl5pPr marL="2592141" indent="0">
              <a:buNone/>
              <a:defRPr sz="1300"/>
            </a:lvl5pPr>
            <a:lvl6pPr marL="3240176" indent="0">
              <a:buNone/>
              <a:defRPr sz="1300"/>
            </a:lvl6pPr>
            <a:lvl7pPr marL="3888212" indent="0">
              <a:buNone/>
              <a:defRPr sz="1300"/>
            </a:lvl7pPr>
            <a:lvl8pPr marL="4536247" indent="0">
              <a:buNone/>
              <a:defRPr sz="1300"/>
            </a:lvl8pPr>
            <a:lvl9pPr marL="5184282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8.11.2015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2349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22854" y="5796280"/>
            <a:ext cx="8641080" cy="684284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822854" y="739869"/>
            <a:ext cx="8641080" cy="4968240"/>
          </a:xfrm>
        </p:spPr>
        <p:txBody>
          <a:bodyPr/>
          <a:lstStyle>
            <a:lvl1pPr marL="0" indent="0">
              <a:buNone/>
              <a:defRPr sz="4500"/>
            </a:lvl1pPr>
            <a:lvl2pPr marL="648035" indent="0">
              <a:buNone/>
              <a:defRPr sz="4000"/>
            </a:lvl2pPr>
            <a:lvl3pPr marL="1296071" indent="0">
              <a:buNone/>
              <a:defRPr sz="3400"/>
            </a:lvl3pPr>
            <a:lvl4pPr marL="1944106" indent="0">
              <a:buNone/>
              <a:defRPr sz="2800"/>
            </a:lvl4pPr>
            <a:lvl5pPr marL="2592141" indent="0">
              <a:buNone/>
              <a:defRPr sz="2800"/>
            </a:lvl5pPr>
            <a:lvl6pPr marL="3240176" indent="0">
              <a:buNone/>
              <a:defRPr sz="2800"/>
            </a:lvl6pPr>
            <a:lvl7pPr marL="3888212" indent="0">
              <a:buNone/>
              <a:defRPr sz="2800"/>
            </a:lvl7pPr>
            <a:lvl8pPr marL="4536247" indent="0">
              <a:buNone/>
              <a:defRPr sz="2800"/>
            </a:lvl8pPr>
            <a:lvl9pPr marL="5184282" indent="0">
              <a:buNone/>
              <a:defRPr sz="28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822854" y="6480564"/>
            <a:ext cx="8641080" cy="971796"/>
          </a:xfrm>
        </p:spPr>
        <p:txBody>
          <a:bodyPr/>
          <a:lstStyle>
            <a:lvl1pPr marL="0" indent="0">
              <a:buNone/>
              <a:defRPr sz="2000"/>
            </a:lvl1pPr>
            <a:lvl2pPr marL="648035" indent="0">
              <a:buNone/>
              <a:defRPr sz="1700"/>
            </a:lvl2pPr>
            <a:lvl3pPr marL="1296071" indent="0">
              <a:buNone/>
              <a:defRPr sz="1400"/>
            </a:lvl3pPr>
            <a:lvl4pPr marL="1944106" indent="0">
              <a:buNone/>
              <a:defRPr sz="1300"/>
            </a:lvl4pPr>
            <a:lvl5pPr marL="2592141" indent="0">
              <a:buNone/>
              <a:defRPr sz="1300"/>
            </a:lvl5pPr>
            <a:lvl6pPr marL="3240176" indent="0">
              <a:buNone/>
              <a:defRPr sz="1300"/>
            </a:lvl6pPr>
            <a:lvl7pPr marL="3888212" indent="0">
              <a:buNone/>
              <a:defRPr sz="1300"/>
            </a:lvl7pPr>
            <a:lvl8pPr marL="4536247" indent="0">
              <a:buNone/>
              <a:defRPr sz="1300"/>
            </a:lvl8pPr>
            <a:lvl9pPr marL="5184282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8.11.2015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4680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8.11.2015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770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0441305" y="331600"/>
            <a:ext cx="3240405" cy="706517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20090" y="331600"/>
            <a:ext cx="9481185" cy="70651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8.11.2015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002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090" y="1932094"/>
            <a:ext cx="6360795" cy="5464681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320915" y="1932094"/>
            <a:ext cx="6360795" cy="5464681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8.11.2015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0090" y="1853507"/>
            <a:ext cx="6363296" cy="772453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8035" indent="0">
              <a:buNone/>
              <a:defRPr sz="2800" b="1"/>
            </a:lvl2pPr>
            <a:lvl3pPr marL="1296071" indent="0">
              <a:buNone/>
              <a:defRPr sz="2600" b="1"/>
            </a:lvl3pPr>
            <a:lvl4pPr marL="1944106" indent="0">
              <a:buNone/>
              <a:defRPr sz="2300" b="1"/>
            </a:lvl4pPr>
            <a:lvl5pPr marL="2592141" indent="0">
              <a:buNone/>
              <a:defRPr sz="2300" b="1"/>
            </a:lvl5pPr>
            <a:lvl6pPr marL="3240176" indent="0">
              <a:buNone/>
              <a:defRPr sz="2300" b="1"/>
            </a:lvl6pPr>
            <a:lvl7pPr marL="3888212" indent="0">
              <a:buNone/>
              <a:defRPr sz="2300" b="1"/>
            </a:lvl7pPr>
            <a:lvl8pPr marL="4536247" indent="0">
              <a:buNone/>
              <a:defRPr sz="2300" b="1"/>
            </a:lvl8pPr>
            <a:lvl9pPr marL="5184282" indent="0">
              <a:buNone/>
              <a:defRPr sz="23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20090" y="2625960"/>
            <a:ext cx="6363296" cy="4770814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7315915" y="1853507"/>
            <a:ext cx="6365796" cy="772453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8035" indent="0">
              <a:buNone/>
              <a:defRPr sz="2800" b="1"/>
            </a:lvl2pPr>
            <a:lvl3pPr marL="1296071" indent="0">
              <a:buNone/>
              <a:defRPr sz="2600" b="1"/>
            </a:lvl3pPr>
            <a:lvl4pPr marL="1944106" indent="0">
              <a:buNone/>
              <a:defRPr sz="2300" b="1"/>
            </a:lvl4pPr>
            <a:lvl5pPr marL="2592141" indent="0">
              <a:buNone/>
              <a:defRPr sz="2300" b="1"/>
            </a:lvl5pPr>
            <a:lvl6pPr marL="3240176" indent="0">
              <a:buNone/>
              <a:defRPr sz="2300" b="1"/>
            </a:lvl6pPr>
            <a:lvl7pPr marL="3888212" indent="0">
              <a:buNone/>
              <a:defRPr sz="2300" b="1"/>
            </a:lvl7pPr>
            <a:lvl8pPr marL="4536247" indent="0">
              <a:buNone/>
              <a:defRPr sz="2300" b="1"/>
            </a:lvl8pPr>
            <a:lvl9pPr marL="5184282" indent="0">
              <a:buNone/>
              <a:defRPr sz="23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7315915" y="2625960"/>
            <a:ext cx="6365796" cy="4770814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8.11.2015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8.11.2015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8.11.2015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91" y="329682"/>
            <a:ext cx="4738093" cy="1403068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30704" y="329683"/>
            <a:ext cx="8051006" cy="7067092"/>
          </a:xfrm>
        </p:spPr>
        <p:txBody>
          <a:bodyPr/>
          <a:lstStyle>
            <a:lvl1pPr>
              <a:defRPr sz="45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20091" y="1732751"/>
            <a:ext cx="4738093" cy="5664024"/>
          </a:xfrm>
        </p:spPr>
        <p:txBody>
          <a:bodyPr/>
          <a:lstStyle>
            <a:lvl1pPr marL="0" indent="0">
              <a:buNone/>
              <a:defRPr sz="2000"/>
            </a:lvl1pPr>
            <a:lvl2pPr marL="648035" indent="0">
              <a:buNone/>
              <a:defRPr sz="1700"/>
            </a:lvl2pPr>
            <a:lvl3pPr marL="1296071" indent="0">
              <a:buNone/>
              <a:defRPr sz="1400"/>
            </a:lvl3pPr>
            <a:lvl4pPr marL="1944106" indent="0">
              <a:buNone/>
              <a:defRPr sz="1300"/>
            </a:lvl4pPr>
            <a:lvl5pPr marL="2592141" indent="0">
              <a:buNone/>
              <a:defRPr sz="1300"/>
            </a:lvl5pPr>
            <a:lvl6pPr marL="3240176" indent="0">
              <a:buNone/>
              <a:defRPr sz="1300"/>
            </a:lvl6pPr>
            <a:lvl7pPr marL="3888212" indent="0">
              <a:buNone/>
              <a:defRPr sz="1300"/>
            </a:lvl7pPr>
            <a:lvl8pPr marL="4536247" indent="0">
              <a:buNone/>
              <a:defRPr sz="1300"/>
            </a:lvl8pPr>
            <a:lvl9pPr marL="5184282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8.11.2015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22854" y="5796280"/>
            <a:ext cx="8641080" cy="684284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822854" y="739869"/>
            <a:ext cx="8641080" cy="4968240"/>
          </a:xfrm>
        </p:spPr>
        <p:txBody>
          <a:bodyPr/>
          <a:lstStyle>
            <a:lvl1pPr marL="0" indent="0">
              <a:buNone/>
              <a:defRPr sz="4500"/>
            </a:lvl1pPr>
            <a:lvl2pPr marL="648035" indent="0">
              <a:buNone/>
              <a:defRPr sz="4000"/>
            </a:lvl2pPr>
            <a:lvl3pPr marL="1296071" indent="0">
              <a:buNone/>
              <a:defRPr sz="3400"/>
            </a:lvl3pPr>
            <a:lvl4pPr marL="1944106" indent="0">
              <a:buNone/>
              <a:defRPr sz="2800"/>
            </a:lvl4pPr>
            <a:lvl5pPr marL="2592141" indent="0">
              <a:buNone/>
              <a:defRPr sz="2800"/>
            </a:lvl5pPr>
            <a:lvl6pPr marL="3240176" indent="0">
              <a:buNone/>
              <a:defRPr sz="2800"/>
            </a:lvl6pPr>
            <a:lvl7pPr marL="3888212" indent="0">
              <a:buNone/>
              <a:defRPr sz="2800"/>
            </a:lvl7pPr>
            <a:lvl8pPr marL="4536247" indent="0">
              <a:buNone/>
              <a:defRPr sz="2800"/>
            </a:lvl8pPr>
            <a:lvl9pPr marL="5184282" indent="0">
              <a:buNone/>
              <a:defRPr sz="28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822854" y="6480564"/>
            <a:ext cx="8641080" cy="971796"/>
          </a:xfrm>
        </p:spPr>
        <p:txBody>
          <a:bodyPr/>
          <a:lstStyle>
            <a:lvl1pPr marL="0" indent="0">
              <a:buNone/>
              <a:defRPr sz="2000"/>
            </a:lvl1pPr>
            <a:lvl2pPr marL="648035" indent="0">
              <a:buNone/>
              <a:defRPr sz="1700"/>
            </a:lvl2pPr>
            <a:lvl3pPr marL="1296071" indent="0">
              <a:buNone/>
              <a:defRPr sz="1400"/>
            </a:lvl3pPr>
            <a:lvl4pPr marL="1944106" indent="0">
              <a:buNone/>
              <a:defRPr sz="1300"/>
            </a:lvl4pPr>
            <a:lvl5pPr marL="2592141" indent="0">
              <a:buNone/>
              <a:defRPr sz="1300"/>
            </a:lvl5pPr>
            <a:lvl6pPr marL="3240176" indent="0">
              <a:buNone/>
              <a:defRPr sz="1300"/>
            </a:lvl6pPr>
            <a:lvl7pPr marL="3888212" indent="0">
              <a:buNone/>
              <a:defRPr sz="1300"/>
            </a:lvl7pPr>
            <a:lvl8pPr marL="4536247" indent="0">
              <a:buNone/>
              <a:defRPr sz="1300"/>
            </a:lvl8pPr>
            <a:lvl9pPr marL="5184282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8.11.2015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720090" y="331600"/>
            <a:ext cx="12961620" cy="1380067"/>
          </a:xfrm>
          <a:prstGeom prst="rect">
            <a:avLst/>
          </a:prstGeom>
        </p:spPr>
        <p:txBody>
          <a:bodyPr vert="horz" lIns="129607" tIns="64804" rIns="129607" bIns="64804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0090" y="1932094"/>
            <a:ext cx="12961620" cy="5464681"/>
          </a:xfrm>
          <a:prstGeom prst="rect">
            <a:avLst/>
          </a:prstGeom>
        </p:spPr>
        <p:txBody>
          <a:bodyPr vert="horz" lIns="129607" tIns="64804" rIns="129607" bIns="64804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720090" y="7674704"/>
            <a:ext cx="3360420" cy="440855"/>
          </a:xfrm>
          <a:prstGeom prst="rect">
            <a:avLst/>
          </a:prstGeom>
        </p:spPr>
        <p:txBody>
          <a:bodyPr vert="horz" lIns="129607" tIns="64804" rIns="129607" bIns="64804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8.11.2015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920615" y="7674704"/>
            <a:ext cx="4560570" cy="440855"/>
          </a:xfrm>
          <a:prstGeom prst="rect">
            <a:avLst/>
          </a:prstGeom>
        </p:spPr>
        <p:txBody>
          <a:bodyPr vert="horz" lIns="129607" tIns="64804" rIns="129607" bIns="64804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321290" y="7674704"/>
            <a:ext cx="3360420" cy="440855"/>
          </a:xfrm>
          <a:prstGeom prst="rect">
            <a:avLst/>
          </a:prstGeom>
        </p:spPr>
        <p:txBody>
          <a:bodyPr vert="horz" lIns="129607" tIns="64804" rIns="129607" bIns="64804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96071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6026" indent="-486026" algn="l" defTabSz="1296071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53057" indent="-405022" algn="l" defTabSz="1296071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0088" indent="-324018" algn="l" defTabSz="1296071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68123" indent="-324018" algn="l" defTabSz="129607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16159" indent="-324018" algn="l" defTabSz="1296071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64194" indent="-324018" algn="l" defTabSz="1296071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12229" indent="-324018" algn="l" defTabSz="1296071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60265" indent="-324018" algn="l" defTabSz="1296071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08300" indent="-324018" algn="l" defTabSz="1296071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29607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8035" algn="l" defTabSz="129607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6071" algn="l" defTabSz="129607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4106" algn="l" defTabSz="129607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2141" algn="l" defTabSz="129607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0176" algn="l" defTabSz="129607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88212" algn="l" defTabSz="129607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36247" algn="l" defTabSz="129607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84282" algn="l" defTabSz="129607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720090" y="331600"/>
            <a:ext cx="12961620" cy="1380067"/>
          </a:xfrm>
          <a:prstGeom prst="rect">
            <a:avLst/>
          </a:prstGeom>
        </p:spPr>
        <p:txBody>
          <a:bodyPr vert="horz" lIns="129607" tIns="64804" rIns="129607" bIns="64804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0090" y="1932094"/>
            <a:ext cx="12961620" cy="5464681"/>
          </a:xfrm>
          <a:prstGeom prst="rect">
            <a:avLst/>
          </a:prstGeom>
        </p:spPr>
        <p:txBody>
          <a:bodyPr vert="horz" lIns="129607" tIns="64804" rIns="129607" bIns="64804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720090" y="7674704"/>
            <a:ext cx="3360420" cy="440855"/>
          </a:xfrm>
          <a:prstGeom prst="rect">
            <a:avLst/>
          </a:prstGeom>
        </p:spPr>
        <p:txBody>
          <a:bodyPr vert="horz" lIns="129607" tIns="64804" rIns="129607" bIns="64804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8.11.2015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920615" y="7674704"/>
            <a:ext cx="4560570" cy="440855"/>
          </a:xfrm>
          <a:prstGeom prst="rect">
            <a:avLst/>
          </a:prstGeom>
        </p:spPr>
        <p:txBody>
          <a:bodyPr vert="horz" lIns="129607" tIns="64804" rIns="129607" bIns="64804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321290" y="7674704"/>
            <a:ext cx="3360420" cy="440855"/>
          </a:xfrm>
          <a:prstGeom prst="rect">
            <a:avLst/>
          </a:prstGeom>
        </p:spPr>
        <p:txBody>
          <a:bodyPr vert="horz" lIns="129607" tIns="64804" rIns="129607" bIns="64804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903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96071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6026" indent="-486026" algn="l" defTabSz="1296071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53057" indent="-405022" algn="l" defTabSz="1296071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0088" indent="-324018" algn="l" defTabSz="1296071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68123" indent="-324018" algn="l" defTabSz="129607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16159" indent="-324018" algn="l" defTabSz="1296071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64194" indent="-324018" algn="l" defTabSz="1296071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12229" indent="-324018" algn="l" defTabSz="1296071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60265" indent="-324018" algn="l" defTabSz="1296071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08300" indent="-324018" algn="l" defTabSz="1296071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29607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8035" algn="l" defTabSz="129607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6071" algn="l" defTabSz="129607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4106" algn="l" defTabSz="129607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2141" algn="l" defTabSz="129607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0176" algn="l" defTabSz="129607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88212" algn="l" defTabSz="129607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36247" algn="l" defTabSz="129607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84282" algn="l" defTabSz="129607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720090" y="331600"/>
            <a:ext cx="12961620" cy="1380067"/>
          </a:xfrm>
          <a:prstGeom prst="rect">
            <a:avLst/>
          </a:prstGeom>
        </p:spPr>
        <p:txBody>
          <a:bodyPr vert="horz" lIns="129607" tIns="64804" rIns="129607" bIns="64804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0090" y="1932094"/>
            <a:ext cx="12961620" cy="5464681"/>
          </a:xfrm>
          <a:prstGeom prst="rect">
            <a:avLst/>
          </a:prstGeom>
        </p:spPr>
        <p:txBody>
          <a:bodyPr vert="horz" lIns="129607" tIns="64804" rIns="129607" bIns="64804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720090" y="7674704"/>
            <a:ext cx="3360420" cy="440855"/>
          </a:xfrm>
          <a:prstGeom prst="rect">
            <a:avLst/>
          </a:prstGeom>
        </p:spPr>
        <p:txBody>
          <a:bodyPr vert="horz" lIns="129607" tIns="64804" rIns="129607" bIns="64804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8.11.2015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920615" y="7674704"/>
            <a:ext cx="4560570" cy="440855"/>
          </a:xfrm>
          <a:prstGeom prst="rect">
            <a:avLst/>
          </a:prstGeom>
        </p:spPr>
        <p:txBody>
          <a:bodyPr vert="horz" lIns="129607" tIns="64804" rIns="129607" bIns="64804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321290" y="7674704"/>
            <a:ext cx="3360420" cy="440855"/>
          </a:xfrm>
          <a:prstGeom prst="rect">
            <a:avLst/>
          </a:prstGeom>
        </p:spPr>
        <p:txBody>
          <a:bodyPr vert="horz" lIns="129607" tIns="64804" rIns="129607" bIns="64804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551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296071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6026" indent="-486026" algn="l" defTabSz="1296071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53057" indent="-405022" algn="l" defTabSz="1296071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0088" indent="-324018" algn="l" defTabSz="1296071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68123" indent="-324018" algn="l" defTabSz="129607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16159" indent="-324018" algn="l" defTabSz="1296071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64194" indent="-324018" algn="l" defTabSz="1296071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12229" indent="-324018" algn="l" defTabSz="1296071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60265" indent="-324018" algn="l" defTabSz="1296071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08300" indent="-324018" algn="l" defTabSz="1296071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29607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8035" algn="l" defTabSz="129607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6071" algn="l" defTabSz="129607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4106" algn="l" defTabSz="129607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2141" algn="l" defTabSz="129607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0176" algn="l" defTabSz="129607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88212" algn="l" defTabSz="129607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36247" algn="l" defTabSz="129607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84282" algn="l" defTabSz="129607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prochazka@egap.cz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7200" b="1" dirty="0" smtClean="0">
                <a:solidFill>
                  <a:srgbClr val="084786"/>
                </a:solidFill>
                <a:latin typeface="Calibri" pitchFamily="34" charset="0"/>
              </a:rPr>
              <a:t>Pojišťování exportu do Íránu</a:t>
            </a:r>
            <a:endParaRPr lang="en-US" sz="7200" b="1" dirty="0">
              <a:solidFill>
                <a:srgbClr val="084786"/>
              </a:solidFill>
              <a:latin typeface="Calibri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160340" y="4428232"/>
            <a:ext cx="10081260" cy="2116102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tx1"/>
                </a:solidFill>
                <a:latin typeface="+mj-lt"/>
              </a:rPr>
              <a:t>9. 11. 2015 </a:t>
            </a:r>
          </a:p>
          <a:p>
            <a:r>
              <a:rPr lang="cs-CZ" sz="3600" dirty="0" smtClean="0">
                <a:solidFill>
                  <a:schemeClr val="tx1"/>
                </a:solidFill>
                <a:latin typeface="+mj-lt"/>
              </a:rPr>
              <a:t>Jan Procházka</a:t>
            </a:r>
            <a:endParaRPr lang="cs-CZ" sz="36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5952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90" y="2844056"/>
            <a:ext cx="12961620" cy="1584176"/>
          </a:xfrm>
        </p:spPr>
        <p:txBody>
          <a:bodyPr>
            <a:normAutofit/>
          </a:bodyPr>
          <a:lstStyle/>
          <a:p>
            <a:r>
              <a:rPr lang="cs-CZ" sz="6600" b="1" dirty="0" smtClean="0">
                <a:solidFill>
                  <a:srgbClr val="084786"/>
                </a:solidFill>
              </a:rPr>
              <a:t>Děkuji za pozornost</a:t>
            </a:r>
            <a:endParaRPr lang="en-US" sz="6600" b="1" dirty="0">
              <a:solidFill>
                <a:srgbClr val="084786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544716" y="5076304"/>
            <a:ext cx="36724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Jan Procházka</a:t>
            </a:r>
          </a:p>
          <a:p>
            <a:r>
              <a:rPr lang="cs-CZ" dirty="0" err="1" smtClean="0">
                <a:hlinkClick r:id="rId3"/>
              </a:rPr>
              <a:t>prochazka</a:t>
            </a:r>
            <a:r>
              <a:rPr lang="en-US" dirty="0" smtClean="0">
                <a:hlinkClick r:id="rId3"/>
              </a:rPr>
              <a:t>@</a:t>
            </a:r>
            <a:r>
              <a:rPr lang="cs-CZ" dirty="0" smtClean="0">
                <a:hlinkClick r:id="rId3"/>
              </a:rPr>
              <a:t>egap.cz</a:t>
            </a:r>
            <a:endParaRPr lang="cs-CZ" dirty="0" smtClean="0"/>
          </a:p>
          <a:p>
            <a:r>
              <a:rPr lang="cs-CZ" dirty="0" smtClean="0"/>
              <a:t>www.egap.cz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304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90" y="2844056"/>
            <a:ext cx="12961620" cy="1584176"/>
          </a:xfrm>
        </p:spPr>
        <p:txBody>
          <a:bodyPr>
            <a:normAutofit/>
          </a:bodyPr>
          <a:lstStyle/>
          <a:p>
            <a:r>
              <a:rPr lang="cs-CZ" sz="6600" b="1" dirty="0" smtClean="0">
                <a:solidFill>
                  <a:srgbClr val="084786"/>
                </a:solidFill>
              </a:rPr>
              <a:t>EGAP a pojišťování exportu</a:t>
            </a:r>
            <a:endParaRPr lang="en-US" sz="6600" b="1" dirty="0">
              <a:solidFill>
                <a:srgbClr val="084786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184676" y="4932288"/>
            <a:ext cx="42484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23 let existence</a:t>
            </a:r>
          </a:p>
          <a:p>
            <a:r>
              <a:rPr lang="cs-CZ" b="1" dirty="0" smtClean="0"/>
              <a:t>750 mld. pojištěného exportu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24870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44116" y="179760"/>
            <a:ext cx="3276364" cy="504055"/>
          </a:xfrm>
        </p:spPr>
        <p:txBody>
          <a:bodyPr>
            <a:noAutofit/>
          </a:bodyPr>
          <a:lstStyle/>
          <a:p>
            <a:pPr algn="l"/>
            <a:r>
              <a:rPr lang="cs-CZ" sz="2000" b="1" dirty="0" smtClean="0">
                <a:solidFill>
                  <a:srgbClr val="084786"/>
                </a:solidFill>
                <a:latin typeface="Calibri" pitchFamily="34" charset="0"/>
              </a:rPr>
              <a:t>Pojišťování exportu do Íránu</a:t>
            </a:r>
            <a:endParaRPr lang="en-US" sz="2000" dirty="0">
              <a:solidFill>
                <a:srgbClr val="084786"/>
              </a:solidFill>
            </a:endParaRPr>
          </a:p>
        </p:txBody>
      </p:sp>
      <p:sp>
        <p:nvSpPr>
          <p:cNvPr id="6" name="Nadpis 2"/>
          <p:cNvSpPr txBox="1">
            <a:spLocks/>
          </p:cNvSpPr>
          <p:nvPr/>
        </p:nvSpPr>
        <p:spPr>
          <a:xfrm>
            <a:off x="3744516" y="179760"/>
            <a:ext cx="864096" cy="504055"/>
          </a:xfrm>
          <a:prstGeom prst="rect">
            <a:avLst/>
          </a:prstGeom>
        </p:spPr>
        <p:txBody>
          <a:bodyPr vert="horz" lIns="129607" tIns="64804" rIns="129607" bIns="64804" rtlCol="0" anchor="ctr">
            <a:noAutofit/>
          </a:bodyPr>
          <a:lstStyle>
            <a:lvl1pPr algn="ctr" defTabSz="1296071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000" dirty="0">
              <a:solidFill>
                <a:srgbClr val="A2A9C8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380" y="2412008"/>
            <a:ext cx="9217024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2853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44116" y="179760"/>
            <a:ext cx="3276364" cy="504055"/>
          </a:xfrm>
        </p:spPr>
        <p:txBody>
          <a:bodyPr>
            <a:noAutofit/>
          </a:bodyPr>
          <a:lstStyle/>
          <a:p>
            <a:pPr algn="l"/>
            <a:r>
              <a:rPr lang="cs-CZ" sz="2000" b="1" dirty="0" smtClean="0">
                <a:solidFill>
                  <a:srgbClr val="084786"/>
                </a:solidFill>
                <a:latin typeface="Calibri" pitchFamily="34" charset="0"/>
              </a:rPr>
              <a:t>Pojišťování exportu do Íránu</a:t>
            </a:r>
            <a:endParaRPr lang="en-US" sz="2000" dirty="0">
              <a:solidFill>
                <a:srgbClr val="084786"/>
              </a:solidFill>
            </a:endParaRPr>
          </a:p>
        </p:txBody>
      </p:sp>
      <p:sp>
        <p:nvSpPr>
          <p:cNvPr id="6" name="Nadpis 2"/>
          <p:cNvSpPr txBox="1">
            <a:spLocks/>
          </p:cNvSpPr>
          <p:nvPr/>
        </p:nvSpPr>
        <p:spPr>
          <a:xfrm>
            <a:off x="3744516" y="179760"/>
            <a:ext cx="864096" cy="504055"/>
          </a:xfrm>
          <a:prstGeom prst="rect">
            <a:avLst/>
          </a:prstGeom>
        </p:spPr>
        <p:txBody>
          <a:bodyPr vert="horz" lIns="129607" tIns="64804" rIns="129607" bIns="64804" rtlCol="0" anchor="ctr">
            <a:noAutofit/>
          </a:bodyPr>
          <a:lstStyle>
            <a:lvl1pPr algn="ctr" defTabSz="1296071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000" dirty="0">
              <a:solidFill>
                <a:srgbClr val="A2A9C8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016324" y="1932094"/>
            <a:ext cx="11665386" cy="546468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sz="6500" b="1" dirty="0" smtClean="0">
                <a:solidFill>
                  <a:schemeClr val="tx2"/>
                </a:solidFill>
              </a:rPr>
              <a:t>EGAP a Írán 1995 – 2010:</a:t>
            </a:r>
          </a:p>
          <a:p>
            <a:r>
              <a:rPr lang="cs-CZ" sz="4400" dirty="0" smtClean="0">
                <a:solidFill>
                  <a:schemeClr val="tx2"/>
                </a:solidFill>
              </a:rPr>
              <a:t>Cukrovary </a:t>
            </a:r>
            <a:r>
              <a:rPr lang="es-ES" sz="4400" dirty="0" err="1">
                <a:solidFill>
                  <a:schemeClr val="tx2"/>
                </a:solidFill>
              </a:rPr>
              <a:t>Khoozestán</a:t>
            </a:r>
            <a:endParaRPr lang="cs-CZ" sz="4400" dirty="0">
              <a:solidFill>
                <a:schemeClr val="tx2"/>
              </a:solidFill>
            </a:endParaRPr>
          </a:p>
          <a:p>
            <a:r>
              <a:rPr lang="cs-CZ" sz="4400" dirty="0">
                <a:solidFill>
                  <a:schemeClr val="tx2"/>
                </a:solidFill>
              </a:rPr>
              <a:t>Elektrárna TE </a:t>
            </a:r>
            <a:r>
              <a:rPr lang="cs-CZ" sz="4400" dirty="0" err="1">
                <a:solidFill>
                  <a:schemeClr val="tx2"/>
                </a:solidFill>
              </a:rPr>
              <a:t>Iran</a:t>
            </a:r>
            <a:r>
              <a:rPr lang="cs-CZ" sz="4400" dirty="0">
                <a:solidFill>
                  <a:schemeClr val="tx2"/>
                </a:solidFill>
              </a:rPr>
              <a:t> </a:t>
            </a:r>
            <a:r>
              <a:rPr lang="cs-CZ" sz="4400" dirty="0" err="1">
                <a:solidFill>
                  <a:schemeClr val="tx2"/>
                </a:solidFill>
              </a:rPr>
              <a:t>Shahr</a:t>
            </a:r>
            <a:endParaRPr lang="cs-CZ" sz="4400" dirty="0">
              <a:solidFill>
                <a:schemeClr val="tx2"/>
              </a:solidFill>
            </a:endParaRPr>
          </a:p>
          <a:p>
            <a:r>
              <a:rPr lang="cs-CZ" sz="4400" dirty="0">
                <a:solidFill>
                  <a:schemeClr val="tx2"/>
                </a:solidFill>
              </a:rPr>
              <a:t>Cementárna </a:t>
            </a:r>
            <a:r>
              <a:rPr lang="cs-CZ" sz="4400" dirty="0" err="1">
                <a:solidFill>
                  <a:schemeClr val="tx2"/>
                </a:solidFill>
              </a:rPr>
              <a:t>Shahr</a:t>
            </a:r>
            <a:r>
              <a:rPr lang="cs-CZ" sz="4400" dirty="0">
                <a:solidFill>
                  <a:schemeClr val="tx2"/>
                </a:solidFill>
              </a:rPr>
              <a:t>-E-Kord</a:t>
            </a:r>
          </a:p>
          <a:p>
            <a:r>
              <a:rPr lang="cs-CZ" sz="4400" dirty="0">
                <a:solidFill>
                  <a:schemeClr val="tx2"/>
                </a:solidFill>
              </a:rPr>
              <a:t>Kolejnice</a:t>
            </a:r>
          </a:p>
          <a:p>
            <a:r>
              <a:rPr lang="cs-CZ" sz="4400" dirty="0">
                <a:solidFill>
                  <a:schemeClr val="tx2"/>
                </a:solidFill>
              </a:rPr>
              <a:t>Průmyslové armatury</a:t>
            </a:r>
          </a:p>
          <a:p>
            <a:r>
              <a:rPr lang="cs-CZ" sz="4400" dirty="0">
                <a:solidFill>
                  <a:schemeClr val="tx2"/>
                </a:solidFill>
              </a:rPr>
              <a:t>Čistička odpadních vod</a:t>
            </a:r>
          </a:p>
          <a:p>
            <a:r>
              <a:rPr lang="cs-CZ" sz="4400" dirty="0">
                <a:solidFill>
                  <a:schemeClr val="tx2"/>
                </a:solidFill>
              </a:rPr>
              <a:t>Obráběcí stroje, brousící linky</a:t>
            </a:r>
          </a:p>
          <a:p>
            <a:r>
              <a:rPr lang="cs-CZ" sz="4400" dirty="0">
                <a:solidFill>
                  <a:schemeClr val="tx2"/>
                </a:solidFill>
              </a:rPr>
              <a:t>Parní turbogenerátory, </a:t>
            </a:r>
            <a:r>
              <a:rPr lang="cs-CZ" sz="4400" dirty="0" err="1">
                <a:solidFill>
                  <a:schemeClr val="tx2"/>
                </a:solidFill>
              </a:rPr>
              <a:t>dieselgenerátory</a:t>
            </a:r>
            <a:endParaRPr lang="cs-CZ" sz="4400" dirty="0">
              <a:solidFill>
                <a:schemeClr val="tx2"/>
              </a:solidFill>
            </a:endParaRPr>
          </a:p>
          <a:p>
            <a:r>
              <a:rPr lang="cs-CZ" sz="4400" dirty="0">
                <a:solidFill>
                  <a:schemeClr val="tx2"/>
                </a:solidFill>
              </a:rPr>
              <a:t>Kovací lisy</a:t>
            </a:r>
          </a:p>
          <a:p>
            <a:r>
              <a:rPr lang="cs-CZ" sz="4400" dirty="0">
                <a:solidFill>
                  <a:schemeClr val="tx2"/>
                </a:solidFill>
              </a:rPr>
              <a:t>Mlýnské stroje, textilní stroje, léčiva </a:t>
            </a:r>
            <a:r>
              <a:rPr lang="cs-CZ" sz="4400" dirty="0" smtClean="0">
                <a:solidFill>
                  <a:schemeClr val="tx2"/>
                </a:solidFill>
              </a:rPr>
              <a:t>…</a:t>
            </a:r>
          </a:p>
          <a:p>
            <a:endParaRPr lang="cs-CZ" sz="4400" dirty="0">
              <a:solidFill>
                <a:schemeClr val="tx2"/>
              </a:solidFill>
            </a:endParaRPr>
          </a:p>
          <a:p>
            <a:r>
              <a:rPr lang="cs-CZ" sz="4400" dirty="0"/>
              <a:t>Poslední transakce pojištěna v polovině roku 2010 před zpřísněním sankcí </a:t>
            </a:r>
          </a:p>
          <a:p>
            <a:r>
              <a:rPr lang="cs-CZ" sz="4400" dirty="0"/>
              <a:t>Výrazné ztížení plateb z Íránu, íránské banky byly vyloučeny ze systému SWIFT </a:t>
            </a:r>
          </a:p>
          <a:p>
            <a:endParaRPr lang="cs-CZ" sz="4400" dirty="0">
              <a:solidFill>
                <a:schemeClr val="tx2"/>
              </a:solidFill>
            </a:endParaRPr>
          </a:p>
          <a:p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133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44116" y="179760"/>
            <a:ext cx="3276364" cy="504055"/>
          </a:xfrm>
        </p:spPr>
        <p:txBody>
          <a:bodyPr>
            <a:noAutofit/>
          </a:bodyPr>
          <a:lstStyle/>
          <a:p>
            <a:pPr algn="l"/>
            <a:r>
              <a:rPr lang="cs-CZ" sz="2000" b="1" dirty="0" smtClean="0">
                <a:solidFill>
                  <a:srgbClr val="084786"/>
                </a:solidFill>
                <a:latin typeface="Calibri" pitchFamily="34" charset="0"/>
              </a:rPr>
              <a:t>Pojišťování exportu do Íránu</a:t>
            </a:r>
            <a:endParaRPr lang="en-US" sz="2000" dirty="0">
              <a:solidFill>
                <a:srgbClr val="084786"/>
              </a:solidFill>
            </a:endParaRPr>
          </a:p>
        </p:txBody>
      </p:sp>
      <p:sp>
        <p:nvSpPr>
          <p:cNvPr id="6" name="Nadpis 2"/>
          <p:cNvSpPr txBox="1">
            <a:spLocks/>
          </p:cNvSpPr>
          <p:nvPr/>
        </p:nvSpPr>
        <p:spPr>
          <a:xfrm>
            <a:off x="3744516" y="179760"/>
            <a:ext cx="864096" cy="504055"/>
          </a:xfrm>
          <a:prstGeom prst="rect">
            <a:avLst/>
          </a:prstGeom>
        </p:spPr>
        <p:txBody>
          <a:bodyPr vert="horz" lIns="129607" tIns="64804" rIns="129607" bIns="64804" rtlCol="0" anchor="ctr">
            <a:noAutofit/>
          </a:bodyPr>
          <a:lstStyle>
            <a:lvl1pPr algn="ctr" defTabSz="1296071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000" dirty="0">
              <a:solidFill>
                <a:srgbClr val="A2A9C8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484" y="1403896"/>
            <a:ext cx="7200800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600500" y="1763936"/>
            <a:ext cx="457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484376" y="1691927"/>
            <a:ext cx="33843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tx2"/>
                </a:solidFill>
              </a:rPr>
              <a:t>1995-2010: 10 mld. Kč</a:t>
            </a:r>
            <a:endParaRPr lang="cs-CZ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853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90" y="2844056"/>
            <a:ext cx="12961620" cy="1584176"/>
          </a:xfrm>
        </p:spPr>
        <p:txBody>
          <a:bodyPr>
            <a:normAutofit/>
          </a:bodyPr>
          <a:lstStyle/>
          <a:p>
            <a:r>
              <a:rPr lang="cs-CZ" sz="6600" b="1" dirty="0" smtClean="0">
                <a:solidFill>
                  <a:srgbClr val="084786"/>
                </a:solidFill>
              </a:rPr>
              <a:t>EGAP A ÍRÁN 2015</a:t>
            </a:r>
            <a:endParaRPr lang="en-US" sz="6600" b="1" dirty="0">
              <a:solidFill>
                <a:srgbClr val="0847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19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44116" y="179760"/>
            <a:ext cx="3276364" cy="504055"/>
          </a:xfrm>
        </p:spPr>
        <p:txBody>
          <a:bodyPr>
            <a:noAutofit/>
          </a:bodyPr>
          <a:lstStyle/>
          <a:p>
            <a:pPr algn="l"/>
            <a:r>
              <a:rPr lang="cs-CZ" sz="2000" b="1" dirty="0" smtClean="0">
                <a:solidFill>
                  <a:srgbClr val="084786"/>
                </a:solidFill>
                <a:latin typeface="Calibri" pitchFamily="34" charset="0"/>
              </a:rPr>
              <a:t>Pojišťování exportu do Íránu</a:t>
            </a:r>
            <a:endParaRPr lang="en-US" sz="2000" dirty="0">
              <a:solidFill>
                <a:srgbClr val="084786"/>
              </a:solidFill>
            </a:endParaRPr>
          </a:p>
        </p:txBody>
      </p:sp>
      <p:sp>
        <p:nvSpPr>
          <p:cNvPr id="6" name="Nadpis 2"/>
          <p:cNvSpPr txBox="1">
            <a:spLocks/>
          </p:cNvSpPr>
          <p:nvPr/>
        </p:nvSpPr>
        <p:spPr>
          <a:xfrm>
            <a:off x="3744516" y="179760"/>
            <a:ext cx="864096" cy="504055"/>
          </a:xfrm>
          <a:prstGeom prst="rect">
            <a:avLst/>
          </a:prstGeom>
        </p:spPr>
        <p:txBody>
          <a:bodyPr vert="horz" lIns="129607" tIns="64804" rIns="129607" bIns="64804" rtlCol="0" anchor="ctr">
            <a:noAutofit/>
          </a:bodyPr>
          <a:lstStyle>
            <a:lvl1pPr algn="ctr" defTabSz="1296071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000" dirty="0">
              <a:solidFill>
                <a:srgbClr val="A2A9C8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b="1" dirty="0" smtClean="0">
                <a:solidFill>
                  <a:schemeClr val="tx2"/>
                </a:solidFill>
              </a:rPr>
              <a:t>Kategorizace dle OECD: 7</a:t>
            </a:r>
          </a:p>
          <a:p>
            <a:pPr marL="0" indent="0">
              <a:buNone/>
            </a:pPr>
            <a:endParaRPr lang="cs-CZ" dirty="0" smtClean="0">
              <a:solidFill>
                <a:schemeClr val="tx2"/>
              </a:solidFill>
            </a:endParaRPr>
          </a:p>
          <a:p>
            <a:r>
              <a:rPr lang="cs-CZ" dirty="0" smtClean="0">
                <a:solidFill>
                  <a:schemeClr val="tx2"/>
                </a:solidFill>
              </a:rPr>
              <a:t>Zkušenosti EGAP: v minulosti 50 případů, pozitivní zkušenost, po zavedení sankcí zanedbatelné a problematické</a:t>
            </a:r>
          </a:p>
          <a:p>
            <a:r>
              <a:rPr lang="cs-CZ" dirty="0" smtClean="0">
                <a:solidFill>
                  <a:schemeClr val="tx2"/>
                </a:solidFill>
              </a:rPr>
              <a:t>Nesplacený 1 úvěr: </a:t>
            </a:r>
            <a:r>
              <a:rPr lang="cs-CZ" dirty="0" smtClean="0">
                <a:solidFill>
                  <a:schemeClr val="tx2"/>
                </a:solidFill>
              </a:rPr>
              <a:t>Bank </a:t>
            </a:r>
            <a:r>
              <a:rPr lang="cs-CZ" dirty="0" err="1" smtClean="0">
                <a:solidFill>
                  <a:schemeClr val="tx2"/>
                </a:solidFill>
              </a:rPr>
              <a:t>Saderat</a:t>
            </a:r>
            <a:endParaRPr lang="cs-CZ" dirty="0" smtClean="0">
              <a:solidFill>
                <a:schemeClr val="tx2"/>
              </a:solidFill>
            </a:endParaRPr>
          </a:p>
          <a:p>
            <a:r>
              <a:rPr lang="cs-CZ" dirty="0" smtClean="0">
                <a:solidFill>
                  <a:schemeClr val="tx2"/>
                </a:solidFill>
              </a:rPr>
              <a:t>Pozitivní zkušenost se splácením i v době sankcí: </a:t>
            </a:r>
            <a:r>
              <a:rPr lang="cs-CZ" dirty="0" smtClean="0">
                <a:solidFill>
                  <a:schemeClr val="tx2"/>
                </a:solidFill>
              </a:rPr>
              <a:t>Bank </a:t>
            </a:r>
            <a:r>
              <a:rPr lang="cs-CZ" dirty="0" err="1" smtClean="0">
                <a:solidFill>
                  <a:schemeClr val="tx2"/>
                </a:solidFill>
              </a:rPr>
              <a:t>Tejarat</a:t>
            </a:r>
            <a:endParaRPr lang="cs-CZ" dirty="0" smtClean="0">
              <a:solidFill>
                <a:schemeClr val="tx2"/>
              </a:solidFill>
            </a:endParaRPr>
          </a:p>
          <a:p>
            <a:r>
              <a:rPr lang="cs-CZ" dirty="0" smtClean="0">
                <a:solidFill>
                  <a:schemeClr val="tx2"/>
                </a:solidFill>
              </a:rPr>
              <a:t>Země čelí nedostatku devizových příjmů, silnému znehodnocení měny a vysoké nezaměstnanosti – 20  %, dvouciferné inflaci</a:t>
            </a:r>
          </a:p>
          <a:p>
            <a:pPr marL="0" indent="0">
              <a:buNone/>
            </a:pPr>
            <a:endParaRPr lang="cs-CZ" dirty="0" smtClean="0">
              <a:solidFill>
                <a:schemeClr val="tx2"/>
              </a:solidFill>
            </a:endParaRPr>
          </a:p>
          <a:p>
            <a:r>
              <a:rPr lang="cs-CZ" dirty="0" smtClean="0">
                <a:solidFill>
                  <a:schemeClr val="tx2"/>
                </a:solidFill>
              </a:rPr>
              <a:t>Krátkodobé pohledávky všech </a:t>
            </a:r>
            <a:r>
              <a:rPr lang="cs-CZ" dirty="0" err="1" smtClean="0">
                <a:solidFill>
                  <a:schemeClr val="tx2"/>
                </a:solidFill>
              </a:rPr>
              <a:t>ECAs</a:t>
            </a:r>
            <a:r>
              <a:rPr lang="cs-CZ" dirty="0" smtClean="0">
                <a:solidFill>
                  <a:schemeClr val="tx2"/>
                </a:solidFill>
              </a:rPr>
              <a:t> činily v březnu 2015 dle OECD 114,6 mil. USD, středně a dlouhodobé pohledávky 3,6 mld. USD (z toho 49 % bylo v prodlení)</a:t>
            </a:r>
          </a:p>
          <a:p>
            <a:r>
              <a:rPr lang="cs-CZ" dirty="0" smtClean="0">
                <a:solidFill>
                  <a:schemeClr val="tx2"/>
                </a:solidFill>
              </a:rPr>
              <a:t>Mezi věřiteli vůbec není US-</a:t>
            </a:r>
            <a:r>
              <a:rPr lang="cs-CZ" dirty="0" err="1" smtClean="0">
                <a:solidFill>
                  <a:schemeClr val="tx2"/>
                </a:solidFill>
              </a:rPr>
              <a:t>Exim</a:t>
            </a:r>
            <a:r>
              <a:rPr lang="cs-CZ" dirty="0" smtClean="0">
                <a:solidFill>
                  <a:schemeClr val="tx2"/>
                </a:solidFill>
              </a:rPr>
              <a:t>, většina angažovanosti jsou evropské pojišťovny – nejvíce Německo (40 %)</a:t>
            </a:r>
          </a:p>
          <a:p>
            <a:pPr marL="0" indent="0">
              <a:buNone/>
            </a:pPr>
            <a:endParaRPr lang="cs-CZ" dirty="0" smtClean="0">
              <a:solidFill>
                <a:schemeClr val="tx2"/>
              </a:solidFill>
            </a:endParaRPr>
          </a:p>
          <a:p>
            <a:r>
              <a:rPr lang="cs-CZ" dirty="0" smtClean="0">
                <a:solidFill>
                  <a:schemeClr val="tx2"/>
                </a:solidFill>
              </a:rPr>
              <a:t>Aktuální angažovanost EGAP je v této souvislosti zanedbatelná (205 </a:t>
            </a:r>
            <a:r>
              <a:rPr lang="cs-CZ" dirty="0" err="1" smtClean="0">
                <a:solidFill>
                  <a:schemeClr val="tx2"/>
                </a:solidFill>
              </a:rPr>
              <a:t>mil.Kč</a:t>
            </a:r>
            <a:r>
              <a:rPr lang="cs-CZ" dirty="0" smtClean="0">
                <a:solidFill>
                  <a:schemeClr val="tx2"/>
                </a:solidFill>
              </a:rPr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4666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44116" y="179760"/>
            <a:ext cx="3276364" cy="504055"/>
          </a:xfrm>
        </p:spPr>
        <p:txBody>
          <a:bodyPr>
            <a:noAutofit/>
          </a:bodyPr>
          <a:lstStyle/>
          <a:p>
            <a:pPr algn="l"/>
            <a:r>
              <a:rPr lang="cs-CZ" sz="2000" b="1" dirty="0" smtClean="0">
                <a:solidFill>
                  <a:srgbClr val="084786"/>
                </a:solidFill>
                <a:latin typeface="Calibri" pitchFamily="34" charset="0"/>
              </a:rPr>
              <a:t>Pojišťování exportu do Íránu</a:t>
            </a:r>
            <a:endParaRPr lang="en-US" sz="2000" dirty="0">
              <a:solidFill>
                <a:srgbClr val="084786"/>
              </a:solidFill>
            </a:endParaRPr>
          </a:p>
        </p:txBody>
      </p:sp>
      <p:sp>
        <p:nvSpPr>
          <p:cNvPr id="6" name="Nadpis 2"/>
          <p:cNvSpPr txBox="1">
            <a:spLocks/>
          </p:cNvSpPr>
          <p:nvPr/>
        </p:nvSpPr>
        <p:spPr>
          <a:xfrm>
            <a:off x="3744516" y="179760"/>
            <a:ext cx="864096" cy="504055"/>
          </a:xfrm>
          <a:prstGeom prst="rect">
            <a:avLst/>
          </a:prstGeom>
        </p:spPr>
        <p:txBody>
          <a:bodyPr vert="horz" lIns="129607" tIns="64804" rIns="129607" bIns="64804" rtlCol="0" anchor="ctr">
            <a:noAutofit/>
          </a:bodyPr>
          <a:lstStyle>
            <a:lvl1pPr algn="ctr" defTabSz="1296071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000" dirty="0">
              <a:solidFill>
                <a:srgbClr val="A2A9C8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chemeClr val="tx2"/>
                </a:solidFill>
              </a:rPr>
              <a:t>EGAP v srpnu 2015 oznámil zahájení projednávání nových obchodních případů – ve fázi posouzení a předběžné analýzy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2"/>
                </a:solidFill>
              </a:rPr>
              <a:t> 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chemeClr val="tx2"/>
                </a:solidFill>
              </a:rPr>
              <a:t>Pro pojišťování exportu bude zásadní:</a:t>
            </a:r>
          </a:p>
          <a:p>
            <a:pPr marL="0" indent="0">
              <a:buNone/>
            </a:pPr>
            <a:endParaRPr lang="cs-CZ" b="1" dirty="0" smtClean="0">
              <a:solidFill>
                <a:schemeClr val="tx2"/>
              </a:solidFill>
            </a:endParaRPr>
          </a:p>
          <a:p>
            <a:r>
              <a:rPr lang="cs-CZ" dirty="0" smtClean="0">
                <a:solidFill>
                  <a:schemeClr val="tx2"/>
                </a:solidFill>
              </a:rPr>
              <a:t>Uvolnění sankčního režimu</a:t>
            </a:r>
          </a:p>
          <a:p>
            <a:r>
              <a:rPr lang="cs-CZ" dirty="0" smtClean="0">
                <a:solidFill>
                  <a:schemeClr val="tx2"/>
                </a:solidFill>
              </a:rPr>
              <a:t>Vyřešení splacení úvěru s garancí íránského Ministerstva financí – Bank </a:t>
            </a:r>
            <a:r>
              <a:rPr lang="cs-CZ" dirty="0" err="1" smtClean="0">
                <a:solidFill>
                  <a:schemeClr val="tx2"/>
                </a:solidFill>
              </a:rPr>
              <a:t>Saderat</a:t>
            </a:r>
            <a:r>
              <a:rPr lang="cs-CZ" dirty="0" smtClean="0">
                <a:solidFill>
                  <a:schemeClr val="tx2"/>
                </a:solidFill>
              </a:rPr>
              <a:t> – vývoz kolejnic, nyní probíhá jednání o možnosti splacení přes japonskou banku</a:t>
            </a:r>
          </a:p>
          <a:p>
            <a:r>
              <a:rPr lang="cs-CZ" dirty="0" smtClean="0">
                <a:solidFill>
                  <a:schemeClr val="tx2"/>
                </a:solidFill>
              </a:rPr>
              <a:t>Provádění nezbytných reforem a rozvoj bankovního sektoru</a:t>
            </a:r>
          </a:p>
          <a:p>
            <a:r>
              <a:rPr lang="cs-CZ" dirty="0" smtClean="0">
                <a:solidFill>
                  <a:schemeClr val="tx2"/>
                </a:solidFill>
              </a:rPr>
              <a:t>Úspěšnost rozvoje ropného průmyslu</a:t>
            </a:r>
          </a:p>
          <a:p>
            <a:endParaRPr lang="cs-CZ" dirty="0" smtClean="0">
              <a:solidFill>
                <a:schemeClr val="tx2"/>
              </a:solidFill>
            </a:endParaRPr>
          </a:p>
          <a:p>
            <a:r>
              <a:rPr lang="cs-CZ" b="1" dirty="0" smtClean="0">
                <a:solidFill>
                  <a:schemeClr val="tx2"/>
                </a:solidFill>
              </a:rPr>
              <a:t>Navýšení teritoriálního limitu EGAP na Írán – po uvolnění sankcí z 650 mil. Kč na 5,24 mld. Kč</a:t>
            </a:r>
            <a:endParaRPr lang="cs-CZ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515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44116" y="179760"/>
            <a:ext cx="3276364" cy="504055"/>
          </a:xfrm>
        </p:spPr>
        <p:txBody>
          <a:bodyPr>
            <a:noAutofit/>
          </a:bodyPr>
          <a:lstStyle/>
          <a:p>
            <a:pPr algn="l"/>
            <a:r>
              <a:rPr lang="cs-CZ" sz="2000" b="1" dirty="0" smtClean="0">
                <a:solidFill>
                  <a:srgbClr val="084786"/>
                </a:solidFill>
                <a:latin typeface="Calibri" pitchFamily="34" charset="0"/>
              </a:rPr>
              <a:t>Pojišťování exportu do Íránu</a:t>
            </a:r>
            <a:endParaRPr lang="en-US" sz="2000" dirty="0">
              <a:solidFill>
                <a:srgbClr val="084786"/>
              </a:solidFill>
            </a:endParaRPr>
          </a:p>
        </p:txBody>
      </p:sp>
      <p:sp>
        <p:nvSpPr>
          <p:cNvPr id="6" name="Nadpis 2"/>
          <p:cNvSpPr txBox="1">
            <a:spLocks/>
          </p:cNvSpPr>
          <p:nvPr/>
        </p:nvSpPr>
        <p:spPr>
          <a:xfrm>
            <a:off x="3744516" y="179760"/>
            <a:ext cx="864096" cy="504055"/>
          </a:xfrm>
          <a:prstGeom prst="rect">
            <a:avLst/>
          </a:prstGeom>
        </p:spPr>
        <p:txBody>
          <a:bodyPr vert="horz" lIns="129607" tIns="64804" rIns="129607" bIns="64804" rtlCol="0" anchor="ctr">
            <a:noAutofit/>
          </a:bodyPr>
          <a:lstStyle>
            <a:lvl1pPr algn="ctr" defTabSz="1296071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000" dirty="0">
              <a:solidFill>
                <a:srgbClr val="A2A9C8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 smtClean="0">
                <a:solidFill>
                  <a:schemeClr val="tx2"/>
                </a:solidFill>
              </a:rPr>
              <a:t>Hlavní položky současného íránského dovozu:</a:t>
            </a:r>
          </a:p>
          <a:p>
            <a:pPr marL="0" indent="0">
              <a:buNone/>
            </a:pPr>
            <a:endParaRPr lang="cs-CZ" sz="2400" b="1" dirty="0" smtClean="0">
              <a:solidFill>
                <a:schemeClr val="tx2"/>
              </a:solidFill>
            </a:endParaRPr>
          </a:p>
          <a:p>
            <a:r>
              <a:rPr lang="cs-CZ" sz="2400" dirty="0" smtClean="0">
                <a:solidFill>
                  <a:schemeClr val="tx2"/>
                </a:solidFill>
              </a:rPr>
              <a:t>Dopravní prostředky s obsahem motoru 1,5 – 2,5 l, náhradní díly do aut</a:t>
            </a:r>
          </a:p>
          <a:p>
            <a:r>
              <a:rPr lang="cs-CZ" sz="2400" dirty="0" err="1" smtClean="0">
                <a:solidFill>
                  <a:schemeClr val="tx2"/>
                </a:solidFill>
              </a:rPr>
              <a:t>Polomletá</a:t>
            </a:r>
            <a:r>
              <a:rPr lang="cs-CZ" sz="2400" dirty="0" smtClean="0">
                <a:solidFill>
                  <a:schemeClr val="tx2"/>
                </a:solidFill>
              </a:rPr>
              <a:t> rýže, </a:t>
            </a:r>
            <a:r>
              <a:rPr lang="cs-CZ" sz="2400" dirty="0" err="1" smtClean="0">
                <a:solidFill>
                  <a:schemeClr val="tx2"/>
                </a:solidFill>
              </a:rPr>
              <a:t>nerafinovný</a:t>
            </a:r>
            <a:r>
              <a:rPr lang="cs-CZ" sz="2400" dirty="0" smtClean="0">
                <a:solidFill>
                  <a:schemeClr val="tx2"/>
                </a:solidFill>
              </a:rPr>
              <a:t> cukr</a:t>
            </a:r>
          </a:p>
          <a:p>
            <a:r>
              <a:rPr lang="cs-CZ" sz="2400" dirty="0" smtClean="0">
                <a:solidFill>
                  <a:schemeClr val="tx2"/>
                </a:solidFill>
              </a:rPr>
              <a:t>Moduly LED a LCD monitorů</a:t>
            </a:r>
          </a:p>
          <a:p>
            <a:r>
              <a:rPr lang="cs-CZ" sz="2400" dirty="0" smtClean="0">
                <a:solidFill>
                  <a:schemeClr val="tx2"/>
                </a:solidFill>
              </a:rPr>
              <a:t>Tvářecí a formovací stroje, železo válcované za tepla</a:t>
            </a:r>
          </a:p>
          <a:p>
            <a:r>
              <a:rPr lang="cs-CZ" sz="2400" dirty="0" smtClean="0">
                <a:solidFill>
                  <a:schemeClr val="tx2"/>
                </a:solidFill>
              </a:rPr>
              <a:t>Části plynových turbín</a:t>
            </a:r>
          </a:p>
          <a:p>
            <a:endParaRPr lang="cs-CZ" sz="24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cs-CZ" sz="2400" b="1" dirty="0" smtClean="0">
                <a:solidFill>
                  <a:schemeClr val="tx2"/>
                </a:solidFill>
              </a:rPr>
              <a:t>Nové příležitosti pro český export:</a:t>
            </a:r>
          </a:p>
          <a:p>
            <a:pPr>
              <a:buFontTx/>
              <a:buChar char="-"/>
            </a:pPr>
            <a:r>
              <a:rPr lang="cs-CZ" sz="2400" b="1" dirty="0" smtClean="0">
                <a:solidFill>
                  <a:schemeClr val="tx2"/>
                </a:solidFill>
              </a:rPr>
              <a:t>Ropný průmysl a energetika</a:t>
            </a:r>
          </a:p>
          <a:p>
            <a:pPr>
              <a:buFontTx/>
              <a:buChar char="-"/>
            </a:pPr>
            <a:r>
              <a:rPr lang="cs-CZ" sz="2400" b="1" dirty="0" smtClean="0">
                <a:solidFill>
                  <a:schemeClr val="tx2"/>
                </a:solidFill>
              </a:rPr>
              <a:t>Potravinářské technologie a strojírenství</a:t>
            </a:r>
          </a:p>
          <a:p>
            <a:pPr>
              <a:buFontTx/>
              <a:buChar char="-"/>
            </a:pPr>
            <a:r>
              <a:rPr lang="cs-CZ" sz="2400" b="1" dirty="0" smtClean="0">
                <a:solidFill>
                  <a:schemeClr val="tx2"/>
                </a:solidFill>
              </a:rPr>
              <a:t>Výstavba  a modernizace infrastruktury</a:t>
            </a:r>
          </a:p>
        </p:txBody>
      </p:sp>
    </p:spTree>
    <p:extLst>
      <p:ext uri="{BB962C8B-B14F-4D97-AF65-F5344CB8AC3E}">
        <p14:creationId xmlns:p14="http://schemas.microsoft.com/office/powerpoint/2010/main" val="168998453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388</Words>
  <Application>Microsoft Office PowerPoint</Application>
  <PresentationFormat>Vlastní</PresentationFormat>
  <Paragraphs>65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Motiv sady Office</vt:lpstr>
      <vt:lpstr>1_Motiv sady Office</vt:lpstr>
      <vt:lpstr>2_Motiv sady Office</vt:lpstr>
      <vt:lpstr>Pojišťování exportu do Íránu</vt:lpstr>
      <vt:lpstr>EGAP a pojišťování exportu</vt:lpstr>
      <vt:lpstr>Pojišťování exportu do Íránu</vt:lpstr>
      <vt:lpstr>Pojišťování exportu do Íránu</vt:lpstr>
      <vt:lpstr>Pojišťování exportu do Íránu</vt:lpstr>
      <vt:lpstr>EGAP A ÍRÁN 2015</vt:lpstr>
      <vt:lpstr>Pojišťování exportu do Íránu</vt:lpstr>
      <vt:lpstr>Pojišťování exportu do Íránu</vt:lpstr>
      <vt:lpstr>Pojišťování exportu do Íránu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MaiB</dc:creator>
  <cp:lastModifiedBy>Hikelova Hana</cp:lastModifiedBy>
  <cp:revision>21</cp:revision>
  <dcterms:created xsi:type="dcterms:W3CDTF">2015-10-29T20:58:35Z</dcterms:created>
  <dcterms:modified xsi:type="dcterms:W3CDTF">2015-11-08T19:31:14Z</dcterms:modified>
</cp:coreProperties>
</file>