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8" r:id="rId2"/>
    <p:sldId id="297" r:id="rId3"/>
    <p:sldId id="304" r:id="rId4"/>
    <p:sldId id="261" r:id="rId5"/>
    <p:sldId id="262" r:id="rId6"/>
    <p:sldId id="314" r:id="rId7"/>
    <p:sldId id="263" r:id="rId8"/>
    <p:sldId id="265" r:id="rId9"/>
    <p:sldId id="310" r:id="rId10"/>
    <p:sldId id="283" r:id="rId11"/>
    <p:sldId id="272" r:id="rId12"/>
    <p:sldId id="313" r:id="rId13"/>
    <p:sldId id="299" r:id="rId14"/>
    <p:sldId id="301" r:id="rId15"/>
    <p:sldId id="311" r:id="rId16"/>
    <p:sldId id="312" r:id="rId17"/>
    <p:sldId id="316" r:id="rId18"/>
    <p:sldId id="315" r:id="rId19"/>
    <p:sldId id="306" r:id="rId2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767" autoAdjust="0"/>
  </p:normalViewPr>
  <p:slideViewPr>
    <p:cSldViewPr>
      <p:cViewPr>
        <p:scale>
          <a:sx n="100" d="100"/>
          <a:sy n="100" d="100"/>
        </p:scale>
        <p:origin x="-612"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8B9D6-3ED6-4636-9683-C028F192DCE9}" type="datetimeFigureOut">
              <a:rPr lang="cs-CZ" smtClean="0"/>
              <a:t>15.10.2015</a:t>
            </a:fld>
            <a:endParaRPr lang="cs-CZ"/>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A1F8C-5910-4D95-8699-D65CA868611A}" type="slidenum">
              <a:rPr lang="cs-CZ" smtClean="0"/>
              <a:t>‹#›</a:t>
            </a:fld>
            <a:endParaRPr lang="cs-CZ"/>
          </a:p>
        </p:txBody>
      </p:sp>
    </p:spTree>
    <p:extLst>
      <p:ext uri="{BB962C8B-B14F-4D97-AF65-F5344CB8AC3E}">
        <p14:creationId xmlns:p14="http://schemas.microsoft.com/office/powerpoint/2010/main" val="326096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7C81ADA2-7DEE-4D6F-A701-18310C0C0BAA}" type="datetimeFigureOut">
              <a:rPr lang="cs-CZ" smtClean="0"/>
              <a:t>15.10.2015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1991528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7C81ADA2-7DEE-4D6F-A701-18310C0C0BAA}" type="datetimeFigureOut">
              <a:rPr lang="cs-CZ" smtClean="0"/>
              <a:t>15.10.2015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3033790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7C81ADA2-7DEE-4D6F-A701-18310C0C0BAA}" type="datetimeFigureOut">
              <a:rPr lang="cs-CZ" smtClean="0"/>
              <a:t>15.10.2015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1961118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7C81ADA2-7DEE-4D6F-A701-18310C0C0BAA}" type="datetimeFigureOut">
              <a:rPr lang="cs-CZ" smtClean="0"/>
              <a:t>15.10.2015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2588027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1ADA2-7DEE-4D6F-A701-18310C0C0BAA}" type="datetimeFigureOut">
              <a:rPr lang="cs-CZ" smtClean="0"/>
              <a:t>15.10.2015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287839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7C81ADA2-7DEE-4D6F-A701-18310C0C0BAA}" type="datetimeFigureOut">
              <a:rPr lang="cs-CZ" smtClean="0"/>
              <a:t>15.10.2015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3872661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7C81ADA2-7DEE-4D6F-A701-18310C0C0BAA}" type="datetimeFigureOut">
              <a:rPr lang="cs-CZ" smtClean="0"/>
              <a:t>15.10.2015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3354990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7C81ADA2-7DEE-4D6F-A701-18310C0C0BAA}" type="datetimeFigureOut">
              <a:rPr lang="cs-CZ" smtClean="0"/>
              <a:t>15.10.2015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432173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1ADA2-7DEE-4D6F-A701-18310C0C0BAA}" type="datetimeFigureOut">
              <a:rPr lang="cs-CZ" smtClean="0"/>
              <a:t>15.10.2015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2661570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1ADA2-7DEE-4D6F-A701-18310C0C0BAA}" type="datetimeFigureOut">
              <a:rPr lang="cs-CZ" smtClean="0"/>
              <a:t>15.10.2015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2224347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1ADA2-7DEE-4D6F-A701-18310C0C0BAA}" type="datetimeFigureOut">
              <a:rPr lang="cs-CZ" smtClean="0"/>
              <a:t>15.10.2015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E7B502-CD92-44D4-8CE7-A1DEEAA73722}" type="slidenum">
              <a:rPr lang="cs-CZ" smtClean="0"/>
              <a:t>‹#›</a:t>
            </a:fld>
            <a:endParaRPr lang="cs-CZ"/>
          </a:p>
        </p:txBody>
      </p:sp>
    </p:spTree>
    <p:extLst>
      <p:ext uri="{BB962C8B-B14F-4D97-AF65-F5344CB8AC3E}">
        <p14:creationId xmlns:p14="http://schemas.microsoft.com/office/powerpoint/2010/main" val="3817631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81ADA2-7DEE-4D6F-A701-18310C0C0BAA}" type="datetimeFigureOut">
              <a:rPr lang="cs-CZ" smtClean="0"/>
              <a:t>15.10.2015</a:t>
            </a:fld>
            <a:endParaRPr lang="cs-CZ"/>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E7B502-CD92-44D4-8CE7-A1DEEAA73722}" type="slidenum">
              <a:rPr lang="cs-CZ" smtClean="0"/>
              <a:t>‹#›</a:t>
            </a:fld>
            <a:endParaRPr lang="cs-CZ"/>
          </a:p>
        </p:txBody>
      </p:sp>
    </p:spTree>
    <p:extLst>
      <p:ext uri="{BB962C8B-B14F-4D97-AF65-F5344CB8AC3E}">
        <p14:creationId xmlns:p14="http://schemas.microsoft.com/office/powerpoint/2010/main" val="33846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vargovcik@unis.cz"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faa.gov/regulations_policies/faa_regulation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688975" y="4374357"/>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900">
                <a:solidFill>
                  <a:srgbClr val="1E4191"/>
                </a:solidFill>
                <a:latin typeface="Arial" panose="020B0604020202020204" pitchFamily="34" charset="0"/>
                <a:cs typeface="Arial" panose="020B0604020202020204" pitchFamily="34" charset="0"/>
              </a:rPr>
              <a:t>The information contained in this document is UNIS, a.s. proprietary information and is disclosed in confidence. It is the property of UNIS, a.s. and shall not be used, disclosed to others or reproduced without the express written consent of UNIS, a.s., including, but without limitation, it is not to be used in the product creation, manufacture, development, derivation or modifications. If consent is given for reproduction in whole or in part, this notice and the notice set forth on each page of this document shall appear in any such reproduction in whole or in part.</a:t>
            </a:r>
          </a:p>
        </p:txBody>
      </p:sp>
      <p:pic>
        <p:nvPicPr>
          <p:cNvPr id="7171" name="Picture 12" descr="logo_unis_v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27448"/>
            <a:ext cx="4152900" cy="124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3"/>
          <p:cNvSpPr txBox="1">
            <a:spLocks noChangeArrowheads="1"/>
          </p:cNvSpPr>
          <p:nvPr/>
        </p:nvSpPr>
        <p:spPr bwMode="auto">
          <a:xfrm>
            <a:off x="2514600" y="377190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b="1">
                <a:solidFill>
                  <a:srgbClr val="1E4191"/>
                </a:solidFill>
                <a:latin typeface="Arial" panose="020B0604020202020204" pitchFamily="34" charset="0"/>
                <a:cs typeface="Arial" panose="020B0604020202020204" pitchFamily="34" charset="0"/>
              </a:rPr>
              <a:t>www.unis.cz</a:t>
            </a:r>
          </a:p>
          <a:p>
            <a:pPr algn="ctr" eaLnBrk="1" hangingPunct="1">
              <a:spcBef>
                <a:spcPct val="0"/>
              </a:spcBef>
              <a:buFontTx/>
              <a:buNone/>
            </a:pPr>
            <a:r>
              <a:rPr lang="en-US" altLang="en-US" sz="1600" b="1">
                <a:solidFill>
                  <a:srgbClr val="1E4191"/>
                </a:solidFill>
                <a:latin typeface="Arial" panose="020B0604020202020204" pitchFamily="34" charset="0"/>
                <a:cs typeface="Arial" panose="020B0604020202020204" pitchFamily="34" charset="0"/>
              </a:rPr>
              <a:t>www.mechsys.cz</a:t>
            </a:r>
          </a:p>
        </p:txBody>
      </p:sp>
      <p:sp>
        <p:nvSpPr>
          <p:cNvPr id="7173" name="TextBox 2"/>
          <p:cNvSpPr txBox="1">
            <a:spLocks noChangeArrowheads="1"/>
          </p:cNvSpPr>
          <p:nvPr/>
        </p:nvSpPr>
        <p:spPr bwMode="auto">
          <a:xfrm>
            <a:off x="1314450" y="329183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dirty="0">
                <a:solidFill>
                  <a:srgbClr val="395482"/>
                </a:solidFill>
                <a:latin typeface="Arial" panose="020B0604020202020204" pitchFamily="34" charset="0"/>
                <a:cs typeface="Arial" panose="020B0604020202020204" pitchFamily="34" charset="0"/>
              </a:rPr>
              <a:t>Division of Aerospace and Advanced Control</a:t>
            </a:r>
            <a:endParaRPr lang="cs-CZ" altLang="en-US" sz="2000" dirty="0">
              <a:solidFill>
                <a:srgbClr val="395482"/>
              </a:solidFill>
              <a:latin typeface="Arial" panose="020B0604020202020204" pitchFamily="34" charset="0"/>
              <a:cs typeface="Arial" panose="020B0604020202020204" pitchFamily="34" charset="0"/>
            </a:endParaRPr>
          </a:p>
        </p:txBody>
      </p:sp>
      <p:sp>
        <p:nvSpPr>
          <p:cNvPr id="7174" name="TextBox 3"/>
          <p:cNvSpPr txBox="1">
            <a:spLocks noChangeArrowheads="1"/>
          </p:cNvSpPr>
          <p:nvPr/>
        </p:nvSpPr>
        <p:spPr bwMode="auto">
          <a:xfrm>
            <a:off x="7772400" y="4889897"/>
            <a:ext cx="137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en-US" sz="1000">
                <a:solidFill>
                  <a:srgbClr val="395482"/>
                </a:solidFill>
                <a:latin typeface="Arial" panose="020B0604020202020204" pitchFamily="34" charset="0"/>
                <a:cs typeface="Arial" panose="020B0604020202020204" pitchFamily="34" charset="0"/>
              </a:rPr>
              <a:t>UNIS</a:t>
            </a:r>
            <a:r>
              <a:rPr lang="en-US" altLang="en-US" sz="1000">
                <a:solidFill>
                  <a:srgbClr val="395482"/>
                </a:solidFill>
                <a:latin typeface="Arial" panose="020B0604020202020204" pitchFamily="34" charset="0"/>
                <a:cs typeface="Arial" panose="020B0604020202020204" pitchFamily="34" charset="0"/>
              </a:rPr>
              <a:t>, </a:t>
            </a:r>
            <a:r>
              <a:rPr lang="cs-CZ" altLang="en-US" sz="1000">
                <a:solidFill>
                  <a:srgbClr val="395482"/>
                </a:solidFill>
                <a:latin typeface="Arial" panose="020B0604020202020204" pitchFamily="34" charset="0"/>
              </a:rPr>
              <a:t>14</a:t>
            </a:r>
            <a:r>
              <a:rPr lang="en-US" altLang="en-US" sz="1000">
                <a:solidFill>
                  <a:srgbClr val="395482"/>
                </a:solidFill>
                <a:latin typeface="Arial" panose="020B0604020202020204" pitchFamily="34" charset="0"/>
                <a:cs typeface="Arial" panose="020B0604020202020204" pitchFamily="34" charset="0"/>
              </a:rPr>
              <a:t>.0</a:t>
            </a:r>
            <a:r>
              <a:rPr lang="cs-CZ" altLang="en-US" sz="1000">
                <a:solidFill>
                  <a:srgbClr val="395482"/>
                </a:solidFill>
                <a:latin typeface="Arial" panose="020B0604020202020204" pitchFamily="34" charset="0"/>
              </a:rPr>
              <a:t>2</a:t>
            </a:r>
            <a:r>
              <a:rPr lang="en-US" altLang="en-US" sz="1000">
                <a:solidFill>
                  <a:srgbClr val="395482"/>
                </a:solidFill>
                <a:latin typeface="Arial" panose="020B0604020202020204" pitchFamily="34" charset="0"/>
                <a:cs typeface="Arial" panose="020B0604020202020204" pitchFamily="34" charset="0"/>
              </a:rPr>
              <a:t>. 201</a:t>
            </a:r>
            <a:r>
              <a:rPr lang="en-US" altLang="en-US" sz="1000">
                <a:solidFill>
                  <a:srgbClr val="395482"/>
                </a:solidFill>
                <a:latin typeface="Arial" panose="020B0604020202020204" pitchFamily="34" charset="0"/>
              </a:rPr>
              <a:t>4</a:t>
            </a:r>
            <a:endParaRPr lang="cs-CZ" altLang="en-US" sz="1000">
              <a:solidFill>
                <a:srgbClr val="395482"/>
              </a:solidFill>
              <a:latin typeface="Arial" panose="020B0604020202020204" pitchFamily="34" charset="0"/>
            </a:endParaRPr>
          </a:p>
        </p:txBody>
      </p:sp>
      <p:sp>
        <p:nvSpPr>
          <p:cNvPr id="3" name="Text Box 5"/>
          <p:cNvSpPr txBox="1">
            <a:spLocks noChangeArrowheads="1"/>
          </p:cNvSpPr>
          <p:nvPr/>
        </p:nvSpPr>
        <p:spPr bwMode="auto">
          <a:xfrm>
            <a:off x="688975" y="2283718"/>
            <a:ext cx="800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valon" pitchFamily="2" charset="0"/>
              </a:defRPr>
            </a:lvl1pPr>
            <a:lvl2pPr marL="742950" indent="-285750" eaLnBrk="0" hangingPunct="0">
              <a:defRPr sz="2400">
                <a:solidFill>
                  <a:schemeClr val="tx1"/>
                </a:solidFill>
                <a:latin typeface="Avalon" pitchFamily="2" charset="0"/>
              </a:defRPr>
            </a:lvl2pPr>
            <a:lvl3pPr marL="1143000" indent="-228600" eaLnBrk="0" hangingPunct="0">
              <a:defRPr sz="2400">
                <a:solidFill>
                  <a:schemeClr val="tx1"/>
                </a:solidFill>
                <a:latin typeface="Avalon" pitchFamily="2" charset="0"/>
              </a:defRPr>
            </a:lvl3pPr>
            <a:lvl4pPr marL="1600200" indent="-228600" eaLnBrk="0" hangingPunct="0">
              <a:defRPr sz="2400">
                <a:solidFill>
                  <a:schemeClr val="tx1"/>
                </a:solidFill>
                <a:latin typeface="Avalon" pitchFamily="2" charset="0"/>
              </a:defRPr>
            </a:lvl4pPr>
            <a:lvl5pPr marL="2057400" indent="-228600" eaLnBrk="0" hangingPunct="0">
              <a:defRPr sz="2400">
                <a:solidFill>
                  <a:schemeClr val="tx1"/>
                </a:solidFill>
                <a:latin typeface="Avalon" pitchFamily="2" charset="0"/>
              </a:defRPr>
            </a:lvl5pPr>
            <a:lvl6pPr marL="2514600" indent="-228600" eaLnBrk="0" fontAlgn="base" hangingPunct="0">
              <a:spcBef>
                <a:spcPct val="0"/>
              </a:spcBef>
              <a:spcAft>
                <a:spcPct val="0"/>
              </a:spcAft>
              <a:defRPr sz="2400">
                <a:solidFill>
                  <a:schemeClr val="tx1"/>
                </a:solidFill>
                <a:latin typeface="Avalon" pitchFamily="2" charset="0"/>
              </a:defRPr>
            </a:lvl6pPr>
            <a:lvl7pPr marL="2971800" indent="-228600" eaLnBrk="0" fontAlgn="base" hangingPunct="0">
              <a:spcBef>
                <a:spcPct val="0"/>
              </a:spcBef>
              <a:spcAft>
                <a:spcPct val="0"/>
              </a:spcAft>
              <a:defRPr sz="2400">
                <a:solidFill>
                  <a:schemeClr val="tx1"/>
                </a:solidFill>
                <a:latin typeface="Avalon" pitchFamily="2" charset="0"/>
              </a:defRPr>
            </a:lvl7pPr>
            <a:lvl8pPr marL="3429000" indent="-228600" eaLnBrk="0" fontAlgn="base" hangingPunct="0">
              <a:spcBef>
                <a:spcPct val="0"/>
              </a:spcBef>
              <a:spcAft>
                <a:spcPct val="0"/>
              </a:spcAft>
              <a:defRPr sz="2400">
                <a:solidFill>
                  <a:schemeClr val="tx1"/>
                </a:solidFill>
                <a:latin typeface="Avalon" pitchFamily="2" charset="0"/>
              </a:defRPr>
            </a:lvl8pPr>
            <a:lvl9pPr marL="3886200" indent="-228600" eaLnBrk="0" fontAlgn="base" hangingPunct="0">
              <a:spcBef>
                <a:spcPct val="0"/>
              </a:spcBef>
              <a:spcAft>
                <a:spcPct val="0"/>
              </a:spcAft>
              <a:defRPr sz="2400">
                <a:solidFill>
                  <a:schemeClr val="tx1"/>
                </a:solidFill>
                <a:latin typeface="Avalon" pitchFamily="2" charset="0"/>
              </a:defRPr>
            </a:lvl9pPr>
          </a:lstStyle>
          <a:p>
            <a:pPr algn="ctr"/>
            <a:r>
              <a:rPr lang="ru-RU" sz="2800" dirty="0" smtClean="0">
                <a:solidFill>
                  <a:srgbClr val="234DAB"/>
                </a:solidFill>
              </a:rPr>
              <a:t>Отделение Авиации </a:t>
            </a:r>
            <a:r>
              <a:rPr lang="ru-RU" sz="2800" dirty="0">
                <a:solidFill>
                  <a:srgbClr val="234DAB"/>
                </a:solidFill>
              </a:rPr>
              <a:t>и </a:t>
            </a:r>
            <a:r>
              <a:rPr lang="ru-RU" sz="2800" dirty="0" smtClean="0">
                <a:solidFill>
                  <a:srgbClr val="234DAB"/>
                </a:solidFill>
              </a:rPr>
              <a:t>Высшего Управления</a:t>
            </a:r>
            <a:endParaRPr lang="en-US" sz="2800" b="1" dirty="0">
              <a:solidFill>
                <a:srgbClr val="234DAB"/>
              </a:solidFill>
              <a:latin typeface="Verdana" pitchFamily="34" charset="0"/>
            </a:endParaRPr>
          </a:p>
        </p:txBody>
      </p:sp>
    </p:spTree>
    <p:extLst>
      <p:ext uri="{BB962C8B-B14F-4D97-AF65-F5344CB8AC3E}">
        <p14:creationId xmlns:p14="http://schemas.microsoft.com/office/powerpoint/2010/main" val="2082465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3211"/>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400" b="1" dirty="0"/>
              <a:t>УНИС способен </a:t>
            </a:r>
            <a:r>
              <a:rPr lang="cs-CZ" sz="1400" b="1" dirty="0" smtClean="0"/>
              <a:t>o</a:t>
            </a:r>
            <a:r>
              <a:rPr lang="ru-RU" sz="1400" b="1" dirty="0" smtClean="0"/>
              <a:t>беспечить </a:t>
            </a:r>
            <a:r>
              <a:rPr lang="ru-RU" sz="1400" b="1" dirty="0"/>
              <a:t>полный цикл разработки продукта от </a:t>
            </a:r>
            <a:r>
              <a:rPr lang="ru-RU" sz="1400" b="1" dirty="0" smtClean="0"/>
              <a:t>первичного </a:t>
            </a:r>
            <a:r>
              <a:rPr lang="ru-RU" sz="1400" b="1" dirty="0"/>
              <a:t>анализа технического задния и предложения решения, </a:t>
            </a:r>
            <a:r>
              <a:rPr lang="ru-RU" sz="1400" b="1" dirty="0" smtClean="0"/>
              <a:t>через </a:t>
            </a:r>
            <a:r>
              <a:rPr lang="ru-RU" sz="1400" b="1" dirty="0"/>
              <a:t>разработку софтвера и хардвера, дизайн механических частей и заканчивая </a:t>
            </a:r>
            <a:r>
              <a:rPr lang="ru-RU" sz="1400" b="1" dirty="0" smtClean="0"/>
              <a:t>созданием прототипа  </a:t>
            </a:r>
          </a:p>
          <a:p>
            <a:r>
              <a:rPr lang="ru-RU" sz="1200" b="1" dirty="0">
                <a:solidFill>
                  <a:srgbClr val="1E4191"/>
                </a:solidFill>
                <a:latin typeface="Verdana" pitchFamily="34" charset="0"/>
              </a:rPr>
              <a:t>	</a:t>
            </a:r>
            <a:endParaRPr lang="en-US" sz="1400" b="1" dirty="0">
              <a:solidFill>
                <a:srgbClr val="1E4191"/>
              </a:solidFill>
              <a:latin typeface="Verdana" pitchFamily="34" charset="0"/>
            </a:endParaRPr>
          </a:p>
        </p:txBody>
      </p:sp>
      <p:pic>
        <p:nvPicPr>
          <p:cNvPr id="8" name="Picture 8" descr="Model_dSPACE-2pu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75745"/>
            <a:ext cx="7733233" cy="3456384"/>
          </a:xfrm>
          <a:prstGeom prst="rect">
            <a:avLst/>
          </a:prstGeom>
          <a:noFill/>
          <a:ln w="12700">
            <a:solidFill>
              <a:srgbClr val="234DAB"/>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9"/>
          <p:cNvSpPr txBox="1">
            <a:spLocks noChangeArrowheads="1"/>
          </p:cNvSpPr>
          <p:nvPr/>
        </p:nvSpPr>
        <p:spPr bwMode="auto">
          <a:xfrm>
            <a:off x="970558" y="4229893"/>
            <a:ext cx="18732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a:solidFill>
                  <a:srgbClr val="234DAB"/>
                </a:solidFill>
                <a:latin typeface="Verdana" pitchFamily="34" charset="0"/>
              </a:rPr>
              <a:t>Integration of </a:t>
            </a:r>
            <a:r>
              <a:rPr lang="cs-CZ" sz="1200" dirty="0">
                <a:solidFill>
                  <a:srgbClr val="234DAB"/>
                </a:solidFill>
                <a:latin typeface="Verdana" pitchFamily="34" charset="0"/>
              </a:rPr>
              <a:t>control</a:t>
            </a:r>
            <a:r>
              <a:rPr lang="en-US" sz="1200" dirty="0">
                <a:solidFill>
                  <a:srgbClr val="234DAB"/>
                </a:solidFill>
                <a:latin typeface="Verdana" pitchFamily="34" charset="0"/>
              </a:rPr>
              <a:t> subsystem models in MATLAB/Simulink</a:t>
            </a:r>
          </a:p>
        </p:txBody>
      </p:sp>
      <p:sp>
        <p:nvSpPr>
          <p:cNvPr id="15" name="Text Box 10"/>
          <p:cNvSpPr txBox="1">
            <a:spLocks noChangeArrowheads="1"/>
          </p:cNvSpPr>
          <p:nvPr/>
        </p:nvSpPr>
        <p:spPr bwMode="auto">
          <a:xfrm>
            <a:off x="2987824" y="4155926"/>
            <a:ext cx="23762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a:solidFill>
                  <a:srgbClr val="234DAB"/>
                </a:solidFill>
                <a:latin typeface="Verdana" pitchFamily="34" charset="0"/>
              </a:rPr>
              <a:t>Automatic code</a:t>
            </a:r>
          </a:p>
          <a:p>
            <a:pPr algn="ctr" eaLnBrk="1" hangingPunct="1"/>
            <a:r>
              <a:rPr lang="en-US" sz="1200" dirty="0">
                <a:solidFill>
                  <a:srgbClr val="234DAB"/>
                </a:solidFill>
                <a:latin typeface="Verdana" pitchFamily="34" charset="0"/>
              </a:rPr>
              <a:t>generation and verification</a:t>
            </a:r>
            <a:endParaRPr lang="cs-CZ" sz="1200" dirty="0">
              <a:solidFill>
                <a:srgbClr val="234DAB"/>
              </a:solidFill>
              <a:latin typeface="Verdana" pitchFamily="34" charset="0"/>
            </a:endParaRPr>
          </a:p>
          <a:p>
            <a:pPr algn="ctr" eaLnBrk="1" hangingPunct="1"/>
            <a:r>
              <a:rPr lang="cs-CZ" sz="1200" dirty="0">
                <a:solidFill>
                  <a:srgbClr val="234DAB"/>
                </a:solidFill>
                <a:latin typeface="Verdana" pitchFamily="34" charset="0"/>
              </a:rPr>
              <a:t>(CANTATA C/C++, POLYSPACE, Embedde Coder, Code inspector)</a:t>
            </a:r>
            <a:endParaRPr lang="en-US" sz="1200" dirty="0">
              <a:solidFill>
                <a:srgbClr val="234DAB"/>
              </a:solidFill>
              <a:latin typeface="Verdana" pitchFamily="34" charset="0"/>
            </a:endParaRPr>
          </a:p>
        </p:txBody>
      </p:sp>
      <p:sp>
        <p:nvSpPr>
          <p:cNvPr id="16" name="Text Box 11"/>
          <p:cNvSpPr txBox="1">
            <a:spLocks noChangeArrowheads="1"/>
          </p:cNvSpPr>
          <p:nvPr/>
        </p:nvSpPr>
        <p:spPr bwMode="auto">
          <a:xfrm>
            <a:off x="5148064" y="4229892"/>
            <a:ext cx="1847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a:solidFill>
                  <a:srgbClr val="234DAB"/>
                </a:solidFill>
                <a:latin typeface="Verdana" pitchFamily="34" charset="0"/>
              </a:rPr>
              <a:t>Hardware in the loop</a:t>
            </a:r>
          </a:p>
          <a:p>
            <a:pPr algn="ctr" eaLnBrk="1" hangingPunct="1"/>
            <a:r>
              <a:rPr lang="en-US" sz="1200" dirty="0">
                <a:solidFill>
                  <a:srgbClr val="234DAB"/>
                </a:solidFill>
                <a:latin typeface="Verdana" pitchFamily="34" charset="0"/>
              </a:rPr>
              <a:t>(HIL) simulation</a:t>
            </a:r>
            <a:r>
              <a:rPr lang="cs-CZ" sz="1200" dirty="0">
                <a:solidFill>
                  <a:srgbClr val="234DAB"/>
                </a:solidFill>
                <a:latin typeface="Verdana" pitchFamily="34" charset="0"/>
              </a:rPr>
              <a:t> (dSPACE)</a:t>
            </a:r>
            <a:endParaRPr lang="en-US" sz="1200" dirty="0">
              <a:solidFill>
                <a:srgbClr val="234DAB"/>
              </a:solidFill>
              <a:latin typeface="Verdana" pitchFamily="34" charset="0"/>
            </a:endParaRPr>
          </a:p>
        </p:txBody>
      </p:sp>
      <p:sp>
        <p:nvSpPr>
          <p:cNvPr id="17" name="Text Box 12"/>
          <p:cNvSpPr txBox="1">
            <a:spLocks noChangeArrowheads="1"/>
          </p:cNvSpPr>
          <p:nvPr/>
        </p:nvSpPr>
        <p:spPr bwMode="auto">
          <a:xfrm>
            <a:off x="6804248" y="4207667"/>
            <a:ext cx="13965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cs-CZ" sz="1200" dirty="0">
                <a:solidFill>
                  <a:srgbClr val="234DAB"/>
                </a:solidFill>
                <a:latin typeface="Verdana" pitchFamily="34" charset="0"/>
              </a:rPr>
              <a:t>T</a:t>
            </a:r>
            <a:r>
              <a:rPr lang="en-US" sz="1200" dirty="0" err="1">
                <a:solidFill>
                  <a:srgbClr val="234DAB"/>
                </a:solidFill>
                <a:latin typeface="Verdana" pitchFamily="34" charset="0"/>
              </a:rPr>
              <a:t>arget</a:t>
            </a:r>
            <a:endParaRPr lang="en-US" sz="1200" dirty="0">
              <a:solidFill>
                <a:srgbClr val="234DAB"/>
              </a:solidFill>
              <a:latin typeface="Verdana" pitchFamily="34" charset="0"/>
            </a:endParaRPr>
          </a:p>
          <a:p>
            <a:pPr algn="ctr" eaLnBrk="1" hangingPunct="1"/>
            <a:r>
              <a:rPr lang="cs-CZ" sz="1200" dirty="0">
                <a:solidFill>
                  <a:srgbClr val="234DAB"/>
                </a:solidFill>
                <a:latin typeface="Verdana" pitchFamily="34" charset="0"/>
              </a:rPr>
              <a:t>control s</a:t>
            </a:r>
            <a:r>
              <a:rPr lang="en-US" sz="1200" dirty="0" err="1">
                <a:solidFill>
                  <a:srgbClr val="234DAB"/>
                </a:solidFill>
                <a:latin typeface="Verdana" pitchFamily="34" charset="0"/>
              </a:rPr>
              <a:t>ubsystem</a:t>
            </a:r>
            <a:endParaRPr lang="en-US" sz="1200" dirty="0">
              <a:solidFill>
                <a:srgbClr val="234DAB"/>
              </a:solidFill>
              <a:latin typeface="Verdana" pitchFamily="34" charset="0"/>
            </a:endParaRPr>
          </a:p>
          <a:p>
            <a:pPr algn="ctr" eaLnBrk="1" hangingPunct="1"/>
            <a:r>
              <a:rPr lang="en-US" sz="1200" dirty="0">
                <a:solidFill>
                  <a:srgbClr val="234DAB"/>
                </a:solidFill>
                <a:latin typeface="Verdana" pitchFamily="34" charset="0"/>
              </a:rPr>
              <a:t>evaluation</a:t>
            </a:r>
          </a:p>
        </p:txBody>
      </p:sp>
      <p:sp>
        <p:nvSpPr>
          <p:cNvPr id="2" name="TextBox 1"/>
          <p:cNvSpPr txBox="1"/>
          <p:nvPr/>
        </p:nvSpPr>
        <p:spPr>
          <a:xfrm>
            <a:off x="421139" y="717641"/>
            <a:ext cx="6450805" cy="369332"/>
          </a:xfrm>
          <a:prstGeom prst="rect">
            <a:avLst/>
          </a:prstGeom>
          <a:noFill/>
        </p:spPr>
        <p:txBody>
          <a:bodyPr wrap="none" rtlCol="0">
            <a:spAutoFit/>
          </a:bodyPr>
          <a:lstStyle/>
          <a:p>
            <a:r>
              <a:rPr lang="en-US" b="1" dirty="0">
                <a:solidFill>
                  <a:srgbClr val="1E4191"/>
                </a:solidFill>
                <a:latin typeface="Verdana" pitchFamily="34" charset="0"/>
              </a:rPr>
              <a:t>Rapid</a:t>
            </a:r>
            <a:r>
              <a:rPr lang="en-US" sz="1600" b="1" dirty="0">
                <a:solidFill>
                  <a:srgbClr val="1E4191"/>
                </a:solidFill>
                <a:latin typeface="Verdana" pitchFamily="34" charset="0"/>
              </a:rPr>
              <a:t> </a:t>
            </a:r>
            <a:r>
              <a:rPr lang="en-US" b="1" dirty="0">
                <a:solidFill>
                  <a:srgbClr val="1E4191"/>
                </a:solidFill>
                <a:latin typeface="Verdana" pitchFamily="34" charset="0"/>
              </a:rPr>
              <a:t>Prototyping based on Model Based Design</a:t>
            </a:r>
            <a:endParaRPr lang="cs-CZ" dirty="0"/>
          </a:p>
        </p:txBody>
      </p:sp>
    </p:spTree>
    <p:extLst>
      <p:ext uri="{BB962C8B-B14F-4D97-AF65-F5344CB8AC3E}">
        <p14:creationId xmlns:p14="http://schemas.microsoft.com/office/powerpoint/2010/main" val="3619104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78439" y="63489"/>
            <a:ext cx="59153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dirty="0" smtClean="0">
                <a:solidFill>
                  <a:srgbClr val="234DAB"/>
                </a:solidFill>
              </a:rPr>
              <a:t>Тестирование </a:t>
            </a:r>
            <a:r>
              <a:rPr lang="ru-RU" b="1" dirty="0">
                <a:solidFill>
                  <a:srgbClr val="234DAB"/>
                </a:solidFill>
              </a:rPr>
              <a:t>в соответствии с требуемыми стандартами</a:t>
            </a:r>
            <a:endParaRPr lang="cs-CZ" b="1" dirty="0">
              <a:solidFill>
                <a:srgbClr val="234DAB"/>
              </a:solidFill>
            </a:endParaRPr>
          </a:p>
        </p:txBody>
      </p:sp>
      <p:sp>
        <p:nvSpPr>
          <p:cNvPr id="19463" name="Text Box 7"/>
          <p:cNvSpPr txBox="1">
            <a:spLocks noChangeArrowheads="1"/>
          </p:cNvSpPr>
          <p:nvPr/>
        </p:nvSpPr>
        <p:spPr bwMode="auto">
          <a:xfrm>
            <a:off x="1151465" y="403428"/>
            <a:ext cx="24128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FontTx/>
              <a:buChar char="•"/>
            </a:pPr>
            <a:r>
              <a:rPr lang="en-US" sz="2000" dirty="0">
                <a:solidFill>
                  <a:srgbClr val="234DAB"/>
                </a:solidFill>
                <a:latin typeface="Verdana" pitchFamily="34" charset="0"/>
              </a:rPr>
              <a:t> ISO 9001:2000</a:t>
            </a:r>
          </a:p>
          <a:p>
            <a:pPr>
              <a:lnSpc>
                <a:spcPct val="120000"/>
              </a:lnSpc>
              <a:buFontTx/>
              <a:buChar char="•"/>
            </a:pPr>
            <a:r>
              <a:rPr lang="en-US" sz="2000" dirty="0">
                <a:solidFill>
                  <a:srgbClr val="234DAB"/>
                </a:solidFill>
                <a:latin typeface="Verdana" pitchFamily="34" charset="0"/>
              </a:rPr>
              <a:t> ISO 20000</a:t>
            </a:r>
          </a:p>
          <a:p>
            <a:pPr>
              <a:lnSpc>
                <a:spcPct val="120000"/>
              </a:lnSpc>
              <a:buFontTx/>
              <a:buChar char="•"/>
            </a:pPr>
            <a:r>
              <a:rPr lang="en-US" sz="2000" dirty="0">
                <a:solidFill>
                  <a:srgbClr val="234DAB"/>
                </a:solidFill>
                <a:latin typeface="Verdana" pitchFamily="34" charset="0"/>
              </a:rPr>
              <a:t> ISO 27000</a:t>
            </a:r>
          </a:p>
        </p:txBody>
      </p:sp>
      <p:sp>
        <p:nvSpPr>
          <p:cNvPr id="19464" name="Text Box 8"/>
          <p:cNvSpPr txBox="1">
            <a:spLocks noChangeArrowheads="1"/>
          </p:cNvSpPr>
          <p:nvPr/>
        </p:nvSpPr>
        <p:spPr bwMode="auto">
          <a:xfrm>
            <a:off x="4504267" y="394961"/>
            <a:ext cx="3429208" cy="109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FontTx/>
              <a:buChar char="•"/>
            </a:pPr>
            <a:r>
              <a:rPr lang="en-US" sz="2000" dirty="0">
                <a:solidFill>
                  <a:srgbClr val="234DAB"/>
                </a:solidFill>
                <a:latin typeface="Verdana" pitchFamily="34" charset="0"/>
              </a:rPr>
              <a:t> </a:t>
            </a:r>
            <a:r>
              <a:rPr lang="en-US" dirty="0">
                <a:solidFill>
                  <a:srgbClr val="234DAB"/>
                </a:solidFill>
                <a:latin typeface="Verdana" pitchFamily="34" charset="0"/>
              </a:rPr>
              <a:t>EASA POA</a:t>
            </a:r>
          </a:p>
          <a:p>
            <a:pPr>
              <a:lnSpc>
                <a:spcPct val="120000"/>
              </a:lnSpc>
              <a:buFontTx/>
              <a:buChar char="•"/>
            </a:pPr>
            <a:r>
              <a:rPr lang="en-US" dirty="0">
                <a:solidFill>
                  <a:srgbClr val="234DAB"/>
                </a:solidFill>
                <a:latin typeface="Verdana" pitchFamily="34" charset="0"/>
              </a:rPr>
              <a:t> DOA (</a:t>
            </a:r>
            <a:r>
              <a:rPr lang="en-US" dirty="0" err="1">
                <a:solidFill>
                  <a:srgbClr val="234DAB"/>
                </a:solidFill>
                <a:latin typeface="Verdana" pitchFamily="34" charset="0"/>
              </a:rPr>
              <a:t>Cz</a:t>
            </a:r>
            <a:r>
              <a:rPr lang="en-US" dirty="0">
                <a:solidFill>
                  <a:srgbClr val="234DAB"/>
                </a:solidFill>
                <a:latin typeface="Verdana" pitchFamily="34" charset="0"/>
              </a:rPr>
              <a:t>)</a:t>
            </a:r>
          </a:p>
          <a:p>
            <a:pPr>
              <a:lnSpc>
                <a:spcPct val="120000"/>
              </a:lnSpc>
              <a:buFontTx/>
              <a:buChar char="•"/>
            </a:pPr>
            <a:r>
              <a:rPr lang="en-US" dirty="0">
                <a:solidFill>
                  <a:srgbClr val="234DAB"/>
                </a:solidFill>
                <a:latin typeface="Verdana" pitchFamily="34" charset="0"/>
              </a:rPr>
              <a:t> NATO AQAP 2110, part 21</a:t>
            </a:r>
          </a:p>
        </p:txBody>
      </p:sp>
      <p:pic>
        <p:nvPicPr>
          <p:cNvPr id="9" name="Picture 9" descr="p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885" y="1486157"/>
            <a:ext cx="2214115" cy="3524385"/>
          </a:xfrm>
          <a:prstGeom prst="rect">
            <a:avLst/>
          </a:prstGeom>
          <a:noFill/>
          <a:ln w="9525" algn="ctr">
            <a:solidFill>
              <a:srgbClr val="0073C6"/>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0" descr="aq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424" y="1513810"/>
            <a:ext cx="2270582" cy="3496732"/>
          </a:xfrm>
          <a:prstGeom prst="rect">
            <a:avLst/>
          </a:prstGeom>
          <a:noFill/>
          <a:ln w="9525" algn="ctr">
            <a:solidFill>
              <a:srgbClr val="0073C6"/>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1" descr="d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233" y="1496876"/>
            <a:ext cx="2247023" cy="3496732"/>
          </a:xfrm>
          <a:prstGeom prst="rect">
            <a:avLst/>
          </a:prstGeom>
          <a:noFill/>
          <a:ln w="9525" algn="ctr">
            <a:solidFill>
              <a:srgbClr val="0073C6"/>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2" descr="iso9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6" y="1453706"/>
            <a:ext cx="2299119" cy="3610985"/>
          </a:xfrm>
          <a:prstGeom prst="rect">
            <a:avLst/>
          </a:prstGeom>
          <a:noFill/>
          <a:ln w="9525" algn="ctr">
            <a:solidFill>
              <a:srgbClr val="0073C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13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292" y="483518"/>
            <a:ext cx="8424936" cy="1421928"/>
          </a:xfrm>
          <a:prstGeom prst="rect">
            <a:avLst/>
          </a:prstGeom>
        </p:spPr>
        <p:txBody>
          <a:bodyPr wrap="square">
            <a:spAutoFit/>
          </a:bodyPr>
          <a:lstStyle/>
          <a:p>
            <a:pPr>
              <a:lnSpc>
                <a:spcPct val="120000"/>
              </a:lnSpc>
              <a:spcBef>
                <a:spcPct val="0"/>
              </a:spcBef>
            </a:pPr>
            <a:r>
              <a:rPr lang="en-US" altLang="en-US" b="1" dirty="0">
                <a:latin typeface="Verdana" pitchFamily="34" charset="0"/>
              </a:rPr>
              <a:t>CESAR</a:t>
            </a:r>
            <a:r>
              <a:rPr lang="en-US" altLang="en-US" b="1" dirty="0">
                <a:solidFill>
                  <a:srgbClr val="234DAB"/>
                </a:solidFill>
                <a:latin typeface="Verdana" pitchFamily="34" charset="0"/>
              </a:rPr>
              <a:t> - Cost Effective Small Aircraft </a:t>
            </a:r>
          </a:p>
          <a:p>
            <a:pPr>
              <a:lnSpc>
                <a:spcPct val="120000"/>
              </a:lnSpc>
              <a:spcBef>
                <a:spcPct val="0"/>
              </a:spcBef>
            </a:pPr>
            <a:r>
              <a:rPr lang="en-US" altLang="en-US" dirty="0">
                <a:latin typeface="Verdana" pitchFamily="34" charset="0"/>
              </a:rPr>
              <a:t>FP6 IP project (2006-2009) No.: 30888 </a:t>
            </a:r>
            <a:endParaRPr lang="cs-CZ" altLang="en-US" dirty="0">
              <a:latin typeface="Verdana" pitchFamily="34" charset="0"/>
            </a:endParaRPr>
          </a:p>
          <a:p>
            <a:pPr>
              <a:lnSpc>
                <a:spcPct val="120000"/>
              </a:lnSpc>
              <a:spcBef>
                <a:spcPct val="0"/>
              </a:spcBef>
            </a:pPr>
            <a:r>
              <a:rPr lang="en-US" altLang="en-US" dirty="0">
                <a:latin typeface="Verdana" pitchFamily="34" charset="0"/>
              </a:rPr>
              <a:t>(Partners: SE </a:t>
            </a:r>
            <a:r>
              <a:rPr lang="en-US" altLang="en-US" dirty="0" err="1">
                <a:latin typeface="Verdana" pitchFamily="34" charset="0"/>
              </a:rPr>
              <a:t>Ivchenko</a:t>
            </a:r>
            <a:r>
              <a:rPr lang="en-US" altLang="en-US" dirty="0">
                <a:latin typeface="Verdana" pitchFamily="34" charset="0"/>
              </a:rPr>
              <a:t> Progress, </a:t>
            </a:r>
            <a:r>
              <a:rPr lang="en-US" altLang="en-US" dirty="0" err="1">
                <a:latin typeface="Verdana" pitchFamily="34" charset="0"/>
              </a:rPr>
              <a:t>Evektor</a:t>
            </a:r>
            <a:r>
              <a:rPr lang="en-US" altLang="en-US" dirty="0">
                <a:latin typeface="Verdana" pitchFamily="34" charset="0"/>
              </a:rPr>
              <a:t>, </a:t>
            </a:r>
            <a:r>
              <a:rPr lang="en-US" altLang="en-US" dirty="0" err="1">
                <a:latin typeface="Verdana" pitchFamily="34" charset="0"/>
              </a:rPr>
              <a:t>Eurocopter</a:t>
            </a:r>
            <a:r>
              <a:rPr lang="en-US" altLang="en-US" dirty="0">
                <a:latin typeface="Verdana" pitchFamily="34" charset="0"/>
              </a:rPr>
              <a:t>,</a:t>
            </a:r>
          </a:p>
          <a:p>
            <a:pPr>
              <a:lnSpc>
                <a:spcPct val="120000"/>
              </a:lnSpc>
              <a:spcBef>
                <a:spcPct val="0"/>
              </a:spcBef>
            </a:pPr>
            <a:r>
              <a:rPr lang="en-US" altLang="en-US" dirty="0" err="1">
                <a:latin typeface="Verdana" pitchFamily="34" charset="0"/>
              </a:rPr>
              <a:t>Jihostroj</a:t>
            </a:r>
            <a:r>
              <a:rPr lang="en-US" altLang="en-US" dirty="0">
                <a:latin typeface="Verdana" pitchFamily="34" charset="0"/>
              </a:rPr>
              <a:t>, PIAGGIO AERO,</a:t>
            </a:r>
            <a:r>
              <a:rPr lang="cs-CZ" altLang="en-US" dirty="0">
                <a:latin typeface="Verdana" pitchFamily="34" charset="0"/>
              </a:rPr>
              <a:t> DLR, Liebherr, SOCATA, VUT,</a:t>
            </a:r>
            <a:r>
              <a:rPr lang="en-US" altLang="en-US" dirty="0">
                <a:latin typeface="Verdana" pitchFamily="34" charset="0"/>
              </a:rPr>
              <a:t>… )</a:t>
            </a:r>
          </a:p>
        </p:txBody>
      </p:sp>
      <p:sp>
        <p:nvSpPr>
          <p:cNvPr id="3" name="Rectangle 2"/>
          <p:cNvSpPr/>
          <p:nvPr/>
        </p:nvSpPr>
        <p:spPr>
          <a:xfrm>
            <a:off x="276301" y="2211710"/>
            <a:ext cx="8352927" cy="1754326"/>
          </a:xfrm>
          <a:prstGeom prst="rect">
            <a:avLst/>
          </a:prstGeom>
        </p:spPr>
        <p:txBody>
          <a:bodyPr wrap="square">
            <a:spAutoFit/>
          </a:bodyPr>
          <a:lstStyle/>
          <a:p>
            <a:pPr>
              <a:lnSpc>
                <a:spcPct val="120000"/>
              </a:lnSpc>
              <a:spcBef>
                <a:spcPct val="0"/>
              </a:spcBef>
            </a:pPr>
            <a:r>
              <a:rPr lang="en-US" altLang="en-US" b="1" dirty="0" smtClean="0">
                <a:latin typeface="Verdana" pitchFamily="34" charset="0"/>
              </a:rPr>
              <a:t>ESPOSA</a:t>
            </a:r>
            <a:r>
              <a:rPr lang="en-US" altLang="en-US" b="1" dirty="0" smtClean="0">
                <a:solidFill>
                  <a:srgbClr val="234DAB"/>
                </a:solidFill>
                <a:latin typeface="Verdana" pitchFamily="34" charset="0"/>
              </a:rPr>
              <a:t>- </a:t>
            </a:r>
            <a:r>
              <a:rPr lang="en-US" altLang="en-US" b="1" dirty="0">
                <a:solidFill>
                  <a:srgbClr val="234DAB"/>
                </a:solidFill>
                <a:latin typeface="Verdana" pitchFamily="34" charset="0"/>
              </a:rPr>
              <a:t>Efficient Systems and Propulsion for Small Aircraft </a:t>
            </a:r>
          </a:p>
          <a:p>
            <a:pPr>
              <a:lnSpc>
                <a:spcPct val="120000"/>
              </a:lnSpc>
              <a:spcBef>
                <a:spcPct val="0"/>
              </a:spcBef>
            </a:pPr>
            <a:r>
              <a:rPr lang="en-US" altLang="en-US" dirty="0">
                <a:latin typeface="Verdana" pitchFamily="34" charset="0"/>
              </a:rPr>
              <a:t>FP7 IP project (2011-2015) No.: 284859</a:t>
            </a:r>
          </a:p>
          <a:p>
            <a:pPr>
              <a:lnSpc>
                <a:spcPct val="120000"/>
              </a:lnSpc>
              <a:spcBef>
                <a:spcPct val="0"/>
              </a:spcBef>
            </a:pPr>
            <a:r>
              <a:rPr lang="en-US" altLang="en-US" dirty="0">
                <a:latin typeface="Verdana" pitchFamily="34" charset="0"/>
              </a:rPr>
              <a:t>(Partners: </a:t>
            </a:r>
            <a:r>
              <a:rPr lang="en-US" altLang="en-US" dirty="0" err="1">
                <a:latin typeface="Verdana" pitchFamily="34" charset="0"/>
              </a:rPr>
              <a:t>Grob</a:t>
            </a:r>
            <a:r>
              <a:rPr lang="en-US" altLang="en-US" dirty="0">
                <a:latin typeface="Verdana" pitchFamily="34" charset="0"/>
              </a:rPr>
              <a:t> Aircraft, Honeywell International, PIAGGO AERO, AVIO, </a:t>
            </a:r>
            <a:r>
              <a:rPr lang="en-US" altLang="en-US" dirty="0" err="1">
                <a:latin typeface="Verdana" pitchFamily="34" charset="0"/>
              </a:rPr>
              <a:t>Evektor</a:t>
            </a:r>
            <a:r>
              <a:rPr lang="en-US" altLang="en-US" dirty="0">
                <a:latin typeface="Verdana" pitchFamily="34" charset="0"/>
              </a:rPr>
              <a:t>, SE </a:t>
            </a:r>
            <a:r>
              <a:rPr lang="en-US" altLang="en-US" dirty="0" err="1">
                <a:latin typeface="Verdana" pitchFamily="34" charset="0"/>
              </a:rPr>
              <a:t>Ivchenko</a:t>
            </a:r>
            <a:r>
              <a:rPr lang="en-US" altLang="en-US" dirty="0">
                <a:latin typeface="Verdana" pitchFamily="34" charset="0"/>
              </a:rPr>
              <a:t> Progress, Motor </a:t>
            </a:r>
            <a:r>
              <a:rPr lang="en-US" altLang="en-US" dirty="0" err="1">
                <a:latin typeface="Verdana" pitchFamily="34" charset="0"/>
              </a:rPr>
              <a:t>Sich</a:t>
            </a:r>
            <a:r>
              <a:rPr lang="en-US" altLang="en-US" dirty="0">
                <a:latin typeface="Verdana" pitchFamily="34" charset="0"/>
              </a:rPr>
              <a:t>, PBS, </a:t>
            </a:r>
            <a:r>
              <a:rPr lang="en-US" altLang="en-US" dirty="0" err="1">
                <a:latin typeface="Verdana" pitchFamily="34" charset="0"/>
              </a:rPr>
              <a:t>Jihostroj</a:t>
            </a:r>
            <a:r>
              <a:rPr lang="en-US" altLang="en-US" dirty="0">
                <a:latin typeface="Verdana" pitchFamily="34" charset="0"/>
              </a:rPr>
              <a:t>, </a:t>
            </a:r>
            <a:r>
              <a:rPr lang="en-US" altLang="en-US" dirty="0" err="1">
                <a:latin typeface="Verdana" pitchFamily="34" charset="0"/>
              </a:rPr>
              <a:t>Sysgo</a:t>
            </a:r>
            <a:r>
              <a:rPr lang="en-US" altLang="en-US" dirty="0">
                <a:latin typeface="Verdana" pitchFamily="34" charset="0"/>
              </a:rPr>
              <a:t>, VUT, </a:t>
            </a:r>
            <a:endParaRPr lang="cs-CZ" dirty="0"/>
          </a:p>
        </p:txBody>
      </p:sp>
    </p:spTree>
    <p:extLst>
      <p:ext uri="{BB962C8B-B14F-4D97-AF65-F5344CB8AC3E}">
        <p14:creationId xmlns:p14="http://schemas.microsoft.com/office/powerpoint/2010/main" val="3052387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ATA2\prezentace\krym\IMAG22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5486"/>
            <a:ext cx="8856984"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9165935">
            <a:off x="4332604" y="3572543"/>
            <a:ext cx="1296144" cy="648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12551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Prezentace\2013_12_04_Ridici_elektronika_dozator_FED\src\Fotky_dozator\P1110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44" y="303498"/>
            <a:ext cx="8930357"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450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vtp.unis.cz/Images/vi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43" y="195486"/>
            <a:ext cx="8867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5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 y="98534"/>
            <a:ext cx="9036496" cy="4801314"/>
          </a:xfrm>
          <a:prstGeom prst="rect">
            <a:avLst/>
          </a:prstGeom>
        </p:spPr>
        <p:txBody>
          <a:bodyPr wrap="square">
            <a:spAutoFit/>
          </a:bodyPr>
          <a:lstStyle/>
          <a:p>
            <a:r>
              <a:rPr lang="ru-RU" b="1" dirty="0">
                <a:solidFill>
                  <a:srgbClr val="234DAB"/>
                </a:solidFill>
              </a:rPr>
              <a:t>Лаборатория EMC </a:t>
            </a:r>
            <a:r>
              <a:rPr lang="cs-CZ" b="1" dirty="0" smtClean="0">
                <a:solidFill>
                  <a:srgbClr val="234DAB"/>
                </a:solidFill>
              </a:rPr>
              <a:t>(</a:t>
            </a:r>
            <a:r>
              <a:rPr lang="ru-RU" b="1" dirty="0">
                <a:solidFill>
                  <a:srgbClr val="234DAB"/>
                </a:solidFill>
              </a:rPr>
              <a:t>Электромагнитная </a:t>
            </a:r>
            <a:r>
              <a:rPr lang="ru-RU" b="1" dirty="0" smtClean="0">
                <a:solidFill>
                  <a:srgbClr val="234DAB"/>
                </a:solidFill>
              </a:rPr>
              <a:t>совместимость</a:t>
            </a:r>
            <a:r>
              <a:rPr lang="cs-CZ" b="1" dirty="0" smtClean="0">
                <a:solidFill>
                  <a:srgbClr val="234DAB"/>
                </a:solidFill>
              </a:rPr>
              <a:t>) </a:t>
            </a:r>
            <a:r>
              <a:rPr lang="ru-RU" b="1" dirty="0" smtClean="0">
                <a:solidFill>
                  <a:srgbClr val="234DAB"/>
                </a:solidFill>
              </a:rPr>
              <a:t>предназначен</a:t>
            </a:r>
            <a:r>
              <a:rPr lang="cs-CZ" b="1" dirty="0" smtClean="0">
                <a:solidFill>
                  <a:srgbClr val="234DAB"/>
                </a:solidFill>
              </a:rPr>
              <a:t>a</a:t>
            </a:r>
            <a:r>
              <a:rPr lang="ru-RU" b="1" dirty="0" smtClean="0">
                <a:solidFill>
                  <a:srgbClr val="234DAB"/>
                </a:solidFill>
              </a:rPr>
              <a:t> </a:t>
            </a:r>
            <a:r>
              <a:rPr lang="ru-RU" b="1" dirty="0">
                <a:solidFill>
                  <a:srgbClr val="234DAB"/>
                </a:solidFill>
              </a:rPr>
              <a:t>для </a:t>
            </a:r>
            <a:r>
              <a:rPr lang="ru-RU" b="1" dirty="0" smtClean="0">
                <a:solidFill>
                  <a:srgbClr val="234DAB"/>
                </a:solidFill>
              </a:rPr>
              <a:t>измерения</a:t>
            </a:r>
            <a:endParaRPr lang="ru-RU" b="1" dirty="0" smtClean="0">
              <a:solidFill>
                <a:srgbClr val="234DAB"/>
              </a:solidFill>
            </a:endParaRPr>
          </a:p>
          <a:p>
            <a:pPr marL="285750" indent="-285750">
              <a:buFont typeface="Arial" panose="020B0604020202020204" pitchFamily="34" charset="0"/>
              <a:buChar char="•"/>
            </a:pPr>
            <a:r>
              <a:rPr lang="ru-RU" dirty="0"/>
              <a:t>в</a:t>
            </a:r>
            <a:r>
              <a:rPr lang="ru-RU" dirty="0" smtClean="0"/>
              <a:t> без</a:t>
            </a:r>
            <a:r>
              <a:rPr lang="cs-CZ" dirty="0" smtClean="0"/>
              <a:t>-</a:t>
            </a:r>
            <a:r>
              <a:rPr lang="ru-RU" dirty="0" smtClean="0"/>
              <a:t>эховой камере – расстояни</a:t>
            </a:r>
            <a:r>
              <a:rPr lang="cs-CZ" dirty="0" smtClean="0"/>
              <a:t>e </a:t>
            </a:r>
            <a:r>
              <a:rPr lang="ru-RU" dirty="0" smtClean="0"/>
              <a:t>измерени</a:t>
            </a:r>
            <a:r>
              <a:rPr lang="cs-CZ" dirty="0" smtClean="0"/>
              <a:t>x</a:t>
            </a:r>
            <a:r>
              <a:rPr lang="ru-RU" dirty="0" smtClean="0"/>
              <a:t> 1 м - 3 м</a:t>
            </a:r>
            <a:endParaRPr lang="cs-CZ" dirty="0" smtClean="0"/>
          </a:p>
          <a:p>
            <a:pPr marL="285750" indent="-285750">
              <a:buFont typeface="Arial" panose="020B0604020202020204" pitchFamily="34" charset="0"/>
              <a:buChar char="•"/>
            </a:pPr>
            <a:r>
              <a:rPr lang="ru-RU" dirty="0" smtClean="0"/>
              <a:t>радиации проводов  </a:t>
            </a:r>
            <a:r>
              <a:rPr lang="ru-RU" dirty="0"/>
              <a:t>и устойчивость к </a:t>
            </a:r>
            <a:r>
              <a:rPr lang="ru-RU" dirty="0" smtClean="0"/>
              <a:t>радиочастотным помехам  </a:t>
            </a:r>
            <a:r>
              <a:rPr lang="ru-RU" dirty="0"/>
              <a:t>от 10 кГц до 400 кГц</a:t>
            </a:r>
            <a:endParaRPr lang="ru-RU" dirty="0" smtClean="0"/>
          </a:p>
          <a:p>
            <a:pPr marL="285750" indent="-285750">
              <a:buFont typeface="Arial" panose="020B0604020202020204" pitchFamily="34" charset="0"/>
              <a:buChar char="•"/>
            </a:pPr>
            <a:r>
              <a:rPr lang="ru-RU" dirty="0" smtClean="0"/>
              <a:t>устойчивости </a:t>
            </a:r>
            <a:r>
              <a:rPr lang="ru-RU" dirty="0"/>
              <a:t>к электромагнитным </a:t>
            </a:r>
            <a:r>
              <a:rPr lang="ru-RU" dirty="0" smtClean="0"/>
              <a:t>полям - интенсивность </a:t>
            </a:r>
            <a:r>
              <a:rPr lang="ru-RU" dirty="0"/>
              <a:t>до 200 В / </a:t>
            </a:r>
            <a:r>
              <a:rPr lang="ru-RU" dirty="0" smtClean="0"/>
              <a:t>м   с полосой частот </a:t>
            </a:r>
            <a:r>
              <a:rPr lang="ru-RU" dirty="0"/>
              <a:t>от 80 </a:t>
            </a:r>
            <a:r>
              <a:rPr lang="ru-RU" dirty="0" smtClean="0"/>
              <a:t>МГц до </a:t>
            </a:r>
            <a:r>
              <a:rPr lang="ru-RU" dirty="0"/>
              <a:t>18 ГГц </a:t>
            </a:r>
            <a:endParaRPr lang="ru-RU" dirty="0" smtClean="0"/>
          </a:p>
          <a:p>
            <a:pPr marL="285750" indent="-285750">
              <a:buFont typeface="Arial" panose="020B0604020202020204" pitchFamily="34" charset="0"/>
              <a:buChar char="•"/>
            </a:pPr>
            <a:r>
              <a:rPr lang="ru-RU" dirty="0" smtClean="0"/>
              <a:t>радиочастотные удары</a:t>
            </a:r>
          </a:p>
          <a:p>
            <a:endParaRPr lang="ru-RU" dirty="0" smtClean="0"/>
          </a:p>
          <a:p>
            <a:r>
              <a:rPr lang="ru-RU" b="1" dirty="0" smtClean="0">
                <a:solidFill>
                  <a:srgbClr val="234DAB"/>
                </a:solidFill>
              </a:rPr>
              <a:t>Диапазон </a:t>
            </a:r>
            <a:r>
              <a:rPr lang="ru-RU" b="1" dirty="0" smtClean="0">
                <a:solidFill>
                  <a:srgbClr val="234DAB"/>
                </a:solidFill>
              </a:rPr>
              <a:t>проверок по </a:t>
            </a:r>
            <a:r>
              <a:rPr lang="ru-RU" b="1" dirty="0" smtClean="0">
                <a:solidFill>
                  <a:srgbClr val="234DAB"/>
                </a:solidFill>
              </a:rPr>
              <a:t>EMC </a:t>
            </a:r>
            <a:r>
              <a:rPr lang="ru-RU" b="1" dirty="0">
                <a:solidFill>
                  <a:srgbClr val="234DAB"/>
                </a:solidFill>
              </a:rPr>
              <a:t>- Директивы и </a:t>
            </a:r>
            <a:r>
              <a:rPr lang="ru-RU" b="1" dirty="0" smtClean="0">
                <a:solidFill>
                  <a:srgbClr val="234DAB"/>
                </a:solidFill>
              </a:rPr>
              <a:t>Правила</a:t>
            </a:r>
          </a:p>
          <a:p>
            <a:pPr marL="285750" indent="-285750">
              <a:buFont typeface="Arial" panose="020B0604020202020204" pitchFamily="34" charset="0"/>
              <a:buChar char="•"/>
            </a:pPr>
            <a:r>
              <a:rPr lang="cs-CZ" sz="1600" b="1" dirty="0" smtClean="0"/>
              <a:t>RTCA/DO-160</a:t>
            </a:r>
            <a:r>
              <a:rPr lang="ru-RU" sz="1600" b="1" dirty="0"/>
              <a:t> </a:t>
            </a:r>
            <a:r>
              <a:rPr lang="ru-RU" sz="1600" b="1" dirty="0" smtClean="0"/>
              <a:t>- </a:t>
            </a:r>
            <a:r>
              <a:rPr lang="en-US" sz="1600" dirty="0" smtClean="0"/>
              <a:t>environmental </a:t>
            </a:r>
            <a:r>
              <a:rPr lang="en-US" sz="1600" dirty="0"/>
              <a:t>test conditions (categories) and corresponding test procedures for </a:t>
            </a:r>
            <a:r>
              <a:rPr lang="ru-RU" sz="1600" dirty="0" smtClean="0"/>
              <a:t>                    </a:t>
            </a:r>
            <a:r>
              <a:rPr lang="en-US" sz="1600" dirty="0" smtClean="0"/>
              <a:t>airborne </a:t>
            </a:r>
            <a:r>
              <a:rPr lang="en-US" sz="1600" dirty="0"/>
              <a:t>equipment</a:t>
            </a:r>
            <a:r>
              <a:rPr lang="cs-CZ" sz="1600" b="1" dirty="0"/>
              <a:t/>
            </a:r>
            <a:br>
              <a:rPr lang="cs-CZ" sz="1600" b="1" dirty="0"/>
            </a:br>
            <a:r>
              <a:rPr lang="cs-CZ" sz="1600" b="1" dirty="0"/>
              <a:t>MIL-STD-461, </a:t>
            </a:r>
            <a:r>
              <a:rPr lang="cs-CZ" sz="1600" b="1" dirty="0" smtClean="0"/>
              <a:t>MIL-STD-883</a:t>
            </a:r>
            <a:r>
              <a:rPr lang="ru-RU" sz="1600" b="1" dirty="0" smtClean="0"/>
              <a:t> - </a:t>
            </a:r>
            <a:r>
              <a:rPr lang="cs-CZ" sz="1600" dirty="0" smtClean="0"/>
              <a:t>testing </a:t>
            </a:r>
            <a:r>
              <a:rPr lang="cs-CZ" sz="1600" dirty="0"/>
              <a:t>microelectronic devices</a:t>
            </a:r>
            <a:r>
              <a:rPr lang="cs-CZ" sz="1600" b="1" dirty="0"/>
              <a:t/>
            </a:r>
            <a:br>
              <a:rPr lang="cs-CZ" sz="1600" b="1" dirty="0"/>
            </a:br>
            <a:r>
              <a:rPr lang="cs-CZ" sz="1600" b="1" dirty="0"/>
              <a:t>CISPR 25, ČSN EN </a:t>
            </a:r>
            <a:r>
              <a:rPr lang="cs-CZ" sz="1600" b="1" dirty="0" smtClean="0"/>
              <a:t>55025</a:t>
            </a:r>
            <a:r>
              <a:rPr lang="ru-RU" sz="1600" b="1" dirty="0" smtClean="0"/>
              <a:t> - </a:t>
            </a:r>
            <a:r>
              <a:rPr lang="cs-CZ" sz="1600" dirty="0"/>
              <a:t>radio disturbances</a:t>
            </a:r>
            <a:r>
              <a:rPr lang="cs-CZ" sz="1600" b="1" dirty="0"/>
              <a:t/>
            </a:r>
            <a:br>
              <a:rPr lang="cs-CZ" sz="1600" b="1" dirty="0"/>
            </a:br>
            <a:r>
              <a:rPr lang="cs-CZ" sz="1600" b="1" dirty="0"/>
              <a:t>ISO 10605, ISO 11452-4, ISO </a:t>
            </a:r>
            <a:r>
              <a:rPr lang="cs-CZ" sz="1600" b="1" dirty="0" smtClean="0"/>
              <a:t>7637-2</a:t>
            </a:r>
            <a:r>
              <a:rPr lang="ru-RU" sz="1600" b="1" dirty="0" smtClean="0"/>
              <a:t> </a:t>
            </a:r>
            <a:r>
              <a:rPr lang="ru-RU" sz="1600" b="1" dirty="0" smtClean="0"/>
              <a:t>- </a:t>
            </a:r>
            <a:r>
              <a:rPr lang="en-US" sz="1400" dirty="0" smtClean="0"/>
              <a:t>Road </a:t>
            </a:r>
            <a:r>
              <a:rPr lang="en-US" sz="1400" dirty="0"/>
              <a:t>vehicles - Component test methods for electrical disturbances</a:t>
            </a:r>
          </a:p>
          <a:p>
            <a:pPr marL="285750" indent="-285750">
              <a:buFont typeface="Arial" panose="020B0604020202020204" pitchFamily="34" charset="0"/>
              <a:buChar char="•"/>
            </a:pPr>
            <a:r>
              <a:rPr lang="cs-CZ" sz="1600" b="1" dirty="0" smtClean="0"/>
              <a:t>CISPR </a:t>
            </a:r>
            <a:r>
              <a:rPr lang="cs-CZ" sz="1600" b="1" dirty="0"/>
              <a:t>11, CISPR </a:t>
            </a:r>
            <a:r>
              <a:rPr lang="cs-CZ" sz="1600" b="1" dirty="0" smtClean="0"/>
              <a:t>22</a:t>
            </a:r>
            <a:r>
              <a:rPr lang="ru-RU" sz="1600" b="1" dirty="0" smtClean="0"/>
              <a:t> </a:t>
            </a:r>
            <a:r>
              <a:rPr lang="ru-RU" sz="1600" b="1" dirty="0" smtClean="0"/>
              <a:t>- </a:t>
            </a:r>
            <a:r>
              <a:rPr lang="en-US" sz="1600" dirty="0" smtClean="0"/>
              <a:t>medical </a:t>
            </a:r>
            <a:r>
              <a:rPr lang="en-US" sz="1600" dirty="0"/>
              <a:t>applications in residential (Class B) or industrial (Class A) environments.</a:t>
            </a:r>
            <a:r>
              <a:rPr lang="cs-CZ" sz="1600" dirty="0"/>
              <a:t/>
            </a:r>
            <a:br>
              <a:rPr lang="cs-CZ" sz="1600" dirty="0"/>
            </a:br>
            <a:r>
              <a:rPr lang="cs-CZ" sz="1600" b="1" dirty="0"/>
              <a:t>ČSN EN 55011, ČSN EN </a:t>
            </a:r>
            <a:r>
              <a:rPr lang="cs-CZ" sz="1600" b="1" dirty="0" smtClean="0"/>
              <a:t>55022</a:t>
            </a:r>
            <a:r>
              <a:rPr lang="ru-RU" sz="1600" b="1" dirty="0" smtClean="0"/>
              <a:t> </a:t>
            </a:r>
            <a:r>
              <a:rPr lang="en-US" sz="1600" dirty="0"/>
              <a:t>Radio-frequency </a:t>
            </a:r>
            <a:r>
              <a:rPr lang="en-US" sz="1600" dirty="0" smtClean="0"/>
              <a:t>characteristics</a:t>
            </a:r>
            <a:r>
              <a:rPr lang="ru-RU" sz="1600" dirty="0" smtClean="0"/>
              <a:t>,</a:t>
            </a:r>
            <a:r>
              <a:rPr lang="en-US" sz="1600" dirty="0" smtClean="0"/>
              <a:t>Limits </a:t>
            </a:r>
            <a:r>
              <a:rPr lang="en-US" sz="1600" dirty="0"/>
              <a:t>and methods of measurement</a:t>
            </a:r>
          </a:p>
          <a:p>
            <a:pPr marL="285750" indent="-285750">
              <a:buFont typeface="Arial" panose="020B0604020202020204" pitchFamily="34" charset="0"/>
              <a:buChar char="•"/>
            </a:pPr>
            <a:r>
              <a:rPr lang="cs-CZ" sz="1600" b="1" dirty="0" smtClean="0"/>
              <a:t>IEC/EN 61000-</a:t>
            </a:r>
            <a:r>
              <a:rPr lang="ru-RU" sz="1600" b="1" dirty="0" smtClean="0"/>
              <a:t> </a:t>
            </a:r>
            <a:r>
              <a:rPr lang="en-US" sz="1600" dirty="0"/>
              <a:t>international immunity standard for electronic equipment </a:t>
            </a:r>
            <a:r>
              <a:rPr lang="en-US" sz="1600" dirty="0" smtClean="0"/>
              <a:t>ability</a:t>
            </a:r>
            <a:r>
              <a:rPr lang="ru-RU" sz="1600" dirty="0" smtClean="0"/>
              <a:t>, </a:t>
            </a:r>
            <a:r>
              <a:rPr lang="en-US" sz="1600" dirty="0"/>
              <a:t>Radiated, radio-frequency, electromagnetic field immunity </a:t>
            </a:r>
            <a:r>
              <a:rPr lang="en-US" sz="1600" dirty="0" smtClean="0"/>
              <a:t>test</a:t>
            </a:r>
            <a:endParaRPr lang="ru-RU" sz="1600" dirty="0" smtClean="0"/>
          </a:p>
          <a:p>
            <a:endParaRPr lang="cs-CZ" dirty="0"/>
          </a:p>
        </p:txBody>
      </p:sp>
    </p:spTree>
    <p:extLst>
      <p:ext uri="{BB962C8B-B14F-4D97-AF65-F5344CB8AC3E}">
        <p14:creationId xmlns:p14="http://schemas.microsoft.com/office/powerpoint/2010/main" val="3808489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75" y="63277"/>
            <a:ext cx="8964488" cy="4216539"/>
          </a:xfrm>
          <a:prstGeom prst="rect">
            <a:avLst/>
          </a:prstGeom>
        </p:spPr>
        <p:txBody>
          <a:bodyPr wrap="square">
            <a:spAutoFit/>
          </a:bodyPr>
          <a:lstStyle/>
          <a:p>
            <a:pPr marL="285750" indent="-285750">
              <a:buFont typeface="Arial" panose="020B0604020202020204" pitchFamily="34" charset="0"/>
              <a:buChar char="•"/>
            </a:pPr>
            <a:endParaRPr lang="en-US" sz="1600" dirty="0"/>
          </a:p>
          <a:p>
            <a:r>
              <a:rPr lang="ru-RU" b="1" dirty="0">
                <a:solidFill>
                  <a:srgbClr val="234DAB"/>
                </a:solidFill>
              </a:rPr>
              <a:t>Лаборатория климатических испытаний в </a:t>
            </a:r>
            <a:r>
              <a:rPr lang="ru-RU" b="1" dirty="0" smtClean="0">
                <a:solidFill>
                  <a:srgbClr val="234DAB"/>
                </a:solidFill>
              </a:rPr>
              <a:t>климатической камере предназначен для</a:t>
            </a:r>
          </a:p>
          <a:p>
            <a:endParaRPr lang="ru-RU" b="1" dirty="0">
              <a:solidFill>
                <a:srgbClr val="234DAB"/>
              </a:solidFill>
            </a:endParaRPr>
          </a:p>
          <a:p>
            <a:pPr marL="285750" indent="-285750">
              <a:buFont typeface="Arial" panose="020B0604020202020204" pitchFamily="34" charset="0"/>
              <a:buChar char="•"/>
            </a:pPr>
            <a:r>
              <a:rPr lang="ru-RU" dirty="0"/>
              <a:t>быстрого изменения температуры - </a:t>
            </a:r>
            <a:r>
              <a:rPr lang="ru-RU" dirty="0" smtClean="0"/>
              <a:t>иапазон </a:t>
            </a:r>
            <a:r>
              <a:rPr lang="ru-RU" dirty="0"/>
              <a:t>изменения </a:t>
            </a:r>
            <a:r>
              <a:rPr lang="ru-RU" dirty="0" smtClean="0"/>
              <a:t>температуры </a:t>
            </a:r>
          </a:p>
          <a:p>
            <a:pPr marL="285750" indent="-285750">
              <a:buFont typeface="Arial" panose="020B0604020202020204" pitchFamily="34" charset="0"/>
              <a:buChar char="•"/>
            </a:pPr>
            <a:r>
              <a:rPr lang="ru-RU" dirty="0"/>
              <a:t>Диапазон изменения температуры -70 градусов по Цельсию до 180 градусов по Цельсию с </a:t>
            </a:r>
            <a:r>
              <a:rPr lang="ru-RU" dirty="0" smtClean="0"/>
              <a:t>возможностью изменения скорости температуры </a:t>
            </a:r>
            <a:r>
              <a:rPr lang="ru-RU" dirty="0"/>
              <a:t>15 градусов по </a:t>
            </a:r>
            <a:r>
              <a:rPr lang="ru-RU" dirty="0" smtClean="0"/>
              <a:t>Кельвину </a:t>
            </a:r>
            <a:r>
              <a:rPr lang="ru-RU" dirty="0"/>
              <a:t>в минуту</a:t>
            </a:r>
            <a:endParaRPr lang="ru-RU" dirty="0" smtClean="0"/>
          </a:p>
          <a:p>
            <a:pPr marL="285750" indent="-285750">
              <a:buFont typeface="Arial" panose="020B0604020202020204" pitchFamily="34" charset="0"/>
              <a:buChar char="•"/>
            </a:pPr>
            <a:r>
              <a:rPr lang="ru-RU" dirty="0"/>
              <a:t>Диапазон регулирования влажности от 10 процентов до 98 процентов относительной влажности в соответствии </a:t>
            </a:r>
            <a:r>
              <a:rPr lang="ru-RU" dirty="0" smtClean="0"/>
              <a:t>по схеме Молье</a:t>
            </a:r>
          </a:p>
          <a:p>
            <a:pPr marL="285750" indent="-285750">
              <a:buFont typeface="Arial" panose="020B0604020202020204" pitchFamily="34" charset="0"/>
              <a:buChar char="•"/>
            </a:pPr>
            <a:endParaRPr lang="ru-RU" dirty="0"/>
          </a:p>
          <a:p>
            <a:r>
              <a:rPr lang="ru-RU" b="1" dirty="0" smtClean="0">
                <a:solidFill>
                  <a:srgbClr val="234DAB"/>
                </a:solidFill>
              </a:rPr>
              <a:t>Камера </a:t>
            </a:r>
            <a:r>
              <a:rPr lang="ru-RU" b="1" dirty="0">
                <a:solidFill>
                  <a:srgbClr val="234DAB"/>
                </a:solidFill>
              </a:rPr>
              <a:t>контроля теплового </a:t>
            </a:r>
            <a:r>
              <a:rPr lang="ru-RU" b="1" dirty="0" smtClean="0">
                <a:solidFill>
                  <a:srgbClr val="234DAB"/>
                </a:solidFill>
              </a:rPr>
              <a:t>удара предназначен для</a:t>
            </a:r>
            <a:r>
              <a:rPr lang="cs-CZ" b="1" dirty="0" smtClean="0">
                <a:solidFill>
                  <a:srgbClr val="234DAB"/>
                </a:solidFill>
              </a:rPr>
              <a:t>:</a:t>
            </a:r>
            <a:endParaRPr lang="ru-RU" b="1" dirty="0">
              <a:solidFill>
                <a:srgbClr val="234DAB"/>
              </a:solidFill>
            </a:endParaRPr>
          </a:p>
          <a:p>
            <a:pPr marL="285750" indent="-285750">
              <a:buFont typeface="Arial" panose="020B0604020202020204" pitchFamily="34" charset="0"/>
              <a:buChar char="•"/>
            </a:pPr>
            <a:r>
              <a:rPr lang="ru-RU" dirty="0"/>
              <a:t>Объем рабочего пространства 320 </a:t>
            </a:r>
            <a:r>
              <a:rPr lang="ru-RU" dirty="0" smtClean="0"/>
              <a:t>литров</a:t>
            </a:r>
            <a:endParaRPr lang="cs-CZ" dirty="0" smtClean="0"/>
          </a:p>
          <a:p>
            <a:pPr marL="285750" indent="-285750">
              <a:buFont typeface="Arial" panose="020B0604020202020204" pitchFamily="34" charset="0"/>
              <a:buChar char="•"/>
            </a:pPr>
            <a:r>
              <a:rPr lang="ru-RU" dirty="0"/>
              <a:t>теплый поток до +50 градусов по Цельсию +220 градусов по Цельсию</a:t>
            </a:r>
          </a:p>
          <a:p>
            <a:pPr marL="285750" indent="-285750">
              <a:buFont typeface="Arial" panose="020B0604020202020204" pitchFamily="34" charset="0"/>
              <a:buChar char="•"/>
            </a:pPr>
            <a:r>
              <a:rPr lang="ru-RU" dirty="0"/>
              <a:t>холодно режим - 80 градусов по Цельсию в градусы по Цельсию _60</a:t>
            </a:r>
          </a:p>
          <a:p>
            <a:pPr marL="285750" indent="-285750">
              <a:buFont typeface="Arial" panose="020B0604020202020204" pitchFamily="34" charset="0"/>
              <a:buChar char="•"/>
            </a:pPr>
            <a:r>
              <a:rPr lang="ru-RU" dirty="0"/>
              <a:t>скорость </a:t>
            </a:r>
            <a:r>
              <a:rPr lang="cs-CZ" dirty="0" smtClean="0"/>
              <a:t>p</a:t>
            </a:r>
            <a:r>
              <a:rPr lang="ru-RU" dirty="0" smtClean="0"/>
              <a:t>ередач</a:t>
            </a:r>
            <a:r>
              <a:rPr lang="cs-CZ" dirty="0" smtClean="0"/>
              <a:t>i</a:t>
            </a:r>
            <a:r>
              <a:rPr lang="ru-RU" dirty="0" smtClean="0"/>
              <a:t> из </a:t>
            </a:r>
            <a:r>
              <a:rPr lang="ru-RU" dirty="0"/>
              <a:t>горячей </a:t>
            </a:r>
            <a:r>
              <a:rPr lang="ru-RU" dirty="0" smtClean="0"/>
              <a:t>части в </a:t>
            </a:r>
            <a:r>
              <a:rPr lang="ru-RU" dirty="0"/>
              <a:t>холодной </a:t>
            </a:r>
            <a:r>
              <a:rPr lang="ru-RU" dirty="0" smtClean="0"/>
              <a:t>режим менее </a:t>
            </a:r>
            <a:r>
              <a:rPr lang="ru-RU" dirty="0"/>
              <a:t>чем </a:t>
            </a:r>
            <a:r>
              <a:rPr lang="ru-RU" dirty="0" smtClean="0"/>
              <a:t>10 </a:t>
            </a:r>
            <a:r>
              <a:rPr lang="ru-RU" dirty="0"/>
              <a:t>секунд</a:t>
            </a:r>
          </a:p>
        </p:txBody>
      </p:sp>
    </p:spTree>
    <p:extLst>
      <p:ext uri="{BB962C8B-B14F-4D97-AF65-F5344CB8AC3E}">
        <p14:creationId xmlns:p14="http://schemas.microsoft.com/office/powerpoint/2010/main" val="768808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0947"/>
            <a:ext cx="8856984" cy="4339650"/>
          </a:xfrm>
          <a:prstGeom prst="rect">
            <a:avLst/>
          </a:prstGeom>
        </p:spPr>
        <p:txBody>
          <a:bodyPr wrap="square">
            <a:spAutoFit/>
          </a:bodyPr>
          <a:lstStyle/>
          <a:p>
            <a:r>
              <a:rPr lang="ru-RU" b="1" dirty="0">
                <a:solidFill>
                  <a:srgbClr val="234DAB"/>
                </a:solidFill>
              </a:rPr>
              <a:t>Лабораторные испытания механической прочности</a:t>
            </a:r>
            <a:r>
              <a:rPr lang="ru-RU" dirty="0">
                <a:solidFill>
                  <a:srgbClr val="234DAB"/>
                </a:solidFill>
              </a:rPr>
              <a:t> </a:t>
            </a:r>
            <a:r>
              <a:rPr lang="ru-RU" b="1" dirty="0">
                <a:solidFill>
                  <a:srgbClr val="234DAB"/>
                </a:solidFill>
              </a:rPr>
              <a:t>предназначен для</a:t>
            </a:r>
          </a:p>
          <a:p>
            <a:pPr marL="285750" indent="-285750">
              <a:buFont typeface="Arial" panose="020B0604020202020204" pitchFamily="34" charset="0"/>
              <a:buChar char="•"/>
            </a:pPr>
            <a:r>
              <a:rPr lang="ru-RU" dirty="0" smtClean="0"/>
              <a:t>Тестирования </a:t>
            </a:r>
            <a:r>
              <a:rPr lang="ru-RU" dirty="0"/>
              <a:t>вибрации </a:t>
            </a:r>
            <a:r>
              <a:rPr lang="ru-RU" dirty="0"/>
              <a:t>– синус - 35 кН (кило </a:t>
            </a:r>
            <a:r>
              <a:rPr lang="ru-RU" dirty="0" smtClean="0"/>
              <a:t>Ньютон) </a:t>
            </a:r>
          </a:p>
          <a:p>
            <a:pPr marL="285750" indent="-285750">
              <a:buFont typeface="Arial" panose="020B0604020202020204" pitchFamily="34" charset="0"/>
              <a:buChar char="•"/>
            </a:pPr>
            <a:r>
              <a:rPr lang="ru-RU" dirty="0" smtClean="0"/>
              <a:t>Случайнаой вибрации 32 </a:t>
            </a:r>
            <a:r>
              <a:rPr lang="ru-RU" dirty="0"/>
              <a:t>кН </a:t>
            </a:r>
          </a:p>
          <a:p>
            <a:pPr marL="285750" indent="-285750">
              <a:buFont typeface="Arial" panose="020B0604020202020204" pitchFamily="34" charset="0"/>
              <a:buChar char="•"/>
            </a:pPr>
            <a:r>
              <a:rPr lang="ru-RU" dirty="0" smtClean="0"/>
              <a:t>Удара 105 кН тест </a:t>
            </a:r>
            <a:r>
              <a:rPr lang="ru-RU" dirty="0" smtClean="0"/>
              <a:t>потрясения</a:t>
            </a:r>
          </a:p>
          <a:p>
            <a:endParaRPr lang="ru-RU" dirty="0"/>
          </a:p>
          <a:p>
            <a:r>
              <a:rPr lang="ru-RU" b="1" dirty="0">
                <a:solidFill>
                  <a:srgbClr val="234DAB"/>
                </a:solidFill>
              </a:rPr>
              <a:t>Максимальное значение ускорения:</a:t>
            </a:r>
            <a:endParaRPr lang="ru-RU" b="1" dirty="0">
              <a:solidFill>
                <a:srgbClr val="234DAB"/>
              </a:solidFill>
            </a:endParaRPr>
          </a:p>
          <a:p>
            <a:pPr marL="285750" indent="-285750">
              <a:buFont typeface="Arial" panose="020B0604020202020204" pitchFamily="34" charset="0"/>
              <a:buChar char="•"/>
            </a:pPr>
            <a:r>
              <a:rPr lang="ru-RU" dirty="0" smtClean="0"/>
              <a:t>Синусоидальные </a:t>
            </a:r>
            <a:r>
              <a:rPr lang="ru-RU" dirty="0"/>
              <a:t>вибраций  - </a:t>
            </a:r>
            <a:r>
              <a:rPr lang="ru-RU" dirty="0" smtClean="0"/>
              <a:t>100 г</a:t>
            </a:r>
          </a:p>
          <a:p>
            <a:pPr marL="285750" indent="-285750">
              <a:buFont typeface="Arial" panose="020B0604020202020204" pitchFamily="34" charset="0"/>
              <a:buChar char="•"/>
            </a:pPr>
            <a:r>
              <a:rPr lang="ru-RU" dirty="0" smtClean="0"/>
              <a:t>Случайная вибрация – 67г</a:t>
            </a:r>
          </a:p>
          <a:p>
            <a:pPr marL="285750" indent="-285750">
              <a:buFont typeface="Arial" panose="020B0604020202020204" pitchFamily="34" charset="0"/>
              <a:buChar char="•"/>
            </a:pPr>
            <a:r>
              <a:rPr lang="ru-RU" dirty="0" smtClean="0"/>
              <a:t>Удар – 207г</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sz="2400" b="1" dirty="0">
                <a:solidFill>
                  <a:srgbClr val="002060"/>
                </a:solidFill>
                <a:effectLst>
                  <a:outerShdw blurRad="38100" dist="38100" dir="2700000" algn="tl">
                    <a:srgbClr val="000000">
                      <a:alpha val="43137"/>
                    </a:srgbClr>
                  </a:outerShdw>
                </a:effectLst>
              </a:rPr>
              <a:t>Лаборатория механических и климатических испытаний могут быть объединены и </a:t>
            </a:r>
            <a:r>
              <a:rPr lang="ru-RU" sz="2400" b="1" dirty="0" smtClean="0">
                <a:solidFill>
                  <a:srgbClr val="002060"/>
                </a:solidFill>
                <a:effectLst>
                  <a:outerShdw blurRad="38100" dist="38100" dir="2700000" algn="tl">
                    <a:srgbClr val="000000">
                      <a:alpha val="43137"/>
                    </a:srgbClr>
                  </a:outerShdw>
                </a:effectLst>
              </a:rPr>
              <a:t>осуществление, </a:t>
            </a:r>
            <a:r>
              <a:rPr lang="ru-RU" sz="2400" b="1" dirty="0">
                <a:solidFill>
                  <a:srgbClr val="002060"/>
                </a:solidFill>
                <a:effectLst>
                  <a:outerShdw blurRad="38100" dist="38100" dir="2700000" algn="tl">
                    <a:srgbClr val="000000">
                      <a:alpha val="43137"/>
                    </a:srgbClr>
                  </a:outerShdw>
                </a:effectLst>
              </a:rPr>
              <a:t>управление </a:t>
            </a:r>
            <a:r>
              <a:rPr lang="ru-RU" sz="2400" b="1" dirty="0" smtClean="0">
                <a:solidFill>
                  <a:srgbClr val="002060"/>
                </a:solidFill>
                <a:effectLst>
                  <a:outerShdw blurRad="38100" dist="38100" dir="2700000" algn="tl">
                    <a:srgbClr val="000000">
                      <a:alpha val="43137"/>
                    </a:srgbClr>
                  </a:outerShdw>
                </a:effectLst>
              </a:rPr>
              <a:t>и контроль может проводится одновременно на базе  вышеуказанных </a:t>
            </a:r>
            <a:r>
              <a:rPr lang="ru-RU" sz="2400" b="1" dirty="0">
                <a:solidFill>
                  <a:srgbClr val="002060"/>
                </a:solidFill>
                <a:effectLst>
                  <a:outerShdw blurRad="38100" dist="38100" dir="2700000" algn="tl">
                    <a:srgbClr val="000000">
                      <a:alpha val="43137"/>
                    </a:srgbClr>
                  </a:outerShdw>
                </a:effectLst>
              </a:rPr>
              <a:t>параметров</a:t>
            </a:r>
            <a:endParaRPr lang="ru-RU" sz="2400" b="1"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1915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3" y="771550"/>
            <a:ext cx="4895892" cy="707886"/>
          </a:xfrm>
          <a:prstGeom prst="rect">
            <a:avLst/>
          </a:prstGeom>
        </p:spPr>
        <p:txBody>
          <a:bodyPr wrap="none">
            <a:spAutoFit/>
          </a:bodyPr>
          <a:lstStyle/>
          <a:p>
            <a:r>
              <a:rPr lang="ru-RU" sz="4000" dirty="0"/>
              <a:t>Спасибо за внимание</a:t>
            </a:r>
            <a:endParaRPr lang="cs-CZ" sz="4000" dirty="0"/>
          </a:p>
        </p:txBody>
      </p:sp>
      <p:sp>
        <p:nvSpPr>
          <p:cNvPr id="4" name="Text Box 6"/>
          <p:cNvSpPr txBox="1">
            <a:spLocks noChangeArrowheads="1"/>
          </p:cNvSpPr>
          <p:nvPr/>
        </p:nvSpPr>
        <p:spPr bwMode="auto">
          <a:xfrm>
            <a:off x="1664837" y="2139702"/>
            <a:ext cx="6101705" cy="245605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2060"/>
            </a:solidFill>
          </a:ln>
          <a:effectLst>
            <a:glow rad="228600">
              <a:srgbClr val="002060">
                <a:alpha val="40000"/>
              </a:srgbClr>
            </a:glow>
          </a:effectLst>
          <a:scene3d>
            <a:camera prst="orthographicFront"/>
            <a:lightRig rig="threePt" dir="t"/>
          </a:scene3d>
          <a:sp3d>
            <a:bevelT/>
          </a:sp3d>
          <a:extLst/>
        </p:spPr>
        <p:txBody>
          <a:bodyPr wrap="square">
            <a:spAutoFit/>
          </a:bodyPr>
          <a:lstStyle/>
          <a:p>
            <a:pPr algn="ctr">
              <a:lnSpc>
                <a:spcPct val="120000"/>
              </a:lnSpc>
            </a:pPr>
            <a:r>
              <a:rPr lang="cs-CZ" sz="3200" b="1" dirty="0" smtClean="0">
                <a:effectLst>
                  <a:outerShdw blurRad="38100" dist="38100" dir="2700000" algn="tl">
                    <a:srgbClr val="000000">
                      <a:alpha val="43137"/>
                    </a:srgbClr>
                  </a:outerShdw>
                </a:effectLst>
                <a:latin typeface="+mj-lt"/>
              </a:rPr>
              <a:t>Ing. Lubos VARGOVCIK, CSc</a:t>
            </a:r>
          </a:p>
          <a:p>
            <a:pPr algn="ctr">
              <a:lnSpc>
                <a:spcPct val="120000"/>
              </a:lnSpc>
            </a:pPr>
            <a:r>
              <a:rPr lang="cs-CZ" sz="3200" b="1" dirty="0" smtClean="0">
                <a:effectLst>
                  <a:outerShdw blurRad="38100" dist="38100" dir="2700000" algn="tl">
                    <a:srgbClr val="000000">
                      <a:alpha val="43137"/>
                    </a:srgbClr>
                  </a:outerShdw>
                </a:effectLst>
                <a:latin typeface="+mj-lt"/>
                <a:hlinkClick r:id="rId2"/>
              </a:rPr>
              <a:t>vargovcik@unis.cz</a:t>
            </a:r>
            <a:endParaRPr lang="cs-CZ" sz="3200" b="1" dirty="0" smtClean="0">
              <a:effectLst>
                <a:outerShdw blurRad="38100" dist="38100" dir="2700000" algn="tl">
                  <a:srgbClr val="000000">
                    <a:alpha val="43137"/>
                  </a:srgbClr>
                </a:outerShdw>
              </a:effectLst>
              <a:latin typeface="+mj-lt"/>
            </a:endParaRPr>
          </a:p>
          <a:p>
            <a:pPr algn="ctr">
              <a:lnSpc>
                <a:spcPct val="120000"/>
              </a:lnSpc>
            </a:pPr>
            <a:r>
              <a:rPr lang="cs-CZ" sz="3200" b="1" dirty="0" smtClean="0">
                <a:effectLst>
                  <a:outerShdw blurRad="38100" dist="38100" dir="2700000" algn="tl">
                    <a:srgbClr val="000000">
                      <a:alpha val="43137"/>
                    </a:srgbClr>
                  </a:outerShdw>
                </a:effectLst>
                <a:latin typeface="+mj-lt"/>
              </a:rPr>
              <a:t>+420602717940</a:t>
            </a:r>
          </a:p>
          <a:p>
            <a:pPr algn="ctr">
              <a:lnSpc>
                <a:spcPct val="120000"/>
              </a:lnSpc>
            </a:pPr>
            <a:r>
              <a:rPr lang="cs-CZ" sz="3200" b="1" dirty="0" smtClean="0">
                <a:effectLst>
                  <a:outerShdw blurRad="38100" dist="38100" dir="2700000" algn="tl">
                    <a:srgbClr val="000000">
                      <a:alpha val="43137"/>
                    </a:srgbClr>
                  </a:outerShdw>
                </a:effectLst>
                <a:latin typeface="+mj-lt"/>
              </a:rPr>
              <a:t>+420541515225</a:t>
            </a:r>
          </a:p>
        </p:txBody>
      </p:sp>
    </p:spTree>
    <p:extLst>
      <p:ext uri="{BB962C8B-B14F-4D97-AF65-F5344CB8AC3E}">
        <p14:creationId xmlns:p14="http://schemas.microsoft.com/office/powerpoint/2010/main" val="626436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132" y="1995686"/>
            <a:ext cx="5718674" cy="3155922"/>
          </a:xfrm>
          <a:prstGeom prst="rect">
            <a:avLst/>
          </a:prstGeom>
          <a:noFill/>
          <a:ln>
            <a:noFill/>
          </a:ln>
          <a:effectLst>
            <a:glow rad="139700">
              <a:srgbClr val="0070C0">
                <a:alpha val="40000"/>
              </a:srgbClr>
            </a:glow>
            <a:innerShdw blurRad="63500" dist="50800" dir="10800000">
              <a:srgbClr val="234DAB">
                <a:alpha val="50000"/>
              </a:srgbClr>
            </a:innerShdw>
          </a:effectLst>
          <a:scene3d>
            <a:camera prst="orthographicFront"/>
            <a:lightRig rig="sunset" dir="t"/>
          </a:scene3d>
          <a:sp3d prstMaterial="metal">
            <a:bevelT w="165100" prst="coolSlant"/>
            <a:bevelB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 Box 5"/>
          <p:cNvSpPr txBox="1">
            <a:spLocks noChangeArrowheads="1"/>
          </p:cNvSpPr>
          <p:nvPr/>
        </p:nvSpPr>
        <p:spPr bwMode="auto">
          <a:xfrm>
            <a:off x="2213384" y="21167"/>
            <a:ext cx="4844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dirty="0" smtClean="0">
                <a:solidFill>
                  <a:srgbClr val="1E4191"/>
                </a:solidFill>
                <a:latin typeface="Verdana" pitchFamily="34" charset="0"/>
              </a:rPr>
              <a:t>Основные данные компании УНИС</a:t>
            </a:r>
            <a:endParaRPr lang="en-US" b="1" dirty="0">
              <a:solidFill>
                <a:srgbClr val="1E4191"/>
              </a:solidFill>
              <a:latin typeface="Verdana" pitchFamily="34" charset="0"/>
            </a:endParaRPr>
          </a:p>
        </p:txBody>
      </p:sp>
      <p:pic>
        <p:nvPicPr>
          <p:cNvPr id="2057" name="Picture 9" descr="unis-fot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3" y="2027767"/>
            <a:ext cx="4106353" cy="3070327"/>
          </a:xfrm>
          <a:prstGeom prst="rect">
            <a:avLst/>
          </a:prstGeom>
          <a:noFill/>
          <a:ln w="9525">
            <a:solidFill>
              <a:srgbClr val="0073C6"/>
            </a:solidFill>
            <a:miter lim="800000"/>
            <a:headEnd/>
            <a:tailEnd/>
          </a:ln>
          <a:effectLst>
            <a:glow rad="228600">
              <a:srgbClr val="002060">
                <a:alpha val="40000"/>
              </a:srgbClr>
            </a:glow>
            <a:innerShdw blurRad="63500" dist="50800" dir="8100000">
              <a:prstClr val="black">
                <a:alpha val="50000"/>
              </a:prstClr>
            </a:innerShdw>
          </a:effectLst>
          <a:scene3d>
            <a:camera prst="orthographicFront"/>
            <a:lightRig rig="threePt" dir="t"/>
          </a:scene3d>
          <a:sp3d extrusionH="76200">
            <a:bevelT/>
            <a:extrusionClr>
              <a:srgbClr val="FFFF00"/>
            </a:extrusionClr>
          </a:sp3d>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6012161" y="3439912"/>
            <a:ext cx="55265" cy="565697"/>
          </a:xfrm>
          <a:prstGeom prst="ellipse">
            <a:avLst/>
          </a:prstGeom>
          <a:no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spAutoFit/>
          </a:bodyPr>
          <a:lstStyle/>
          <a:p>
            <a:pPr marL="374650" marR="0" indent="-374650" algn="l" defTabSz="914400" rtl="0" eaLnBrk="0" fontAlgn="base" latinLnBrk="0" hangingPunct="0">
              <a:lnSpc>
                <a:spcPct val="100000"/>
              </a:lnSpc>
              <a:spcBef>
                <a:spcPct val="20000"/>
              </a:spcBef>
              <a:spcAft>
                <a:spcPct val="50000"/>
              </a:spcAft>
              <a:buClr>
                <a:srgbClr val="3366FF"/>
              </a:buClr>
              <a:buSzPct val="80000"/>
              <a:buFont typeface="Arial" pitchFamily="34" charset="0"/>
              <a:buChar char="►"/>
              <a:tabLst/>
            </a:pPr>
            <a:endParaRPr kumimoji="0" lang="cs-CZ" sz="2000" b="1" i="0" u="none" strike="noStrike" cap="none" normalizeH="0" baseline="0" smtClean="0">
              <a:ln>
                <a:noFill/>
              </a:ln>
              <a:solidFill>
                <a:srgbClr val="000000"/>
              </a:solidFill>
              <a:effectLst/>
              <a:latin typeface="Arial" pitchFamily="34" charset="0"/>
            </a:endParaRPr>
          </a:p>
        </p:txBody>
      </p:sp>
      <p:sp>
        <p:nvSpPr>
          <p:cNvPr id="6" name="Oval 5"/>
          <p:cNvSpPr/>
          <p:nvPr/>
        </p:nvSpPr>
        <p:spPr bwMode="auto">
          <a:xfrm>
            <a:off x="6185133" y="3503438"/>
            <a:ext cx="152671" cy="140417"/>
          </a:xfrm>
          <a:prstGeom prst="ellipse">
            <a:avLst/>
          </a:prstGeom>
          <a:solidFill>
            <a:srgbClr val="FF0000"/>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spAutoFit/>
          </a:bodyPr>
          <a:lstStyle/>
          <a:p>
            <a:pPr marL="374650" marR="0" indent="-374650" algn="l" defTabSz="914400" rtl="0" eaLnBrk="0" fontAlgn="base" latinLnBrk="0" hangingPunct="0">
              <a:lnSpc>
                <a:spcPct val="100000"/>
              </a:lnSpc>
              <a:spcBef>
                <a:spcPct val="20000"/>
              </a:spcBef>
              <a:spcAft>
                <a:spcPct val="50000"/>
              </a:spcAft>
              <a:buClr>
                <a:srgbClr val="3366FF"/>
              </a:buClr>
              <a:buSzPct val="80000"/>
              <a:buFont typeface="Arial" pitchFamily="34" charset="0"/>
              <a:buChar char="►"/>
              <a:tabLst/>
            </a:pPr>
            <a:endParaRPr kumimoji="0" lang="cs-CZ" sz="2000" b="1" i="0" u="none" strike="noStrike" cap="none" normalizeH="0" baseline="0" smtClean="0">
              <a:ln>
                <a:noFill/>
              </a:ln>
              <a:solidFill>
                <a:srgbClr val="000000"/>
              </a:solidFill>
              <a:effectLst/>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62352508"/>
              </p:ext>
            </p:extLst>
          </p:nvPr>
        </p:nvGraphicFramePr>
        <p:xfrm>
          <a:off x="1619727" y="334169"/>
          <a:ext cx="6223000" cy="1000125"/>
        </p:xfrm>
        <a:graphic>
          <a:graphicData uri="http://schemas.openxmlformats.org/drawingml/2006/table">
            <a:tbl>
              <a:tblPr>
                <a:tableStyleId>{5C22544A-7EE6-4342-B048-85BDC9FD1C3A}</a:tableStyleId>
              </a:tblPr>
              <a:tblGrid>
                <a:gridCol w="2603500"/>
                <a:gridCol w="3619500"/>
              </a:tblGrid>
              <a:tr h="276225">
                <a:tc>
                  <a:txBody>
                    <a:bodyPr/>
                    <a:lstStyle/>
                    <a:p>
                      <a:pPr algn="l" rtl="0" fontAlgn="t"/>
                      <a:r>
                        <a:rPr lang="ru-RU" sz="1600" u="none" strike="noStrike" dirty="0">
                          <a:effectLst/>
                        </a:rPr>
                        <a:t>Н</a:t>
                      </a:r>
                      <a:r>
                        <a:rPr lang="cs-CZ" sz="1600" u="none" strike="noStrike" dirty="0">
                          <a:effectLst/>
                        </a:rPr>
                        <a:t>A</a:t>
                      </a:r>
                      <a:r>
                        <a:rPr lang="ru-RU" sz="1600" u="none" strike="noStrike" dirty="0">
                          <a:effectLst/>
                        </a:rPr>
                        <a:t>ЗВ</a:t>
                      </a:r>
                      <a:r>
                        <a:rPr lang="cs-CZ" sz="1600" u="none" strike="noStrike" dirty="0">
                          <a:effectLst/>
                        </a:rPr>
                        <a:t>A</a:t>
                      </a:r>
                      <a:r>
                        <a:rPr lang="ru-RU" sz="1600" u="none" strike="noStrike" dirty="0">
                          <a:effectLst/>
                        </a:rPr>
                        <a:t>НИЕ ОБЩЕС</a:t>
                      </a:r>
                      <a:r>
                        <a:rPr lang="cs-CZ" sz="1600" u="none" strike="noStrike" dirty="0">
                          <a:effectLst/>
                        </a:rPr>
                        <a:t>T</a:t>
                      </a:r>
                      <a:r>
                        <a:rPr lang="ru-RU" sz="1600" u="none" strike="noStrike" dirty="0">
                          <a:effectLst/>
                        </a:rPr>
                        <a:t>В</a:t>
                      </a:r>
                      <a:r>
                        <a:rPr lang="cs-CZ" sz="1600" u="none" strike="noStrike" dirty="0">
                          <a:effectLst/>
                        </a:rPr>
                        <a:t>A:</a:t>
                      </a:r>
                      <a:endParaRPr lang="cs-CZ" sz="1600" b="1" i="0" u="none" strike="noStrike" dirty="0">
                        <a:solidFill>
                          <a:srgbClr val="000000"/>
                        </a:solidFill>
                        <a:effectLst/>
                        <a:latin typeface="Calibri"/>
                      </a:endParaRPr>
                    </a:p>
                  </a:txBody>
                  <a:tcPr marL="9525" marR="9525" marT="9525" marB="0"/>
                </a:tc>
                <a:tc>
                  <a:txBody>
                    <a:bodyPr/>
                    <a:lstStyle/>
                    <a:p>
                      <a:pPr algn="l" rtl="0" fontAlgn="t"/>
                      <a:r>
                        <a:rPr lang="ru-RU" sz="1600" u="none" strike="noStrike">
                          <a:effectLst/>
                        </a:rPr>
                        <a:t>АО ”УНИС” (</a:t>
                      </a:r>
                      <a:r>
                        <a:rPr lang="cs-CZ" sz="1600" u="none" strike="noStrike">
                          <a:effectLst/>
                        </a:rPr>
                        <a:t>UNIS, a.s.)</a:t>
                      </a:r>
                      <a:endParaRPr lang="cs-CZ" sz="1600" b="1" i="0" u="none" strike="noStrike">
                        <a:solidFill>
                          <a:srgbClr val="000000"/>
                        </a:solidFill>
                        <a:effectLst/>
                        <a:latin typeface="Calibri"/>
                      </a:endParaRPr>
                    </a:p>
                  </a:txBody>
                  <a:tcPr marL="9525" marR="9525" marT="9525" marB="0"/>
                </a:tc>
              </a:tr>
              <a:tr h="476250">
                <a:tc>
                  <a:txBody>
                    <a:bodyPr/>
                    <a:lstStyle/>
                    <a:p>
                      <a:pPr algn="l" rtl="0" fontAlgn="t"/>
                      <a:r>
                        <a:rPr lang="cs-CZ" sz="1400" u="none" strike="noStrike" dirty="0">
                          <a:effectLst/>
                        </a:rPr>
                        <a:t>A</a:t>
                      </a:r>
                      <a:r>
                        <a:rPr lang="ru-RU" sz="1400" u="none" strike="noStrike" dirty="0">
                          <a:effectLst/>
                        </a:rPr>
                        <a:t>ДРЕС ФИРМЫ:</a:t>
                      </a:r>
                      <a:endParaRPr lang="ru-RU" sz="1400" b="1" i="0" u="none" strike="noStrike" dirty="0">
                        <a:solidFill>
                          <a:srgbClr val="000000"/>
                        </a:solidFill>
                        <a:effectLst/>
                        <a:latin typeface="Calibri"/>
                      </a:endParaRPr>
                    </a:p>
                  </a:txBody>
                  <a:tcPr marL="9525" marR="9525" marT="9525" marB="0"/>
                </a:tc>
                <a:tc>
                  <a:txBody>
                    <a:bodyPr/>
                    <a:lstStyle/>
                    <a:p>
                      <a:pPr algn="l" rtl="0" fontAlgn="t"/>
                      <a:r>
                        <a:rPr lang="ru-RU" sz="1400" u="none" strike="noStrike" dirty="0">
                          <a:effectLst/>
                        </a:rPr>
                        <a:t>Юндpовска ул. (Jundrovská) 33, г. Бpно, Чешская Республика</a:t>
                      </a:r>
                      <a:endParaRPr lang="ru-RU" sz="1400" b="1" i="0" u="none" strike="noStrike" dirty="0">
                        <a:solidFill>
                          <a:srgbClr val="000000"/>
                        </a:solidFill>
                        <a:effectLst/>
                        <a:latin typeface="Calibri"/>
                      </a:endParaRPr>
                    </a:p>
                  </a:txBody>
                  <a:tcPr marL="9525" marR="9525" marT="9525" marB="0"/>
                </a:tc>
              </a:tr>
              <a:tr h="247650">
                <a:tc>
                  <a:txBody>
                    <a:bodyPr/>
                    <a:lstStyle/>
                    <a:p>
                      <a:pPr algn="l" rtl="0" fontAlgn="t"/>
                      <a:r>
                        <a:rPr lang="ru-RU" sz="1400" u="none" strike="noStrike" dirty="0">
                          <a:effectLst/>
                        </a:rPr>
                        <a:t>САИТ ФИРМЫ:</a:t>
                      </a:r>
                      <a:endParaRPr lang="ru-RU" sz="1400" b="1" i="0" u="none" strike="noStrike" dirty="0">
                        <a:solidFill>
                          <a:srgbClr val="000000"/>
                        </a:solidFill>
                        <a:effectLst/>
                        <a:latin typeface="Calibri"/>
                      </a:endParaRPr>
                    </a:p>
                  </a:txBody>
                  <a:tcPr marL="9525" marR="9525" marT="9525" marB="0"/>
                </a:tc>
                <a:tc>
                  <a:txBody>
                    <a:bodyPr/>
                    <a:lstStyle/>
                    <a:p>
                      <a:pPr algn="l" rtl="0" fontAlgn="t"/>
                      <a:r>
                        <a:rPr lang="cs-CZ" sz="1400" u="none" strike="noStrike" dirty="0">
                          <a:effectLst/>
                        </a:rPr>
                        <a:t>www.unis.cz</a:t>
                      </a:r>
                      <a:endParaRPr lang="cs-CZ" sz="1400" b="1" i="0" u="none" strike="noStrike" dirty="0">
                        <a:solidFill>
                          <a:srgbClr val="000000"/>
                        </a:solidFill>
                        <a:effectLst/>
                        <a:latin typeface="Calibri"/>
                      </a:endParaRPr>
                    </a:p>
                  </a:txBody>
                  <a:tcPr marL="9525" marR="9525" marT="9525" marB="0"/>
                </a:tc>
              </a:tr>
            </a:tbl>
          </a:graphicData>
        </a:graphic>
      </p:graphicFrame>
      <p:sp>
        <p:nvSpPr>
          <p:cNvPr id="3" name="TextBox 2"/>
          <p:cNvSpPr txBox="1"/>
          <p:nvPr/>
        </p:nvSpPr>
        <p:spPr>
          <a:xfrm>
            <a:off x="7812360" y="2106295"/>
            <a:ext cx="864096" cy="369332"/>
          </a:xfrm>
          <a:prstGeom prst="rect">
            <a:avLst/>
          </a:prstGeom>
          <a:noFill/>
        </p:spPr>
        <p:txBody>
          <a:bodyPr wrap="square" rtlCol="0">
            <a:spAutoFit/>
          </a:bodyPr>
          <a:lstStyle/>
          <a:p>
            <a:r>
              <a:rPr lang="cs-CZ" dirty="0" smtClean="0">
                <a:solidFill>
                  <a:schemeClr val="bg1"/>
                </a:solidFill>
              </a:rPr>
              <a:t>Russia</a:t>
            </a:r>
            <a:endParaRPr lang="cs-CZ" dirty="0">
              <a:solidFill>
                <a:schemeClr val="bg1"/>
              </a:solidFill>
            </a:endParaRPr>
          </a:p>
        </p:txBody>
      </p:sp>
      <p:sp>
        <p:nvSpPr>
          <p:cNvPr id="9" name="Oval 8"/>
          <p:cNvSpPr/>
          <p:nvPr/>
        </p:nvSpPr>
        <p:spPr bwMode="auto">
          <a:xfrm>
            <a:off x="8888152" y="2143301"/>
            <a:ext cx="152671" cy="140417"/>
          </a:xfrm>
          <a:prstGeom prst="ellipse">
            <a:avLst/>
          </a:prstGeom>
          <a:solidFill>
            <a:srgbClr val="FF0000"/>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spAutoFit/>
          </a:bodyPr>
          <a:lstStyle/>
          <a:p>
            <a:pPr marL="374650" marR="0" indent="-374650" algn="l" defTabSz="914400" rtl="0" eaLnBrk="0" fontAlgn="base" latinLnBrk="0" hangingPunct="0">
              <a:lnSpc>
                <a:spcPct val="100000"/>
              </a:lnSpc>
              <a:spcBef>
                <a:spcPct val="20000"/>
              </a:spcBef>
              <a:spcAft>
                <a:spcPct val="50000"/>
              </a:spcAft>
              <a:buClr>
                <a:srgbClr val="3366FF"/>
              </a:buClr>
              <a:buSzPct val="80000"/>
              <a:buFont typeface="Arial" pitchFamily="34" charset="0"/>
              <a:buChar char="►"/>
              <a:tabLst/>
            </a:pPr>
            <a:endParaRPr kumimoji="0" lang="cs-CZ" sz="2000" b="1" i="0" u="none" strike="noStrike" cap="none" normalizeH="0" baseline="0" smtClean="0">
              <a:ln>
                <a:noFill/>
              </a:ln>
              <a:solidFill>
                <a:srgbClr val="000000"/>
              </a:solidFill>
              <a:effectLst/>
              <a:latin typeface="Arial" pitchFamily="34" charset="0"/>
            </a:endParaRPr>
          </a:p>
        </p:txBody>
      </p:sp>
      <p:cxnSp>
        <p:nvCxnSpPr>
          <p:cNvPr id="7" name="Straight Arrow Connector 6"/>
          <p:cNvCxnSpPr/>
          <p:nvPr/>
        </p:nvCxnSpPr>
        <p:spPr>
          <a:xfrm flipV="1">
            <a:off x="6337804" y="2213509"/>
            <a:ext cx="2550348" cy="1289929"/>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312920"/>
            <a:ext cx="9144000" cy="646331"/>
          </a:xfrm>
          <a:prstGeom prst="rect">
            <a:avLst/>
          </a:prstGeom>
        </p:spPr>
        <p:txBody>
          <a:bodyPr wrap="square">
            <a:spAutoFit/>
          </a:bodyPr>
          <a:lstStyle/>
          <a:p>
            <a:r>
              <a:rPr lang="ru-RU" b="1" u="sng" dirty="0" smtClean="0">
                <a:solidFill>
                  <a:srgbClr val="234DAB"/>
                </a:solidFill>
                <a:effectLst>
                  <a:outerShdw blurRad="38100" dist="38100" dir="2700000" algn="tl">
                    <a:srgbClr val="000000">
                      <a:alpha val="43137"/>
                    </a:srgbClr>
                  </a:outerShdw>
                </a:effectLst>
              </a:rPr>
              <a:t>Компания УНИС не </a:t>
            </a:r>
            <a:r>
              <a:rPr lang="ru-RU" b="1" u="sng" dirty="0">
                <a:solidFill>
                  <a:srgbClr val="234DAB"/>
                </a:solidFill>
                <a:effectLst>
                  <a:outerShdw blurRad="38100" dist="38100" dir="2700000" algn="tl">
                    <a:srgbClr val="000000">
                      <a:alpha val="43137"/>
                    </a:srgbClr>
                  </a:outerShdw>
                </a:effectLst>
              </a:rPr>
              <a:t>производственная </a:t>
            </a:r>
            <a:r>
              <a:rPr lang="ru-RU" b="1" u="sng" dirty="0" smtClean="0">
                <a:solidFill>
                  <a:srgbClr val="234DAB"/>
                </a:solidFill>
                <a:effectLst>
                  <a:outerShdw blurRad="38100" dist="38100" dir="2700000" algn="tl">
                    <a:srgbClr val="000000">
                      <a:alpha val="43137"/>
                    </a:srgbClr>
                  </a:outerShdw>
                </a:effectLst>
              </a:rPr>
              <a:t>компания. </a:t>
            </a:r>
            <a:r>
              <a:rPr lang="ru-RU" dirty="0" smtClean="0"/>
              <a:t>Основные процессы это разработка </a:t>
            </a:r>
            <a:r>
              <a:rPr lang="ru-RU" dirty="0"/>
              <a:t>архитектуры, дизайна, </a:t>
            </a:r>
            <a:r>
              <a:rPr lang="ru-RU" dirty="0" smtClean="0"/>
              <a:t>тестирования и производство </a:t>
            </a:r>
            <a:r>
              <a:rPr lang="ru-RU" dirty="0"/>
              <a:t>на уровне малых серий прототипов</a:t>
            </a:r>
            <a:endParaRPr lang="cs-CZ" dirty="0"/>
          </a:p>
        </p:txBody>
      </p:sp>
    </p:spTree>
    <p:extLst>
      <p:ext uri="{BB962C8B-B14F-4D97-AF65-F5344CB8AC3E}">
        <p14:creationId xmlns:p14="http://schemas.microsoft.com/office/powerpoint/2010/main" val="4043526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09593"/>
            <a:ext cx="8424936" cy="1477328"/>
          </a:xfrm>
          <a:prstGeom prst="rect">
            <a:avLst/>
          </a:prstGeom>
        </p:spPr>
        <p:txBody>
          <a:bodyPr wrap="square">
            <a:spAutoFit/>
          </a:bodyPr>
          <a:lstStyle/>
          <a:p>
            <a:r>
              <a:rPr lang="ru-RU" dirty="0" smtClean="0"/>
              <a:t>Основным  </a:t>
            </a:r>
            <a:r>
              <a:rPr lang="ru-RU" dirty="0"/>
              <a:t>направлением деятельности </a:t>
            </a:r>
            <a:r>
              <a:rPr lang="ru-RU" dirty="0" smtClean="0"/>
              <a:t>компании УНИС и отделения </a:t>
            </a:r>
            <a:r>
              <a:rPr lang="ru-RU" dirty="0"/>
              <a:t>Авиации и высшего управления </a:t>
            </a:r>
            <a:r>
              <a:rPr lang="ru-RU" dirty="0" smtClean="0"/>
              <a:t>является </a:t>
            </a:r>
            <a:r>
              <a:rPr lang="cs-CZ" dirty="0" smtClean="0"/>
              <a:t>:</a:t>
            </a:r>
            <a:endParaRPr lang="ru-RU" dirty="0" smtClean="0"/>
          </a:p>
          <a:p>
            <a:pPr marL="285750" indent="-285750" algn="ctr">
              <a:buFont typeface="Arial" panose="020B0604020202020204" pitchFamily="34" charset="0"/>
              <a:buChar char="•"/>
            </a:pPr>
            <a:r>
              <a:rPr lang="ru-RU" b="1" dirty="0" smtClean="0">
                <a:solidFill>
                  <a:srgbClr val="234DAB"/>
                </a:solidFill>
              </a:rPr>
              <a:t>Разработка </a:t>
            </a:r>
            <a:r>
              <a:rPr lang="ru-RU" b="1" dirty="0">
                <a:solidFill>
                  <a:srgbClr val="234DAB"/>
                </a:solidFill>
              </a:rPr>
              <a:t>и производство специальной электроники для критических аппликаций в промышленности и самолетостроении</a:t>
            </a:r>
            <a:r>
              <a:rPr lang="ru-RU" dirty="0"/>
              <a:t>. </a:t>
            </a:r>
            <a:endParaRPr lang="ru-RU" dirty="0" smtClean="0"/>
          </a:p>
          <a:p>
            <a:pPr marL="285750" indent="-285750">
              <a:buFont typeface="Arial" panose="020B0604020202020204" pitchFamily="34" charset="0"/>
              <a:buChar char="•"/>
            </a:pPr>
            <a:endParaRPr lang="ru-RU" dirty="0" smtClean="0"/>
          </a:p>
        </p:txBody>
      </p:sp>
      <p:pic>
        <p:nvPicPr>
          <p:cNvPr id="5" name="Picture 10" descr="fpc_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44" y="1419622"/>
            <a:ext cx="2744233" cy="1581150"/>
          </a:xfrm>
          <a:prstGeom prst="rect">
            <a:avLst/>
          </a:prstGeom>
          <a:noFill/>
          <a:ln w="9525">
            <a:solidFill>
              <a:srgbClr val="0073C6"/>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33" descr="cpsj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419622"/>
            <a:ext cx="3168352" cy="1581150"/>
          </a:xfrm>
          <a:prstGeom prst="rect">
            <a:avLst/>
          </a:prstGeom>
          <a:noFill/>
          <a:ln w="9525">
            <a:solidFill>
              <a:srgbClr val="234DAB"/>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FMPC-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161" y="2973915"/>
            <a:ext cx="2666671" cy="1985243"/>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epd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4442" y="3112979"/>
            <a:ext cx="2709772" cy="2013587"/>
          </a:xfrm>
          <a:prstGeom prst="rect">
            <a:avLst/>
          </a:prstGeom>
          <a:noFill/>
          <a:ln w="9525">
            <a:solidFill>
              <a:srgbClr val="0073C6"/>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9589" y="1402688"/>
            <a:ext cx="2714625" cy="1727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638179046"/>
              </p:ext>
            </p:extLst>
          </p:nvPr>
        </p:nvGraphicFramePr>
        <p:xfrm>
          <a:off x="2987825" y="2943776"/>
          <a:ext cx="3246618" cy="2182789"/>
        </p:xfrm>
        <a:graphic>
          <a:graphicData uri="http://schemas.openxmlformats.org/presentationml/2006/ole">
            <mc:AlternateContent xmlns:mc="http://schemas.openxmlformats.org/markup-compatibility/2006">
              <mc:Choice xmlns:v="urn:schemas-microsoft-com:vml" Requires="v">
                <p:oleObj spid="_x0000_s1071" name="Bitmap Image" r:id="rId8" imgW="8371429" imgH="3362794" progId="PBrush">
                  <p:embed/>
                </p:oleObj>
              </mc:Choice>
              <mc:Fallback>
                <p:oleObj name="Bitmap Image" r:id="rId8" imgW="8371429" imgH="3362794" progId="PBrush">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825" y="2943776"/>
                        <a:ext cx="3246618" cy="218278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30005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5536" y="342900"/>
            <a:ext cx="14895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b="1" dirty="0" smtClean="0">
                <a:solidFill>
                  <a:srgbClr val="1E4191"/>
                </a:solidFill>
                <a:latin typeface="Verdana" pitchFamily="34" charset="0"/>
              </a:rPr>
              <a:t>A</a:t>
            </a:r>
            <a:r>
              <a:rPr lang="ru-RU" b="1" dirty="0" smtClean="0">
                <a:solidFill>
                  <a:srgbClr val="1E4191"/>
                </a:solidFill>
                <a:latin typeface="Verdana" pitchFamily="34" charset="0"/>
              </a:rPr>
              <a:t>вионика</a:t>
            </a:r>
            <a:endParaRPr lang="en-US" b="1" dirty="0">
              <a:solidFill>
                <a:srgbClr val="1E4191"/>
              </a:solidFill>
              <a:latin typeface="Verdana" pitchFamily="34"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203598"/>
            <a:ext cx="3102451" cy="1914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611559" y="3288278"/>
            <a:ext cx="21483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dirty="0" smtClean="0">
                <a:solidFill>
                  <a:srgbClr val="1E4191"/>
                </a:solidFill>
                <a:latin typeface="Verdana" pitchFamily="34" charset="0"/>
              </a:rPr>
              <a:t>Сертификация</a:t>
            </a:r>
            <a:endParaRPr lang="en-US" b="1" dirty="0">
              <a:solidFill>
                <a:srgbClr val="1E4191"/>
              </a:solidFill>
              <a:latin typeface="Verdana" pitchFamily="34" charset="0"/>
            </a:endParaRPr>
          </a:p>
        </p:txBody>
      </p:sp>
      <p:pic>
        <p:nvPicPr>
          <p:cNvPr id="2058" name="Picture 10" descr="Výsledek obrázku pro letadlo ae 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630" y="3084264"/>
            <a:ext cx="2980415" cy="1910357"/>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487005" y="772633"/>
            <a:ext cx="5359159" cy="3711785"/>
          </a:xfrm>
          <a:prstGeom prst="rect">
            <a:avLst/>
          </a:prstGeom>
          <a:solidFill>
            <a:schemeClr val="bg1"/>
          </a:solidFill>
          <a:ln>
            <a:noFill/>
          </a:ln>
          <a:effectLst/>
          <a:extLst/>
        </p:spPr>
        <p:txBody>
          <a:bodyPr wrap="none">
            <a:spAutoFit/>
          </a:bodyPr>
          <a:lstStyle/>
          <a:p>
            <a:pPr>
              <a:lnSpc>
                <a:spcPct val="120000"/>
              </a:lnSpc>
              <a:buFontTx/>
              <a:buChar char="•"/>
            </a:pPr>
            <a:r>
              <a:rPr lang="en-US" dirty="0">
                <a:solidFill>
                  <a:srgbClr val="234DAB"/>
                </a:solidFill>
                <a:latin typeface="Verdana" pitchFamily="34" charset="0"/>
              </a:rPr>
              <a:t> </a:t>
            </a:r>
            <a:r>
              <a:rPr lang="ru-RU" dirty="0">
                <a:latin typeface="Verdana" pitchFamily="34" charset="0"/>
              </a:rPr>
              <a:t>Многофункциональные дисплеи </a:t>
            </a:r>
            <a:r>
              <a:rPr lang="ru-RU" dirty="0" smtClean="0">
                <a:latin typeface="Verdana" pitchFamily="34" charset="0"/>
              </a:rPr>
              <a:t>авиации</a:t>
            </a:r>
          </a:p>
          <a:p>
            <a:pPr>
              <a:lnSpc>
                <a:spcPct val="120000"/>
              </a:lnSpc>
              <a:buFontTx/>
              <a:buChar char="•"/>
            </a:pPr>
            <a:r>
              <a:rPr lang="ru-RU" dirty="0">
                <a:latin typeface="Verdana" pitchFamily="34" charset="0"/>
              </a:rPr>
              <a:t>Технология </a:t>
            </a:r>
            <a:r>
              <a:rPr lang="en-US" dirty="0">
                <a:latin typeface="Verdana" pitchFamily="34" charset="0"/>
              </a:rPr>
              <a:t>LCD, </a:t>
            </a:r>
            <a:r>
              <a:rPr lang="en-US" dirty="0" smtClean="0">
                <a:latin typeface="Verdana" pitchFamily="34" charset="0"/>
              </a:rPr>
              <a:t>TFT</a:t>
            </a:r>
            <a:endParaRPr lang="ru-RU" dirty="0" smtClean="0">
              <a:latin typeface="Verdana" pitchFamily="34" charset="0"/>
            </a:endParaRPr>
          </a:p>
          <a:p>
            <a:pPr>
              <a:lnSpc>
                <a:spcPct val="120000"/>
              </a:lnSpc>
              <a:buFontTx/>
              <a:buChar char="•"/>
            </a:pPr>
            <a:r>
              <a:rPr lang="ru-RU" dirty="0" smtClean="0">
                <a:latin typeface="Verdana" pitchFamily="34" charset="0"/>
              </a:rPr>
              <a:t>Модуль </a:t>
            </a:r>
            <a:r>
              <a:rPr lang="ru-RU" dirty="0">
                <a:latin typeface="Verdana" pitchFamily="34" charset="0"/>
              </a:rPr>
              <a:t>мониторинга </a:t>
            </a:r>
            <a:r>
              <a:rPr lang="ru-RU" dirty="0" smtClean="0">
                <a:latin typeface="Verdana" pitchFamily="34" charset="0"/>
              </a:rPr>
              <a:t>самолета</a:t>
            </a:r>
          </a:p>
          <a:p>
            <a:pPr>
              <a:lnSpc>
                <a:spcPct val="120000"/>
              </a:lnSpc>
              <a:buFontTx/>
              <a:buChar char="•"/>
            </a:pPr>
            <a:r>
              <a:rPr lang="ru-RU" dirty="0" smtClean="0">
                <a:latin typeface="Verdana" pitchFamily="34" charset="0"/>
              </a:rPr>
              <a:t>Модуль мониторинга двигателя</a:t>
            </a:r>
          </a:p>
          <a:p>
            <a:pPr>
              <a:lnSpc>
                <a:spcPct val="120000"/>
              </a:lnSpc>
              <a:buFontTx/>
              <a:buChar char="•"/>
            </a:pPr>
            <a:r>
              <a:rPr lang="ru-RU" dirty="0" smtClean="0">
                <a:latin typeface="Verdana" pitchFamily="34" charset="0"/>
              </a:rPr>
              <a:t>Модуль диагностики  </a:t>
            </a:r>
          </a:p>
          <a:p>
            <a:pPr>
              <a:lnSpc>
                <a:spcPct val="120000"/>
              </a:lnSpc>
              <a:buFontTx/>
              <a:buChar char="•"/>
            </a:pPr>
            <a:r>
              <a:rPr lang="ru-RU" dirty="0" smtClean="0">
                <a:latin typeface="Verdana" pitchFamily="34" charset="0"/>
              </a:rPr>
              <a:t>Информачный обмен данных по связи</a:t>
            </a:r>
          </a:p>
          <a:p>
            <a:pPr>
              <a:lnSpc>
                <a:spcPct val="120000"/>
              </a:lnSpc>
            </a:pPr>
            <a:r>
              <a:rPr lang="ru-RU" dirty="0" smtClean="0">
                <a:latin typeface="Verdana" pitchFamily="34" charset="0"/>
              </a:rPr>
              <a:t>  </a:t>
            </a:r>
            <a:r>
              <a:rPr lang="en-US" dirty="0" smtClean="0">
                <a:latin typeface="Verdana" pitchFamily="34" charset="0"/>
              </a:rPr>
              <a:t>ARINC-429</a:t>
            </a:r>
            <a:r>
              <a:rPr lang="en-US" dirty="0">
                <a:latin typeface="Verdana" pitchFamily="34" charset="0"/>
              </a:rPr>
              <a:t>, CAN, </a:t>
            </a:r>
            <a:r>
              <a:rPr lang="en-US" dirty="0" err="1" smtClean="0">
                <a:latin typeface="Verdana" pitchFamily="34" charset="0"/>
              </a:rPr>
              <a:t>FlexRay</a:t>
            </a:r>
            <a:endParaRPr lang="ru-RU" dirty="0" smtClean="0">
              <a:latin typeface="Verdana" pitchFamily="34" charset="0"/>
            </a:endParaRPr>
          </a:p>
          <a:p>
            <a:pPr>
              <a:lnSpc>
                <a:spcPct val="120000"/>
              </a:lnSpc>
            </a:pPr>
            <a:endParaRPr lang="ru-RU" dirty="0" smtClean="0">
              <a:latin typeface="Verdana" pitchFamily="34" charset="0"/>
            </a:endParaRPr>
          </a:p>
          <a:p>
            <a:pPr>
              <a:lnSpc>
                <a:spcPct val="120000"/>
              </a:lnSpc>
            </a:pPr>
            <a:r>
              <a:rPr lang="ru-RU" sz="1600" b="1" dirty="0" smtClean="0">
                <a:solidFill>
                  <a:srgbClr val="234DAB"/>
                </a:solidFill>
                <a:latin typeface="Verdana" pitchFamily="34" charset="0"/>
              </a:rPr>
              <a:t>Сертификация</a:t>
            </a:r>
            <a:endParaRPr lang="ru-RU" sz="1600" b="1" dirty="0">
              <a:solidFill>
                <a:srgbClr val="234DAB"/>
              </a:solidFill>
              <a:latin typeface="Verdana" pitchFamily="34" charset="0"/>
            </a:endParaRPr>
          </a:p>
          <a:p>
            <a:pPr>
              <a:lnSpc>
                <a:spcPct val="120000"/>
              </a:lnSpc>
            </a:pPr>
            <a:r>
              <a:rPr lang="cs-CZ" dirty="0">
                <a:latin typeface="Verdana" pitchFamily="34" charset="0"/>
              </a:rPr>
              <a:t>AERO- AE </a:t>
            </a:r>
            <a:r>
              <a:rPr lang="cs-CZ" dirty="0" smtClean="0">
                <a:latin typeface="Verdana" pitchFamily="34" charset="0"/>
              </a:rPr>
              <a:t>270 </a:t>
            </a:r>
            <a:r>
              <a:rPr lang="ru-RU" b="1" dirty="0" smtClean="0"/>
              <a:t>-</a:t>
            </a:r>
            <a:r>
              <a:rPr lang="cs-CZ" b="1" dirty="0" smtClean="0"/>
              <a:t> </a:t>
            </a:r>
            <a:r>
              <a:rPr lang="ru-RU" dirty="0" smtClean="0">
                <a:latin typeface="Verdana" pitchFamily="34" charset="0"/>
              </a:rPr>
              <a:t>CAN-aerospace</a:t>
            </a:r>
          </a:p>
          <a:p>
            <a:pPr>
              <a:lnSpc>
                <a:spcPct val="120000"/>
              </a:lnSpc>
            </a:pPr>
            <a:r>
              <a:rPr lang="cs-CZ" dirty="0">
                <a:hlinkClick r:id="rId4"/>
              </a:rPr>
              <a:t>FAA </a:t>
            </a:r>
            <a:r>
              <a:rPr lang="cs-CZ" dirty="0" smtClean="0">
                <a:hlinkClick r:id="rId4"/>
              </a:rPr>
              <a:t>Regulations</a:t>
            </a:r>
            <a:endParaRPr lang="cs-CZ" dirty="0"/>
          </a:p>
        </p:txBody>
      </p:sp>
      <p:pic>
        <p:nvPicPr>
          <p:cNvPr id="5127" name="Picture 7" descr="ae270-zastav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164" y="85699"/>
            <a:ext cx="2983367" cy="1621955"/>
          </a:xfrm>
          <a:prstGeom prst="rect">
            <a:avLst/>
          </a:prstGeom>
          <a:noFill/>
          <a:ln w="9525">
            <a:solidFill>
              <a:srgbClr val="0073C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21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epd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5707" y="602056"/>
            <a:ext cx="3600547" cy="27363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146" name="Text Box 2"/>
          <p:cNvSpPr txBox="1">
            <a:spLocks noChangeArrowheads="1"/>
          </p:cNvSpPr>
          <p:nvPr/>
        </p:nvSpPr>
        <p:spPr bwMode="auto">
          <a:xfrm>
            <a:off x="430519" y="123478"/>
            <a:ext cx="40495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ru-RU" sz="2400" b="1" dirty="0">
                <a:solidFill>
                  <a:srgbClr val="234DAB"/>
                </a:solidFill>
                <a:latin typeface="Verdana" panose="020B0604030504040204" pitchFamily="34" charset="0"/>
                <a:ea typeface="Verdana" panose="020B0604030504040204" pitchFamily="34" charset="0"/>
                <a:cs typeface="Verdana" panose="020B0604030504040204" pitchFamily="34" charset="0"/>
              </a:rPr>
              <a:t>Силовая электроника</a:t>
            </a:r>
            <a:endParaRPr lang="cs-CZ" sz="2400" b="1" dirty="0">
              <a:solidFill>
                <a:srgbClr val="234DAB"/>
              </a:solidFill>
              <a:latin typeface="Verdana" panose="020B0604030504040204" pitchFamily="34" charset="0"/>
              <a:ea typeface="Verdana" panose="020B0604030504040204" pitchFamily="34" charset="0"/>
              <a:cs typeface="Verdana" panose="020B0604030504040204" pitchFamily="34" charset="0"/>
            </a:endParaRPr>
          </a:p>
        </p:txBody>
      </p:sp>
      <p:sp>
        <p:nvSpPr>
          <p:cNvPr id="6147" name="Text Box 3"/>
          <p:cNvSpPr txBox="1">
            <a:spLocks noChangeArrowheads="1"/>
          </p:cNvSpPr>
          <p:nvPr/>
        </p:nvSpPr>
        <p:spPr bwMode="auto">
          <a:xfrm>
            <a:off x="200872" y="736725"/>
            <a:ext cx="6179897" cy="30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FontTx/>
              <a:buChar char="•"/>
            </a:pPr>
            <a:r>
              <a:rPr lang="en-US" sz="2000" dirty="0">
                <a:solidFill>
                  <a:srgbClr val="234DAB"/>
                </a:solidFill>
                <a:latin typeface="Verdana" pitchFamily="34" charset="0"/>
              </a:rPr>
              <a:t> </a:t>
            </a:r>
            <a:r>
              <a:rPr lang="ru-RU" dirty="0">
                <a:latin typeface="Verdana" pitchFamily="34" charset="0"/>
              </a:rPr>
              <a:t>Электрические распределительные </a:t>
            </a:r>
            <a:r>
              <a:rPr lang="ru-RU" dirty="0" smtClean="0">
                <a:latin typeface="Verdana" pitchFamily="34" charset="0"/>
              </a:rPr>
              <a:t>сыстемы</a:t>
            </a:r>
          </a:p>
          <a:p>
            <a:pPr>
              <a:lnSpc>
                <a:spcPct val="120000"/>
              </a:lnSpc>
              <a:buFontTx/>
              <a:buChar char="•"/>
            </a:pPr>
            <a:r>
              <a:rPr lang="ru-RU" dirty="0" smtClean="0">
                <a:latin typeface="Verdana" pitchFamily="34" charset="0"/>
              </a:rPr>
              <a:t> Предназначены </a:t>
            </a:r>
            <a:r>
              <a:rPr lang="ru-RU" dirty="0">
                <a:latin typeface="Verdana" pitchFamily="34" charset="0"/>
              </a:rPr>
              <a:t>для </a:t>
            </a:r>
            <a:r>
              <a:rPr lang="ru-RU" dirty="0" smtClean="0">
                <a:latin typeface="Verdana" pitchFamily="34" charset="0"/>
              </a:rPr>
              <a:t>малой </a:t>
            </a:r>
            <a:r>
              <a:rPr lang="ru-RU" dirty="0">
                <a:latin typeface="Verdana" pitchFamily="34" charset="0"/>
              </a:rPr>
              <a:t>авиации </a:t>
            </a:r>
            <a:endParaRPr lang="ru-RU" dirty="0" smtClean="0">
              <a:latin typeface="Verdana" pitchFamily="34" charset="0"/>
            </a:endParaRPr>
          </a:p>
          <a:p>
            <a:pPr>
              <a:lnSpc>
                <a:spcPct val="120000"/>
              </a:lnSpc>
              <a:buFontTx/>
              <a:buChar char="•"/>
            </a:pPr>
            <a:r>
              <a:rPr lang="ru-RU" dirty="0" smtClean="0">
                <a:latin typeface="Verdana" pitchFamily="34" charset="0"/>
              </a:rPr>
              <a:t>Управление электро - нагрузками самолета</a:t>
            </a:r>
          </a:p>
          <a:p>
            <a:pPr>
              <a:lnSpc>
                <a:spcPct val="120000"/>
              </a:lnSpc>
              <a:buFontTx/>
              <a:buChar char="•"/>
            </a:pPr>
            <a:r>
              <a:rPr lang="ru-RU" dirty="0" smtClean="0">
                <a:latin typeface="Verdana" pitchFamily="34" charset="0"/>
              </a:rPr>
              <a:t> </a:t>
            </a:r>
            <a:r>
              <a:rPr lang="ru-RU" dirty="0">
                <a:latin typeface="Verdana" pitchFamily="34" charset="0"/>
              </a:rPr>
              <a:t>Осуществление </a:t>
            </a:r>
            <a:r>
              <a:rPr lang="ru-RU" dirty="0" smtClean="0">
                <a:latin typeface="Verdana" pitchFamily="34" charset="0"/>
              </a:rPr>
              <a:t>защиты</a:t>
            </a:r>
          </a:p>
          <a:p>
            <a:pPr>
              <a:lnSpc>
                <a:spcPct val="120000"/>
              </a:lnSpc>
              <a:buFontTx/>
              <a:buChar char="•"/>
            </a:pPr>
            <a:r>
              <a:rPr lang="ru-RU" dirty="0" smtClean="0">
                <a:latin typeface="Verdana" pitchFamily="34" charset="0"/>
              </a:rPr>
              <a:t> </a:t>
            </a:r>
            <a:r>
              <a:rPr lang="ru-RU" dirty="0">
                <a:latin typeface="Verdana" pitchFamily="34" charset="0"/>
              </a:rPr>
              <a:t>Сотрудничество с пусковой </a:t>
            </a:r>
            <a:r>
              <a:rPr lang="ru-RU" dirty="0" smtClean="0">
                <a:latin typeface="Verdana" pitchFamily="34" charset="0"/>
              </a:rPr>
              <a:t>системой двигателя</a:t>
            </a:r>
            <a:endParaRPr lang="en-US" dirty="0">
              <a:latin typeface="Verdana" pitchFamily="34" charset="0"/>
            </a:endParaRPr>
          </a:p>
          <a:p>
            <a:pPr>
              <a:lnSpc>
                <a:spcPct val="120000"/>
              </a:lnSpc>
              <a:buFontTx/>
              <a:buChar char="•"/>
            </a:pPr>
            <a:endParaRPr lang="en-US" dirty="0">
              <a:solidFill>
                <a:srgbClr val="234DAB"/>
              </a:solidFill>
              <a:latin typeface="Verdana" pitchFamily="34" charset="0"/>
            </a:endParaRPr>
          </a:p>
          <a:p>
            <a:pPr>
              <a:lnSpc>
                <a:spcPct val="120000"/>
              </a:lnSpc>
            </a:pPr>
            <a:r>
              <a:rPr lang="ru-RU" sz="1600" b="1" dirty="0" smtClean="0">
                <a:solidFill>
                  <a:srgbClr val="234DAB"/>
                </a:solidFill>
                <a:latin typeface="Verdana" pitchFamily="34" charset="0"/>
              </a:rPr>
              <a:t>Сертификация</a:t>
            </a:r>
            <a:r>
              <a:rPr lang="cs-CZ" sz="1600" b="1" dirty="0" smtClean="0">
                <a:solidFill>
                  <a:srgbClr val="234DAB"/>
                </a:solidFill>
                <a:latin typeface="Verdana" pitchFamily="34" charset="0"/>
              </a:rPr>
              <a:t> </a:t>
            </a:r>
            <a:r>
              <a:rPr lang="ru-RU" sz="1600" b="1" dirty="0" smtClean="0">
                <a:solidFill>
                  <a:srgbClr val="234DAB"/>
                </a:solidFill>
                <a:latin typeface="Verdana" pitchFamily="34" charset="0"/>
              </a:rPr>
              <a:t>по </a:t>
            </a:r>
            <a:r>
              <a:rPr lang="cs-CZ" sz="1600" b="1" dirty="0" smtClean="0">
                <a:solidFill>
                  <a:srgbClr val="234DAB"/>
                </a:solidFill>
                <a:latin typeface="Verdana" pitchFamily="34" charset="0"/>
              </a:rPr>
              <a:t>EASA DO160, DO254</a:t>
            </a:r>
            <a:endParaRPr lang="ru-RU" sz="1600" b="1" dirty="0" smtClean="0">
              <a:solidFill>
                <a:srgbClr val="234DAB"/>
              </a:solidFill>
              <a:latin typeface="Verdana" pitchFamily="34" charset="0"/>
            </a:endParaRPr>
          </a:p>
          <a:p>
            <a:pPr>
              <a:lnSpc>
                <a:spcPct val="120000"/>
              </a:lnSpc>
            </a:pPr>
            <a:r>
              <a:rPr lang="ru-RU" dirty="0" smtClean="0">
                <a:solidFill>
                  <a:srgbClr val="234DAB"/>
                </a:solidFill>
                <a:latin typeface="Verdana" pitchFamily="34" charset="0"/>
              </a:rPr>
              <a:t>	</a:t>
            </a:r>
            <a:r>
              <a:rPr lang="ru-RU" dirty="0" smtClean="0">
                <a:latin typeface="Verdana" pitchFamily="34" charset="0"/>
              </a:rPr>
              <a:t>- Сертифицировано </a:t>
            </a:r>
            <a:r>
              <a:rPr lang="ru-RU" dirty="0">
                <a:latin typeface="Verdana" pitchFamily="34" charset="0"/>
              </a:rPr>
              <a:t>для EV-55 самолета</a:t>
            </a:r>
          </a:p>
          <a:p>
            <a:pPr lvl="0">
              <a:lnSpc>
                <a:spcPct val="120000"/>
              </a:lnSpc>
              <a:buFontTx/>
              <a:buChar char="•"/>
            </a:pPr>
            <a:endParaRPr lang="en-US" dirty="0">
              <a:solidFill>
                <a:srgbClr val="234DAB"/>
              </a:solidFill>
              <a:latin typeface="Verdana" pitchFamily="34" charset="0"/>
            </a:endParaRPr>
          </a:p>
        </p:txBody>
      </p:sp>
    </p:spTree>
    <p:extLst>
      <p:ext uri="{BB962C8B-B14F-4D97-AF65-F5344CB8AC3E}">
        <p14:creationId xmlns:p14="http://schemas.microsoft.com/office/powerpoint/2010/main" val="3249447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11510"/>
            <a:ext cx="7056784" cy="1384995"/>
          </a:xfrm>
          <a:prstGeom prst="rect">
            <a:avLst/>
          </a:prstGeom>
        </p:spPr>
        <p:txBody>
          <a:bodyPr wrap="square">
            <a:spAutoFit/>
          </a:bodyPr>
          <a:lstStyle/>
          <a:p>
            <a:pPr lvl="0">
              <a:lnSpc>
                <a:spcPct val="120000"/>
              </a:lnSpc>
            </a:pPr>
            <a:r>
              <a:rPr lang="en-US" dirty="0">
                <a:solidFill>
                  <a:srgbClr val="234DAB"/>
                </a:solidFill>
                <a:latin typeface="Verdana" pitchFamily="34" charset="0"/>
              </a:rPr>
              <a:t> </a:t>
            </a:r>
            <a:r>
              <a:rPr lang="ru-RU" sz="1600" b="1" dirty="0">
                <a:solidFill>
                  <a:srgbClr val="234DAB"/>
                </a:solidFill>
                <a:latin typeface="Verdana" panose="020B0604030504040204" pitchFamily="34" charset="0"/>
                <a:ea typeface="Verdana" panose="020B0604030504040204" pitchFamily="34" charset="0"/>
                <a:cs typeface="Verdana" panose="020B0604030504040204" pitchFamily="34" charset="0"/>
              </a:rPr>
              <a:t>Малые </a:t>
            </a:r>
            <a:r>
              <a:rPr lang="ru-RU" sz="1600" b="1" dirty="0" smtClean="0">
                <a:solidFill>
                  <a:srgbClr val="234DAB"/>
                </a:solidFill>
                <a:latin typeface="Verdana" panose="020B0604030504040204" pitchFamily="34" charset="0"/>
                <a:ea typeface="Verdana" panose="020B0604030504040204" pitchFamily="34" charset="0"/>
                <a:cs typeface="Verdana" panose="020B0604030504040204" pitchFamily="34" charset="0"/>
              </a:rPr>
              <a:t>энергоисточники</a:t>
            </a:r>
            <a:r>
              <a:rPr lang="cs-CZ" sz="1600" b="1" dirty="0" smtClean="0">
                <a:solidFill>
                  <a:srgbClr val="234DAB"/>
                </a:solidFill>
                <a:latin typeface="Verdana" panose="020B0604030504040204" pitchFamily="34" charset="0"/>
                <a:ea typeface="Verdana" panose="020B0604030504040204" pitchFamily="34" charset="0"/>
                <a:cs typeface="Verdana" panose="020B0604030504040204" pitchFamily="34" charset="0"/>
              </a:rPr>
              <a:t> </a:t>
            </a:r>
            <a:r>
              <a:rPr lang="ru-RU" sz="1600" b="1" dirty="0" smtClean="0">
                <a:solidFill>
                  <a:srgbClr val="234DAB"/>
                </a:solidFill>
                <a:latin typeface="Verdana" panose="020B0604030504040204" pitchFamily="34" charset="0"/>
                <a:ea typeface="Verdana" panose="020B0604030504040204" pitchFamily="34" charset="0"/>
                <a:cs typeface="Verdana" panose="020B0604030504040204" pitchFamily="34" charset="0"/>
              </a:rPr>
              <a:t>для стартер генераторов и     </a:t>
            </a:r>
          </a:p>
          <a:p>
            <a:pPr lvl="0">
              <a:lnSpc>
                <a:spcPct val="120000"/>
              </a:lnSpc>
            </a:pPr>
            <a:r>
              <a:rPr lang="ru-RU" sz="1600" b="1" dirty="0">
                <a:solidFill>
                  <a:srgbClr val="234DAB"/>
                </a:solidFill>
                <a:latin typeface="Verdana" panose="020B0604030504040204" pitchFamily="34" charset="0"/>
                <a:ea typeface="Verdana" panose="020B0604030504040204" pitchFamily="34" charset="0"/>
                <a:cs typeface="Verdana" panose="020B0604030504040204" pitchFamily="34" charset="0"/>
              </a:rPr>
              <a:t> електро-вспомогательный </a:t>
            </a:r>
            <a:r>
              <a:rPr lang="ru-RU" sz="1600" b="1" dirty="0" smtClean="0">
                <a:solidFill>
                  <a:srgbClr val="234DAB"/>
                </a:solidFill>
                <a:latin typeface="Verdana" panose="020B0604030504040204" pitchFamily="34" charset="0"/>
                <a:ea typeface="Verdana" panose="020B0604030504040204" pitchFamily="34" charset="0"/>
                <a:cs typeface="Verdana" panose="020B0604030504040204" pitchFamily="34" charset="0"/>
              </a:rPr>
              <a:t>апаратов</a:t>
            </a:r>
            <a:endParaRPr lang="cs-CZ" sz="1600" b="1" dirty="0">
              <a:solidFill>
                <a:srgbClr val="234DAB"/>
              </a:solidFill>
              <a:latin typeface="Verdana" panose="020B0604030504040204" pitchFamily="34" charset="0"/>
              <a:ea typeface="Verdana" panose="020B0604030504040204" pitchFamily="34" charset="0"/>
              <a:cs typeface="Verdana" panose="020B0604030504040204" pitchFamily="34" charset="0"/>
            </a:endParaRPr>
          </a:p>
          <a:p>
            <a:pPr lvl="0">
              <a:lnSpc>
                <a:spcPct val="120000"/>
              </a:lnSpc>
              <a:buFontTx/>
              <a:buChar char="•"/>
            </a:pPr>
            <a:r>
              <a:rPr lang="ru-RU" dirty="0">
                <a:solidFill>
                  <a:srgbClr val="234DAB"/>
                </a:solidFill>
                <a:latin typeface="Verdana" pitchFamily="34" charset="0"/>
              </a:rPr>
              <a:t>	</a:t>
            </a:r>
            <a:r>
              <a:rPr lang="en-US" dirty="0">
                <a:latin typeface="Verdana" pitchFamily="34" charset="0"/>
              </a:rPr>
              <a:t>- AC/DC </a:t>
            </a:r>
            <a:r>
              <a:rPr lang="ru-RU" dirty="0">
                <a:latin typeface="Verdana" pitchFamily="34" charset="0"/>
              </a:rPr>
              <a:t>преобразование</a:t>
            </a:r>
            <a:r>
              <a:rPr lang="en-US" dirty="0">
                <a:latin typeface="Verdana" pitchFamily="34" charset="0"/>
              </a:rPr>
              <a:t/>
            </a:r>
            <a:br>
              <a:rPr lang="en-US" dirty="0">
                <a:latin typeface="Verdana" pitchFamily="34" charset="0"/>
              </a:rPr>
            </a:br>
            <a:r>
              <a:rPr lang="en-US" dirty="0">
                <a:latin typeface="Verdana" pitchFamily="34" charset="0"/>
              </a:rPr>
              <a:t>   </a:t>
            </a:r>
            <a:r>
              <a:rPr lang="ru-RU" dirty="0">
                <a:latin typeface="Verdana" pitchFamily="34" charset="0"/>
              </a:rPr>
              <a:t>	</a:t>
            </a:r>
            <a:r>
              <a:rPr lang="en-US" dirty="0">
                <a:latin typeface="Verdana" pitchFamily="34" charset="0"/>
              </a:rPr>
              <a:t>- 1kW, 3kW, 9kW</a:t>
            </a:r>
            <a:endParaRPr lang="cs-CZ" dirty="0">
              <a:latin typeface="Verdana" pitchFamily="34" charset="0"/>
            </a:endParaRPr>
          </a:p>
        </p:txBody>
      </p:sp>
      <p:pic>
        <p:nvPicPr>
          <p:cNvPr id="3" name="Picture 6" descr="menic-9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19622"/>
            <a:ext cx="3319118" cy="2808312"/>
          </a:xfrm>
          <a:prstGeom prst="rect">
            <a:avLst/>
          </a:prstGeom>
          <a:noFill/>
          <a:ln w="9525">
            <a:solidFill>
              <a:srgbClr val="0073C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942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7909" y="158234"/>
            <a:ext cx="2898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dirty="0" smtClean="0">
                <a:solidFill>
                  <a:srgbClr val="1E4191"/>
                </a:solidFill>
                <a:latin typeface="Verdana" pitchFamily="34" charset="0"/>
              </a:rPr>
              <a:t>Топливные системы</a:t>
            </a:r>
            <a:endParaRPr lang="en-US" b="1" dirty="0">
              <a:solidFill>
                <a:srgbClr val="1E4191"/>
              </a:solidFill>
              <a:latin typeface="Verdana" pitchFamily="34" charset="0"/>
            </a:endParaRPr>
          </a:p>
        </p:txBody>
      </p:sp>
      <p:sp>
        <p:nvSpPr>
          <p:cNvPr id="7171" name="Text Box 3"/>
          <p:cNvSpPr txBox="1">
            <a:spLocks noChangeArrowheads="1"/>
          </p:cNvSpPr>
          <p:nvPr/>
        </p:nvSpPr>
        <p:spPr bwMode="auto">
          <a:xfrm>
            <a:off x="370856" y="520184"/>
            <a:ext cx="563968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FontTx/>
              <a:buChar char="•"/>
            </a:pPr>
            <a:r>
              <a:rPr lang="ru-RU" dirty="0" smtClean="0">
                <a:latin typeface="Verdana" pitchFamily="34" charset="0"/>
              </a:rPr>
              <a:t>Системы </a:t>
            </a:r>
            <a:r>
              <a:rPr lang="ru-RU" dirty="0">
                <a:latin typeface="Verdana" pitchFamily="34" charset="0"/>
              </a:rPr>
              <a:t>управления </a:t>
            </a:r>
            <a:r>
              <a:rPr lang="ru-RU" dirty="0" smtClean="0">
                <a:latin typeface="Verdana" pitchFamily="34" charset="0"/>
              </a:rPr>
              <a:t>дозатором </a:t>
            </a:r>
          </a:p>
          <a:p>
            <a:pPr>
              <a:lnSpc>
                <a:spcPct val="120000"/>
              </a:lnSpc>
            </a:pPr>
            <a:r>
              <a:rPr lang="ru-RU" dirty="0">
                <a:latin typeface="Verdana" pitchFamily="34" charset="0"/>
              </a:rPr>
              <a:t> </a:t>
            </a:r>
            <a:r>
              <a:rPr lang="ru-RU" dirty="0" smtClean="0">
                <a:latin typeface="Verdana" pitchFamily="34" charset="0"/>
              </a:rPr>
              <a:t> и електроприводным насосом</a:t>
            </a:r>
          </a:p>
          <a:p>
            <a:pPr>
              <a:lnSpc>
                <a:spcPct val="120000"/>
              </a:lnSpc>
              <a:buFontTx/>
              <a:buChar char="•"/>
            </a:pPr>
            <a:r>
              <a:rPr lang="ru-RU" dirty="0" smtClean="0">
                <a:latin typeface="Verdana" pitchFamily="34" charset="0"/>
              </a:rPr>
              <a:t>Гарантированная  точность потока топлива </a:t>
            </a:r>
          </a:p>
          <a:p>
            <a:pPr>
              <a:lnSpc>
                <a:spcPct val="120000"/>
              </a:lnSpc>
              <a:buFontTx/>
              <a:buChar char="•"/>
            </a:pPr>
            <a:r>
              <a:rPr lang="ru-RU" dirty="0" smtClean="0">
                <a:latin typeface="Verdana" pitchFamily="34" charset="0"/>
              </a:rPr>
              <a:t>Мониторинг, диагностика  и запись данных</a:t>
            </a:r>
            <a:r>
              <a:rPr lang="en-US" dirty="0">
                <a:latin typeface="Verdana" pitchFamily="34" charset="0"/>
              </a:rPr>
              <a:t/>
            </a:r>
            <a:br>
              <a:rPr lang="en-US" dirty="0">
                <a:latin typeface="Verdana" pitchFamily="34" charset="0"/>
              </a:rPr>
            </a:br>
            <a:r>
              <a:rPr lang="en-US" dirty="0" smtClean="0">
                <a:latin typeface="Verdana" pitchFamily="34" charset="0"/>
              </a:rPr>
              <a:t> </a:t>
            </a:r>
            <a:r>
              <a:rPr lang="ru-RU" sz="1600" b="1" dirty="0" smtClean="0">
                <a:solidFill>
                  <a:srgbClr val="234DAB"/>
                </a:solidFill>
                <a:latin typeface="Verdana" pitchFamily="34" charset="0"/>
              </a:rPr>
              <a:t>Проекты</a:t>
            </a:r>
            <a:r>
              <a:rPr lang="en-US" dirty="0">
                <a:latin typeface="Verdana" pitchFamily="34" charset="0"/>
              </a:rPr>
              <a:t/>
            </a:r>
            <a:br>
              <a:rPr lang="en-US" dirty="0">
                <a:latin typeface="Verdana" pitchFamily="34" charset="0"/>
              </a:rPr>
            </a:br>
            <a:r>
              <a:rPr lang="ru-RU" dirty="0" smtClean="0">
                <a:latin typeface="Verdana" pitchFamily="34" charset="0"/>
              </a:rPr>
              <a:t>	- </a:t>
            </a:r>
            <a:r>
              <a:rPr lang="cs-CZ" dirty="0" smtClean="0">
                <a:latin typeface="Verdana" pitchFamily="34" charset="0"/>
              </a:rPr>
              <a:t>L410</a:t>
            </a:r>
            <a:r>
              <a:rPr lang="ru-RU" dirty="0" smtClean="0">
                <a:latin typeface="Verdana" pitchFamily="34" charset="0"/>
              </a:rPr>
              <a:t> – </a:t>
            </a:r>
            <a:r>
              <a:rPr lang="cs-CZ" dirty="0" smtClean="0">
                <a:latin typeface="Verdana" pitchFamily="34" charset="0"/>
              </a:rPr>
              <a:t>Aircraft Industries</a:t>
            </a:r>
            <a:r>
              <a:rPr lang="en-US" dirty="0">
                <a:latin typeface="Verdana" pitchFamily="34" charset="0"/>
              </a:rPr>
              <a:t/>
            </a:r>
            <a:br>
              <a:rPr lang="en-US" dirty="0">
                <a:latin typeface="Verdana" pitchFamily="34" charset="0"/>
              </a:rPr>
            </a:br>
            <a:r>
              <a:rPr lang="en-US" dirty="0">
                <a:latin typeface="Verdana" pitchFamily="34" charset="0"/>
              </a:rPr>
              <a:t>   </a:t>
            </a:r>
            <a:r>
              <a:rPr lang="ru-RU" dirty="0" smtClean="0">
                <a:latin typeface="Verdana" pitchFamily="34" charset="0"/>
              </a:rPr>
              <a:t>	</a:t>
            </a:r>
            <a:r>
              <a:rPr lang="en-US" dirty="0" smtClean="0">
                <a:latin typeface="Verdana" pitchFamily="34" charset="0"/>
              </a:rPr>
              <a:t>- APU, </a:t>
            </a:r>
            <a:r>
              <a:rPr lang="cs-CZ" dirty="0" smtClean="0">
                <a:latin typeface="Verdana" pitchFamily="34" charset="0"/>
              </a:rPr>
              <a:t>Safran, Microturbo</a:t>
            </a:r>
            <a:endParaRPr lang="ru-RU" dirty="0" smtClean="0">
              <a:latin typeface="Verdana" pitchFamily="34" charset="0"/>
            </a:endParaRPr>
          </a:p>
          <a:p>
            <a:pPr>
              <a:lnSpc>
                <a:spcPct val="120000"/>
              </a:lnSpc>
            </a:pPr>
            <a:r>
              <a:rPr lang="ru-RU" sz="1600" b="1" dirty="0" smtClean="0">
                <a:solidFill>
                  <a:srgbClr val="234DAB"/>
                </a:solidFill>
                <a:latin typeface="Verdana" pitchFamily="34" charset="0"/>
              </a:rPr>
              <a:t>Сертификация -</a:t>
            </a:r>
          </a:p>
          <a:p>
            <a:pPr>
              <a:lnSpc>
                <a:spcPct val="120000"/>
              </a:lnSpc>
            </a:pPr>
            <a:r>
              <a:rPr lang="ru-RU" dirty="0" smtClean="0">
                <a:latin typeface="Verdana" pitchFamily="34" charset="0"/>
              </a:rPr>
              <a:t>	- </a:t>
            </a:r>
            <a:r>
              <a:rPr lang="en-US" dirty="0" smtClean="0">
                <a:latin typeface="Verdana" pitchFamily="34" charset="0"/>
              </a:rPr>
              <a:t>APU</a:t>
            </a:r>
            <a:r>
              <a:rPr lang="en-US" dirty="0">
                <a:latin typeface="Verdana" pitchFamily="34" charset="0"/>
              </a:rPr>
              <a:t>, </a:t>
            </a:r>
            <a:r>
              <a:rPr lang="cs-CZ" dirty="0" smtClean="0">
                <a:latin typeface="Verdana" pitchFamily="34" charset="0"/>
              </a:rPr>
              <a:t>Safran, Microturbo</a:t>
            </a:r>
            <a:endParaRPr lang="en-US" dirty="0">
              <a:latin typeface="Verdana" pitchFamily="34" charset="0"/>
            </a:endParaRPr>
          </a:p>
        </p:txBody>
      </p:sp>
      <p:pic>
        <p:nvPicPr>
          <p:cNvPr id="7178" name="Picture 10" descr="fpc_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602" y="348366"/>
            <a:ext cx="2653165" cy="1528679"/>
          </a:xfrm>
          <a:prstGeom prst="rect">
            <a:avLst/>
          </a:prstGeom>
          <a:noFill/>
          <a:ln w="9525">
            <a:solidFill>
              <a:srgbClr val="0073C6"/>
            </a:solidFill>
            <a:miter lim="800000"/>
            <a:headEnd/>
            <a:tailEnd/>
          </a:ln>
          <a:effectLst>
            <a:glow rad="228600">
              <a:schemeClr val="accent1">
                <a:satMod val="175000"/>
                <a:alpha val="40000"/>
              </a:schemeClr>
            </a:glow>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179" name="Picture 11" descr="fpe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153" y="3342256"/>
            <a:ext cx="2660083" cy="1807900"/>
          </a:xfrm>
          <a:prstGeom prst="rect">
            <a:avLst/>
          </a:prstGeom>
          <a:noFill/>
          <a:ln w="9525">
            <a:solidFill>
              <a:srgbClr val="0073C6"/>
            </a:solidFill>
            <a:miter lim="800000"/>
            <a:headEnd/>
            <a:tailEnd/>
          </a:ln>
          <a:effectLst>
            <a:glow rad="228600">
              <a:schemeClr val="accent1">
                <a:satMod val="175000"/>
                <a:alpha val="40000"/>
              </a:schemeClr>
            </a:glow>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176" name="Picture 8" descr="f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685" y="1896551"/>
            <a:ext cx="2660083" cy="2165467"/>
          </a:xfrm>
          <a:prstGeom prst="rect">
            <a:avLst/>
          </a:prstGeom>
          <a:noFill/>
          <a:ln w="9525">
            <a:solidFill>
              <a:srgbClr val="0073C6"/>
            </a:solidFill>
            <a:miter lim="800000"/>
            <a:headEnd/>
            <a:tailEnd/>
          </a:ln>
          <a:effectLst>
            <a:glow rad="228600">
              <a:schemeClr val="accent1">
                <a:satMod val="175000"/>
                <a:alpha val="40000"/>
              </a:schemeClr>
            </a:glow>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53" y="3686722"/>
            <a:ext cx="2953023" cy="1456778"/>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2d_e-APU_of_the_test_campaign_B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7" y="3686722"/>
            <a:ext cx="3485868" cy="1448904"/>
          </a:xfrm>
          <a:prstGeom prst="rect">
            <a:avLst/>
          </a:prstGeom>
          <a:noFill/>
          <a:ln w="9525">
            <a:solidFill>
              <a:srgbClr val="3366FF"/>
            </a:solidFill>
            <a:miter lim="800000"/>
            <a:headEnd/>
            <a:tailEnd/>
          </a:ln>
          <a:effectLst>
            <a:glow rad="228600">
              <a:schemeClr val="accent1">
                <a:satMod val="175000"/>
                <a:alpha val="40000"/>
              </a:schemeClr>
            </a:glow>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426617" y="2859782"/>
            <a:ext cx="3917917" cy="338554"/>
          </a:xfrm>
          <a:prstGeom prst="rect">
            <a:avLst/>
          </a:prstGeom>
        </p:spPr>
        <p:txBody>
          <a:bodyPr wrap="square">
            <a:spAutoFit/>
          </a:bodyPr>
          <a:lstStyle/>
          <a:p>
            <a:r>
              <a:rPr lang="ru-RU" sz="1600" b="1" dirty="0">
                <a:solidFill>
                  <a:srgbClr val="234DAB"/>
                </a:solidFill>
                <a:latin typeface="Verdana" pitchFamily="34" charset="0"/>
              </a:rPr>
              <a:t>по </a:t>
            </a:r>
            <a:r>
              <a:rPr lang="cs-CZ" sz="1600" b="1" dirty="0">
                <a:solidFill>
                  <a:srgbClr val="234DAB"/>
                </a:solidFill>
                <a:latin typeface="Verdana" pitchFamily="34" charset="0"/>
              </a:rPr>
              <a:t>EASA DO160, </a:t>
            </a:r>
            <a:r>
              <a:rPr lang="cs-CZ" sz="1600" b="1" dirty="0" smtClean="0">
                <a:solidFill>
                  <a:srgbClr val="234DAB"/>
                </a:solidFill>
                <a:latin typeface="Verdana" pitchFamily="34" charset="0"/>
              </a:rPr>
              <a:t>DO178,DO254</a:t>
            </a:r>
            <a:endParaRPr lang="cs-CZ" sz="1600" dirty="0"/>
          </a:p>
        </p:txBody>
      </p:sp>
    </p:spTree>
    <p:extLst>
      <p:ext uri="{BB962C8B-B14F-4D97-AF65-F5344CB8AC3E}">
        <p14:creationId xmlns:p14="http://schemas.microsoft.com/office/powerpoint/2010/main" val="4101760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07504" y="226844"/>
            <a:ext cx="57887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dirty="0" smtClean="0">
                <a:solidFill>
                  <a:srgbClr val="1E4191"/>
                </a:solidFill>
                <a:latin typeface="Verdana" pitchFamily="34" charset="0"/>
              </a:rPr>
              <a:t>Блок контроля и управления двигателем</a:t>
            </a:r>
            <a:r>
              <a:rPr lang="en-US" b="1" dirty="0" smtClean="0">
                <a:solidFill>
                  <a:srgbClr val="1E4191"/>
                </a:solidFill>
                <a:latin typeface="Verdana" pitchFamily="34" charset="0"/>
              </a:rPr>
              <a:t> </a:t>
            </a:r>
            <a:endParaRPr lang="en-US" b="1" dirty="0">
              <a:solidFill>
                <a:srgbClr val="1E4191"/>
              </a:solidFill>
              <a:latin typeface="Verdana" pitchFamily="34" charset="0"/>
            </a:endParaRPr>
          </a:p>
        </p:txBody>
      </p:sp>
      <p:sp>
        <p:nvSpPr>
          <p:cNvPr id="9219" name="Text Box 3"/>
          <p:cNvSpPr txBox="1">
            <a:spLocks noChangeArrowheads="1"/>
          </p:cNvSpPr>
          <p:nvPr/>
        </p:nvSpPr>
        <p:spPr bwMode="auto">
          <a:xfrm>
            <a:off x="107504" y="969661"/>
            <a:ext cx="6880410"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FontTx/>
              <a:buChar char="•"/>
            </a:pPr>
            <a:r>
              <a:rPr lang="en-US" sz="2000" dirty="0">
                <a:solidFill>
                  <a:srgbClr val="234DAB"/>
                </a:solidFill>
                <a:latin typeface="Verdana" pitchFamily="34" charset="0"/>
              </a:rPr>
              <a:t> </a:t>
            </a:r>
            <a:r>
              <a:rPr lang="ru-RU" sz="1600" dirty="0" smtClean="0">
                <a:latin typeface="Verdana" pitchFamily="34" charset="0"/>
              </a:rPr>
              <a:t>АСУ </a:t>
            </a:r>
            <a:r>
              <a:rPr lang="ru-RU" sz="1600" dirty="0">
                <a:latin typeface="Verdana" pitchFamily="34" charset="0"/>
              </a:rPr>
              <a:t>для </a:t>
            </a:r>
            <a:r>
              <a:rPr lang="ru-RU" sz="1600" dirty="0" smtClean="0">
                <a:latin typeface="Verdana" pitchFamily="34" charset="0"/>
              </a:rPr>
              <a:t>двигателей</a:t>
            </a:r>
            <a:r>
              <a:rPr lang="cs-CZ" sz="1600" dirty="0" smtClean="0">
                <a:latin typeface="Verdana" pitchFamily="34" charset="0"/>
              </a:rPr>
              <a:t> </a:t>
            </a:r>
            <a:r>
              <a:rPr lang="ru-RU" sz="1600" dirty="0" smtClean="0">
                <a:latin typeface="Verdana" pitchFamily="34" charset="0"/>
              </a:rPr>
              <a:t>мощности до 200</a:t>
            </a:r>
            <a:r>
              <a:rPr lang="cs-CZ" sz="1600" dirty="0" smtClean="0">
                <a:latin typeface="Verdana" pitchFamily="34" charset="0"/>
              </a:rPr>
              <a:t>KW</a:t>
            </a:r>
          </a:p>
          <a:p>
            <a:pPr>
              <a:lnSpc>
                <a:spcPct val="120000"/>
              </a:lnSpc>
              <a:buFontTx/>
              <a:buChar char="•"/>
            </a:pPr>
            <a:r>
              <a:rPr lang="ru-RU" sz="1600" dirty="0">
                <a:latin typeface="Verdana" pitchFamily="34" charset="0"/>
              </a:rPr>
              <a:t>Подход к архитектуре – модулярная концепция</a:t>
            </a:r>
            <a:endParaRPr lang="ru-RU" sz="1600" dirty="0" smtClean="0">
              <a:latin typeface="Verdana" pitchFamily="34" charset="0"/>
            </a:endParaRPr>
          </a:p>
          <a:p>
            <a:pPr>
              <a:lnSpc>
                <a:spcPct val="120000"/>
              </a:lnSpc>
              <a:buFontTx/>
              <a:buChar char="•"/>
            </a:pPr>
            <a:r>
              <a:rPr lang="ru-RU" sz="1600" dirty="0" smtClean="0">
                <a:latin typeface="Verdana" pitchFamily="34" charset="0"/>
              </a:rPr>
              <a:t> </a:t>
            </a:r>
            <a:r>
              <a:rPr lang="ru-RU" sz="1600" dirty="0">
                <a:latin typeface="Verdana" pitchFamily="34" charset="0"/>
              </a:rPr>
              <a:t>Контроль топлива </a:t>
            </a:r>
            <a:r>
              <a:rPr lang="ru-RU" sz="1600" dirty="0" smtClean="0">
                <a:latin typeface="Verdana" pitchFamily="34" charset="0"/>
              </a:rPr>
              <a:t>електроприводных насосов</a:t>
            </a:r>
          </a:p>
          <a:p>
            <a:pPr>
              <a:lnSpc>
                <a:spcPct val="120000"/>
              </a:lnSpc>
              <a:buFontTx/>
              <a:buChar char="•"/>
            </a:pPr>
            <a:r>
              <a:rPr lang="ru-RU" sz="1600" dirty="0" smtClean="0">
                <a:latin typeface="Verdana" pitchFamily="34" charset="0"/>
              </a:rPr>
              <a:t> </a:t>
            </a:r>
            <a:r>
              <a:rPr lang="ru-RU" sz="1600" dirty="0">
                <a:latin typeface="Verdana" pitchFamily="34" charset="0"/>
              </a:rPr>
              <a:t>Контроль масляного </a:t>
            </a:r>
            <a:r>
              <a:rPr lang="ru-RU" sz="1600" dirty="0" smtClean="0">
                <a:latin typeface="Verdana" pitchFamily="34" charset="0"/>
              </a:rPr>
              <a:t>насоса</a:t>
            </a:r>
          </a:p>
          <a:p>
            <a:pPr>
              <a:lnSpc>
                <a:spcPct val="120000"/>
              </a:lnSpc>
              <a:buFontTx/>
              <a:buChar char="•"/>
            </a:pPr>
            <a:r>
              <a:rPr lang="ru-RU" sz="1600" dirty="0" smtClean="0">
                <a:latin typeface="Verdana" pitchFamily="34" charset="0"/>
              </a:rPr>
              <a:t> Контроль стартер-генератора и преобразователь </a:t>
            </a:r>
            <a:r>
              <a:rPr lang="en-US" sz="1600" dirty="0">
                <a:latin typeface="Verdana" pitchFamily="34" charset="0"/>
              </a:rPr>
              <a:t>AC/28VDC</a:t>
            </a:r>
            <a:r>
              <a:rPr lang="ru-RU" sz="1600" dirty="0" smtClean="0">
                <a:latin typeface="Verdana" pitchFamily="34" charset="0"/>
              </a:rPr>
              <a:t> </a:t>
            </a:r>
          </a:p>
          <a:p>
            <a:pPr>
              <a:lnSpc>
                <a:spcPct val="120000"/>
              </a:lnSpc>
              <a:buFontTx/>
              <a:buChar char="•"/>
            </a:pPr>
            <a:r>
              <a:rPr lang="ru-RU" sz="1600" dirty="0" smtClean="0">
                <a:latin typeface="Verdana" pitchFamily="34" charset="0"/>
              </a:rPr>
              <a:t> Мониторинг – Диагностика -  Защита </a:t>
            </a:r>
          </a:p>
          <a:p>
            <a:pPr>
              <a:lnSpc>
                <a:spcPct val="120000"/>
              </a:lnSpc>
              <a:buFontTx/>
              <a:buChar char="•"/>
            </a:pPr>
            <a:r>
              <a:rPr lang="ru-RU" sz="1600" dirty="0" smtClean="0">
                <a:latin typeface="Verdana" pitchFamily="34" charset="0"/>
              </a:rPr>
              <a:t> Запис  и сохранение </a:t>
            </a:r>
            <a:r>
              <a:rPr lang="ru-RU" sz="1600" dirty="0">
                <a:latin typeface="Verdana" pitchFamily="34" charset="0"/>
              </a:rPr>
              <a:t>данных </a:t>
            </a:r>
            <a:endParaRPr lang="ru-RU" sz="1600" dirty="0" smtClean="0">
              <a:latin typeface="Verdana" pitchFamily="34" charset="0"/>
            </a:endParaRPr>
          </a:p>
          <a:p>
            <a:pPr>
              <a:lnSpc>
                <a:spcPct val="120000"/>
              </a:lnSpc>
              <a:buFontTx/>
              <a:buChar char="•"/>
            </a:pPr>
            <a:r>
              <a:rPr lang="ru-RU" sz="1600" dirty="0" smtClean="0">
                <a:latin typeface="Verdana" pitchFamily="34" charset="0"/>
              </a:rPr>
              <a:t> CAN</a:t>
            </a:r>
            <a:r>
              <a:rPr lang="ru-RU" sz="1600" dirty="0">
                <a:latin typeface="Verdana" pitchFamily="34" charset="0"/>
              </a:rPr>
              <a:t>, </a:t>
            </a:r>
            <a:r>
              <a:rPr lang="ru-RU" sz="1600" dirty="0" smtClean="0">
                <a:latin typeface="Verdana" pitchFamily="34" charset="0"/>
              </a:rPr>
              <a:t>CANaerospace</a:t>
            </a:r>
            <a:endParaRPr lang="cs-CZ" sz="1600" dirty="0" smtClean="0">
              <a:latin typeface="Verdana" pitchFamily="34" charset="0"/>
            </a:endParaRPr>
          </a:p>
          <a:p>
            <a:pPr>
              <a:lnSpc>
                <a:spcPct val="120000"/>
              </a:lnSpc>
            </a:pPr>
            <a:endParaRPr lang="cs-CZ" dirty="0" smtClean="0">
              <a:latin typeface="Verdana" pitchFamily="34" charset="0"/>
            </a:endParaRPr>
          </a:p>
          <a:p>
            <a:pPr>
              <a:lnSpc>
                <a:spcPct val="120000"/>
              </a:lnSpc>
            </a:pPr>
            <a:r>
              <a:rPr lang="ru-RU" b="1" dirty="0" smtClean="0">
                <a:solidFill>
                  <a:srgbClr val="1E4191"/>
                </a:solidFill>
                <a:latin typeface="Verdana" pitchFamily="34" charset="0"/>
              </a:rPr>
              <a:t>Проекты</a:t>
            </a:r>
            <a:endParaRPr lang="cs-CZ" dirty="0">
              <a:latin typeface="Verdana" pitchFamily="34" charset="0"/>
            </a:endParaRPr>
          </a:p>
          <a:p>
            <a:pPr>
              <a:lnSpc>
                <a:spcPct val="120000"/>
              </a:lnSpc>
              <a:buFontTx/>
              <a:buChar char="•"/>
            </a:pPr>
            <a:r>
              <a:rPr lang="cs-CZ" dirty="0" smtClean="0">
                <a:latin typeface="Verdana" pitchFamily="34" charset="0"/>
              </a:rPr>
              <a:t>PBS – </a:t>
            </a:r>
            <a:r>
              <a:rPr lang="en-US" dirty="0" smtClean="0">
                <a:latin typeface="Verdana" pitchFamily="34" charset="0"/>
              </a:rPr>
              <a:t>TJ</a:t>
            </a:r>
            <a:r>
              <a:rPr lang="cs-CZ" dirty="0" smtClean="0">
                <a:latin typeface="Verdana" pitchFamily="34" charset="0"/>
              </a:rPr>
              <a:t>40,TJ80,</a:t>
            </a:r>
            <a:r>
              <a:rPr lang="ru-RU" dirty="0" smtClean="0">
                <a:latin typeface="Verdana" pitchFamily="34" charset="0"/>
              </a:rPr>
              <a:t>TJ100 , </a:t>
            </a:r>
            <a:endParaRPr lang="cs-CZ" dirty="0" smtClean="0">
              <a:latin typeface="Verdana" pitchFamily="34" charset="0"/>
            </a:endParaRPr>
          </a:p>
          <a:p>
            <a:pPr>
              <a:lnSpc>
                <a:spcPct val="120000"/>
              </a:lnSpc>
              <a:buFontTx/>
              <a:buChar char="•"/>
            </a:pPr>
            <a:r>
              <a:rPr lang="cs-CZ" dirty="0" smtClean="0">
                <a:latin typeface="Verdana" pitchFamily="34" charset="0"/>
              </a:rPr>
              <a:t>PBS -  </a:t>
            </a:r>
            <a:r>
              <a:rPr lang="ru-RU" dirty="0" smtClean="0">
                <a:latin typeface="Verdana" pitchFamily="34" charset="0"/>
              </a:rPr>
              <a:t>TP100 </a:t>
            </a:r>
            <a:r>
              <a:rPr lang="ru-RU" dirty="0">
                <a:latin typeface="Verdana" pitchFamily="34" charset="0"/>
              </a:rPr>
              <a:t>/ TS100</a:t>
            </a:r>
            <a:endParaRPr lang="cs-CZ" dirty="0" smtClean="0">
              <a:latin typeface="Verdana" pitchFamily="34" charset="0"/>
            </a:endParaRPr>
          </a:p>
        </p:txBody>
      </p:sp>
      <p:pic>
        <p:nvPicPr>
          <p:cNvPr id="8" name="Picture 1033" descr="cpsj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709" y="2897882"/>
            <a:ext cx="3924363" cy="2232248"/>
          </a:xfrm>
          <a:prstGeom prst="rect">
            <a:avLst/>
          </a:prstGeom>
          <a:noFill/>
          <a:ln w="9525">
            <a:solidFill>
              <a:srgbClr val="234DAB"/>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http://www.sonexaircraft.com/research/images/TJ-100_e7d2e145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0"/>
            <a:ext cx="328612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ordlesstech.com/wp-content/uploads/2012/12/SubSonex-personal-Jet-aircraft-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0132" y="2593718"/>
            <a:ext cx="2548285" cy="253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93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07504" y="152053"/>
            <a:ext cx="51667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600" b="1" dirty="0" smtClean="0">
                <a:solidFill>
                  <a:srgbClr val="1E4191"/>
                </a:solidFill>
                <a:latin typeface="Verdana" pitchFamily="34" charset="0"/>
              </a:rPr>
              <a:t>Блок контроля и управления </a:t>
            </a:r>
            <a:r>
              <a:rPr lang="ru-RU" sz="1600" b="1" dirty="0">
                <a:solidFill>
                  <a:srgbClr val="1E4191"/>
                </a:solidFill>
                <a:latin typeface="Verdana" pitchFamily="34" charset="0"/>
              </a:rPr>
              <a:t>двигателем</a:t>
            </a:r>
            <a:r>
              <a:rPr lang="en-US" sz="1600" b="1" dirty="0" smtClean="0">
                <a:solidFill>
                  <a:srgbClr val="1E4191"/>
                </a:solidFill>
                <a:latin typeface="Verdana" pitchFamily="34" charset="0"/>
              </a:rPr>
              <a:t> </a:t>
            </a:r>
            <a:endParaRPr lang="en-US" sz="1600" b="1" dirty="0">
              <a:solidFill>
                <a:srgbClr val="1E4191"/>
              </a:solidFill>
              <a:latin typeface="Verdana" pitchFamily="34" charset="0"/>
            </a:endParaRPr>
          </a:p>
        </p:txBody>
      </p:sp>
      <p:sp>
        <p:nvSpPr>
          <p:cNvPr id="9219" name="Text Box 3"/>
          <p:cNvSpPr txBox="1">
            <a:spLocks noChangeArrowheads="1"/>
          </p:cNvSpPr>
          <p:nvPr/>
        </p:nvSpPr>
        <p:spPr bwMode="auto">
          <a:xfrm>
            <a:off x="177281" y="521385"/>
            <a:ext cx="504016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FontTx/>
              <a:buChar char="•"/>
            </a:pPr>
            <a:r>
              <a:rPr lang="en-US" sz="2000" dirty="0">
                <a:solidFill>
                  <a:srgbClr val="234DAB"/>
                </a:solidFill>
                <a:latin typeface="Verdana" pitchFamily="34" charset="0"/>
              </a:rPr>
              <a:t> </a:t>
            </a:r>
            <a:r>
              <a:rPr lang="ru-RU" sz="1400" dirty="0" smtClean="0">
                <a:latin typeface="Verdana" pitchFamily="34" charset="0"/>
              </a:rPr>
              <a:t>АСУ </a:t>
            </a:r>
            <a:r>
              <a:rPr lang="ru-RU" sz="1400" dirty="0">
                <a:latin typeface="Verdana" pitchFamily="34" charset="0"/>
              </a:rPr>
              <a:t>для </a:t>
            </a:r>
            <a:r>
              <a:rPr lang="ru-RU" sz="1400" dirty="0" smtClean="0">
                <a:latin typeface="Verdana" pitchFamily="34" charset="0"/>
              </a:rPr>
              <a:t>двигателей</a:t>
            </a:r>
            <a:r>
              <a:rPr lang="cs-CZ" sz="1400" dirty="0" smtClean="0">
                <a:latin typeface="Verdana" pitchFamily="34" charset="0"/>
              </a:rPr>
              <a:t> </a:t>
            </a:r>
            <a:r>
              <a:rPr lang="ru-RU" sz="1400" dirty="0" smtClean="0">
                <a:latin typeface="Verdana" pitchFamily="34" charset="0"/>
              </a:rPr>
              <a:t>мощности до 1М</a:t>
            </a:r>
            <a:r>
              <a:rPr lang="cs-CZ" sz="1400" dirty="0" smtClean="0">
                <a:latin typeface="Verdana" pitchFamily="34" charset="0"/>
              </a:rPr>
              <a:t>W</a:t>
            </a:r>
            <a:endParaRPr lang="ru-RU" sz="1400" dirty="0" smtClean="0">
              <a:latin typeface="Verdana" pitchFamily="34" charset="0"/>
            </a:endParaRPr>
          </a:p>
          <a:p>
            <a:pPr>
              <a:lnSpc>
                <a:spcPct val="120000"/>
              </a:lnSpc>
              <a:buFontTx/>
              <a:buChar char="•"/>
            </a:pPr>
            <a:r>
              <a:rPr lang="cs-CZ" sz="1400" dirty="0" smtClean="0">
                <a:latin typeface="Verdana" pitchFamily="34" charset="0"/>
              </a:rPr>
              <a:t> </a:t>
            </a:r>
            <a:r>
              <a:rPr lang="ru-RU" sz="1400" dirty="0" smtClean="0">
                <a:latin typeface="Verdana" pitchFamily="34" charset="0"/>
              </a:rPr>
              <a:t>Подход к архитектуре – модулярная концепция</a:t>
            </a:r>
          </a:p>
          <a:p>
            <a:pPr>
              <a:lnSpc>
                <a:spcPct val="120000"/>
              </a:lnSpc>
              <a:buFontTx/>
              <a:buChar char="•"/>
            </a:pPr>
            <a:r>
              <a:rPr lang="ru-RU" sz="1400" dirty="0" smtClean="0">
                <a:latin typeface="Verdana" pitchFamily="34" charset="0"/>
              </a:rPr>
              <a:t> </a:t>
            </a:r>
            <a:r>
              <a:rPr lang="ru-RU" sz="1400" dirty="0">
                <a:latin typeface="Verdana" pitchFamily="34" charset="0"/>
              </a:rPr>
              <a:t>Контроль топлива </a:t>
            </a:r>
            <a:r>
              <a:rPr lang="ru-RU" sz="1400" dirty="0" smtClean="0">
                <a:latin typeface="Verdana" pitchFamily="34" charset="0"/>
              </a:rPr>
              <a:t>електроприводных насосов</a:t>
            </a:r>
          </a:p>
          <a:p>
            <a:pPr>
              <a:lnSpc>
                <a:spcPct val="120000"/>
              </a:lnSpc>
              <a:buFontTx/>
              <a:buChar char="•"/>
            </a:pPr>
            <a:r>
              <a:rPr lang="ru-RU" sz="1400" dirty="0" smtClean="0">
                <a:latin typeface="Verdana" pitchFamily="34" charset="0"/>
              </a:rPr>
              <a:t> </a:t>
            </a:r>
            <a:r>
              <a:rPr lang="ru-RU" sz="1400" dirty="0">
                <a:latin typeface="Verdana" pitchFamily="34" charset="0"/>
              </a:rPr>
              <a:t>Контроль масляного </a:t>
            </a:r>
            <a:r>
              <a:rPr lang="ru-RU" sz="1400" dirty="0" smtClean="0">
                <a:latin typeface="Verdana" pitchFamily="34" charset="0"/>
              </a:rPr>
              <a:t>насоса</a:t>
            </a:r>
          </a:p>
          <a:p>
            <a:pPr>
              <a:lnSpc>
                <a:spcPct val="120000"/>
              </a:lnSpc>
              <a:buFontTx/>
              <a:buChar char="•"/>
            </a:pPr>
            <a:r>
              <a:rPr lang="ru-RU" sz="1400" dirty="0" smtClean="0">
                <a:latin typeface="Verdana" pitchFamily="34" charset="0"/>
              </a:rPr>
              <a:t> Контроль стартер-генератора и преобразовател</a:t>
            </a:r>
            <a:r>
              <a:rPr lang="ru-RU" sz="1400" dirty="0">
                <a:latin typeface="Verdana" pitchFamily="34" charset="0"/>
              </a:rPr>
              <a:t>я</a:t>
            </a:r>
            <a:r>
              <a:rPr lang="ru-RU" sz="1400" dirty="0" smtClean="0">
                <a:latin typeface="Verdana" pitchFamily="34" charset="0"/>
              </a:rPr>
              <a:t> </a:t>
            </a:r>
            <a:endParaRPr lang="cs-CZ" sz="1400" dirty="0" smtClean="0">
              <a:latin typeface="Verdana" pitchFamily="34" charset="0"/>
            </a:endParaRPr>
          </a:p>
          <a:p>
            <a:pPr>
              <a:lnSpc>
                <a:spcPct val="120000"/>
              </a:lnSpc>
            </a:pPr>
            <a:r>
              <a:rPr lang="cs-CZ" sz="1400" dirty="0">
                <a:latin typeface="Verdana" pitchFamily="34" charset="0"/>
              </a:rPr>
              <a:t> </a:t>
            </a:r>
            <a:r>
              <a:rPr lang="cs-CZ" sz="1400" dirty="0" smtClean="0">
                <a:latin typeface="Verdana" pitchFamily="34" charset="0"/>
              </a:rPr>
              <a:t>  </a:t>
            </a:r>
            <a:r>
              <a:rPr lang="en-US" sz="1400" dirty="0" smtClean="0">
                <a:latin typeface="Verdana" pitchFamily="34" charset="0"/>
              </a:rPr>
              <a:t>AC/28VDC</a:t>
            </a:r>
            <a:r>
              <a:rPr lang="ru-RU" sz="1400" dirty="0" smtClean="0">
                <a:latin typeface="Verdana" pitchFamily="34" charset="0"/>
              </a:rPr>
              <a:t> </a:t>
            </a:r>
          </a:p>
          <a:p>
            <a:pPr>
              <a:lnSpc>
                <a:spcPct val="120000"/>
              </a:lnSpc>
              <a:buFontTx/>
              <a:buChar char="•"/>
            </a:pPr>
            <a:r>
              <a:rPr lang="ru-RU" sz="1400" dirty="0" smtClean="0">
                <a:latin typeface="Verdana" pitchFamily="34" charset="0"/>
              </a:rPr>
              <a:t> Мониторинг – Диагностика -  Защита </a:t>
            </a:r>
          </a:p>
          <a:p>
            <a:pPr>
              <a:lnSpc>
                <a:spcPct val="120000"/>
              </a:lnSpc>
              <a:buFontTx/>
              <a:buChar char="•"/>
            </a:pPr>
            <a:r>
              <a:rPr lang="ru-RU" sz="1400" dirty="0" smtClean="0">
                <a:latin typeface="Verdana" pitchFamily="34" charset="0"/>
              </a:rPr>
              <a:t> Запис  и сохранение </a:t>
            </a:r>
            <a:r>
              <a:rPr lang="ru-RU" sz="1400" dirty="0">
                <a:latin typeface="Verdana" pitchFamily="34" charset="0"/>
              </a:rPr>
              <a:t>данных </a:t>
            </a:r>
            <a:endParaRPr lang="ru-RU" sz="1400" dirty="0" smtClean="0">
              <a:latin typeface="Verdana" pitchFamily="34" charset="0"/>
            </a:endParaRPr>
          </a:p>
          <a:p>
            <a:pPr>
              <a:lnSpc>
                <a:spcPct val="120000"/>
              </a:lnSpc>
              <a:buFontTx/>
              <a:buChar char="•"/>
            </a:pPr>
            <a:r>
              <a:rPr lang="ru-RU" sz="1400" dirty="0" smtClean="0">
                <a:latin typeface="Verdana" pitchFamily="34" charset="0"/>
              </a:rPr>
              <a:t> CAN</a:t>
            </a:r>
            <a:r>
              <a:rPr lang="ru-RU" sz="1400" dirty="0">
                <a:latin typeface="Verdana" pitchFamily="34" charset="0"/>
              </a:rPr>
              <a:t>, </a:t>
            </a:r>
            <a:r>
              <a:rPr lang="ru-RU" sz="1400" dirty="0" smtClean="0">
                <a:latin typeface="Verdana" pitchFamily="34" charset="0"/>
              </a:rPr>
              <a:t>CAN-aerospace</a:t>
            </a:r>
            <a:endParaRPr lang="cs-CZ" sz="1400" dirty="0" smtClean="0">
              <a:latin typeface="Verdana" pitchFamily="34" charset="0"/>
            </a:endParaRPr>
          </a:p>
          <a:p>
            <a:pPr>
              <a:lnSpc>
                <a:spcPct val="120000"/>
              </a:lnSpc>
              <a:buFontTx/>
              <a:buChar char="•"/>
            </a:pPr>
            <a:r>
              <a:rPr lang="cs-CZ" sz="1400" dirty="0" smtClean="0">
                <a:latin typeface="Verdana" pitchFamily="34" charset="0"/>
              </a:rPr>
              <a:t> </a:t>
            </a:r>
            <a:r>
              <a:rPr lang="en-US" sz="1400" dirty="0" smtClean="0">
                <a:latin typeface="Verdana" pitchFamily="34" charset="0"/>
              </a:rPr>
              <a:t>ARINC-429</a:t>
            </a:r>
            <a:endParaRPr lang="ru-RU" sz="1400" dirty="0" smtClean="0">
              <a:latin typeface="Verdana" pitchFamily="34" charset="0"/>
            </a:endParaRPr>
          </a:p>
          <a:p>
            <a:pPr>
              <a:lnSpc>
                <a:spcPct val="120000"/>
              </a:lnSpc>
            </a:pPr>
            <a:endParaRPr lang="cs-CZ" sz="1400" dirty="0" smtClean="0">
              <a:latin typeface="Verdana" pitchFamily="34" charset="0"/>
            </a:endParaRPr>
          </a:p>
          <a:p>
            <a:pPr>
              <a:lnSpc>
                <a:spcPct val="120000"/>
              </a:lnSpc>
            </a:pPr>
            <a:r>
              <a:rPr lang="ru-RU" sz="1600" b="1" dirty="0" smtClean="0">
                <a:solidFill>
                  <a:srgbClr val="1E4191"/>
                </a:solidFill>
                <a:latin typeface="Verdana" pitchFamily="34" charset="0"/>
              </a:rPr>
              <a:t>Проекты</a:t>
            </a:r>
            <a:endParaRPr lang="cs-CZ" sz="1600" dirty="0">
              <a:latin typeface="Verdana" pitchFamily="34" charset="0"/>
            </a:endParaRPr>
          </a:p>
          <a:p>
            <a:pPr>
              <a:lnSpc>
                <a:spcPct val="120000"/>
              </a:lnSpc>
              <a:buFontTx/>
              <a:buChar char="•"/>
            </a:pPr>
            <a:r>
              <a:rPr lang="ru-RU" sz="1400" b="1" cap="all" dirty="0"/>
              <a:t>ЗАПОРОЖСКОЕ МАШИНОСТРОИТЕЛЬНОЕ </a:t>
            </a:r>
            <a:endParaRPr lang="cs-CZ" sz="1400" b="1" cap="all" dirty="0" smtClean="0"/>
          </a:p>
          <a:p>
            <a:pPr>
              <a:lnSpc>
                <a:spcPct val="120000"/>
              </a:lnSpc>
            </a:pPr>
            <a:r>
              <a:rPr lang="ru-RU" sz="1400" b="1" cap="all" dirty="0" smtClean="0"/>
              <a:t>КОНСТРУКТОРСКОЕ </a:t>
            </a:r>
            <a:r>
              <a:rPr lang="cs-CZ" sz="1400" b="1" cap="all" dirty="0" smtClean="0"/>
              <a:t> </a:t>
            </a:r>
            <a:r>
              <a:rPr lang="ru-RU" sz="1400" b="1" cap="all" dirty="0" smtClean="0"/>
              <a:t>БЮРО </a:t>
            </a:r>
            <a:r>
              <a:rPr lang="ru-RU" sz="1400" b="1" cap="all" dirty="0"/>
              <a:t>"</a:t>
            </a:r>
            <a:r>
              <a:rPr lang="ru-RU" sz="1400" b="1" cap="all" dirty="0" smtClean="0"/>
              <a:t>ПРОГРЕСС„</a:t>
            </a:r>
            <a:r>
              <a:rPr lang="ru-RU" sz="1400" cap="all" dirty="0"/>
              <a:t> </a:t>
            </a:r>
            <a:endParaRPr lang="ru-RU" sz="1400" cap="all" dirty="0" smtClean="0"/>
          </a:p>
          <a:p>
            <a:pPr>
              <a:lnSpc>
                <a:spcPct val="120000"/>
              </a:lnSpc>
            </a:pPr>
            <a:r>
              <a:rPr lang="ru-RU" sz="1400" b="1" cap="all" dirty="0" smtClean="0"/>
              <a:t>ИМЕНИ </a:t>
            </a:r>
            <a:r>
              <a:rPr lang="ru-RU" sz="1400" b="1" cap="all" dirty="0"/>
              <a:t>АКАДЕМИКА А.Г.ИВЧЕНКО</a:t>
            </a:r>
            <a:endParaRPr lang="cs-CZ" sz="1400" b="1" cap="all" dirty="0" smtClean="0"/>
          </a:p>
          <a:p>
            <a:pPr marL="171450" indent="-171450">
              <a:lnSpc>
                <a:spcPct val="120000"/>
              </a:lnSpc>
              <a:buFont typeface="Arial" panose="020B0604020202020204" pitchFamily="34" charset="0"/>
              <a:buChar char="•"/>
            </a:pPr>
            <a:r>
              <a:rPr lang="cs-CZ" sz="1200" b="1" cap="all" dirty="0" smtClean="0">
                <a:latin typeface="Verdana" pitchFamily="34" charset="0"/>
              </a:rPr>
              <a:t>Diamond </a:t>
            </a:r>
            <a:r>
              <a:rPr lang="cs-CZ" altLang="en-US" sz="1200" b="1" dirty="0" smtClean="0">
                <a:latin typeface="Arial" panose="020B0604020202020204" pitchFamily="34" charset="0"/>
                <a:cs typeface="Arial" panose="020B0604020202020204" pitchFamily="34" charset="0"/>
              </a:rPr>
              <a:t>DA50</a:t>
            </a:r>
            <a:endParaRPr lang="cs-CZ" altLang="en-US" sz="1200"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133" y="2499742"/>
            <a:ext cx="522707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www.loop.aero/Images/Uploads/Diamond-DA50-Turbine-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831" y="123478"/>
            <a:ext cx="3951155"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0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TotalTime>
  <Words>919</Words>
  <Application>Microsoft Office PowerPoint</Application>
  <PresentationFormat>On-screen Show (16:9)</PresentationFormat>
  <Paragraphs>144</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Bradac</dc:creator>
  <cp:lastModifiedBy>UNIS</cp:lastModifiedBy>
  <cp:revision>92</cp:revision>
  <dcterms:created xsi:type="dcterms:W3CDTF">2012-08-31T09:39:55Z</dcterms:created>
  <dcterms:modified xsi:type="dcterms:W3CDTF">2015-10-15T07:56:10Z</dcterms:modified>
</cp:coreProperties>
</file>