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</p:sldMasterIdLst>
  <p:notesMasterIdLst>
    <p:notesMasterId r:id="rId24"/>
  </p:notesMasterIdLst>
  <p:sldIdLst>
    <p:sldId id="256" r:id="rId3"/>
    <p:sldId id="257" r:id="rId4"/>
    <p:sldId id="259" r:id="rId5"/>
    <p:sldId id="260" r:id="rId6"/>
    <p:sldId id="261" r:id="rId7"/>
    <p:sldId id="263" r:id="rId8"/>
    <p:sldId id="262" r:id="rId9"/>
    <p:sldId id="265" r:id="rId10"/>
    <p:sldId id="272" r:id="rId11"/>
    <p:sldId id="266" r:id="rId12"/>
    <p:sldId id="279" r:id="rId13"/>
    <p:sldId id="270" r:id="rId14"/>
    <p:sldId id="273" r:id="rId15"/>
    <p:sldId id="274" r:id="rId16"/>
    <p:sldId id="275" r:id="rId17"/>
    <p:sldId id="276" r:id="rId18"/>
    <p:sldId id="277" r:id="rId19"/>
    <p:sldId id="278" r:id="rId20"/>
    <p:sldId id="267" r:id="rId21"/>
    <p:sldId id="269" r:id="rId22"/>
    <p:sldId id="271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5344" autoAdjust="0"/>
    <p:restoredTop sz="94660"/>
  </p:normalViewPr>
  <p:slideViewPr>
    <p:cSldViewPr>
      <p:cViewPr>
        <p:scale>
          <a:sx n="90" d="100"/>
          <a:sy n="90" d="100"/>
        </p:scale>
        <p:origin x="-2232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A6B491-3A09-434B-8721-0ABC8CD3D93A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5C30953-4F5B-4649-88EB-C7AEAE39BBE9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ПРОИЗВОДСТВО И ОБОРУДОВАНИЕ</a:t>
          </a:r>
          <a:endParaRPr lang="cs-CZ" dirty="0"/>
        </a:p>
      </dgm:t>
    </dgm:pt>
    <dgm:pt modelId="{282853D9-A219-4133-AB88-E35663D995CB}" type="parTrans" cxnId="{7DDB19FE-F7BE-4CC6-A11D-812F5DE41926}">
      <dgm:prSet/>
      <dgm:spPr/>
      <dgm:t>
        <a:bodyPr/>
        <a:lstStyle/>
        <a:p>
          <a:endParaRPr lang="cs-CZ"/>
        </a:p>
      </dgm:t>
    </dgm:pt>
    <dgm:pt modelId="{2C57D913-2462-4841-9136-DD1F418B90F1}" type="sibTrans" cxnId="{7DDB19FE-F7BE-4CC6-A11D-812F5DE41926}">
      <dgm:prSet/>
      <dgm:spPr/>
      <dgm:t>
        <a:bodyPr/>
        <a:lstStyle/>
        <a:p>
          <a:endParaRPr lang="cs-CZ"/>
        </a:p>
      </dgm:t>
    </dgm:pt>
    <dgm:pt modelId="{E8DEF2EC-3872-4B15-B052-E8A7AC6A4251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КВАЛИФИКАЦИЯ И СЕРТИФИКАЦИЯ</a:t>
          </a:r>
          <a:endParaRPr lang="cs-CZ" dirty="0"/>
        </a:p>
      </dgm:t>
    </dgm:pt>
    <dgm:pt modelId="{E13119CE-3FBF-4564-AAFF-035675093ECF}" type="parTrans" cxnId="{02966C71-B64A-4B44-86FE-35E4986A8241}">
      <dgm:prSet/>
      <dgm:spPr/>
      <dgm:t>
        <a:bodyPr/>
        <a:lstStyle/>
        <a:p>
          <a:endParaRPr lang="cs-CZ"/>
        </a:p>
      </dgm:t>
    </dgm:pt>
    <dgm:pt modelId="{B8C6C0C5-B9F2-496F-81A7-BB4149DD27F7}" type="sibTrans" cxnId="{02966C71-B64A-4B44-86FE-35E4986A8241}">
      <dgm:prSet/>
      <dgm:spPr/>
      <dgm:t>
        <a:bodyPr/>
        <a:lstStyle/>
        <a:p>
          <a:endParaRPr lang="cs-CZ"/>
        </a:p>
      </dgm:t>
    </dgm:pt>
    <dgm:pt modelId="{1411ABFB-E531-4494-BA26-4773090A0AA1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КОНТРОЛЬ И ИНСПЕКЦИИ</a:t>
          </a:r>
          <a:endParaRPr lang="cs-CZ" dirty="0"/>
        </a:p>
      </dgm:t>
    </dgm:pt>
    <dgm:pt modelId="{D5A44E46-029F-4ACB-B2D3-5FE88563946F}" type="parTrans" cxnId="{8ECE7D5B-D2E3-43A8-880D-2DB534DC6C7C}">
      <dgm:prSet/>
      <dgm:spPr/>
      <dgm:t>
        <a:bodyPr/>
        <a:lstStyle/>
        <a:p>
          <a:endParaRPr lang="cs-CZ"/>
        </a:p>
      </dgm:t>
    </dgm:pt>
    <dgm:pt modelId="{12841A48-538D-42DE-A1BA-8020077E3A5A}" type="sibTrans" cxnId="{8ECE7D5B-D2E3-43A8-880D-2DB534DC6C7C}">
      <dgm:prSet/>
      <dgm:spPr/>
      <dgm:t>
        <a:bodyPr/>
        <a:lstStyle/>
        <a:p>
          <a:endParaRPr lang="cs-CZ"/>
        </a:p>
      </dgm:t>
    </dgm:pt>
    <dgm:pt modelId="{3EDA8105-A053-4189-A11A-2E4603629A59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УСЛУГИ ВНЕШНЕГО АГЕНТСТВА</a:t>
          </a:r>
          <a:endParaRPr lang="cs-CZ" dirty="0"/>
        </a:p>
      </dgm:t>
    </dgm:pt>
    <dgm:pt modelId="{A0324A39-E6A3-4D76-9989-ABC7F39B8680}" type="parTrans" cxnId="{D277AFEE-8D31-4CB4-A0E3-4623A4F2B961}">
      <dgm:prSet/>
      <dgm:spPr/>
      <dgm:t>
        <a:bodyPr/>
        <a:lstStyle/>
        <a:p>
          <a:endParaRPr lang="cs-CZ"/>
        </a:p>
      </dgm:t>
    </dgm:pt>
    <dgm:pt modelId="{8127824B-D1F4-432B-AA88-DE27CF7CFF6F}" type="sibTrans" cxnId="{D277AFEE-8D31-4CB4-A0E3-4623A4F2B961}">
      <dgm:prSet/>
      <dgm:spPr/>
      <dgm:t>
        <a:bodyPr/>
        <a:lstStyle/>
        <a:p>
          <a:endParaRPr lang="cs-CZ"/>
        </a:p>
      </dgm:t>
    </dgm:pt>
    <dgm:pt modelId="{F2EDBDC0-D778-44FF-AB6D-94B85A0FF4E6}" type="pres">
      <dgm:prSet presAssocID="{C5A6B491-3A09-434B-8721-0ABC8CD3D93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AC6009A-E812-4EC8-81FC-7AC92FDDC847}" type="pres">
      <dgm:prSet presAssocID="{C5A6B491-3A09-434B-8721-0ABC8CD3D93A}" presName="axisShape" presStyleLbl="bgShp" presStyleIdx="0" presStyleCnt="1"/>
      <dgm:spPr/>
    </dgm:pt>
    <dgm:pt modelId="{ED1F9175-505F-4009-A32B-209AF408511D}" type="pres">
      <dgm:prSet presAssocID="{C5A6B491-3A09-434B-8721-0ABC8CD3D93A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5CCA3A8-223F-4658-BEA2-D0D4D27D6D86}" type="pres">
      <dgm:prSet presAssocID="{C5A6B491-3A09-434B-8721-0ABC8CD3D93A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27F2665-F026-4B14-B1A4-E18AC39D7027}" type="pres">
      <dgm:prSet presAssocID="{C5A6B491-3A09-434B-8721-0ABC8CD3D93A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78D48AA-F0A7-4978-82CE-66685D672A00}" type="pres">
      <dgm:prSet presAssocID="{C5A6B491-3A09-434B-8721-0ABC8CD3D93A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1200255-D60C-4595-BAB9-E9A9DA5E4288}" type="presOf" srcId="{C5A6B491-3A09-434B-8721-0ABC8CD3D93A}" destId="{F2EDBDC0-D778-44FF-AB6D-94B85A0FF4E6}" srcOrd="0" destOrd="0" presId="urn:microsoft.com/office/officeart/2005/8/layout/matrix2"/>
    <dgm:cxn modelId="{8ECE7D5B-D2E3-43A8-880D-2DB534DC6C7C}" srcId="{C5A6B491-3A09-434B-8721-0ABC8CD3D93A}" destId="{1411ABFB-E531-4494-BA26-4773090A0AA1}" srcOrd="2" destOrd="0" parTransId="{D5A44E46-029F-4ACB-B2D3-5FE88563946F}" sibTransId="{12841A48-538D-42DE-A1BA-8020077E3A5A}"/>
    <dgm:cxn modelId="{CF3C2A8E-9078-47E4-A79C-30EA8EC8D468}" type="presOf" srcId="{1411ABFB-E531-4494-BA26-4773090A0AA1}" destId="{527F2665-F026-4B14-B1A4-E18AC39D7027}" srcOrd="0" destOrd="0" presId="urn:microsoft.com/office/officeart/2005/8/layout/matrix2"/>
    <dgm:cxn modelId="{36CF3FBD-83A0-418D-BC96-E5C54A013316}" type="presOf" srcId="{E8DEF2EC-3872-4B15-B052-E8A7AC6A4251}" destId="{05CCA3A8-223F-4658-BEA2-D0D4D27D6D86}" srcOrd="0" destOrd="0" presId="urn:microsoft.com/office/officeart/2005/8/layout/matrix2"/>
    <dgm:cxn modelId="{7DDB19FE-F7BE-4CC6-A11D-812F5DE41926}" srcId="{C5A6B491-3A09-434B-8721-0ABC8CD3D93A}" destId="{A5C30953-4F5B-4649-88EB-C7AEAE39BBE9}" srcOrd="0" destOrd="0" parTransId="{282853D9-A219-4133-AB88-E35663D995CB}" sibTransId="{2C57D913-2462-4841-9136-DD1F418B90F1}"/>
    <dgm:cxn modelId="{D277AFEE-8D31-4CB4-A0E3-4623A4F2B961}" srcId="{C5A6B491-3A09-434B-8721-0ABC8CD3D93A}" destId="{3EDA8105-A053-4189-A11A-2E4603629A59}" srcOrd="3" destOrd="0" parTransId="{A0324A39-E6A3-4D76-9989-ABC7F39B8680}" sibTransId="{8127824B-D1F4-432B-AA88-DE27CF7CFF6F}"/>
    <dgm:cxn modelId="{8EA3D6CC-CD13-4924-A4F0-00324B9F3EA1}" type="presOf" srcId="{A5C30953-4F5B-4649-88EB-C7AEAE39BBE9}" destId="{ED1F9175-505F-4009-A32B-209AF408511D}" srcOrd="0" destOrd="0" presId="urn:microsoft.com/office/officeart/2005/8/layout/matrix2"/>
    <dgm:cxn modelId="{6E4E04EE-F18F-4BD8-BDC2-B63F7A50435A}" type="presOf" srcId="{3EDA8105-A053-4189-A11A-2E4603629A59}" destId="{B78D48AA-F0A7-4978-82CE-66685D672A00}" srcOrd="0" destOrd="0" presId="urn:microsoft.com/office/officeart/2005/8/layout/matrix2"/>
    <dgm:cxn modelId="{02966C71-B64A-4B44-86FE-35E4986A8241}" srcId="{C5A6B491-3A09-434B-8721-0ABC8CD3D93A}" destId="{E8DEF2EC-3872-4B15-B052-E8A7AC6A4251}" srcOrd="1" destOrd="0" parTransId="{E13119CE-3FBF-4564-AAFF-035675093ECF}" sibTransId="{B8C6C0C5-B9F2-496F-81A7-BB4149DD27F7}"/>
    <dgm:cxn modelId="{088B219B-3FE4-4CDA-A4FE-AFF209F8F800}" type="presParOf" srcId="{F2EDBDC0-D778-44FF-AB6D-94B85A0FF4E6}" destId="{AAC6009A-E812-4EC8-81FC-7AC92FDDC847}" srcOrd="0" destOrd="0" presId="urn:microsoft.com/office/officeart/2005/8/layout/matrix2"/>
    <dgm:cxn modelId="{CEB8AE5C-F148-4901-96B5-43E4FB319524}" type="presParOf" srcId="{F2EDBDC0-D778-44FF-AB6D-94B85A0FF4E6}" destId="{ED1F9175-505F-4009-A32B-209AF408511D}" srcOrd="1" destOrd="0" presId="urn:microsoft.com/office/officeart/2005/8/layout/matrix2"/>
    <dgm:cxn modelId="{BD1637D4-37D1-41BA-A240-29FCC5D312DA}" type="presParOf" srcId="{F2EDBDC0-D778-44FF-AB6D-94B85A0FF4E6}" destId="{05CCA3A8-223F-4658-BEA2-D0D4D27D6D86}" srcOrd="2" destOrd="0" presId="urn:microsoft.com/office/officeart/2005/8/layout/matrix2"/>
    <dgm:cxn modelId="{3B6EB759-03F0-4469-9700-C887ADCBAB4E}" type="presParOf" srcId="{F2EDBDC0-D778-44FF-AB6D-94B85A0FF4E6}" destId="{527F2665-F026-4B14-B1A4-E18AC39D7027}" srcOrd="3" destOrd="0" presId="urn:microsoft.com/office/officeart/2005/8/layout/matrix2"/>
    <dgm:cxn modelId="{D29582B7-0164-4E65-8890-CBA9B712DC00}" type="presParOf" srcId="{F2EDBDC0-D778-44FF-AB6D-94B85A0FF4E6}" destId="{B78D48AA-F0A7-4978-82CE-66685D672A00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A6B491-3A09-434B-8721-0ABC8CD3D93A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5C30953-4F5B-4649-88EB-C7AEAE39BBE9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АЭРОКОСМОС</a:t>
          </a:r>
          <a:endParaRPr lang="cs-CZ" dirty="0"/>
        </a:p>
      </dgm:t>
    </dgm:pt>
    <dgm:pt modelId="{282853D9-A219-4133-AB88-E35663D995CB}" type="parTrans" cxnId="{7DDB19FE-F7BE-4CC6-A11D-812F5DE41926}">
      <dgm:prSet/>
      <dgm:spPr/>
      <dgm:t>
        <a:bodyPr/>
        <a:lstStyle/>
        <a:p>
          <a:endParaRPr lang="cs-CZ"/>
        </a:p>
      </dgm:t>
    </dgm:pt>
    <dgm:pt modelId="{2C57D913-2462-4841-9136-DD1F418B90F1}" type="sibTrans" cxnId="{7DDB19FE-F7BE-4CC6-A11D-812F5DE41926}">
      <dgm:prSet/>
      <dgm:spPr/>
      <dgm:t>
        <a:bodyPr/>
        <a:lstStyle/>
        <a:p>
          <a:endParaRPr lang="cs-CZ"/>
        </a:p>
      </dgm:t>
    </dgm:pt>
    <dgm:pt modelId="{E8DEF2EC-3872-4B15-B052-E8A7AC6A4251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АВТОМОБИЛЕСТРОЕНИЕ</a:t>
          </a:r>
          <a:endParaRPr lang="cs-CZ" dirty="0"/>
        </a:p>
      </dgm:t>
    </dgm:pt>
    <dgm:pt modelId="{E13119CE-3FBF-4564-AAFF-035675093ECF}" type="parTrans" cxnId="{02966C71-B64A-4B44-86FE-35E4986A8241}">
      <dgm:prSet/>
      <dgm:spPr/>
      <dgm:t>
        <a:bodyPr/>
        <a:lstStyle/>
        <a:p>
          <a:endParaRPr lang="cs-CZ"/>
        </a:p>
      </dgm:t>
    </dgm:pt>
    <dgm:pt modelId="{B8C6C0C5-B9F2-496F-81A7-BB4149DD27F7}" type="sibTrans" cxnId="{02966C71-B64A-4B44-86FE-35E4986A8241}">
      <dgm:prSet/>
      <dgm:spPr/>
      <dgm:t>
        <a:bodyPr/>
        <a:lstStyle/>
        <a:p>
          <a:endParaRPr lang="cs-CZ"/>
        </a:p>
      </dgm:t>
    </dgm:pt>
    <dgm:pt modelId="{1411ABFB-E531-4494-BA26-4773090A0AA1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НЕФТЬ</a:t>
          </a:r>
          <a:r>
            <a:rPr lang="cs-CZ" dirty="0" smtClean="0"/>
            <a:t> &amp; </a:t>
          </a:r>
          <a:r>
            <a:rPr lang="ru-RU" dirty="0" smtClean="0"/>
            <a:t>ГАЗ</a:t>
          </a:r>
          <a:endParaRPr lang="cs-CZ" dirty="0"/>
        </a:p>
      </dgm:t>
    </dgm:pt>
    <dgm:pt modelId="{D5A44E46-029F-4ACB-B2D3-5FE88563946F}" type="parTrans" cxnId="{8ECE7D5B-D2E3-43A8-880D-2DB534DC6C7C}">
      <dgm:prSet/>
      <dgm:spPr/>
      <dgm:t>
        <a:bodyPr/>
        <a:lstStyle/>
        <a:p>
          <a:endParaRPr lang="cs-CZ"/>
        </a:p>
      </dgm:t>
    </dgm:pt>
    <dgm:pt modelId="{12841A48-538D-42DE-A1BA-8020077E3A5A}" type="sibTrans" cxnId="{8ECE7D5B-D2E3-43A8-880D-2DB534DC6C7C}">
      <dgm:prSet/>
      <dgm:spPr/>
      <dgm:t>
        <a:bodyPr/>
        <a:lstStyle/>
        <a:p>
          <a:endParaRPr lang="cs-CZ"/>
        </a:p>
      </dgm:t>
    </dgm:pt>
    <dgm:pt modelId="{3EDA8105-A053-4189-A11A-2E4603629A59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ЭНЕРГЕТИКА</a:t>
          </a:r>
          <a:endParaRPr lang="cs-CZ" dirty="0"/>
        </a:p>
      </dgm:t>
    </dgm:pt>
    <dgm:pt modelId="{A0324A39-E6A3-4D76-9989-ABC7F39B8680}" type="parTrans" cxnId="{D277AFEE-8D31-4CB4-A0E3-4623A4F2B961}">
      <dgm:prSet/>
      <dgm:spPr/>
      <dgm:t>
        <a:bodyPr/>
        <a:lstStyle/>
        <a:p>
          <a:endParaRPr lang="cs-CZ"/>
        </a:p>
      </dgm:t>
    </dgm:pt>
    <dgm:pt modelId="{8127824B-D1F4-432B-AA88-DE27CF7CFF6F}" type="sibTrans" cxnId="{D277AFEE-8D31-4CB4-A0E3-4623A4F2B961}">
      <dgm:prSet/>
      <dgm:spPr/>
      <dgm:t>
        <a:bodyPr/>
        <a:lstStyle/>
        <a:p>
          <a:endParaRPr lang="cs-CZ"/>
        </a:p>
      </dgm:t>
    </dgm:pt>
    <dgm:pt modelId="{F2EDBDC0-D778-44FF-AB6D-94B85A0FF4E6}" type="pres">
      <dgm:prSet presAssocID="{C5A6B491-3A09-434B-8721-0ABC8CD3D93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AC6009A-E812-4EC8-81FC-7AC92FDDC847}" type="pres">
      <dgm:prSet presAssocID="{C5A6B491-3A09-434B-8721-0ABC8CD3D93A}" presName="axisShape" presStyleLbl="bgShp" presStyleIdx="0" presStyleCnt="1"/>
      <dgm:spPr/>
    </dgm:pt>
    <dgm:pt modelId="{ED1F9175-505F-4009-A32B-209AF408511D}" type="pres">
      <dgm:prSet presAssocID="{C5A6B491-3A09-434B-8721-0ABC8CD3D93A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5CCA3A8-223F-4658-BEA2-D0D4D27D6D86}" type="pres">
      <dgm:prSet presAssocID="{C5A6B491-3A09-434B-8721-0ABC8CD3D93A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27F2665-F026-4B14-B1A4-E18AC39D7027}" type="pres">
      <dgm:prSet presAssocID="{C5A6B491-3A09-434B-8721-0ABC8CD3D93A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78D48AA-F0A7-4978-82CE-66685D672A00}" type="pres">
      <dgm:prSet presAssocID="{C5A6B491-3A09-434B-8721-0ABC8CD3D93A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ECE7D5B-D2E3-43A8-880D-2DB534DC6C7C}" srcId="{C5A6B491-3A09-434B-8721-0ABC8CD3D93A}" destId="{1411ABFB-E531-4494-BA26-4773090A0AA1}" srcOrd="2" destOrd="0" parTransId="{D5A44E46-029F-4ACB-B2D3-5FE88563946F}" sibTransId="{12841A48-538D-42DE-A1BA-8020077E3A5A}"/>
    <dgm:cxn modelId="{660E24ED-9CD2-4B7F-99E9-656EE03CE53C}" type="presOf" srcId="{E8DEF2EC-3872-4B15-B052-E8A7AC6A4251}" destId="{05CCA3A8-223F-4658-BEA2-D0D4D27D6D86}" srcOrd="0" destOrd="0" presId="urn:microsoft.com/office/officeart/2005/8/layout/matrix2"/>
    <dgm:cxn modelId="{02966C71-B64A-4B44-86FE-35E4986A8241}" srcId="{C5A6B491-3A09-434B-8721-0ABC8CD3D93A}" destId="{E8DEF2EC-3872-4B15-B052-E8A7AC6A4251}" srcOrd="1" destOrd="0" parTransId="{E13119CE-3FBF-4564-AAFF-035675093ECF}" sibTransId="{B8C6C0C5-B9F2-496F-81A7-BB4149DD27F7}"/>
    <dgm:cxn modelId="{2AA2A343-F903-4026-A148-DD900C786A4A}" type="presOf" srcId="{1411ABFB-E531-4494-BA26-4773090A0AA1}" destId="{527F2665-F026-4B14-B1A4-E18AC39D7027}" srcOrd="0" destOrd="0" presId="urn:microsoft.com/office/officeart/2005/8/layout/matrix2"/>
    <dgm:cxn modelId="{E0B2B31F-717A-40B5-8EF9-3988F8DEBBD5}" type="presOf" srcId="{C5A6B491-3A09-434B-8721-0ABC8CD3D93A}" destId="{F2EDBDC0-D778-44FF-AB6D-94B85A0FF4E6}" srcOrd="0" destOrd="0" presId="urn:microsoft.com/office/officeart/2005/8/layout/matrix2"/>
    <dgm:cxn modelId="{D277AFEE-8D31-4CB4-A0E3-4623A4F2B961}" srcId="{C5A6B491-3A09-434B-8721-0ABC8CD3D93A}" destId="{3EDA8105-A053-4189-A11A-2E4603629A59}" srcOrd="3" destOrd="0" parTransId="{A0324A39-E6A3-4D76-9989-ABC7F39B8680}" sibTransId="{8127824B-D1F4-432B-AA88-DE27CF7CFF6F}"/>
    <dgm:cxn modelId="{87948075-47D3-49B3-B5DE-3D0C81A6357A}" type="presOf" srcId="{3EDA8105-A053-4189-A11A-2E4603629A59}" destId="{B78D48AA-F0A7-4978-82CE-66685D672A00}" srcOrd="0" destOrd="0" presId="urn:microsoft.com/office/officeart/2005/8/layout/matrix2"/>
    <dgm:cxn modelId="{7DDB19FE-F7BE-4CC6-A11D-812F5DE41926}" srcId="{C5A6B491-3A09-434B-8721-0ABC8CD3D93A}" destId="{A5C30953-4F5B-4649-88EB-C7AEAE39BBE9}" srcOrd="0" destOrd="0" parTransId="{282853D9-A219-4133-AB88-E35663D995CB}" sibTransId="{2C57D913-2462-4841-9136-DD1F418B90F1}"/>
    <dgm:cxn modelId="{696AE894-DCA4-4E02-8803-9D62D13F4A1E}" type="presOf" srcId="{A5C30953-4F5B-4649-88EB-C7AEAE39BBE9}" destId="{ED1F9175-505F-4009-A32B-209AF408511D}" srcOrd="0" destOrd="0" presId="urn:microsoft.com/office/officeart/2005/8/layout/matrix2"/>
    <dgm:cxn modelId="{4DF43D32-25E6-4D8E-8B5C-CCF703315F61}" type="presParOf" srcId="{F2EDBDC0-D778-44FF-AB6D-94B85A0FF4E6}" destId="{AAC6009A-E812-4EC8-81FC-7AC92FDDC847}" srcOrd="0" destOrd="0" presId="urn:microsoft.com/office/officeart/2005/8/layout/matrix2"/>
    <dgm:cxn modelId="{EDFB33FE-8B95-4C2E-9936-2AE4C3B64315}" type="presParOf" srcId="{F2EDBDC0-D778-44FF-AB6D-94B85A0FF4E6}" destId="{ED1F9175-505F-4009-A32B-209AF408511D}" srcOrd="1" destOrd="0" presId="urn:microsoft.com/office/officeart/2005/8/layout/matrix2"/>
    <dgm:cxn modelId="{9DECFEC3-2321-4199-8A70-6D4D33E21FD6}" type="presParOf" srcId="{F2EDBDC0-D778-44FF-AB6D-94B85A0FF4E6}" destId="{05CCA3A8-223F-4658-BEA2-D0D4D27D6D86}" srcOrd="2" destOrd="0" presId="urn:microsoft.com/office/officeart/2005/8/layout/matrix2"/>
    <dgm:cxn modelId="{F85E68A4-D746-4A9A-8378-A26A2212D7AB}" type="presParOf" srcId="{F2EDBDC0-D778-44FF-AB6D-94B85A0FF4E6}" destId="{527F2665-F026-4B14-B1A4-E18AC39D7027}" srcOrd="3" destOrd="0" presId="urn:microsoft.com/office/officeart/2005/8/layout/matrix2"/>
    <dgm:cxn modelId="{AB91B5D2-1C2C-4E61-8FCA-D764E4ECDCE7}" type="presParOf" srcId="{F2EDBDC0-D778-44FF-AB6D-94B85A0FF4E6}" destId="{B78D48AA-F0A7-4978-82CE-66685D672A00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C6009A-E812-4EC8-81FC-7AC92FDDC847}">
      <dsp:nvSpPr>
        <dsp:cNvPr id="0" name=""/>
        <dsp:cNvSpPr/>
      </dsp:nvSpPr>
      <dsp:spPr>
        <a:xfrm>
          <a:off x="1932781" y="0"/>
          <a:ext cx="4352925" cy="4352925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1F9175-505F-4009-A32B-209AF408511D}">
      <dsp:nvSpPr>
        <dsp:cNvPr id="0" name=""/>
        <dsp:cNvSpPr/>
      </dsp:nvSpPr>
      <dsp:spPr>
        <a:xfrm>
          <a:off x="2215721" y="282940"/>
          <a:ext cx="1741170" cy="174117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ПРОИЗВОДСТВО И ОБОРУДОВАНИЕ</a:t>
          </a:r>
          <a:endParaRPr lang="cs-CZ" sz="1500" kern="1200" dirty="0"/>
        </a:p>
      </dsp:txBody>
      <dsp:txXfrm>
        <a:off x="2300718" y="367937"/>
        <a:ext cx="1571176" cy="1571176"/>
      </dsp:txXfrm>
    </dsp:sp>
    <dsp:sp modelId="{05CCA3A8-223F-4658-BEA2-D0D4D27D6D86}">
      <dsp:nvSpPr>
        <dsp:cNvPr id="0" name=""/>
        <dsp:cNvSpPr/>
      </dsp:nvSpPr>
      <dsp:spPr>
        <a:xfrm>
          <a:off x="4261596" y="282940"/>
          <a:ext cx="1741170" cy="174117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КВАЛИФИКАЦИЯ И СЕРТИФИКАЦИЯ</a:t>
          </a:r>
          <a:endParaRPr lang="cs-CZ" sz="1500" kern="1200" dirty="0"/>
        </a:p>
      </dsp:txBody>
      <dsp:txXfrm>
        <a:off x="4346593" y="367937"/>
        <a:ext cx="1571176" cy="1571176"/>
      </dsp:txXfrm>
    </dsp:sp>
    <dsp:sp modelId="{527F2665-F026-4B14-B1A4-E18AC39D7027}">
      <dsp:nvSpPr>
        <dsp:cNvPr id="0" name=""/>
        <dsp:cNvSpPr/>
      </dsp:nvSpPr>
      <dsp:spPr>
        <a:xfrm>
          <a:off x="2215721" y="2328814"/>
          <a:ext cx="1741170" cy="174117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КОНТРОЛЬ И ИНСПЕКЦИИ</a:t>
          </a:r>
          <a:endParaRPr lang="cs-CZ" sz="1500" kern="1200" dirty="0"/>
        </a:p>
      </dsp:txBody>
      <dsp:txXfrm>
        <a:off x="2300718" y="2413811"/>
        <a:ext cx="1571176" cy="1571176"/>
      </dsp:txXfrm>
    </dsp:sp>
    <dsp:sp modelId="{B78D48AA-F0A7-4978-82CE-66685D672A00}">
      <dsp:nvSpPr>
        <dsp:cNvPr id="0" name=""/>
        <dsp:cNvSpPr/>
      </dsp:nvSpPr>
      <dsp:spPr>
        <a:xfrm>
          <a:off x="4261596" y="2328814"/>
          <a:ext cx="1741170" cy="1741170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УСЛУГИ ВНЕШНЕГО АГЕНТСТВА</a:t>
          </a:r>
          <a:endParaRPr lang="cs-CZ" sz="1500" kern="1200" dirty="0"/>
        </a:p>
      </dsp:txBody>
      <dsp:txXfrm>
        <a:off x="4346593" y="2413811"/>
        <a:ext cx="1571176" cy="15711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C6009A-E812-4EC8-81FC-7AC92FDDC847}">
      <dsp:nvSpPr>
        <dsp:cNvPr id="0" name=""/>
        <dsp:cNvSpPr/>
      </dsp:nvSpPr>
      <dsp:spPr>
        <a:xfrm>
          <a:off x="1944426" y="0"/>
          <a:ext cx="4320058" cy="4320058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1F9175-505F-4009-A32B-209AF408511D}">
      <dsp:nvSpPr>
        <dsp:cNvPr id="0" name=""/>
        <dsp:cNvSpPr/>
      </dsp:nvSpPr>
      <dsp:spPr>
        <a:xfrm>
          <a:off x="2225230" y="280803"/>
          <a:ext cx="1728023" cy="1728023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АЭРОКОСМОС</a:t>
          </a:r>
          <a:endParaRPr lang="cs-CZ" sz="1100" kern="1200" dirty="0"/>
        </a:p>
      </dsp:txBody>
      <dsp:txXfrm>
        <a:off x="2309585" y="365158"/>
        <a:ext cx="1559313" cy="1559313"/>
      </dsp:txXfrm>
    </dsp:sp>
    <dsp:sp modelId="{05CCA3A8-223F-4658-BEA2-D0D4D27D6D86}">
      <dsp:nvSpPr>
        <dsp:cNvPr id="0" name=""/>
        <dsp:cNvSpPr/>
      </dsp:nvSpPr>
      <dsp:spPr>
        <a:xfrm>
          <a:off x="4255658" y="280803"/>
          <a:ext cx="1728023" cy="1728023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АВТОМОБИЛЕСТРОЕНИЕ</a:t>
          </a:r>
          <a:endParaRPr lang="cs-CZ" sz="1100" kern="1200" dirty="0"/>
        </a:p>
      </dsp:txBody>
      <dsp:txXfrm>
        <a:off x="4340013" y="365158"/>
        <a:ext cx="1559313" cy="1559313"/>
      </dsp:txXfrm>
    </dsp:sp>
    <dsp:sp modelId="{527F2665-F026-4B14-B1A4-E18AC39D7027}">
      <dsp:nvSpPr>
        <dsp:cNvPr id="0" name=""/>
        <dsp:cNvSpPr/>
      </dsp:nvSpPr>
      <dsp:spPr>
        <a:xfrm>
          <a:off x="2225230" y="2311231"/>
          <a:ext cx="1728023" cy="1728023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НЕФТЬ</a:t>
          </a:r>
          <a:r>
            <a:rPr lang="cs-CZ" sz="1100" kern="1200" dirty="0" smtClean="0"/>
            <a:t> &amp; </a:t>
          </a:r>
          <a:r>
            <a:rPr lang="ru-RU" sz="1100" kern="1200" dirty="0" smtClean="0"/>
            <a:t>ГАЗ</a:t>
          </a:r>
          <a:endParaRPr lang="cs-CZ" sz="1100" kern="1200" dirty="0"/>
        </a:p>
      </dsp:txBody>
      <dsp:txXfrm>
        <a:off x="2309585" y="2395586"/>
        <a:ext cx="1559313" cy="1559313"/>
      </dsp:txXfrm>
    </dsp:sp>
    <dsp:sp modelId="{B78D48AA-F0A7-4978-82CE-66685D672A00}">
      <dsp:nvSpPr>
        <dsp:cNvPr id="0" name=""/>
        <dsp:cNvSpPr/>
      </dsp:nvSpPr>
      <dsp:spPr>
        <a:xfrm>
          <a:off x="4255658" y="2311231"/>
          <a:ext cx="1728023" cy="1728023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ЭНЕРГЕТИКА</a:t>
          </a:r>
          <a:endParaRPr lang="cs-CZ" sz="1100" kern="1200" dirty="0"/>
        </a:p>
      </dsp:txBody>
      <dsp:txXfrm>
        <a:off x="4340013" y="2395586"/>
        <a:ext cx="1559313" cy="15593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33FAF-A076-4C18-AFB0-6486870C7606}" type="datetimeFigureOut">
              <a:rPr lang="cs-CZ" smtClean="0"/>
              <a:t>15.10.2015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2ABA0-E69F-476A-A5C5-A22D2B19E6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4457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1916832"/>
            <a:ext cx="8208912" cy="891530"/>
          </a:xfrm>
        </p:spPr>
        <p:txBody>
          <a:bodyPr>
            <a:noAutofit/>
          </a:bodyPr>
          <a:lstStyle>
            <a:lvl1pPr algn="r">
              <a:defRPr sz="5000" b="1" i="0" cap="all" spc="-50" baseline="0">
                <a:solidFill>
                  <a:srgbClr val="FEC200"/>
                </a:solidFill>
                <a:latin typeface="Franklin Gothic Book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2780928"/>
            <a:ext cx="8208912" cy="936104"/>
          </a:xfrm>
        </p:spPr>
        <p:txBody>
          <a:bodyPr>
            <a:normAutofit/>
          </a:bodyPr>
          <a:lstStyle>
            <a:lvl1pPr marL="0" indent="0" algn="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toda - 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 txBox="1">
            <a:spLocks/>
          </p:cNvSpPr>
          <p:nvPr/>
        </p:nvSpPr>
        <p:spPr>
          <a:xfrm>
            <a:off x="8100392" y="6165304"/>
            <a:ext cx="586408" cy="692696"/>
          </a:xfrm>
          <a:prstGeom prst="rect">
            <a:avLst/>
          </a:prstGeom>
          <a:solidFill>
            <a:srgbClr val="0082BD"/>
          </a:solidFill>
        </p:spPr>
        <p:txBody>
          <a:bodyPr vert="horz" lIns="91440" tIns="90000" rIns="91440" bIns="45720" rtlCol="0" anchor="t" anchorCtr="0"/>
          <a:lstStyle>
            <a:lvl1pPr algn="ctr">
              <a:defRPr sz="1500" b="1" i="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114F5-E648-46D1-B436-BD398BB4E864}" type="slidenum">
              <a:rPr kumimoji="0" lang="cs-CZ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1187624" y="1052736"/>
            <a:ext cx="7509520" cy="634082"/>
          </a:xfrm>
          <a:ln w="19050">
            <a:solidFill>
              <a:srgbClr val="0082BD"/>
            </a:solidFill>
          </a:ln>
        </p:spPr>
        <p:txBody>
          <a:bodyPr>
            <a:noAutofit/>
          </a:bodyPr>
          <a:lstStyle>
            <a:lvl1pPr algn="l">
              <a:defRPr sz="3000" b="1" i="0" cap="all" baseline="0">
                <a:solidFill>
                  <a:srgbClr val="0082BD"/>
                </a:solidFill>
                <a:latin typeface="Arial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339752" y="6165304"/>
            <a:ext cx="4464496" cy="692696"/>
          </a:xfrm>
        </p:spPr>
        <p:txBody>
          <a:bodyPr tIns="90000" bIns="90000" anchor="t" anchorCtr="0"/>
          <a:lstStyle>
            <a:lvl1pPr>
              <a:defRPr sz="1200" b="1" i="0" baseline="0">
                <a:solidFill>
                  <a:srgbClr val="0082BD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Presentation for Moscow Aerospace Meeting</a:t>
            </a:r>
            <a:endParaRPr lang="cs-CZ"/>
          </a:p>
        </p:txBody>
      </p:sp>
      <p:sp>
        <p:nvSpPr>
          <p:cNvPr id="9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1052513"/>
            <a:ext cx="719137" cy="647700"/>
          </a:xfrm>
          <a:solidFill>
            <a:srgbClr val="0082BD"/>
          </a:solidFill>
        </p:spPr>
        <p:txBody>
          <a:bodyPr anchor="ctr" anchorCtr="1"/>
          <a:lstStyle>
            <a:lvl1pPr algn="ctr">
              <a:buNone/>
              <a:defRPr sz="3000" b="1" cap="all" baseline="0">
                <a:solidFill>
                  <a:srgbClr val="FEC200"/>
                </a:solidFill>
              </a:defRPr>
            </a:lvl1pPr>
          </a:lstStyle>
          <a:p>
            <a:pPr lvl="0"/>
            <a:r>
              <a:rPr lang="cs-CZ" dirty="0" smtClean="0"/>
              <a:t>VT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000" b="1" i="0" cap="all" baseline="0">
                <a:solidFill>
                  <a:srgbClr val="0082BD"/>
                </a:solidFill>
                <a:latin typeface="Arial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000" b="0" i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8" name="Zástupný symbol pro číslo snímku 5"/>
          <p:cNvSpPr txBox="1">
            <a:spLocks/>
          </p:cNvSpPr>
          <p:nvPr/>
        </p:nvSpPr>
        <p:spPr>
          <a:xfrm>
            <a:off x="8100392" y="6165304"/>
            <a:ext cx="586408" cy="692696"/>
          </a:xfrm>
          <a:prstGeom prst="rect">
            <a:avLst/>
          </a:prstGeom>
          <a:solidFill>
            <a:srgbClr val="0082BD"/>
          </a:solidFill>
        </p:spPr>
        <p:txBody>
          <a:bodyPr vert="horz" lIns="91440" tIns="90000" rIns="91440" bIns="90000" rtlCol="0" anchor="t" anchorCtr="0"/>
          <a:lstStyle>
            <a:lvl1pPr algn="ctr">
              <a:defRPr sz="1500" b="1" i="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114F5-E648-46D1-B436-BD398BB4E864}" type="slidenum">
              <a:rPr kumimoji="0" lang="cs-CZ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339752" y="6165304"/>
            <a:ext cx="4464496" cy="692696"/>
          </a:xfrm>
        </p:spPr>
        <p:txBody>
          <a:bodyPr tIns="90000" bIns="90000" anchor="t" anchorCtr="0"/>
          <a:lstStyle>
            <a:lvl1pPr>
              <a:defRPr sz="1200" b="1" i="0" baseline="0">
                <a:solidFill>
                  <a:srgbClr val="0082BD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Presentation for Moscow Aerospace Meeting</a:t>
            </a:r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339752" y="6165304"/>
            <a:ext cx="4464496" cy="692696"/>
          </a:xfrm>
        </p:spPr>
        <p:txBody>
          <a:bodyPr tIns="90000" bIns="90000" anchor="t" anchorCtr="0"/>
          <a:lstStyle>
            <a:lvl1pPr>
              <a:defRPr sz="1200" b="1" i="0" baseline="0">
                <a:solidFill>
                  <a:srgbClr val="0082BD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Presentation for Moscow Aerospace Meeting</a:t>
            </a:r>
            <a:endParaRPr lang="cs-CZ"/>
          </a:p>
        </p:txBody>
      </p:sp>
      <p:sp>
        <p:nvSpPr>
          <p:cNvPr id="6" name="Zástupný symbol pro číslo snímku 5"/>
          <p:cNvSpPr txBox="1">
            <a:spLocks/>
          </p:cNvSpPr>
          <p:nvPr/>
        </p:nvSpPr>
        <p:spPr>
          <a:xfrm>
            <a:off x="8100392" y="6165304"/>
            <a:ext cx="586408" cy="692696"/>
          </a:xfrm>
          <a:prstGeom prst="rect">
            <a:avLst/>
          </a:prstGeom>
          <a:solidFill>
            <a:srgbClr val="0082BD"/>
          </a:solidFill>
        </p:spPr>
        <p:txBody>
          <a:bodyPr vert="horz" lIns="91440" tIns="90000" rIns="91440" bIns="90000" rtlCol="0" anchor="t" anchorCtr="0"/>
          <a:lstStyle>
            <a:lvl1pPr algn="ctr">
              <a:defRPr sz="1500" b="1" i="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114F5-E648-46D1-B436-BD398BB4E864}" type="slidenum">
              <a:rPr kumimoji="0" lang="cs-CZ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700808"/>
            <a:ext cx="5111750" cy="4425355"/>
          </a:xfrm>
        </p:spPr>
        <p:txBody>
          <a:bodyPr/>
          <a:lstStyle>
            <a:lvl1pPr>
              <a:buClr>
                <a:srgbClr val="0082BD"/>
              </a:buClr>
              <a:buFont typeface="Wingdings" pitchFamily="2" charset="2"/>
              <a:buChar char="§"/>
              <a:defRPr sz="2000"/>
            </a:lvl1pPr>
            <a:lvl2pPr>
              <a:buClr>
                <a:srgbClr val="0082BD"/>
              </a:buClr>
              <a:buFont typeface="Courier New" pitchFamily="49" charset="0"/>
              <a:buChar char="o"/>
              <a:defRPr sz="1800"/>
            </a:lvl2pPr>
            <a:lvl3pPr>
              <a:buClr>
                <a:srgbClr val="0082BD"/>
              </a:buCl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700808"/>
            <a:ext cx="3008313" cy="4425355"/>
          </a:xfrm>
        </p:spPr>
        <p:txBody>
          <a:bodyPr/>
          <a:lstStyle>
            <a:lvl1pPr marL="0" indent="0">
              <a:buNone/>
              <a:defRPr sz="1400" b="1" i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467544" y="1052736"/>
            <a:ext cx="8229600" cy="634082"/>
          </a:xfrm>
          <a:prstGeom prst="rect">
            <a:avLst/>
          </a:prstGeom>
          <a:ln w="19050">
            <a:solidFill>
              <a:srgbClr val="0082BD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3000" b="1" i="0" cap="all" baseline="0">
                <a:solidFill>
                  <a:srgbClr val="0082BD"/>
                </a:solidFill>
                <a:latin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1200" cap="all" spc="0" normalizeH="0" baseline="0" noProof="0" smtClean="0">
                <a:ln>
                  <a:noFill/>
                </a:ln>
                <a:solidFill>
                  <a:srgbClr val="0082BD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Klepnutím lze upravit styl předlohy nadpisů.</a:t>
            </a:r>
            <a:endParaRPr kumimoji="0" lang="cs-CZ" sz="3000" b="1" i="0" u="none" strike="noStrike" kern="1200" cap="all" spc="0" normalizeH="0" baseline="0" noProof="0" dirty="0">
              <a:ln>
                <a:noFill/>
              </a:ln>
              <a:solidFill>
                <a:srgbClr val="0082BD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339752" y="6165304"/>
            <a:ext cx="4464496" cy="692696"/>
          </a:xfrm>
        </p:spPr>
        <p:txBody>
          <a:bodyPr tIns="90000" bIns="90000" anchor="t" anchorCtr="0"/>
          <a:lstStyle>
            <a:lvl1pPr>
              <a:defRPr sz="1200" b="1" i="0" baseline="0">
                <a:solidFill>
                  <a:srgbClr val="0082BD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Presentation for Moscow Aerospace Meeting</a:t>
            </a:r>
            <a:endParaRPr lang="cs-CZ"/>
          </a:p>
        </p:txBody>
      </p:sp>
      <p:sp>
        <p:nvSpPr>
          <p:cNvPr id="11" name="Zástupný symbol pro číslo snímku 5"/>
          <p:cNvSpPr txBox="1">
            <a:spLocks/>
          </p:cNvSpPr>
          <p:nvPr/>
        </p:nvSpPr>
        <p:spPr>
          <a:xfrm>
            <a:off x="8100392" y="6165304"/>
            <a:ext cx="586408" cy="692696"/>
          </a:xfrm>
          <a:prstGeom prst="rect">
            <a:avLst/>
          </a:prstGeom>
          <a:solidFill>
            <a:srgbClr val="0082BD"/>
          </a:solidFill>
        </p:spPr>
        <p:txBody>
          <a:bodyPr vert="horz" lIns="91440" tIns="90000" rIns="91440" bIns="90000" rtlCol="0" anchor="t" anchorCtr="0"/>
          <a:lstStyle>
            <a:lvl1pPr algn="ctr">
              <a:defRPr sz="1500" b="1" i="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114F5-E648-46D1-B436-BD398BB4E864}" type="slidenum">
              <a:rPr kumimoji="0" lang="cs-CZ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700808"/>
            <a:ext cx="5111750" cy="4425355"/>
          </a:xfrm>
        </p:spPr>
        <p:txBody>
          <a:bodyPr/>
          <a:lstStyle>
            <a:lvl1pPr>
              <a:buClr>
                <a:srgbClr val="0082BD"/>
              </a:buClr>
              <a:buFont typeface="Wingdings" pitchFamily="2" charset="2"/>
              <a:buChar char="§"/>
              <a:defRPr sz="2000"/>
            </a:lvl1pPr>
            <a:lvl2pPr>
              <a:buClr>
                <a:srgbClr val="0082BD"/>
              </a:buClr>
              <a:buFont typeface="Courier New" pitchFamily="49" charset="0"/>
              <a:buChar char="o"/>
              <a:defRPr sz="1800"/>
            </a:lvl2pPr>
            <a:lvl3pPr>
              <a:buClr>
                <a:srgbClr val="0082BD"/>
              </a:buCl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700808"/>
            <a:ext cx="3008313" cy="4425355"/>
          </a:xfrm>
        </p:spPr>
        <p:txBody>
          <a:bodyPr/>
          <a:lstStyle>
            <a:lvl1pPr marL="0" indent="0">
              <a:buNone/>
              <a:defRPr sz="1400" b="1" i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1187624" y="1052736"/>
            <a:ext cx="7509520" cy="634082"/>
          </a:xfrm>
          <a:prstGeom prst="rect">
            <a:avLst/>
          </a:prstGeom>
          <a:ln w="19050">
            <a:solidFill>
              <a:srgbClr val="0082BD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3000" b="1" i="0" cap="all" baseline="0">
                <a:solidFill>
                  <a:srgbClr val="0082BD"/>
                </a:solidFill>
                <a:latin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82BD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Klepnutím lze upravit styl předlohy nadpisů.</a:t>
            </a:r>
            <a:endParaRPr kumimoji="0" lang="cs-CZ" sz="3000" b="1" i="0" u="none" strike="noStrike" kern="1200" cap="all" spc="0" normalizeH="0" baseline="0" noProof="0" dirty="0">
              <a:ln>
                <a:noFill/>
              </a:ln>
              <a:solidFill>
                <a:srgbClr val="0082BD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339752" y="6165304"/>
            <a:ext cx="4464496" cy="692696"/>
          </a:xfrm>
        </p:spPr>
        <p:txBody>
          <a:bodyPr tIns="90000" bIns="90000" anchor="t" anchorCtr="0"/>
          <a:lstStyle>
            <a:lvl1pPr>
              <a:defRPr sz="1200" b="1" i="0" baseline="0">
                <a:solidFill>
                  <a:srgbClr val="0082BD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Presentation for Moscow Aerospace Meeting</a:t>
            </a:r>
            <a:endParaRPr lang="cs-CZ"/>
          </a:p>
        </p:txBody>
      </p:sp>
      <p:sp>
        <p:nvSpPr>
          <p:cNvPr id="11" name="Zástupný symbol pro číslo snímku 5"/>
          <p:cNvSpPr txBox="1">
            <a:spLocks/>
          </p:cNvSpPr>
          <p:nvPr/>
        </p:nvSpPr>
        <p:spPr>
          <a:xfrm>
            <a:off x="8100392" y="6165304"/>
            <a:ext cx="586408" cy="692696"/>
          </a:xfrm>
          <a:prstGeom prst="rect">
            <a:avLst/>
          </a:prstGeom>
          <a:solidFill>
            <a:srgbClr val="0082BD"/>
          </a:solidFill>
        </p:spPr>
        <p:txBody>
          <a:bodyPr vert="horz" lIns="91440" tIns="90000" rIns="91440" bIns="90000" rtlCol="0" anchor="t" anchorCtr="0"/>
          <a:lstStyle>
            <a:lvl1pPr algn="ctr">
              <a:defRPr sz="1500" b="1" i="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114F5-E648-46D1-B436-BD398BB4E864}" type="slidenum">
              <a:rPr kumimoji="0" lang="cs-CZ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1052513"/>
            <a:ext cx="719137" cy="647700"/>
          </a:xfrm>
          <a:solidFill>
            <a:srgbClr val="0082BD"/>
          </a:solidFill>
        </p:spPr>
        <p:txBody>
          <a:bodyPr anchor="ctr" anchorCtr="1"/>
          <a:lstStyle>
            <a:lvl1pPr algn="ctr">
              <a:buNone/>
              <a:defRPr sz="3000" b="1" cap="all" baseline="0">
                <a:solidFill>
                  <a:srgbClr val="FEC200"/>
                </a:solidFill>
              </a:defRPr>
            </a:lvl1pPr>
          </a:lstStyle>
          <a:p>
            <a:pPr lvl="0"/>
            <a:r>
              <a:rPr lang="cs-CZ" dirty="0" smtClean="0"/>
              <a:t>VT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Autofit/>
          </a:bodyPr>
          <a:lstStyle>
            <a:lvl1pPr algn="l">
              <a:defRPr sz="3000" b="1" cap="all" baseline="0">
                <a:solidFill>
                  <a:srgbClr val="0082BD"/>
                </a:solidFill>
                <a:latin typeface="Arial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36748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339752" y="6165304"/>
            <a:ext cx="4464496" cy="692696"/>
          </a:xfrm>
        </p:spPr>
        <p:txBody>
          <a:bodyPr tIns="90000" bIns="90000" anchor="t" anchorCtr="0"/>
          <a:lstStyle>
            <a:lvl1pPr>
              <a:defRPr sz="1200" b="1" i="0" baseline="0">
                <a:solidFill>
                  <a:srgbClr val="0082BD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Presentation for Moscow Aerospace Meeting</a:t>
            </a:r>
            <a:endParaRPr lang="cs-CZ"/>
          </a:p>
        </p:txBody>
      </p:sp>
      <p:sp>
        <p:nvSpPr>
          <p:cNvPr id="10" name="Zástupný symbol pro číslo snímku 5"/>
          <p:cNvSpPr txBox="1">
            <a:spLocks/>
          </p:cNvSpPr>
          <p:nvPr/>
        </p:nvSpPr>
        <p:spPr>
          <a:xfrm>
            <a:off x="8100392" y="6165304"/>
            <a:ext cx="586408" cy="692696"/>
          </a:xfrm>
          <a:prstGeom prst="rect">
            <a:avLst/>
          </a:prstGeom>
          <a:solidFill>
            <a:srgbClr val="0082BD"/>
          </a:solidFill>
        </p:spPr>
        <p:txBody>
          <a:bodyPr vert="horz" lIns="91440" tIns="90000" rIns="91440" bIns="90000" rtlCol="0" anchor="t" anchorCtr="0"/>
          <a:lstStyle>
            <a:lvl1pPr algn="ctr">
              <a:defRPr sz="1500" b="1" i="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114F5-E648-46D1-B436-BD398BB4E864}" type="slidenum">
              <a:rPr kumimoji="0" lang="cs-CZ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700808"/>
            <a:ext cx="8229600" cy="4425355"/>
          </a:xfrm>
        </p:spPr>
        <p:txBody>
          <a:bodyPr vert="eaVert"/>
          <a:lstStyle>
            <a:lvl1pPr>
              <a:buClr>
                <a:srgbClr val="0082BD"/>
              </a:buClr>
              <a:buFont typeface="Wingdings" pitchFamily="2" charset="2"/>
              <a:buChar char="§"/>
              <a:defRPr sz="2000"/>
            </a:lvl1pPr>
            <a:lvl2pPr>
              <a:buClr>
                <a:srgbClr val="0082BD"/>
              </a:buClr>
              <a:buFont typeface="Courier New" pitchFamily="49" charset="0"/>
              <a:buChar char="o"/>
              <a:defRPr sz="1800"/>
            </a:lvl2pPr>
            <a:lvl3pPr>
              <a:buClr>
                <a:srgbClr val="0082BD"/>
              </a:buClr>
              <a:defRPr sz="1600"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67544" y="1052736"/>
            <a:ext cx="8229600" cy="634082"/>
          </a:xfrm>
          <a:prstGeom prst="rect">
            <a:avLst/>
          </a:prstGeom>
          <a:ln w="19050">
            <a:solidFill>
              <a:srgbClr val="0082BD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3000" b="1" i="0" cap="all" baseline="0">
                <a:solidFill>
                  <a:srgbClr val="0082BD"/>
                </a:solidFill>
                <a:latin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1200" cap="all" spc="0" normalizeH="0" baseline="0" noProof="0" smtClean="0">
                <a:ln>
                  <a:noFill/>
                </a:ln>
                <a:solidFill>
                  <a:srgbClr val="0082BD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Klepnutím lze upravit styl předlohy nadpisů.</a:t>
            </a:r>
            <a:endParaRPr kumimoji="0" lang="cs-CZ" sz="3000" b="1" i="0" u="none" strike="noStrike" kern="1200" cap="all" spc="0" normalizeH="0" baseline="0" noProof="0" dirty="0">
              <a:ln>
                <a:noFill/>
              </a:ln>
              <a:solidFill>
                <a:srgbClr val="0082BD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339752" y="6165304"/>
            <a:ext cx="4464496" cy="692696"/>
          </a:xfrm>
        </p:spPr>
        <p:txBody>
          <a:bodyPr tIns="90000" bIns="90000" anchor="t" anchorCtr="0"/>
          <a:lstStyle>
            <a:lvl1pPr>
              <a:defRPr sz="1200" b="1" i="0" baseline="0">
                <a:solidFill>
                  <a:srgbClr val="0082BD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Presentation for Moscow Aerospace Meeting</a:t>
            </a:r>
            <a:endParaRPr lang="cs-CZ"/>
          </a:p>
        </p:txBody>
      </p:sp>
      <p:sp>
        <p:nvSpPr>
          <p:cNvPr id="9" name="Zástupný symbol pro číslo snímku 5"/>
          <p:cNvSpPr txBox="1">
            <a:spLocks/>
          </p:cNvSpPr>
          <p:nvPr/>
        </p:nvSpPr>
        <p:spPr>
          <a:xfrm>
            <a:off x="8100392" y="6165304"/>
            <a:ext cx="586408" cy="692696"/>
          </a:xfrm>
          <a:prstGeom prst="rect">
            <a:avLst/>
          </a:prstGeom>
          <a:solidFill>
            <a:srgbClr val="0082BD"/>
          </a:solidFill>
        </p:spPr>
        <p:txBody>
          <a:bodyPr vert="horz" lIns="91440" tIns="90000" rIns="91440" bIns="90000" rtlCol="0" anchor="t" anchorCtr="0"/>
          <a:lstStyle>
            <a:lvl1pPr algn="ctr">
              <a:defRPr sz="1500" b="1" i="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114F5-E648-46D1-B436-BD398BB4E864}" type="slidenum">
              <a:rPr kumimoji="0" lang="cs-CZ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700808"/>
            <a:ext cx="8229600" cy="4425355"/>
          </a:xfrm>
        </p:spPr>
        <p:txBody>
          <a:bodyPr vert="eaVert"/>
          <a:lstStyle>
            <a:lvl1pPr>
              <a:buClr>
                <a:srgbClr val="0082BD"/>
              </a:buClr>
              <a:buFont typeface="Wingdings" pitchFamily="2" charset="2"/>
              <a:buChar char="§"/>
              <a:defRPr sz="2000"/>
            </a:lvl1pPr>
            <a:lvl2pPr>
              <a:buClr>
                <a:srgbClr val="0082BD"/>
              </a:buClr>
              <a:buFont typeface="Courier New" pitchFamily="49" charset="0"/>
              <a:buChar char="o"/>
              <a:defRPr sz="1800"/>
            </a:lvl2pPr>
            <a:lvl3pPr>
              <a:buClr>
                <a:srgbClr val="0082BD"/>
              </a:buClr>
              <a:defRPr sz="1600"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1187624" y="1052736"/>
            <a:ext cx="7509520" cy="634082"/>
          </a:xfrm>
          <a:prstGeom prst="rect">
            <a:avLst/>
          </a:prstGeom>
          <a:ln w="19050">
            <a:solidFill>
              <a:srgbClr val="0082BD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3000" b="1" i="0" cap="all" baseline="0">
                <a:solidFill>
                  <a:srgbClr val="0082BD"/>
                </a:solidFill>
                <a:latin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1200" cap="all" spc="0" normalizeH="0" baseline="0" noProof="0" smtClean="0">
                <a:ln>
                  <a:noFill/>
                </a:ln>
                <a:solidFill>
                  <a:srgbClr val="0082BD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Klepnutím lze upravit styl předlohy nadpisů.</a:t>
            </a:r>
            <a:endParaRPr kumimoji="0" lang="cs-CZ" sz="3000" b="1" i="0" u="none" strike="noStrike" kern="1200" cap="all" spc="0" normalizeH="0" baseline="0" noProof="0" dirty="0">
              <a:ln>
                <a:noFill/>
              </a:ln>
              <a:solidFill>
                <a:srgbClr val="0082BD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339752" y="6165304"/>
            <a:ext cx="4464496" cy="692696"/>
          </a:xfrm>
        </p:spPr>
        <p:txBody>
          <a:bodyPr tIns="90000" bIns="90000" anchor="t" anchorCtr="0"/>
          <a:lstStyle>
            <a:lvl1pPr>
              <a:defRPr sz="1200" b="1" i="0" baseline="0">
                <a:solidFill>
                  <a:srgbClr val="0082BD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Presentation for Moscow Aerospace Meeting</a:t>
            </a:r>
            <a:endParaRPr lang="cs-CZ"/>
          </a:p>
        </p:txBody>
      </p:sp>
      <p:sp>
        <p:nvSpPr>
          <p:cNvPr id="9" name="Zástupný symbol pro číslo snímku 5"/>
          <p:cNvSpPr txBox="1">
            <a:spLocks/>
          </p:cNvSpPr>
          <p:nvPr/>
        </p:nvSpPr>
        <p:spPr>
          <a:xfrm>
            <a:off x="8100392" y="6165304"/>
            <a:ext cx="586408" cy="692696"/>
          </a:xfrm>
          <a:prstGeom prst="rect">
            <a:avLst/>
          </a:prstGeom>
          <a:solidFill>
            <a:srgbClr val="0082BD"/>
          </a:solidFill>
        </p:spPr>
        <p:txBody>
          <a:bodyPr vert="horz" lIns="91440" tIns="90000" rIns="91440" bIns="90000" rtlCol="0" anchor="t" anchorCtr="0"/>
          <a:lstStyle>
            <a:lvl1pPr algn="ctr">
              <a:defRPr sz="1500" b="1" i="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114F5-E648-46D1-B436-BD398BB4E864}" type="slidenum">
              <a:rPr kumimoji="0" lang="cs-CZ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1052513"/>
            <a:ext cx="719137" cy="647700"/>
          </a:xfrm>
          <a:solidFill>
            <a:srgbClr val="0082BD"/>
          </a:solidFill>
        </p:spPr>
        <p:txBody>
          <a:bodyPr anchor="ctr" anchorCtr="1"/>
          <a:lstStyle>
            <a:lvl1pPr algn="ctr">
              <a:buNone/>
              <a:defRPr sz="3000" b="1" cap="all" baseline="0">
                <a:solidFill>
                  <a:srgbClr val="FEC200"/>
                </a:solidFill>
              </a:defRPr>
            </a:lvl1pPr>
          </a:lstStyle>
          <a:p>
            <a:pPr lvl="0"/>
            <a:r>
              <a:rPr lang="cs-CZ" dirty="0" smtClean="0"/>
              <a:t>VT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100392" y="1124744"/>
            <a:ext cx="586408" cy="5001419"/>
          </a:xfrm>
          <a:noFill/>
          <a:ln w="19050">
            <a:solidFill>
              <a:srgbClr val="0082BD"/>
            </a:solidFill>
          </a:ln>
        </p:spPr>
        <p:txBody>
          <a:bodyPr vert="eaVert">
            <a:noAutofit/>
          </a:bodyPr>
          <a:lstStyle>
            <a:lvl1pPr>
              <a:defRPr sz="3000" b="1" i="0" cap="all" baseline="0">
                <a:solidFill>
                  <a:srgbClr val="0082BD"/>
                </a:solidFill>
                <a:latin typeface="Arial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24744"/>
            <a:ext cx="7643192" cy="5001419"/>
          </a:xfrm>
        </p:spPr>
        <p:txBody>
          <a:bodyPr vert="eaVert"/>
          <a:lstStyle>
            <a:lvl1pPr>
              <a:buClr>
                <a:srgbClr val="0082BD"/>
              </a:buClr>
              <a:buFont typeface="Wingdings" pitchFamily="2" charset="2"/>
              <a:buChar char="§"/>
              <a:defRPr sz="2000"/>
            </a:lvl1pPr>
            <a:lvl2pPr>
              <a:buClr>
                <a:srgbClr val="0082BD"/>
              </a:buClr>
              <a:buFont typeface="Courier New" pitchFamily="49" charset="0"/>
              <a:buChar char="o"/>
              <a:defRPr sz="1800"/>
            </a:lvl2pPr>
            <a:lvl3pPr>
              <a:buClr>
                <a:srgbClr val="0082BD"/>
              </a:buClr>
              <a:defRPr sz="1600"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339752" y="6165304"/>
            <a:ext cx="4464496" cy="692696"/>
          </a:xfrm>
        </p:spPr>
        <p:txBody>
          <a:bodyPr tIns="90000" bIns="90000" anchor="t" anchorCtr="0"/>
          <a:lstStyle>
            <a:lvl1pPr>
              <a:defRPr sz="1200" b="1" i="0" baseline="0">
                <a:solidFill>
                  <a:srgbClr val="0082BD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Presentation for Moscow Aerospace Meeting</a:t>
            </a:r>
            <a:endParaRPr lang="cs-CZ"/>
          </a:p>
        </p:txBody>
      </p:sp>
      <p:sp>
        <p:nvSpPr>
          <p:cNvPr id="8" name="Zástupný symbol pro číslo snímku 5"/>
          <p:cNvSpPr txBox="1">
            <a:spLocks/>
          </p:cNvSpPr>
          <p:nvPr/>
        </p:nvSpPr>
        <p:spPr>
          <a:xfrm>
            <a:off x="8100392" y="6165304"/>
            <a:ext cx="586408" cy="692696"/>
          </a:xfrm>
          <a:prstGeom prst="rect">
            <a:avLst/>
          </a:prstGeom>
          <a:solidFill>
            <a:srgbClr val="0082BD"/>
          </a:solidFill>
        </p:spPr>
        <p:txBody>
          <a:bodyPr vert="horz" lIns="91440" tIns="90000" rIns="91440" bIns="90000" rtlCol="0" anchor="t" anchorCtr="0"/>
          <a:lstStyle>
            <a:lvl1pPr algn="ctr">
              <a:defRPr sz="1500" b="1" i="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114F5-E648-46D1-B436-BD398BB4E864}" type="slidenum">
              <a:rPr kumimoji="0" lang="cs-CZ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634082"/>
          </a:xfrm>
          <a:ln w="19050">
            <a:solidFill>
              <a:srgbClr val="0082BD"/>
            </a:solidFill>
          </a:ln>
        </p:spPr>
        <p:txBody>
          <a:bodyPr>
            <a:noAutofit/>
          </a:bodyPr>
          <a:lstStyle>
            <a:lvl1pPr algn="l">
              <a:defRPr sz="3000" b="1" i="0" cap="all" baseline="0">
                <a:solidFill>
                  <a:srgbClr val="0082BD"/>
                </a:solidFill>
                <a:latin typeface="Arial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339752" y="6165304"/>
            <a:ext cx="4464496" cy="692696"/>
          </a:xfrm>
        </p:spPr>
        <p:txBody>
          <a:bodyPr tIns="90000" bIns="90000" anchor="t" anchorCtr="0"/>
          <a:lstStyle>
            <a:lvl1pPr>
              <a:defRPr sz="1200" b="1" i="0" baseline="0">
                <a:solidFill>
                  <a:srgbClr val="0082BD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Presentation for Moscow Aerospace Meeting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100392" y="6165304"/>
            <a:ext cx="586408" cy="692696"/>
          </a:xfrm>
          <a:solidFill>
            <a:srgbClr val="0082BD"/>
          </a:solidFill>
        </p:spPr>
        <p:txBody>
          <a:bodyPr tIns="90000" anchor="t" anchorCtr="0"/>
          <a:lstStyle>
            <a:lvl1pPr algn="ctr">
              <a:defRPr sz="1400" b="1" i="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fld id="{CF8F9F54-E724-4A8A-8DFB-30B733A3C7A9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2"/>
          <p:cNvSpPr>
            <a:spLocks noGrp="1"/>
          </p:cNvSpPr>
          <p:nvPr>
            <p:ph sz="half" idx="13"/>
          </p:nvPr>
        </p:nvSpPr>
        <p:spPr>
          <a:xfrm>
            <a:off x="457200" y="1772816"/>
            <a:ext cx="8219256" cy="4353347"/>
          </a:xfrm>
        </p:spPr>
        <p:txBody>
          <a:bodyPr/>
          <a:lstStyle>
            <a:lvl1pPr>
              <a:buClr>
                <a:srgbClr val="0082BD"/>
              </a:buClr>
              <a:buFont typeface="Wingdings" pitchFamily="2" charset="2"/>
              <a:buChar char="§"/>
              <a:defRPr sz="2000" baseline="0"/>
            </a:lvl1pPr>
            <a:lvl2pPr>
              <a:buClr>
                <a:srgbClr val="0082BD"/>
              </a:buClr>
              <a:buFont typeface="Courier New" pitchFamily="49" charset="0"/>
              <a:buChar char="o"/>
              <a:defRPr sz="1800" baseline="0"/>
            </a:lvl2pPr>
            <a:lvl3pPr>
              <a:buClr>
                <a:srgbClr val="0082BD"/>
              </a:buClr>
              <a:defRPr sz="1600" baseline="0"/>
            </a:lvl3pPr>
            <a:lvl4pPr>
              <a:buClr>
                <a:srgbClr val="0082BD"/>
              </a:buCl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toda - 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1052736"/>
            <a:ext cx="7509520" cy="634082"/>
          </a:xfrm>
          <a:ln w="19050">
            <a:solidFill>
              <a:srgbClr val="0082BD"/>
            </a:solidFill>
          </a:ln>
        </p:spPr>
        <p:txBody>
          <a:bodyPr>
            <a:noAutofit/>
          </a:bodyPr>
          <a:lstStyle>
            <a:lvl1pPr algn="l">
              <a:defRPr sz="3000" b="1" i="0" cap="all" baseline="0">
                <a:solidFill>
                  <a:srgbClr val="0082BD"/>
                </a:solidFill>
                <a:latin typeface="Arial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339752" y="6165304"/>
            <a:ext cx="4464496" cy="692696"/>
          </a:xfrm>
        </p:spPr>
        <p:txBody>
          <a:bodyPr tIns="90000" bIns="90000" anchor="t" anchorCtr="0"/>
          <a:lstStyle>
            <a:lvl1pPr>
              <a:defRPr sz="1200" b="1" i="0" baseline="0">
                <a:solidFill>
                  <a:srgbClr val="0082BD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Presentation for Moscow Aerospace Meeting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100392" y="6165304"/>
            <a:ext cx="586408" cy="692696"/>
          </a:xfrm>
          <a:solidFill>
            <a:srgbClr val="0082BD"/>
          </a:solidFill>
        </p:spPr>
        <p:txBody>
          <a:bodyPr tIns="90000" anchor="t" anchorCtr="0"/>
          <a:lstStyle>
            <a:lvl1pPr algn="ctr">
              <a:defRPr sz="1400" b="1" i="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fld id="{CF8F9F54-E724-4A8A-8DFB-30B733A3C7A9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2"/>
          <p:cNvSpPr>
            <a:spLocks noGrp="1"/>
          </p:cNvSpPr>
          <p:nvPr>
            <p:ph sz="half" idx="13"/>
          </p:nvPr>
        </p:nvSpPr>
        <p:spPr>
          <a:xfrm>
            <a:off x="457200" y="1772816"/>
            <a:ext cx="8219256" cy="4353347"/>
          </a:xfrm>
        </p:spPr>
        <p:txBody>
          <a:bodyPr/>
          <a:lstStyle>
            <a:lvl1pPr>
              <a:buClr>
                <a:srgbClr val="0082BD"/>
              </a:buClr>
              <a:buFont typeface="Wingdings" pitchFamily="2" charset="2"/>
              <a:buChar char="§"/>
              <a:defRPr sz="2000" baseline="0"/>
            </a:lvl1pPr>
            <a:lvl2pPr>
              <a:buClr>
                <a:srgbClr val="0082BD"/>
              </a:buClr>
              <a:buFont typeface="Courier New" pitchFamily="49" charset="0"/>
              <a:buChar char="o"/>
              <a:defRPr sz="1800" baseline="0"/>
            </a:lvl2pPr>
            <a:lvl3pPr>
              <a:buClr>
                <a:srgbClr val="0082BD"/>
              </a:buClr>
              <a:defRPr sz="1600" baseline="0"/>
            </a:lvl3pPr>
            <a:lvl4pPr>
              <a:buClr>
                <a:srgbClr val="0082BD"/>
              </a:buCl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1052513"/>
            <a:ext cx="719137" cy="647700"/>
          </a:xfrm>
          <a:solidFill>
            <a:srgbClr val="0082BD"/>
          </a:solidFill>
        </p:spPr>
        <p:txBody>
          <a:bodyPr anchor="ctr" anchorCtr="1"/>
          <a:lstStyle>
            <a:lvl1pPr algn="ctr">
              <a:buNone/>
              <a:defRPr sz="3000" b="1" cap="all" baseline="0">
                <a:solidFill>
                  <a:srgbClr val="FEC200"/>
                </a:solidFill>
              </a:defRPr>
            </a:lvl1pPr>
          </a:lstStyle>
          <a:p>
            <a:pPr lvl="0"/>
            <a:r>
              <a:rPr lang="cs-CZ" dirty="0" smtClean="0"/>
              <a:t>VT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000" b="1" cap="all" baseline="0">
                <a:solidFill>
                  <a:srgbClr val="0082BD"/>
                </a:solidFill>
                <a:latin typeface="Arial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5"/>
          <p:cNvSpPr txBox="1">
            <a:spLocks/>
          </p:cNvSpPr>
          <p:nvPr/>
        </p:nvSpPr>
        <p:spPr>
          <a:xfrm>
            <a:off x="8100392" y="6165304"/>
            <a:ext cx="586408" cy="692696"/>
          </a:xfrm>
          <a:prstGeom prst="rect">
            <a:avLst/>
          </a:prstGeom>
          <a:solidFill>
            <a:srgbClr val="0082BD"/>
          </a:solidFill>
        </p:spPr>
        <p:txBody>
          <a:bodyPr vert="horz" lIns="91440" tIns="90000" rIns="91440" bIns="45720" rtlCol="0" anchor="t" anchorCtr="0"/>
          <a:lstStyle>
            <a:lvl1pPr algn="ctr">
              <a:defRPr sz="1500" b="1" i="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114F5-E648-46D1-B436-BD398BB4E864}" type="slidenum">
              <a:rPr kumimoji="0" lang="cs-CZ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339752" y="6165304"/>
            <a:ext cx="4464496" cy="692696"/>
          </a:xfrm>
        </p:spPr>
        <p:txBody>
          <a:bodyPr tIns="90000" bIns="90000" anchor="t" anchorCtr="0"/>
          <a:lstStyle>
            <a:lvl1pPr>
              <a:defRPr sz="1200" b="1" i="0" baseline="0">
                <a:solidFill>
                  <a:srgbClr val="0082BD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Presentation for Moscow Aerospace Meeting</a:t>
            </a: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4038600" cy="4353347"/>
          </a:xfrm>
        </p:spPr>
        <p:txBody>
          <a:bodyPr/>
          <a:lstStyle>
            <a:lvl1pPr>
              <a:buClr>
                <a:srgbClr val="0082BD"/>
              </a:buClr>
              <a:buFont typeface="Wingdings" pitchFamily="2" charset="2"/>
              <a:buChar char="§"/>
              <a:defRPr sz="2000" baseline="0"/>
            </a:lvl1pPr>
            <a:lvl2pPr>
              <a:buClr>
                <a:srgbClr val="0082BD"/>
              </a:buClr>
              <a:buFont typeface="Courier New" pitchFamily="49" charset="0"/>
              <a:buChar char="o"/>
              <a:defRPr sz="1800" baseline="0"/>
            </a:lvl2pPr>
            <a:lvl3pPr>
              <a:buClr>
                <a:srgbClr val="0082BD"/>
              </a:buClr>
              <a:defRPr sz="1600" baseline="0"/>
            </a:lvl3pPr>
            <a:lvl4pPr>
              <a:buClr>
                <a:srgbClr val="0082BD"/>
              </a:buCl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634082"/>
          </a:xfrm>
          <a:ln w="19050">
            <a:solidFill>
              <a:srgbClr val="0082BD"/>
            </a:solidFill>
          </a:ln>
        </p:spPr>
        <p:txBody>
          <a:bodyPr>
            <a:noAutofit/>
          </a:bodyPr>
          <a:lstStyle>
            <a:lvl1pPr algn="l">
              <a:defRPr sz="3000" b="1" i="0" cap="all" baseline="0">
                <a:solidFill>
                  <a:srgbClr val="0082BD"/>
                </a:solidFill>
                <a:latin typeface="Arial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10" name="Zástupný symbol pro číslo snímku 5"/>
          <p:cNvSpPr txBox="1">
            <a:spLocks/>
          </p:cNvSpPr>
          <p:nvPr/>
        </p:nvSpPr>
        <p:spPr>
          <a:xfrm>
            <a:off x="8100392" y="6165304"/>
            <a:ext cx="586408" cy="692696"/>
          </a:xfrm>
          <a:prstGeom prst="rect">
            <a:avLst/>
          </a:prstGeom>
          <a:solidFill>
            <a:srgbClr val="0082BD"/>
          </a:solidFill>
        </p:spPr>
        <p:txBody>
          <a:bodyPr vert="horz" lIns="91440" tIns="90000" rIns="91440" bIns="45720" rtlCol="0" anchor="t" anchorCtr="0"/>
          <a:lstStyle>
            <a:lvl1pPr algn="ctr">
              <a:defRPr sz="1500" b="1" i="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114F5-E648-46D1-B436-BD398BB4E864}" type="slidenum">
              <a:rPr kumimoji="0" lang="cs-CZ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339752" y="6165304"/>
            <a:ext cx="4464496" cy="692696"/>
          </a:xfrm>
        </p:spPr>
        <p:txBody>
          <a:bodyPr tIns="90000" bIns="90000" anchor="t" anchorCtr="0"/>
          <a:lstStyle>
            <a:lvl1pPr>
              <a:defRPr sz="1200" b="1" i="0" baseline="0">
                <a:solidFill>
                  <a:srgbClr val="0082BD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Presentation for Moscow Aerospace Meeting</a:t>
            </a:r>
            <a:endParaRPr lang="cs-CZ"/>
          </a:p>
        </p:txBody>
      </p:sp>
      <p:sp>
        <p:nvSpPr>
          <p:cNvPr id="13" name="Zástupný symbol pro obsah 2"/>
          <p:cNvSpPr>
            <a:spLocks noGrp="1"/>
          </p:cNvSpPr>
          <p:nvPr>
            <p:ph sz="half" idx="12"/>
          </p:nvPr>
        </p:nvSpPr>
        <p:spPr>
          <a:xfrm>
            <a:off x="4644008" y="1772816"/>
            <a:ext cx="4038600" cy="4353347"/>
          </a:xfrm>
        </p:spPr>
        <p:txBody>
          <a:bodyPr/>
          <a:lstStyle>
            <a:lvl1pPr>
              <a:buClr>
                <a:srgbClr val="0082BD"/>
              </a:buClr>
              <a:buFont typeface="Wingdings" pitchFamily="2" charset="2"/>
              <a:buChar char="§"/>
              <a:defRPr sz="2000" baseline="0"/>
            </a:lvl1pPr>
            <a:lvl2pPr>
              <a:buClr>
                <a:srgbClr val="0082BD"/>
              </a:buClr>
              <a:buFont typeface="Courier New" pitchFamily="49" charset="0"/>
              <a:buChar char="o"/>
              <a:defRPr sz="1800" baseline="0"/>
            </a:lvl2pPr>
            <a:lvl3pPr>
              <a:buClr>
                <a:srgbClr val="0082BD"/>
              </a:buClr>
              <a:defRPr sz="1600" baseline="0"/>
            </a:lvl3pPr>
            <a:lvl4pPr>
              <a:buClr>
                <a:srgbClr val="0082BD"/>
              </a:buCl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toda - 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4038600" cy="4353347"/>
          </a:xfrm>
        </p:spPr>
        <p:txBody>
          <a:bodyPr/>
          <a:lstStyle>
            <a:lvl1pPr>
              <a:buClr>
                <a:srgbClr val="0082BD"/>
              </a:buClr>
              <a:buFont typeface="Wingdings" pitchFamily="2" charset="2"/>
              <a:buChar char="§"/>
              <a:defRPr sz="2000" baseline="0"/>
            </a:lvl1pPr>
            <a:lvl2pPr>
              <a:buClr>
                <a:srgbClr val="0082BD"/>
              </a:buClr>
              <a:buFont typeface="Courier New" pitchFamily="49" charset="0"/>
              <a:buChar char="o"/>
              <a:defRPr sz="1800" baseline="0"/>
            </a:lvl2pPr>
            <a:lvl3pPr>
              <a:buClr>
                <a:srgbClr val="0082BD"/>
              </a:buClr>
              <a:defRPr sz="1600" baseline="0"/>
            </a:lvl3pPr>
            <a:lvl4pPr>
              <a:buClr>
                <a:srgbClr val="0082BD"/>
              </a:buCl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1187624" y="1052736"/>
            <a:ext cx="7509520" cy="634082"/>
          </a:xfrm>
          <a:ln w="19050">
            <a:solidFill>
              <a:srgbClr val="0082BD"/>
            </a:solidFill>
          </a:ln>
        </p:spPr>
        <p:txBody>
          <a:bodyPr>
            <a:noAutofit/>
          </a:bodyPr>
          <a:lstStyle>
            <a:lvl1pPr algn="l">
              <a:defRPr sz="3000" b="1" i="0" cap="all" baseline="0">
                <a:solidFill>
                  <a:srgbClr val="0082BD"/>
                </a:solidFill>
                <a:latin typeface="Arial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10" name="Zástupný symbol pro číslo snímku 5"/>
          <p:cNvSpPr txBox="1">
            <a:spLocks/>
          </p:cNvSpPr>
          <p:nvPr/>
        </p:nvSpPr>
        <p:spPr>
          <a:xfrm>
            <a:off x="8100392" y="6165304"/>
            <a:ext cx="586408" cy="692696"/>
          </a:xfrm>
          <a:prstGeom prst="rect">
            <a:avLst/>
          </a:prstGeom>
          <a:solidFill>
            <a:srgbClr val="0082BD"/>
          </a:solidFill>
        </p:spPr>
        <p:txBody>
          <a:bodyPr vert="horz" lIns="91440" tIns="90000" rIns="91440" bIns="45720" rtlCol="0" anchor="t" anchorCtr="0"/>
          <a:lstStyle>
            <a:lvl1pPr algn="ctr">
              <a:defRPr sz="1500" b="1" i="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114F5-E648-46D1-B436-BD398BB4E864}" type="slidenum">
              <a:rPr kumimoji="0" lang="cs-CZ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339752" y="6165304"/>
            <a:ext cx="4464496" cy="692696"/>
          </a:xfrm>
        </p:spPr>
        <p:txBody>
          <a:bodyPr tIns="90000" bIns="90000" anchor="t" anchorCtr="0"/>
          <a:lstStyle>
            <a:lvl1pPr>
              <a:defRPr sz="1200" b="1" i="0" baseline="0">
                <a:solidFill>
                  <a:srgbClr val="0082BD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Presentation for Moscow Aerospace Meeting</a:t>
            </a:r>
            <a:endParaRPr lang="cs-CZ"/>
          </a:p>
        </p:txBody>
      </p:sp>
      <p:sp>
        <p:nvSpPr>
          <p:cNvPr id="13" name="Zástupný symbol pro obsah 2"/>
          <p:cNvSpPr>
            <a:spLocks noGrp="1"/>
          </p:cNvSpPr>
          <p:nvPr>
            <p:ph sz="half" idx="12"/>
          </p:nvPr>
        </p:nvSpPr>
        <p:spPr>
          <a:xfrm>
            <a:off x="4644008" y="1772816"/>
            <a:ext cx="4038600" cy="4353347"/>
          </a:xfrm>
        </p:spPr>
        <p:txBody>
          <a:bodyPr/>
          <a:lstStyle>
            <a:lvl1pPr>
              <a:buClr>
                <a:srgbClr val="0082BD"/>
              </a:buClr>
              <a:buFont typeface="Wingdings" pitchFamily="2" charset="2"/>
              <a:buChar char="§"/>
              <a:defRPr sz="2000" baseline="0"/>
            </a:lvl1pPr>
            <a:lvl2pPr>
              <a:buClr>
                <a:srgbClr val="0082BD"/>
              </a:buClr>
              <a:buFont typeface="Courier New" pitchFamily="49" charset="0"/>
              <a:buChar char="o"/>
              <a:defRPr sz="1800" baseline="0"/>
            </a:lvl2pPr>
            <a:lvl3pPr>
              <a:buClr>
                <a:srgbClr val="0082BD"/>
              </a:buClr>
              <a:defRPr sz="1600" baseline="0"/>
            </a:lvl3pPr>
            <a:lvl4pPr>
              <a:buClr>
                <a:srgbClr val="0082BD"/>
              </a:buCl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1052513"/>
            <a:ext cx="719137" cy="647700"/>
          </a:xfrm>
          <a:solidFill>
            <a:srgbClr val="0082BD"/>
          </a:solidFill>
        </p:spPr>
        <p:txBody>
          <a:bodyPr anchor="ctr" anchorCtr="1"/>
          <a:lstStyle>
            <a:lvl1pPr algn="ctr">
              <a:buNone/>
              <a:defRPr sz="3000" b="1" cap="all" baseline="0">
                <a:solidFill>
                  <a:srgbClr val="FEC200"/>
                </a:solidFill>
              </a:defRPr>
            </a:lvl1pPr>
          </a:lstStyle>
          <a:p>
            <a:pPr lvl="0"/>
            <a:r>
              <a:rPr lang="cs-CZ" dirty="0" smtClean="0"/>
              <a:t>VT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nadpisy 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4040188" cy="63976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0082B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634082"/>
          </a:xfrm>
          <a:ln w="19050">
            <a:solidFill>
              <a:srgbClr val="0082BD"/>
            </a:solidFill>
          </a:ln>
        </p:spPr>
        <p:txBody>
          <a:bodyPr>
            <a:noAutofit/>
          </a:bodyPr>
          <a:lstStyle>
            <a:lvl1pPr algn="l">
              <a:defRPr sz="3000" b="1" i="0" cap="all" baseline="0">
                <a:solidFill>
                  <a:srgbClr val="0082BD"/>
                </a:solidFill>
                <a:latin typeface="Arial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11" name="Zástupný symbol pro číslo snímku 5"/>
          <p:cNvSpPr txBox="1">
            <a:spLocks/>
          </p:cNvSpPr>
          <p:nvPr/>
        </p:nvSpPr>
        <p:spPr>
          <a:xfrm>
            <a:off x="8100392" y="6165304"/>
            <a:ext cx="586408" cy="692696"/>
          </a:xfrm>
          <a:prstGeom prst="rect">
            <a:avLst/>
          </a:prstGeom>
          <a:solidFill>
            <a:srgbClr val="0082BD"/>
          </a:solidFill>
        </p:spPr>
        <p:txBody>
          <a:bodyPr vert="horz" lIns="91440" tIns="90000" rIns="91440" bIns="45720" rtlCol="0" anchor="t" anchorCtr="0"/>
          <a:lstStyle>
            <a:lvl1pPr algn="ctr">
              <a:defRPr sz="1500" b="1" i="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114F5-E648-46D1-B436-BD398BB4E864}" type="slidenum">
              <a:rPr kumimoji="0" lang="cs-CZ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339752" y="6165304"/>
            <a:ext cx="4464496" cy="692696"/>
          </a:xfrm>
        </p:spPr>
        <p:txBody>
          <a:bodyPr tIns="90000" bIns="90000" anchor="t" anchorCtr="0"/>
          <a:lstStyle>
            <a:lvl1pPr>
              <a:defRPr sz="1200" b="1" i="0" baseline="0">
                <a:solidFill>
                  <a:srgbClr val="0082BD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Presentation for Moscow Aerospace Meeting</a:t>
            </a:r>
            <a:endParaRPr lang="cs-CZ"/>
          </a:p>
        </p:txBody>
      </p:sp>
      <p:sp>
        <p:nvSpPr>
          <p:cNvPr id="14" name="Zástupný symbol pro text 2"/>
          <p:cNvSpPr>
            <a:spLocks noGrp="1"/>
          </p:cNvSpPr>
          <p:nvPr>
            <p:ph type="body" idx="12"/>
          </p:nvPr>
        </p:nvSpPr>
        <p:spPr>
          <a:xfrm>
            <a:off x="4644008" y="1844824"/>
            <a:ext cx="4040188" cy="63976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0082B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Zástupný symbol pro obsah 2"/>
          <p:cNvSpPr>
            <a:spLocks noGrp="1"/>
          </p:cNvSpPr>
          <p:nvPr>
            <p:ph sz="half" idx="13"/>
          </p:nvPr>
        </p:nvSpPr>
        <p:spPr>
          <a:xfrm>
            <a:off x="457200" y="2492896"/>
            <a:ext cx="4038600" cy="3633267"/>
          </a:xfrm>
        </p:spPr>
        <p:txBody>
          <a:bodyPr/>
          <a:lstStyle>
            <a:lvl1pPr>
              <a:buClr>
                <a:srgbClr val="0082BD"/>
              </a:buClr>
              <a:buFont typeface="Wingdings" pitchFamily="2" charset="2"/>
              <a:buChar char="§"/>
              <a:defRPr sz="2000" baseline="0"/>
            </a:lvl1pPr>
            <a:lvl2pPr>
              <a:buClr>
                <a:srgbClr val="0082BD"/>
              </a:buClr>
              <a:buFont typeface="Courier New" pitchFamily="49" charset="0"/>
              <a:buChar char="o"/>
              <a:defRPr sz="1800" baseline="0"/>
            </a:lvl2pPr>
            <a:lvl3pPr>
              <a:buClr>
                <a:srgbClr val="0082BD"/>
              </a:buClr>
              <a:defRPr sz="1600" baseline="0"/>
            </a:lvl3pPr>
            <a:lvl4pPr>
              <a:buClr>
                <a:srgbClr val="0082BD"/>
              </a:buCl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7" name="Zástupný symbol pro obsah 2"/>
          <p:cNvSpPr>
            <a:spLocks noGrp="1"/>
          </p:cNvSpPr>
          <p:nvPr>
            <p:ph sz="half" idx="14"/>
          </p:nvPr>
        </p:nvSpPr>
        <p:spPr>
          <a:xfrm>
            <a:off x="4644008" y="2492896"/>
            <a:ext cx="4038600" cy="3633267"/>
          </a:xfrm>
        </p:spPr>
        <p:txBody>
          <a:bodyPr/>
          <a:lstStyle>
            <a:lvl1pPr>
              <a:buClr>
                <a:srgbClr val="0082BD"/>
              </a:buClr>
              <a:buFont typeface="Wingdings" pitchFamily="2" charset="2"/>
              <a:buChar char="§"/>
              <a:defRPr sz="2000" baseline="0"/>
            </a:lvl1pPr>
            <a:lvl2pPr>
              <a:buClr>
                <a:srgbClr val="0082BD"/>
              </a:buClr>
              <a:buFont typeface="Courier New" pitchFamily="49" charset="0"/>
              <a:buChar char="o"/>
              <a:defRPr sz="1800" baseline="0"/>
            </a:lvl2pPr>
            <a:lvl3pPr>
              <a:buClr>
                <a:srgbClr val="0082BD"/>
              </a:buClr>
              <a:defRPr sz="1600" baseline="0"/>
            </a:lvl3pPr>
            <a:lvl4pPr>
              <a:buClr>
                <a:srgbClr val="0082BD"/>
              </a:buCl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toda - dva nadpisy 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4040188" cy="63976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0082B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1187624" y="1052736"/>
            <a:ext cx="7509520" cy="634082"/>
          </a:xfrm>
          <a:ln w="19050">
            <a:solidFill>
              <a:srgbClr val="0082BD"/>
            </a:solidFill>
          </a:ln>
        </p:spPr>
        <p:txBody>
          <a:bodyPr>
            <a:noAutofit/>
          </a:bodyPr>
          <a:lstStyle>
            <a:lvl1pPr algn="l">
              <a:defRPr sz="3000" b="1" i="0" cap="all" baseline="0">
                <a:solidFill>
                  <a:srgbClr val="0082BD"/>
                </a:solidFill>
                <a:latin typeface="Arial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11" name="Zástupný symbol pro číslo snímku 5"/>
          <p:cNvSpPr txBox="1">
            <a:spLocks/>
          </p:cNvSpPr>
          <p:nvPr/>
        </p:nvSpPr>
        <p:spPr>
          <a:xfrm>
            <a:off x="8100392" y="6165304"/>
            <a:ext cx="586408" cy="692696"/>
          </a:xfrm>
          <a:prstGeom prst="rect">
            <a:avLst/>
          </a:prstGeom>
          <a:solidFill>
            <a:srgbClr val="0082BD"/>
          </a:solidFill>
        </p:spPr>
        <p:txBody>
          <a:bodyPr vert="horz" lIns="91440" tIns="90000" rIns="91440" bIns="45720" rtlCol="0" anchor="t" anchorCtr="0"/>
          <a:lstStyle>
            <a:lvl1pPr algn="ctr">
              <a:defRPr sz="1500" b="1" i="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114F5-E648-46D1-B436-BD398BB4E864}" type="slidenum">
              <a:rPr kumimoji="0" lang="cs-CZ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339752" y="6165304"/>
            <a:ext cx="4464496" cy="692696"/>
          </a:xfrm>
        </p:spPr>
        <p:txBody>
          <a:bodyPr tIns="90000" bIns="90000" anchor="t" anchorCtr="0"/>
          <a:lstStyle>
            <a:lvl1pPr>
              <a:defRPr sz="1200" b="1" i="0" baseline="0">
                <a:solidFill>
                  <a:srgbClr val="0082BD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Presentation for Moscow Aerospace Meeting</a:t>
            </a:r>
            <a:endParaRPr lang="cs-CZ"/>
          </a:p>
        </p:txBody>
      </p:sp>
      <p:sp>
        <p:nvSpPr>
          <p:cNvPr id="14" name="Zástupný symbol pro text 2"/>
          <p:cNvSpPr>
            <a:spLocks noGrp="1"/>
          </p:cNvSpPr>
          <p:nvPr>
            <p:ph type="body" idx="12"/>
          </p:nvPr>
        </p:nvSpPr>
        <p:spPr>
          <a:xfrm>
            <a:off x="4644008" y="1844824"/>
            <a:ext cx="4040188" cy="63976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0082B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Zástupný symbol pro obsah 2"/>
          <p:cNvSpPr>
            <a:spLocks noGrp="1"/>
          </p:cNvSpPr>
          <p:nvPr>
            <p:ph sz="half" idx="13"/>
          </p:nvPr>
        </p:nvSpPr>
        <p:spPr>
          <a:xfrm>
            <a:off x="457200" y="2492896"/>
            <a:ext cx="4038600" cy="3633267"/>
          </a:xfrm>
        </p:spPr>
        <p:txBody>
          <a:bodyPr/>
          <a:lstStyle>
            <a:lvl1pPr>
              <a:buClr>
                <a:srgbClr val="0082BD"/>
              </a:buClr>
              <a:buFont typeface="Wingdings" pitchFamily="2" charset="2"/>
              <a:buChar char="§"/>
              <a:defRPr sz="2000" baseline="0"/>
            </a:lvl1pPr>
            <a:lvl2pPr>
              <a:buClr>
                <a:srgbClr val="0082BD"/>
              </a:buClr>
              <a:buFont typeface="Courier New" pitchFamily="49" charset="0"/>
              <a:buChar char="o"/>
              <a:defRPr sz="1800" baseline="0"/>
            </a:lvl2pPr>
            <a:lvl3pPr>
              <a:buClr>
                <a:srgbClr val="0082BD"/>
              </a:buClr>
              <a:defRPr sz="1600" baseline="0"/>
            </a:lvl3pPr>
            <a:lvl4pPr>
              <a:buClr>
                <a:srgbClr val="0082BD"/>
              </a:buCl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7" name="Zástupný symbol pro obsah 2"/>
          <p:cNvSpPr>
            <a:spLocks noGrp="1"/>
          </p:cNvSpPr>
          <p:nvPr>
            <p:ph sz="half" idx="14"/>
          </p:nvPr>
        </p:nvSpPr>
        <p:spPr>
          <a:xfrm>
            <a:off x="4644008" y="2492896"/>
            <a:ext cx="4038600" cy="3633267"/>
          </a:xfrm>
        </p:spPr>
        <p:txBody>
          <a:bodyPr/>
          <a:lstStyle>
            <a:lvl1pPr>
              <a:buClr>
                <a:srgbClr val="0082BD"/>
              </a:buClr>
              <a:buFont typeface="Wingdings" pitchFamily="2" charset="2"/>
              <a:buChar char="§"/>
              <a:defRPr sz="2000" baseline="0"/>
            </a:lvl1pPr>
            <a:lvl2pPr>
              <a:buClr>
                <a:srgbClr val="0082BD"/>
              </a:buClr>
              <a:buFont typeface="Courier New" pitchFamily="49" charset="0"/>
              <a:buChar char="o"/>
              <a:defRPr sz="1800" baseline="0"/>
            </a:lvl2pPr>
            <a:lvl3pPr>
              <a:buClr>
                <a:srgbClr val="0082BD"/>
              </a:buClr>
              <a:defRPr sz="1600" baseline="0"/>
            </a:lvl3pPr>
            <a:lvl4pPr>
              <a:buClr>
                <a:srgbClr val="0082BD"/>
              </a:buCl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3" name="Zástupný symbol pro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468313" y="1052513"/>
            <a:ext cx="719137" cy="647700"/>
          </a:xfrm>
          <a:solidFill>
            <a:srgbClr val="0082BD"/>
          </a:solidFill>
        </p:spPr>
        <p:txBody>
          <a:bodyPr anchor="ctr" anchorCtr="1"/>
          <a:lstStyle>
            <a:lvl1pPr algn="ctr">
              <a:buNone/>
              <a:defRPr sz="3000" b="1" cap="all" baseline="0">
                <a:solidFill>
                  <a:srgbClr val="FEC200"/>
                </a:solidFill>
              </a:defRPr>
            </a:lvl1pPr>
          </a:lstStyle>
          <a:p>
            <a:pPr lvl="0"/>
            <a:r>
              <a:rPr lang="cs-CZ" dirty="0" smtClean="0"/>
              <a:t>VT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 txBox="1">
            <a:spLocks/>
          </p:cNvSpPr>
          <p:nvPr/>
        </p:nvSpPr>
        <p:spPr>
          <a:xfrm>
            <a:off x="8100392" y="6165304"/>
            <a:ext cx="586408" cy="692696"/>
          </a:xfrm>
          <a:prstGeom prst="rect">
            <a:avLst/>
          </a:prstGeom>
          <a:solidFill>
            <a:srgbClr val="0082BD"/>
          </a:solidFill>
        </p:spPr>
        <p:txBody>
          <a:bodyPr vert="horz" lIns="91440" tIns="90000" rIns="91440" bIns="90000" rtlCol="0" anchor="t" anchorCtr="0"/>
          <a:lstStyle>
            <a:lvl1pPr algn="ctr">
              <a:defRPr sz="1500" b="1" i="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114F5-E648-46D1-B436-BD398BB4E864}" type="slidenum">
              <a:rPr kumimoji="0" lang="cs-CZ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634082"/>
          </a:xfrm>
          <a:ln w="19050">
            <a:solidFill>
              <a:srgbClr val="0082BD"/>
            </a:solidFill>
          </a:ln>
        </p:spPr>
        <p:txBody>
          <a:bodyPr>
            <a:noAutofit/>
          </a:bodyPr>
          <a:lstStyle>
            <a:lvl1pPr algn="l">
              <a:defRPr sz="3000" b="1" i="0" cap="all" baseline="0">
                <a:solidFill>
                  <a:srgbClr val="0082BD"/>
                </a:solidFill>
                <a:latin typeface="Arial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339752" y="6165304"/>
            <a:ext cx="4464496" cy="692696"/>
          </a:xfrm>
        </p:spPr>
        <p:txBody>
          <a:bodyPr tIns="90000" bIns="90000" anchor="t" anchorCtr="0"/>
          <a:lstStyle>
            <a:lvl1pPr>
              <a:defRPr sz="1200" b="1" i="0" baseline="0">
                <a:solidFill>
                  <a:srgbClr val="0082BD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Presentation for Moscow Aerospace Meeting</a:t>
            </a:r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0" cstate="print">
            <a:lum/>
          </a:blip>
          <a:srcRect/>
          <a:stretch>
            <a:fillRect t="-10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Presentation for Moscow Aerospace Meeting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F9F54-E724-4A8A-8DFB-30B733A3C7A9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Presentation for Moscow Aerospace Meeting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F636E-6548-48D5-B05B-8CAED3BEC70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g.cz/" TargetMode="External"/><Relationship Id="rId2" Type="http://schemas.openxmlformats.org/officeDocument/2006/relationships/hyperlink" Target="http://www.atgtesting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1628800"/>
            <a:ext cx="8208912" cy="891530"/>
          </a:xfrm>
        </p:spPr>
        <p:txBody>
          <a:bodyPr/>
          <a:lstStyle/>
          <a:p>
            <a:r>
              <a:rPr lang="ru-RU" dirty="0" smtClean="0"/>
              <a:t>ПРЕЗЕНТАЦИЯ 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Atg</a:t>
            </a:r>
            <a:r>
              <a:rPr lang="ru-RU" dirty="0" smtClean="0"/>
              <a:t> </a:t>
            </a:r>
            <a:r>
              <a:rPr lang="cs-CZ" dirty="0" smtClean="0"/>
              <a:t>/ LA COMPOSITE</a:t>
            </a:r>
            <a:r>
              <a:rPr lang="ru-RU" dirty="0" smtClean="0"/>
              <a:t> </a:t>
            </a:r>
            <a:r>
              <a:rPr lang="ru-RU" dirty="0" smtClean="0"/>
              <a:t>2015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Семинар в Чешском Посольстве для авиационных предприятий России</a:t>
            </a:r>
            <a:endParaRPr lang="cs-CZ" dirty="0"/>
          </a:p>
        </p:txBody>
      </p:sp>
      <p:sp>
        <p:nvSpPr>
          <p:cNvPr id="5" name="Zástupný symbol pro datum 3"/>
          <p:cNvSpPr txBox="1">
            <a:spLocks/>
          </p:cNvSpPr>
          <p:nvPr/>
        </p:nvSpPr>
        <p:spPr>
          <a:xfrm>
            <a:off x="6588224" y="6332537"/>
            <a:ext cx="2160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6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 err="1" smtClean="0"/>
              <a:t>Збынек</a:t>
            </a:r>
            <a:r>
              <a:rPr lang="ru-RU" dirty="0" smtClean="0"/>
              <a:t> </a:t>
            </a:r>
            <a:r>
              <a:rPr lang="ru-RU" dirty="0" err="1" smtClean="0"/>
              <a:t>Завадил</a:t>
            </a:r>
            <a:r>
              <a:rPr lang="cs-CZ" dirty="0" smtClean="0"/>
              <a:t>L 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 15</a:t>
            </a:r>
            <a:r>
              <a:rPr lang="ru-RU" dirty="0" smtClean="0"/>
              <a:t> октября</a:t>
            </a:r>
            <a:r>
              <a:rPr lang="cs-CZ" dirty="0" smtClean="0"/>
              <a:t>, 2015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234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КОМПЛЕКСНЫЕ РЕШЕНИЯ ДЛЯ НК В АВИАКОСМИЧЕСКОЙ ПРОМЫШЛЕННОСТИ</a:t>
            </a:r>
            <a:endParaRPr lang="cs-CZ" sz="24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for Moscow Aerospace Meeting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Продукция и услуги</a:t>
            </a:r>
            <a:endParaRPr lang="en-US" b="1" dirty="0" smtClean="0"/>
          </a:p>
          <a:p>
            <a:r>
              <a:rPr lang="ru-RU" dirty="0" smtClean="0"/>
              <a:t>Ответственный специалист по НК Уровень 3</a:t>
            </a:r>
            <a:endParaRPr lang="en-US" dirty="0" smtClean="0"/>
          </a:p>
          <a:p>
            <a:r>
              <a:rPr lang="ru-RU" dirty="0" smtClean="0"/>
              <a:t>Консультационные услуги по НК Уровень 3</a:t>
            </a:r>
            <a:endParaRPr lang="en-US" dirty="0" smtClean="0"/>
          </a:p>
          <a:p>
            <a:r>
              <a:rPr lang="ru-RU" dirty="0" smtClean="0"/>
              <a:t>Сертификация персонала НК</a:t>
            </a:r>
            <a:endParaRPr lang="en-US" dirty="0" smtClean="0"/>
          </a:p>
          <a:p>
            <a:r>
              <a:rPr lang="ru-RU" dirty="0" smtClean="0"/>
              <a:t>Предоставление собственного персонала НК Уровень 2</a:t>
            </a:r>
            <a:endParaRPr lang="en-US" dirty="0" smtClean="0"/>
          </a:p>
          <a:p>
            <a:r>
              <a:rPr lang="ru-RU" dirty="0" smtClean="0"/>
              <a:t>Оборудование и расходные материалы НК (производство и </a:t>
            </a:r>
            <a:r>
              <a:rPr lang="ru-RU" dirty="0" err="1" smtClean="0"/>
              <a:t>дистрибъюция</a:t>
            </a:r>
            <a:r>
              <a:rPr lang="en-US" dirty="0" smtClean="0"/>
              <a:t>)</a:t>
            </a:r>
          </a:p>
          <a:p>
            <a:r>
              <a:rPr lang="ru-RU" dirty="0" smtClean="0"/>
              <a:t>Подготовка документов для Процессов НК </a:t>
            </a:r>
            <a:r>
              <a:rPr lang="en-US" dirty="0" smtClean="0"/>
              <a:t> (</a:t>
            </a:r>
            <a:r>
              <a:rPr lang="ru-RU" dirty="0" smtClean="0"/>
              <a:t>Письменное Руководство и Письменные Процедуры</a:t>
            </a:r>
            <a:r>
              <a:rPr lang="en-US" dirty="0" smtClean="0"/>
              <a:t>/</a:t>
            </a:r>
            <a:r>
              <a:rPr lang="ru-RU" dirty="0" smtClean="0"/>
              <a:t>Методики)</a:t>
            </a:r>
            <a:endParaRPr lang="en-US" dirty="0" smtClean="0"/>
          </a:p>
          <a:p>
            <a:r>
              <a:rPr lang="ru-RU" dirty="0" smtClean="0"/>
              <a:t>Поддержка в процедурах одобрения Заказчика (Аудиты заказчиков</a:t>
            </a:r>
            <a:r>
              <a:rPr lang="en-US" dirty="0" smtClean="0"/>
              <a:t>, NADCAP </a:t>
            </a:r>
            <a:r>
              <a:rPr lang="ru-RU" dirty="0" smtClean="0"/>
              <a:t>и др.</a:t>
            </a:r>
            <a:r>
              <a:rPr lang="en-US" dirty="0" smtClean="0"/>
              <a:t>)</a:t>
            </a:r>
            <a:endParaRPr lang="cs-CZ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en-US" b="1" dirty="0" smtClean="0"/>
              <a:t>ATG </a:t>
            </a:r>
            <a:r>
              <a:rPr lang="ru-RU" b="1" dirty="0" smtClean="0"/>
              <a:t>предоставляет услуги по процессам НК со своим оборудованием</a:t>
            </a:r>
            <a:r>
              <a:rPr lang="en-US" b="1" dirty="0" smtClean="0"/>
              <a:t> (</a:t>
            </a:r>
            <a:r>
              <a:rPr lang="ru-RU" b="1" dirty="0" smtClean="0"/>
              <a:t>в том числе капиллярное по</a:t>
            </a:r>
            <a:r>
              <a:rPr lang="en-US" b="1" dirty="0" smtClean="0"/>
              <a:t> ASTM 1417, </a:t>
            </a:r>
            <a:r>
              <a:rPr lang="ru-RU" b="1" dirty="0" smtClean="0"/>
              <a:t>магнитопорошковое по</a:t>
            </a:r>
            <a:r>
              <a:rPr lang="en-US" b="1" dirty="0" smtClean="0"/>
              <a:t> ASTM 1444, </a:t>
            </a:r>
            <a:r>
              <a:rPr lang="ru-RU" b="1" dirty="0" err="1" smtClean="0"/>
              <a:t>вихретоковое</a:t>
            </a:r>
            <a:r>
              <a:rPr lang="ru-RU" b="1" dirty="0" smtClean="0"/>
              <a:t> и другие</a:t>
            </a:r>
            <a:r>
              <a:rPr lang="en-US" b="1" dirty="0" smtClean="0"/>
              <a:t>)</a:t>
            </a:r>
          </a:p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9F54-E724-4A8A-8DFB-30B733A3C7A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748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dirty="0" smtClean="0"/>
              <a:t>ПРИМЕРЫ ОБОРУДОВАНИЯ</a:t>
            </a:r>
            <a:r>
              <a:rPr lang="cs-CZ" sz="2600" dirty="0" smtClean="0"/>
              <a:t> ATG </a:t>
            </a:r>
            <a:endParaRPr lang="cs-CZ" sz="26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for Moscow Aerospace Meeting</a:t>
            </a:r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996" y="1832163"/>
            <a:ext cx="2721565" cy="1812862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9F54-E724-4A8A-8DFB-30B733A3C7A9}" type="slidenum">
              <a:rPr lang="cs-CZ" smtClean="0"/>
              <a:t>11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7" y="1832163"/>
            <a:ext cx="2716626" cy="181108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" t="30068" r="425" b="12519"/>
          <a:stretch/>
        </p:blipFill>
        <p:spPr>
          <a:xfrm>
            <a:off x="491068" y="3746705"/>
            <a:ext cx="8185388" cy="231970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6176" y="1832163"/>
            <a:ext cx="2520280" cy="181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76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ОДОБРЕНИЯ ПОЛУЧЕННЫЕ </a:t>
            </a:r>
            <a:r>
              <a:rPr lang="en-US" sz="2000" dirty="0" smtClean="0"/>
              <a:t>ATG </a:t>
            </a:r>
            <a:r>
              <a:rPr lang="ru-RU" sz="2000" dirty="0" smtClean="0"/>
              <a:t>ДЕМОНТСТРИРУЮЩИЕ НАШИ ТЕХНОЛОГИЧЕСКИЕ ДОСТИЖЕНИЯ</a:t>
            </a:r>
            <a:endParaRPr lang="cs-CZ" sz="24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for Moscow Aerospace Meeting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ru-RU" b="1" dirty="0" smtClean="0"/>
              <a:t>Важные одобрения Группы </a:t>
            </a:r>
            <a:r>
              <a:rPr lang="cs-CZ" b="1" dirty="0" smtClean="0"/>
              <a:t> ATG</a:t>
            </a:r>
          </a:p>
          <a:p>
            <a:r>
              <a:rPr lang="ru-RU" dirty="0" smtClean="0"/>
              <a:t>Сертификат </a:t>
            </a:r>
            <a:r>
              <a:rPr lang="en-US" dirty="0" smtClean="0"/>
              <a:t>NADCAP </a:t>
            </a:r>
            <a:r>
              <a:rPr lang="ru-RU" dirty="0" smtClean="0"/>
              <a:t>по капиллярным процессам</a:t>
            </a:r>
            <a:endParaRPr lang="en-US" dirty="0"/>
          </a:p>
          <a:p>
            <a:r>
              <a:rPr lang="en-US" dirty="0" smtClean="0"/>
              <a:t>EASA PART 145 D1</a:t>
            </a:r>
            <a:r>
              <a:rPr lang="cs-CZ" dirty="0" smtClean="0"/>
              <a:t> </a:t>
            </a:r>
          </a:p>
          <a:p>
            <a:r>
              <a:rPr lang="ru-RU" dirty="0" smtClean="0"/>
              <a:t>Одобрение персонала НК от Чешского Национального Совета по НК</a:t>
            </a:r>
            <a:endParaRPr lang="en-US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9F54-E724-4A8A-8DFB-30B733A3C7A9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735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ПРЕДЛОЖЕНИЯ ДЛЯ РОССИЙСКИХ ПАРТНЕРОВ</a:t>
            </a:r>
            <a:endParaRPr lang="cs-CZ" sz="28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for Moscow Aerospace Meeting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lvl="0" indent="0">
              <a:buNone/>
            </a:pPr>
            <a:endParaRPr lang="cs-CZ" b="1" dirty="0" smtClean="0"/>
          </a:p>
          <a:p>
            <a:pPr marL="0" lvl="0" indent="0">
              <a:buNone/>
            </a:pPr>
            <a:r>
              <a:rPr lang="ru-RU" b="1" dirty="0" smtClean="0"/>
              <a:t>Квалификация персонала НК принимаемая по международным стандартам </a:t>
            </a:r>
            <a:r>
              <a:rPr lang="en-US" b="1" dirty="0" smtClean="0"/>
              <a:t> </a:t>
            </a:r>
            <a:r>
              <a:rPr lang="en-US" b="1" dirty="0"/>
              <a:t>EN 4170/NAS410</a:t>
            </a:r>
            <a:endParaRPr lang="cs-CZ" b="1" dirty="0"/>
          </a:p>
          <a:p>
            <a:r>
              <a:rPr lang="ru-RU" dirty="0" smtClean="0"/>
              <a:t>Получение Одобрения Национальным Советом по НК в авиации </a:t>
            </a:r>
            <a:r>
              <a:rPr lang="en-US" dirty="0" smtClean="0"/>
              <a:t> (</a:t>
            </a:r>
            <a:r>
              <a:rPr lang="ru-RU" dirty="0" smtClean="0"/>
              <a:t>член европейского </a:t>
            </a:r>
            <a:r>
              <a:rPr lang="ru-RU" dirty="0"/>
              <a:t>С</a:t>
            </a:r>
            <a:r>
              <a:rPr lang="ru-RU" dirty="0" smtClean="0"/>
              <a:t>овета</a:t>
            </a:r>
            <a:r>
              <a:rPr lang="en-US" dirty="0" smtClean="0"/>
              <a:t>)</a:t>
            </a:r>
            <a:r>
              <a:rPr lang="ru-RU" dirty="0" smtClean="0"/>
              <a:t> в РФ</a:t>
            </a:r>
            <a:endParaRPr lang="cs-CZ" dirty="0"/>
          </a:p>
          <a:p>
            <a:r>
              <a:rPr lang="ru-RU" dirty="0" smtClean="0"/>
              <a:t>Одобрение от </a:t>
            </a:r>
            <a:r>
              <a:rPr lang="ru-RU" dirty="0" err="1" smtClean="0"/>
              <a:t>Росавиации</a:t>
            </a:r>
            <a:r>
              <a:rPr lang="en-US" dirty="0" smtClean="0"/>
              <a:t>: </a:t>
            </a:r>
            <a:r>
              <a:rPr lang="ru-RU" dirty="0" smtClean="0"/>
              <a:t> </a:t>
            </a:r>
            <a:r>
              <a:rPr lang="en-US" dirty="0" smtClean="0"/>
              <a:t>ATG - </a:t>
            </a:r>
            <a:r>
              <a:rPr lang="ru-RU" dirty="0" smtClean="0"/>
              <a:t>единственный работающий в России одобренный Учебный Центр</a:t>
            </a:r>
            <a:endParaRPr lang="cs-CZ" dirty="0"/>
          </a:p>
          <a:p>
            <a:pPr lvl="1"/>
            <a:r>
              <a:rPr lang="ru-RU" dirty="0" smtClean="0"/>
              <a:t>Включая одобренные  </a:t>
            </a:r>
            <a:r>
              <a:rPr lang="ru-RU" dirty="0" err="1" smtClean="0"/>
              <a:t>Росавиацией</a:t>
            </a:r>
            <a:r>
              <a:rPr lang="ru-RU" dirty="0" smtClean="0"/>
              <a:t> программы обучения по НК</a:t>
            </a:r>
            <a:endParaRPr lang="cs-CZ" dirty="0"/>
          </a:p>
          <a:p>
            <a:r>
              <a:rPr lang="ru-RU" dirty="0" smtClean="0"/>
              <a:t>Обучение по всем методам и уровням НК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9F54-E724-4A8A-8DFB-30B733A3C7A9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707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ПРЕДЛОЖЕНИЯ ДЛЯ РОССИЙСКИХ ПАРТНЕРОВ</a:t>
            </a:r>
            <a:endParaRPr lang="cs-CZ" sz="24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for Moscow Aerospace Meeting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lvl="0" indent="0">
              <a:buNone/>
            </a:pPr>
            <a:endParaRPr lang="cs-CZ" b="1" dirty="0" smtClean="0"/>
          </a:p>
          <a:p>
            <a:pPr marL="0" lvl="0" indent="0">
              <a:buNone/>
            </a:pPr>
            <a:r>
              <a:rPr lang="ru-RU" b="1" dirty="0" smtClean="0"/>
              <a:t>Поддержка по НК Уровень 3 для выполнения Специальных Процессов</a:t>
            </a:r>
            <a:endParaRPr lang="cs-CZ" b="1" dirty="0"/>
          </a:p>
          <a:p>
            <a:r>
              <a:rPr lang="ru-RU" dirty="0" smtClean="0"/>
              <a:t>Поддержка в аудитах проводимых Заказчиками</a:t>
            </a:r>
            <a:endParaRPr lang="cs-CZ" dirty="0"/>
          </a:p>
          <a:p>
            <a:r>
              <a:rPr lang="ru-RU" dirty="0" smtClean="0"/>
              <a:t>Поддержка в аудитах</a:t>
            </a:r>
            <a:r>
              <a:rPr lang="en-US" dirty="0" smtClean="0"/>
              <a:t> NADCAP</a:t>
            </a:r>
            <a:r>
              <a:rPr lang="ru-RU" dirty="0" smtClean="0"/>
              <a:t> и других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9F54-E724-4A8A-8DFB-30B733A3C7A9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299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ПРЕДЛОЖЕНИЯ ДЛЯ РОССИЙСКИХ ЗАКАЗЧИКОВ</a:t>
            </a:r>
            <a:endParaRPr lang="cs-CZ" sz="24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for Moscow Aerospace Meeting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lvl="0" indent="0">
              <a:buNone/>
            </a:pPr>
            <a:endParaRPr lang="cs-CZ" b="1" dirty="0" smtClean="0"/>
          </a:p>
          <a:p>
            <a:pPr marL="0" lvl="0" indent="0">
              <a:buNone/>
            </a:pPr>
            <a:r>
              <a:rPr lang="ru-RU" b="1" dirty="0" smtClean="0"/>
              <a:t>Поставки оборудования НК</a:t>
            </a:r>
            <a:r>
              <a:rPr lang="en-US" b="1" dirty="0" smtClean="0"/>
              <a:t> </a:t>
            </a:r>
            <a:r>
              <a:rPr lang="cs-CZ" b="1" dirty="0" smtClean="0"/>
              <a:t>(</a:t>
            </a:r>
            <a:r>
              <a:rPr lang="ru-RU" b="1" dirty="0" smtClean="0"/>
              <a:t>примеры</a:t>
            </a:r>
            <a:r>
              <a:rPr lang="cs-CZ" b="1" dirty="0" smtClean="0"/>
              <a:t>)</a:t>
            </a:r>
            <a:endParaRPr lang="cs-CZ" b="1" dirty="0"/>
          </a:p>
          <a:p>
            <a:r>
              <a:rPr lang="ru-RU" dirty="0" smtClean="0"/>
              <a:t>Капиллярные линии вместе со смежными процессами (водоподготовка</a:t>
            </a:r>
            <a:r>
              <a:rPr lang="en-US" dirty="0" smtClean="0"/>
              <a:t>, </a:t>
            </a:r>
            <a:r>
              <a:rPr lang="ru-RU" dirty="0" smtClean="0"/>
              <a:t>обезжиривание</a:t>
            </a:r>
            <a:r>
              <a:rPr lang="en-US" dirty="0" smtClean="0"/>
              <a:t>, </a:t>
            </a:r>
            <a:r>
              <a:rPr lang="ru-RU" dirty="0" smtClean="0"/>
              <a:t>травление) по российским стандартам </a:t>
            </a:r>
            <a:r>
              <a:rPr lang="en-US" dirty="0" smtClean="0"/>
              <a:t> </a:t>
            </a:r>
            <a:r>
              <a:rPr lang="ru-RU" dirty="0" smtClean="0"/>
              <a:t>или по стандарту </a:t>
            </a:r>
            <a:r>
              <a:rPr lang="en-US" dirty="0" smtClean="0"/>
              <a:t>ASTM </a:t>
            </a:r>
            <a:r>
              <a:rPr lang="en-US" dirty="0"/>
              <a:t>1417 </a:t>
            </a:r>
            <a:endParaRPr lang="cs-CZ" dirty="0"/>
          </a:p>
          <a:p>
            <a:r>
              <a:rPr lang="ru-RU" dirty="0" smtClean="0"/>
              <a:t>Магнитопорошковые системы по российским стандартам и по </a:t>
            </a:r>
            <a:r>
              <a:rPr lang="en-US" dirty="0" smtClean="0"/>
              <a:t> </a:t>
            </a:r>
            <a:r>
              <a:rPr lang="en-US" dirty="0"/>
              <a:t>ASTM 1444 </a:t>
            </a:r>
            <a:r>
              <a:rPr lang="en-US" dirty="0" smtClean="0"/>
              <a:t>(</a:t>
            </a:r>
            <a:r>
              <a:rPr lang="ru-RU" dirty="0" smtClean="0"/>
              <a:t>включая специальную технологию </a:t>
            </a:r>
            <a:r>
              <a:rPr lang="en-US" dirty="0" smtClean="0"/>
              <a:t>Quick Brake)</a:t>
            </a:r>
            <a:endParaRPr lang="cs-CZ" dirty="0"/>
          </a:p>
          <a:p>
            <a:r>
              <a:rPr lang="ru-RU" dirty="0" smtClean="0"/>
              <a:t>Автоматизированные системы </a:t>
            </a:r>
            <a:r>
              <a:rPr lang="ru-RU" dirty="0" err="1" smtClean="0"/>
              <a:t>вихретокового</a:t>
            </a:r>
            <a:r>
              <a:rPr lang="ru-RU" dirty="0" smtClean="0"/>
              <a:t> контроля</a:t>
            </a:r>
            <a:endParaRPr lang="cs-CZ" dirty="0"/>
          </a:p>
          <a:p>
            <a:r>
              <a:rPr lang="ru-RU" dirty="0" smtClean="0"/>
              <a:t>Автоматизированные  системы ультразвукового </a:t>
            </a:r>
            <a:r>
              <a:rPr lang="ru-RU" dirty="0" err="1" smtClean="0"/>
              <a:t>котроля</a:t>
            </a:r>
            <a:endParaRPr lang="cs-CZ" dirty="0"/>
          </a:p>
          <a:p>
            <a:r>
              <a:rPr lang="ru-RU" dirty="0" smtClean="0"/>
              <a:t>Системы контроля методом </a:t>
            </a:r>
            <a:r>
              <a:rPr lang="ru-RU" dirty="0" err="1" smtClean="0"/>
              <a:t>течеискания</a:t>
            </a:r>
            <a:r>
              <a:rPr lang="en-US" dirty="0" smtClean="0"/>
              <a:t> 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9F54-E724-4A8A-8DFB-30B733A3C7A9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446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ПРЕДЛОЖЕНИЯ ДЛЯ РОССИЙСКИХ ЗАКАЗЧИКОВ</a:t>
            </a:r>
            <a:endParaRPr lang="cs-CZ" sz="24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for Moscow Aerospace Meeting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lvl="0" indent="0">
              <a:buNone/>
            </a:pPr>
            <a:endParaRPr lang="cs-CZ" b="1" dirty="0" smtClean="0"/>
          </a:p>
          <a:p>
            <a:pPr marL="0" lvl="0" indent="0" algn="ctr">
              <a:buNone/>
            </a:pPr>
            <a:endParaRPr lang="cs-CZ" b="1" dirty="0" smtClean="0"/>
          </a:p>
          <a:p>
            <a:pPr marL="0" lvl="0" indent="0" algn="ctr">
              <a:buNone/>
            </a:pPr>
            <a:endParaRPr lang="cs-CZ" b="1" dirty="0" smtClean="0"/>
          </a:p>
          <a:p>
            <a:pPr marL="0" lvl="0" indent="0" algn="ctr">
              <a:buNone/>
            </a:pPr>
            <a:endParaRPr lang="cs-CZ" b="1" dirty="0"/>
          </a:p>
          <a:p>
            <a:pPr marL="0" lvl="0" indent="0" algn="ctr">
              <a:buNone/>
            </a:pPr>
            <a:r>
              <a:rPr lang="ru-RU" b="1" dirty="0" smtClean="0"/>
              <a:t>Группа </a:t>
            </a:r>
            <a:r>
              <a:rPr lang="cs-CZ" b="1" dirty="0" smtClean="0"/>
              <a:t>ATG </a:t>
            </a:r>
            <a:r>
              <a:rPr lang="ru-RU" b="1" dirty="0" smtClean="0"/>
              <a:t>способна обеспечить полную поддержку при выполнении всего процесса НК на площадке Заказчика и по требованиям Заказчика</a:t>
            </a:r>
            <a:endParaRPr lang="cs-CZ" b="1" dirty="0" smtClean="0"/>
          </a:p>
          <a:p>
            <a:pPr marL="0" lvl="0" indent="0" algn="ctr">
              <a:buNone/>
            </a:pPr>
            <a:endParaRPr lang="cs-CZ" b="1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9F54-E724-4A8A-8DFB-30B733A3C7A9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467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ПРЕДЛОЖЕНИЯ ДЛЯ РОССИЙСКИХ ПАРТНЕРОВ</a:t>
            </a:r>
            <a:endParaRPr lang="cs-CZ" sz="24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for Moscow Aerospace Meeting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lvl="0" indent="0">
              <a:buNone/>
            </a:pPr>
            <a:endParaRPr lang="cs-CZ" b="1" dirty="0" smtClean="0"/>
          </a:p>
          <a:p>
            <a:pPr marL="0" lvl="0" indent="0" algn="ctr">
              <a:buNone/>
            </a:pPr>
            <a:endParaRPr lang="cs-CZ" b="1" dirty="0" smtClean="0"/>
          </a:p>
          <a:p>
            <a:pPr marL="0" lvl="0" indent="0" algn="ctr">
              <a:buNone/>
            </a:pPr>
            <a:endParaRPr lang="cs-CZ" b="1" dirty="0" smtClean="0"/>
          </a:p>
          <a:p>
            <a:pPr marL="0" lvl="0" indent="0" algn="ctr">
              <a:buNone/>
            </a:pPr>
            <a:endParaRPr lang="cs-CZ" b="1" dirty="0"/>
          </a:p>
          <a:p>
            <a:pPr marL="0" lvl="0" indent="0" algn="ctr">
              <a:buNone/>
            </a:pPr>
            <a:r>
              <a:rPr lang="ru-RU" b="1" dirty="0" smtClean="0"/>
              <a:t>Группа </a:t>
            </a:r>
            <a:r>
              <a:rPr lang="cs-CZ" b="1" dirty="0" smtClean="0"/>
              <a:t>ATG </a:t>
            </a:r>
            <a:r>
              <a:rPr lang="ru-RU" b="1" dirty="0" smtClean="0"/>
              <a:t> готова обеспечить поддержку Заказчика по установлению контактов и взаимного сотрудничества с потенциальными партнерами и заказчиками в Европе</a:t>
            </a:r>
            <a:endParaRPr lang="cs-CZ" b="1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9F54-E724-4A8A-8DFB-30B733A3C7A9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864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ДРУГИЕ ВИДЫ ДЕЯТЕЛЬНОСТИ ГРУППЫ </a:t>
            </a:r>
            <a:r>
              <a:rPr lang="cs-CZ" sz="2400" dirty="0" smtClean="0"/>
              <a:t>ATG </a:t>
            </a:r>
            <a:endParaRPr lang="cs-CZ" sz="28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for Moscow Aerospace Meeting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ru-RU" b="1" dirty="0" smtClean="0"/>
              <a:t>Дочерняя компания </a:t>
            </a:r>
            <a:r>
              <a:rPr lang="en-US" b="1" dirty="0" smtClean="0"/>
              <a:t>LA </a:t>
            </a:r>
            <a:r>
              <a:rPr lang="en-US" b="1" dirty="0"/>
              <a:t>composite  </a:t>
            </a:r>
            <a:r>
              <a:rPr lang="ru-RU" b="1" dirty="0" smtClean="0"/>
              <a:t>разрабатывает и производит продукцию  из композитных материалов по автоклавной технологии</a:t>
            </a:r>
            <a:endParaRPr lang="cs-CZ" b="1" dirty="0"/>
          </a:p>
          <a:p>
            <a:r>
              <a:rPr lang="ru-RU" dirty="0" smtClean="0"/>
              <a:t>Имеет одобрение </a:t>
            </a:r>
            <a:r>
              <a:rPr lang="en-US" dirty="0" smtClean="0"/>
              <a:t>EASA </a:t>
            </a:r>
            <a:r>
              <a:rPr lang="en-US" dirty="0"/>
              <a:t>Part 21 </a:t>
            </a:r>
            <a:endParaRPr lang="cs-CZ" dirty="0"/>
          </a:p>
          <a:p>
            <a:r>
              <a:rPr lang="ru-RU" dirty="0" smtClean="0"/>
              <a:t>Имеет одобрение</a:t>
            </a:r>
            <a:r>
              <a:rPr lang="en-US" dirty="0" smtClean="0"/>
              <a:t> </a:t>
            </a:r>
            <a:r>
              <a:rPr lang="en-US" dirty="0"/>
              <a:t>Airbus Helicopters</a:t>
            </a:r>
            <a:endParaRPr lang="cs-CZ" dirty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ru-RU" b="1" dirty="0" smtClean="0"/>
              <a:t>Российские организации</a:t>
            </a:r>
            <a:r>
              <a:rPr lang="en-US" b="1" dirty="0" smtClean="0"/>
              <a:t>/</a:t>
            </a:r>
            <a:r>
              <a:rPr lang="ru-RU" b="1" dirty="0" smtClean="0"/>
              <a:t>партнеры</a:t>
            </a:r>
            <a:endParaRPr lang="cs-CZ" b="1" dirty="0" smtClean="0"/>
          </a:p>
          <a:p>
            <a:r>
              <a:rPr lang="ru-RU" dirty="0" smtClean="0"/>
              <a:t>АЛТА Русь</a:t>
            </a:r>
            <a:endParaRPr lang="cs-CZ" dirty="0" smtClean="0"/>
          </a:p>
          <a:p>
            <a:r>
              <a:rPr lang="en-US" dirty="0" smtClean="0"/>
              <a:t>ATG </a:t>
            </a:r>
            <a:r>
              <a:rPr lang="ru-RU" dirty="0" smtClean="0"/>
              <a:t>Академия НК</a:t>
            </a:r>
            <a:endParaRPr lang="cs-CZ" dirty="0" smtClean="0"/>
          </a:p>
          <a:p>
            <a:r>
              <a:rPr lang="en-US" dirty="0" smtClean="0"/>
              <a:t>S7 engineering</a:t>
            </a:r>
            <a:endParaRPr lang="cs-CZ" dirty="0" smtClean="0"/>
          </a:p>
          <a:p>
            <a:pPr marL="0" lvl="0" indent="0" algn="ctr">
              <a:buNone/>
            </a:pPr>
            <a:endParaRPr lang="cs-CZ" b="1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9F54-E724-4A8A-8DFB-30B733A3C7A9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168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РЕФЕРЕНЦИИ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for Moscow Aerospace Meeting</a:t>
            </a:r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13"/>
          </p:nvPr>
        </p:nvSpPr>
        <p:spPr/>
        <p:txBody>
          <a:bodyPr>
            <a:normAutofit fontScale="77500" lnSpcReduction="20000"/>
          </a:bodyPr>
          <a:lstStyle/>
          <a:p>
            <a:pPr marL="0" indent="0" fontAlgn="t">
              <a:buNone/>
            </a:pPr>
            <a:r>
              <a:rPr lang="ru-RU" b="1" dirty="0" smtClean="0"/>
              <a:t>Оборудование и производство</a:t>
            </a:r>
            <a:endParaRPr lang="cs-CZ" dirty="0"/>
          </a:p>
          <a:p>
            <a:pPr fontAlgn="t"/>
            <a:r>
              <a:rPr lang="cs-CZ" dirty="0"/>
              <a:t>WSK Rseszow  </a:t>
            </a:r>
            <a:r>
              <a:rPr lang="cs-CZ" dirty="0" smtClean="0"/>
              <a:t>(</a:t>
            </a:r>
            <a:r>
              <a:rPr lang="ru-RU" dirty="0" smtClean="0"/>
              <a:t>одобрено для </a:t>
            </a:r>
            <a:r>
              <a:rPr lang="cs-CZ" dirty="0" smtClean="0"/>
              <a:t> </a:t>
            </a:r>
            <a:r>
              <a:rPr lang="cs-CZ" dirty="0"/>
              <a:t>PW) – </a:t>
            </a:r>
            <a:r>
              <a:rPr lang="ru-RU" dirty="0" smtClean="0"/>
              <a:t>капиллярные и магнитопорошковые системы</a:t>
            </a:r>
            <a:endParaRPr lang="cs-CZ" dirty="0"/>
          </a:p>
          <a:p>
            <a:pPr fontAlgn="t"/>
            <a:r>
              <a:rPr lang="cs-CZ" dirty="0"/>
              <a:t>PCC </a:t>
            </a:r>
            <a:r>
              <a:rPr lang="ru-RU" dirty="0" err="1" smtClean="0"/>
              <a:t>Плзень</a:t>
            </a:r>
            <a:r>
              <a:rPr lang="cs-CZ" dirty="0" smtClean="0"/>
              <a:t> (</a:t>
            </a:r>
            <a:r>
              <a:rPr lang="ru-RU" dirty="0" smtClean="0"/>
              <a:t>одобрено для</a:t>
            </a:r>
            <a:r>
              <a:rPr lang="cs-CZ" dirty="0" smtClean="0"/>
              <a:t> </a:t>
            </a:r>
            <a:r>
              <a:rPr lang="cs-CZ" dirty="0"/>
              <a:t>RR, GE, Snecma) – </a:t>
            </a:r>
            <a:r>
              <a:rPr lang="ru-RU" dirty="0" smtClean="0"/>
              <a:t>ультразвуковые системы</a:t>
            </a:r>
            <a:endParaRPr lang="cs-CZ" dirty="0"/>
          </a:p>
          <a:p>
            <a:pPr fontAlgn="t"/>
            <a:r>
              <a:rPr lang="cs-CZ" dirty="0"/>
              <a:t>ELBIT Bacau </a:t>
            </a:r>
            <a:r>
              <a:rPr lang="cs-CZ" dirty="0" smtClean="0"/>
              <a:t>(</a:t>
            </a:r>
            <a:r>
              <a:rPr lang="ru-RU" dirty="0" smtClean="0"/>
              <a:t>одобрено для</a:t>
            </a:r>
            <a:r>
              <a:rPr lang="cs-CZ" dirty="0" smtClean="0"/>
              <a:t> </a:t>
            </a:r>
            <a:r>
              <a:rPr lang="cs-CZ" dirty="0"/>
              <a:t>RR) – </a:t>
            </a:r>
            <a:r>
              <a:rPr lang="ru-RU" dirty="0" smtClean="0"/>
              <a:t>капиллярная системы</a:t>
            </a:r>
            <a:endParaRPr lang="cs-CZ" dirty="0" smtClean="0"/>
          </a:p>
          <a:p>
            <a:pPr fontAlgn="t"/>
            <a:r>
              <a:rPr lang="cs-CZ" dirty="0" smtClean="0"/>
              <a:t>Honeywell Marianske Udoli – </a:t>
            </a:r>
            <a:r>
              <a:rPr lang="ru-RU" dirty="0" smtClean="0"/>
              <a:t>капиллярная система</a:t>
            </a:r>
            <a:endParaRPr lang="cs-CZ" dirty="0" smtClean="0"/>
          </a:p>
          <a:p>
            <a:pPr fontAlgn="t"/>
            <a:r>
              <a:rPr lang="cs-CZ" dirty="0" smtClean="0"/>
              <a:t>AERO </a:t>
            </a:r>
            <a:r>
              <a:rPr lang="cs-CZ" dirty="0"/>
              <a:t>Vodochody </a:t>
            </a:r>
            <a:r>
              <a:rPr lang="cs-CZ" dirty="0" smtClean="0"/>
              <a:t>(</a:t>
            </a:r>
            <a:r>
              <a:rPr lang="ru-RU" dirty="0" smtClean="0"/>
              <a:t>одобрено для </a:t>
            </a:r>
            <a:r>
              <a:rPr lang="cs-CZ" dirty="0" smtClean="0"/>
              <a:t> </a:t>
            </a:r>
            <a:r>
              <a:rPr lang="cs-CZ" dirty="0"/>
              <a:t>Alenia, Sikorsky) – – </a:t>
            </a:r>
            <a:r>
              <a:rPr lang="ru-RU" dirty="0"/>
              <a:t>капиллярные и магнитопорошковые системы</a:t>
            </a:r>
            <a:endParaRPr lang="cs-CZ" dirty="0"/>
          </a:p>
          <a:p>
            <a:pPr fontAlgn="t"/>
            <a:r>
              <a:rPr lang="cs-CZ" dirty="0"/>
              <a:t>Latecoere </a:t>
            </a:r>
            <a:r>
              <a:rPr lang="cs-CZ" dirty="0" smtClean="0"/>
              <a:t>(</a:t>
            </a:r>
            <a:r>
              <a:rPr lang="ru-RU" dirty="0" smtClean="0"/>
              <a:t>одобрено для</a:t>
            </a:r>
            <a:r>
              <a:rPr lang="cs-CZ" dirty="0" smtClean="0"/>
              <a:t> </a:t>
            </a:r>
            <a:r>
              <a:rPr lang="cs-CZ" dirty="0"/>
              <a:t>Airbus, Boeing..) </a:t>
            </a:r>
            <a:r>
              <a:rPr lang="cs-CZ" dirty="0" smtClean="0"/>
              <a:t>– </a:t>
            </a:r>
            <a:r>
              <a:rPr lang="ru-RU" dirty="0" smtClean="0"/>
              <a:t>капиллярная система</a:t>
            </a:r>
            <a:endParaRPr lang="cs-CZ" dirty="0"/>
          </a:p>
          <a:p>
            <a:pPr fontAlgn="t"/>
            <a:r>
              <a:rPr lang="cs-CZ" dirty="0"/>
              <a:t>Honeywell Kinex – </a:t>
            </a:r>
            <a:r>
              <a:rPr lang="ru-RU" dirty="0" smtClean="0"/>
              <a:t>капиллярные и магнитопорошковые системы</a:t>
            </a:r>
            <a:r>
              <a:rPr lang="en-US" dirty="0" smtClean="0"/>
              <a:t>, </a:t>
            </a:r>
            <a:r>
              <a:rPr lang="ru-RU" dirty="0" smtClean="0"/>
              <a:t>травление</a:t>
            </a:r>
            <a:endParaRPr lang="cs-CZ" dirty="0"/>
          </a:p>
          <a:p>
            <a:r>
              <a:rPr lang="cs-CZ" dirty="0" smtClean="0"/>
              <a:t>ALCAN Decin – </a:t>
            </a:r>
            <a:r>
              <a:rPr lang="ru-RU" dirty="0" smtClean="0"/>
              <a:t>ультразвуковые системы</a:t>
            </a:r>
            <a:endParaRPr lang="cs-CZ" dirty="0" smtClean="0"/>
          </a:p>
          <a:p>
            <a:r>
              <a:rPr lang="ru-RU" dirty="0" smtClean="0"/>
              <a:t>УМПО УФА</a:t>
            </a:r>
            <a:r>
              <a:rPr lang="cs-CZ" dirty="0" smtClean="0"/>
              <a:t>, </a:t>
            </a:r>
            <a:r>
              <a:rPr lang="ru-RU" dirty="0" smtClean="0"/>
              <a:t>Россия</a:t>
            </a:r>
            <a:r>
              <a:rPr lang="cs-CZ" dirty="0" smtClean="0"/>
              <a:t> (</a:t>
            </a:r>
            <a:r>
              <a:rPr lang="ru-RU" dirty="0" smtClean="0"/>
              <a:t>одобрено для</a:t>
            </a:r>
            <a:r>
              <a:rPr lang="cs-CZ" dirty="0" smtClean="0"/>
              <a:t> PW) – </a:t>
            </a:r>
            <a:r>
              <a:rPr lang="ru-RU" dirty="0" smtClean="0"/>
              <a:t>капиллярная система</a:t>
            </a:r>
            <a:endParaRPr lang="cs-CZ" dirty="0" smtClean="0"/>
          </a:p>
          <a:p>
            <a:r>
              <a:rPr lang="ru-RU" dirty="0" smtClean="0"/>
              <a:t>МЗ Электросталь</a:t>
            </a:r>
            <a:r>
              <a:rPr lang="cs-CZ" dirty="0" smtClean="0"/>
              <a:t>, </a:t>
            </a:r>
            <a:r>
              <a:rPr lang="ru-RU" dirty="0" smtClean="0"/>
              <a:t>Россия</a:t>
            </a:r>
            <a:r>
              <a:rPr lang="cs-CZ" dirty="0" smtClean="0"/>
              <a:t> (</a:t>
            </a:r>
            <a:r>
              <a:rPr lang="ru-RU" dirty="0" smtClean="0"/>
              <a:t>одобрено ВИАМ для российских двигателестроительных заводов</a:t>
            </a:r>
            <a:r>
              <a:rPr lang="cs-CZ" dirty="0" smtClean="0"/>
              <a:t>) – </a:t>
            </a:r>
            <a:r>
              <a:rPr lang="ru-RU" dirty="0" smtClean="0"/>
              <a:t>капиллярная система</a:t>
            </a:r>
            <a:endParaRPr lang="cs-CZ" dirty="0" smtClean="0"/>
          </a:p>
          <a:p>
            <a:r>
              <a:rPr lang="ru-RU" dirty="0" smtClean="0"/>
              <a:t>СМК Ступино</a:t>
            </a:r>
            <a:r>
              <a:rPr lang="cs-CZ" dirty="0" smtClean="0"/>
              <a:t>, </a:t>
            </a:r>
            <a:r>
              <a:rPr lang="ru-RU" dirty="0" smtClean="0"/>
              <a:t>Россия</a:t>
            </a:r>
            <a:r>
              <a:rPr lang="cs-CZ" dirty="0" smtClean="0"/>
              <a:t> (</a:t>
            </a:r>
            <a:r>
              <a:rPr lang="ru-RU" dirty="0" smtClean="0"/>
              <a:t>одобрено для российских двигателестроительных заводов</a:t>
            </a:r>
            <a:r>
              <a:rPr lang="cs-CZ" dirty="0" smtClean="0"/>
              <a:t>) – </a:t>
            </a:r>
            <a:r>
              <a:rPr lang="ru-RU" dirty="0" smtClean="0"/>
              <a:t>капиллярная система</a:t>
            </a:r>
            <a:endParaRPr lang="cs-CZ" dirty="0" smtClean="0"/>
          </a:p>
          <a:p>
            <a:r>
              <a:rPr lang="ru-RU" dirty="0" smtClean="0"/>
              <a:t>ВСМПО  </a:t>
            </a:r>
            <a:r>
              <a:rPr lang="ru-RU" dirty="0" err="1" smtClean="0"/>
              <a:t>В.Салда</a:t>
            </a:r>
            <a:r>
              <a:rPr lang="ru-RU" dirty="0" smtClean="0"/>
              <a:t> </a:t>
            </a:r>
            <a:r>
              <a:rPr lang="cs-CZ" dirty="0" smtClean="0"/>
              <a:t> (</a:t>
            </a:r>
            <a:r>
              <a:rPr lang="ru-RU" dirty="0" smtClean="0"/>
              <a:t>одобрено для</a:t>
            </a:r>
            <a:r>
              <a:rPr lang="cs-CZ" dirty="0" smtClean="0"/>
              <a:t> </a:t>
            </a:r>
            <a:r>
              <a:rPr lang="en-US" dirty="0" smtClean="0"/>
              <a:t>B</a:t>
            </a:r>
            <a:r>
              <a:rPr lang="cs-CZ" dirty="0" smtClean="0"/>
              <a:t>oeing, </a:t>
            </a:r>
            <a:r>
              <a:rPr lang="en-US" dirty="0" smtClean="0"/>
              <a:t>A</a:t>
            </a:r>
            <a:r>
              <a:rPr lang="cs-CZ" dirty="0" smtClean="0"/>
              <a:t>irbus) – </a:t>
            </a:r>
            <a:r>
              <a:rPr lang="ru-RU" dirty="0" smtClean="0"/>
              <a:t>капиллярная система</a:t>
            </a:r>
            <a:endParaRPr lang="cs-CZ" dirty="0" smtClean="0"/>
          </a:p>
          <a:p>
            <a:r>
              <a:rPr lang="ru-RU" dirty="0" smtClean="0"/>
              <a:t>КУМЗ</a:t>
            </a:r>
            <a:r>
              <a:rPr lang="cs-CZ" dirty="0" smtClean="0"/>
              <a:t>, </a:t>
            </a:r>
            <a:r>
              <a:rPr lang="ru-RU" dirty="0" smtClean="0"/>
              <a:t>Россия</a:t>
            </a:r>
            <a:r>
              <a:rPr lang="cs-CZ" dirty="0" smtClean="0"/>
              <a:t> (</a:t>
            </a:r>
            <a:r>
              <a:rPr lang="ru-RU" dirty="0" smtClean="0"/>
              <a:t>одобрено для </a:t>
            </a:r>
            <a:r>
              <a:rPr lang="en-US" dirty="0" smtClean="0"/>
              <a:t>B</a:t>
            </a:r>
            <a:r>
              <a:rPr lang="cs-CZ" dirty="0" smtClean="0"/>
              <a:t>oeing, </a:t>
            </a:r>
            <a:r>
              <a:rPr lang="en-US" dirty="0" smtClean="0"/>
              <a:t>A</a:t>
            </a:r>
            <a:r>
              <a:rPr lang="cs-CZ" dirty="0" smtClean="0"/>
              <a:t>irbus,…) – </a:t>
            </a:r>
            <a:r>
              <a:rPr lang="ru-RU" dirty="0" smtClean="0"/>
              <a:t>капиллярная система</a:t>
            </a:r>
            <a:endParaRPr lang="cs-CZ" dirty="0" smtClean="0"/>
          </a:p>
          <a:p>
            <a:r>
              <a:rPr lang="cs-CZ" dirty="0" smtClean="0"/>
              <a:t>Products for MRO (wheels and brakes especially)</a:t>
            </a:r>
          </a:p>
          <a:p>
            <a:pPr fontAlgn="t"/>
            <a:endParaRPr lang="cs-CZ" dirty="0" smtClean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9F54-E724-4A8A-8DFB-30B733A3C7A9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12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 smtClean="0"/>
              <a:t>МИССИЯ И ВИДЕНИЕ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for Moscow Aerospace Meeting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/>
              <a:t>Миссия</a:t>
            </a:r>
            <a:r>
              <a:rPr lang="en-US" sz="1800" b="1" dirty="0" smtClean="0"/>
              <a:t> </a:t>
            </a:r>
            <a:endParaRPr lang="en-US" sz="1800" dirty="0" smtClean="0"/>
          </a:p>
          <a:p>
            <a:r>
              <a:rPr lang="ru-RU" sz="1800" dirty="0" smtClean="0"/>
              <a:t>Максимальная надежность и безопасность промышленной продукции с помощью контроля и инспекций наивысшего качества и эффективности</a:t>
            </a:r>
            <a:endParaRPr lang="en-US" sz="1200" dirty="0" smtClean="0"/>
          </a:p>
          <a:p>
            <a:pPr marL="0" indent="0">
              <a:buNone/>
            </a:pPr>
            <a:r>
              <a:rPr lang="ru-RU" sz="1800" b="1" dirty="0" smtClean="0"/>
              <a:t>Видение</a:t>
            </a:r>
            <a:endParaRPr lang="en-US" sz="1800" dirty="0" smtClean="0"/>
          </a:p>
          <a:p>
            <a:r>
              <a:rPr lang="ru-RU" sz="1800" dirty="0" smtClean="0"/>
              <a:t>Быть финансово сильной технологической компанией работающей на международном  рынке  в  области промышленных инспекций</a:t>
            </a:r>
            <a:r>
              <a:rPr lang="en-US" sz="1800" dirty="0" smtClean="0"/>
              <a:t>, </a:t>
            </a:r>
            <a:r>
              <a:rPr lang="ru-RU" sz="1800" dirty="0" smtClean="0"/>
              <a:t>гарантируя качество продукции Заказчиков с применением комплексных решений и новейших технологий</a:t>
            </a:r>
            <a:r>
              <a:rPr lang="en-US" sz="1800" dirty="0" smtClean="0"/>
              <a:t>, </a:t>
            </a:r>
            <a:r>
              <a:rPr lang="ru-RU" sz="1800" dirty="0" smtClean="0"/>
              <a:t>оборудования и услуг</a:t>
            </a:r>
            <a:r>
              <a:rPr lang="en-US" sz="1800" dirty="0" smtClean="0"/>
              <a:t>, </a:t>
            </a:r>
            <a:r>
              <a:rPr lang="ru-RU" sz="1800" dirty="0" smtClean="0"/>
              <a:t> основанных на новейших технологических достижениях.</a:t>
            </a:r>
            <a:endParaRPr lang="en-US" sz="1200" dirty="0" smtClean="0"/>
          </a:p>
          <a:p>
            <a:pPr marL="0" indent="0">
              <a:buNone/>
            </a:pPr>
            <a:r>
              <a:rPr lang="ru-RU" sz="1800" b="1" dirty="0" smtClean="0"/>
              <a:t>Стратегия</a:t>
            </a:r>
            <a:endParaRPr lang="en-US" sz="1800" b="1" dirty="0" smtClean="0"/>
          </a:p>
          <a:p>
            <a:pPr>
              <a:spcBef>
                <a:spcPts val="0"/>
              </a:spcBef>
            </a:pPr>
            <a:r>
              <a:rPr lang="ru-RU" sz="1800" dirty="0" smtClean="0"/>
              <a:t>Комплексные </a:t>
            </a:r>
            <a:r>
              <a:rPr lang="ru-RU" sz="1800" dirty="0"/>
              <a:t> </a:t>
            </a:r>
            <a:r>
              <a:rPr lang="ru-RU" sz="1800" dirty="0" smtClean="0"/>
              <a:t>решения для процессов НК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ru-RU" sz="1800" dirty="0" smtClean="0"/>
              <a:t>Оборудование и услуги как две неотъемлемые части специальных процессов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ru-RU" sz="1800" dirty="0" smtClean="0"/>
              <a:t>Использование мировых достижений и соответствие международным стандартам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ru-RU" sz="1800" dirty="0" smtClean="0"/>
              <a:t>Современные технологии в  через стратегическое партнерство</a:t>
            </a:r>
            <a:endParaRPr lang="en-US" sz="1800" dirty="0" smtClean="0"/>
          </a:p>
          <a:p>
            <a:endParaRPr lang="cs-CZ" sz="18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9F54-E724-4A8A-8DFB-30B733A3C7A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947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РЕФЕРЕНЦИИ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for Moscow Aerospace Meeting</a:t>
            </a:r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13"/>
          </p:nvPr>
        </p:nvSpPr>
        <p:spPr/>
        <p:txBody>
          <a:bodyPr>
            <a:normAutofit fontScale="85000" lnSpcReduction="20000"/>
          </a:bodyPr>
          <a:lstStyle/>
          <a:p>
            <a:pPr marL="0" indent="0" fontAlgn="t">
              <a:buNone/>
            </a:pPr>
            <a:r>
              <a:rPr lang="ru-RU" b="1" dirty="0" smtClean="0"/>
              <a:t>Квалификация и проверка выполнения НК процедур</a:t>
            </a:r>
            <a:endParaRPr lang="en-US" dirty="0" smtClean="0"/>
          </a:p>
          <a:p>
            <a:r>
              <a:rPr lang="en-US" dirty="0" smtClean="0"/>
              <a:t>AERO </a:t>
            </a:r>
            <a:r>
              <a:rPr lang="en-US" dirty="0" err="1" smtClean="0"/>
              <a:t>Vodochody</a:t>
            </a:r>
            <a:endParaRPr lang="cs-CZ" dirty="0" smtClean="0"/>
          </a:p>
          <a:p>
            <a:r>
              <a:rPr lang="cs-CZ" dirty="0" err="1" smtClean="0"/>
              <a:t>Latecoere</a:t>
            </a:r>
            <a:endParaRPr lang="cs-CZ" dirty="0" smtClean="0"/>
          </a:p>
          <a:p>
            <a:r>
              <a:rPr lang="cs-CZ" dirty="0" smtClean="0"/>
              <a:t>PCC </a:t>
            </a:r>
            <a:r>
              <a:rPr lang="cs-CZ" dirty="0" err="1" smtClean="0"/>
              <a:t>Pilsen</a:t>
            </a:r>
            <a:endParaRPr lang="cs-CZ" dirty="0" smtClean="0"/>
          </a:p>
          <a:p>
            <a:r>
              <a:rPr lang="cs-CZ" dirty="0" smtClean="0"/>
              <a:t>MRO</a:t>
            </a:r>
            <a:endParaRPr lang="en-US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ru-RU" b="1" dirty="0" smtClean="0"/>
              <a:t>Поддержка для </a:t>
            </a:r>
            <a:r>
              <a:rPr lang="en-US" b="1" dirty="0" smtClean="0"/>
              <a:t>NADCAP  / </a:t>
            </a:r>
            <a:r>
              <a:rPr lang="ru-RU" b="1" dirty="0" smtClean="0"/>
              <a:t>услуги НК Уровень 3</a:t>
            </a:r>
            <a:endParaRPr lang="en-US" sz="1600" dirty="0" smtClean="0"/>
          </a:p>
          <a:p>
            <a:r>
              <a:rPr lang="en-US" dirty="0" smtClean="0"/>
              <a:t>JIHLAVAN</a:t>
            </a:r>
          </a:p>
          <a:p>
            <a:r>
              <a:rPr lang="en-US" dirty="0" smtClean="0"/>
              <a:t>JIHOSTROJ</a:t>
            </a:r>
          </a:p>
          <a:p>
            <a:r>
              <a:rPr lang="en-US" dirty="0" smtClean="0"/>
              <a:t>AERO </a:t>
            </a:r>
            <a:r>
              <a:rPr lang="en-US" dirty="0" err="1" smtClean="0"/>
              <a:t>Vodochody</a:t>
            </a:r>
            <a:endParaRPr lang="en-US" dirty="0" smtClean="0"/>
          </a:p>
          <a:p>
            <a:r>
              <a:rPr lang="en-US" dirty="0" smtClean="0"/>
              <a:t>SEKO Aerospace</a:t>
            </a:r>
          </a:p>
          <a:p>
            <a:r>
              <a:rPr lang="en-US" dirty="0" smtClean="0"/>
              <a:t>PBS </a:t>
            </a:r>
          </a:p>
          <a:p>
            <a:r>
              <a:rPr lang="en-US" dirty="0" smtClean="0"/>
              <a:t>LATECOERE</a:t>
            </a:r>
          </a:p>
          <a:p>
            <a:r>
              <a:rPr lang="en-US" dirty="0" smtClean="0"/>
              <a:t>GE Aircraft Engines Prague</a:t>
            </a:r>
          </a:p>
          <a:p>
            <a:r>
              <a:rPr lang="ru-RU" dirty="0" smtClean="0"/>
              <a:t>Авиаагрегат Самара</a:t>
            </a:r>
            <a:r>
              <a:rPr lang="en-US" dirty="0" smtClean="0"/>
              <a:t>,  </a:t>
            </a:r>
            <a:r>
              <a:rPr lang="ru-RU" dirty="0" smtClean="0"/>
              <a:t>Россия</a:t>
            </a:r>
            <a:endParaRPr lang="en-US" dirty="0" smtClean="0"/>
          </a:p>
          <a:p>
            <a:r>
              <a:rPr lang="ru-RU" dirty="0" err="1" smtClean="0"/>
              <a:t>Аэрокомпозит</a:t>
            </a:r>
            <a:r>
              <a:rPr lang="en-US" dirty="0" smtClean="0"/>
              <a:t>, </a:t>
            </a:r>
            <a:r>
              <a:rPr lang="ru-RU" dirty="0" smtClean="0"/>
              <a:t>Россия</a:t>
            </a:r>
            <a:endParaRPr lang="en-US" dirty="0" smtClean="0"/>
          </a:p>
          <a:p>
            <a:endParaRPr lang="en-US" dirty="0" smtClean="0"/>
          </a:p>
          <a:p>
            <a:pPr fontAlgn="t"/>
            <a:endParaRPr 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9F54-E724-4A8A-8DFB-30B733A3C7A9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822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ДРУГИЕ ПРИМЕРЫ ПРОДУКЦИИ </a:t>
            </a:r>
            <a:r>
              <a:rPr lang="en-US" dirty="0" smtClean="0"/>
              <a:t>ATG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for Moscow Aerospace Meeting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9F54-E724-4A8A-8DFB-30B733A3C7A9}" type="slidenum">
              <a:rPr lang="cs-CZ" smtClean="0"/>
              <a:t>21</a:t>
            </a:fld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3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cs-CZ" dirty="0" smtClean="0">
                <a:hlinkClick r:id="rId2"/>
              </a:rPr>
              <a:t/>
            </a:r>
            <a:br>
              <a:rPr lang="cs-CZ" dirty="0" smtClean="0">
                <a:hlinkClick r:id="rId2"/>
              </a:rPr>
            </a:br>
            <a:endParaRPr lang="cs-CZ" dirty="0" smtClean="0">
              <a:hlinkClick r:id="rId2"/>
            </a:endParaRPr>
          </a:p>
          <a:p>
            <a:pPr marL="0" indent="0">
              <a:buNone/>
            </a:pPr>
            <a:r>
              <a:rPr lang="cs-CZ" dirty="0" smtClean="0"/>
              <a:t>            </a:t>
            </a:r>
            <a:r>
              <a:rPr lang="cs-CZ" dirty="0">
                <a:hlinkClick r:id="rId2"/>
              </a:rPr>
              <a:t>www.atgtesting.com </a:t>
            </a:r>
            <a:r>
              <a:rPr lang="cs-CZ" dirty="0"/>
              <a:t>			</a:t>
            </a:r>
            <a:r>
              <a:rPr lang="cs-CZ" dirty="0" smtClean="0"/>
              <a:t>                    </a:t>
            </a:r>
            <a:r>
              <a:rPr lang="cs-CZ" dirty="0" smtClean="0">
                <a:hlinkClick r:id="rId3"/>
              </a:rPr>
              <a:t>www.atg.cz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6" t="9282" r="24921" b="8100"/>
          <a:stretch/>
        </p:blipFill>
        <p:spPr bwMode="auto">
          <a:xfrm>
            <a:off x="5004048" y="2158334"/>
            <a:ext cx="3672408" cy="340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3" t="9738" r="25003" b="7060"/>
          <a:stretch/>
        </p:blipFill>
        <p:spPr bwMode="auto">
          <a:xfrm>
            <a:off x="467544" y="2148716"/>
            <a:ext cx="3672408" cy="342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01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 В БИЗНЕС ГРУППЫ </a:t>
            </a:r>
            <a:r>
              <a:rPr lang="en-US" dirty="0" smtClean="0"/>
              <a:t>ATG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for Moscow Aerospace Meeting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Общее описание</a:t>
            </a:r>
            <a:endParaRPr lang="en-US" b="1" dirty="0" smtClean="0"/>
          </a:p>
          <a:p>
            <a:r>
              <a:rPr lang="en-US" dirty="0" smtClean="0"/>
              <a:t>ATG – </a:t>
            </a:r>
            <a:r>
              <a:rPr lang="ru-RU" dirty="0" smtClean="0"/>
              <a:t>частная компания</a:t>
            </a:r>
            <a:endParaRPr lang="en-US" dirty="0" smtClean="0"/>
          </a:p>
          <a:p>
            <a:r>
              <a:rPr lang="ru-RU" dirty="0" smtClean="0"/>
              <a:t>Независимая компания</a:t>
            </a:r>
            <a:endParaRPr lang="en-US" dirty="0" smtClean="0"/>
          </a:p>
          <a:p>
            <a:r>
              <a:rPr lang="ru-RU" dirty="0" smtClean="0"/>
              <a:t>Инжиниринговая компания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ru-RU" b="1" dirty="0" smtClean="0"/>
              <a:t>Продукция</a:t>
            </a:r>
            <a:endParaRPr lang="en-US" b="1" dirty="0" smtClean="0"/>
          </a:p>
          <a:p>
            <a:r>
              <a:rPr lang="ru-RU" dirty="0" smtClean="0"/>
              <a:t>Комплексные решения для специальных процессов НК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ru-RU" b="1" dirty="0" smtClean="0"/>
              <a:t>Регионы интересов</a:t>
            </a:r>
            <a:endParaRPr lang="en-US" b="1" dirty="0" smtClean="0"/>
          </a:p>
          <a:p>
            <a:r>
              <a:rPr lang="ru-RU" dirty="0" smtClean="0"/>
              <a:t>Европа (Польша</a:t>
            </a:r>
            <a:r>
              <a:rPr lang="en-US" dirty="0" smtClean="0"/>
              <a:t>, </a:t>
            </a:r>
            <a:r>
              <a:rPr lang="ru-RU" dirty="0" smtClean="0"/>
              <a:t>Испания</a:t>
            </a:r>
            <a:r>
              <a:rPr lang="en-US" dirty="0" smtClean="0"/>
              <a:t>, </a:t>
            </a:r>
            <a:r>
              <a:rPr lang="ru-RU" dirty="0" smtClean="0"/>
              <a:t>Франция</a:t>
            </a:r>
            <a:r>
              <a:rPr lang="en-US" dirty="0" smtClean="0"/>
              <a:t>, </a:t>
            </a:r>
            <a:r>
              <a:rPr lang="ru-RU" dirty="0" smtClean="0"/>
              <a:t>Германия</a:t>
            </a:r>
            <a:r>
              <a:rPr lang="en-US" dirty="0" smtClean="0"/>
              <a:t>)</a:t>
            </a:r>
          </a:p>
          <a:p>
            <a:r>
              <a:rPr lang="ru-RU" dirty="0" smtClean="0"/>
              <a:t>Русскоязычные страны</a:t>
            </a:r>
            <a:endParaRPr lang="en-US" dirty="0" smtClean="0"/>
          </a:p>
          <a:p>
            <a:r>
              <a:rPr lang="ru-RU" dirty="0" smtClean="0"/>
              <a:t>Турция</a:t>
            </a:r>
            <a:r>
              <a:rPr lang="en-US" dirty="0" smtClean="0"/>
              <a:t>, </a:t>
            </a:r>
            <a:r>
              <a:rPr lang="ru-RU" dirty="0" smtClean="0"/>
              <a:t>Ближний Восток и Северная Африка</a:t>
            </a: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9F54-E724-4A8A-8DFB-30B733A3C7A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615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 smtClean="0"/>
              <a:t>КРАТКАЯ ИСТОРИЯ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for Moscow Aerospace Meeting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932074"/>
              </p:ext>
            </p:extLst>
          </p:nvPr>
        </p:nvGraphicFramePr>
        <p:xfrm>
          <a:off x="467544" y="1772893"/>
          <a:ext cx="8208912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7560840"/>
              </a:tblGrid>
              <a:tr h="324000">
                <a:tc>
                  <a:txBody>
                    <a:bodyPr/>
                    <a:lstStyle/>
                    <a:p>
                      <a:r>
                        <a:rPr lang="ru-RU" sz="1600" noProof="0" dirty="0" smtClean="0"/>
                        <a:t>Год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noProof="0" dirty="0" smtClean="0"/>
                        <a:t>Событие</a:t>
                      </a:r>
                      <a:endParaRPr lang="en-US" sz="1600" noProof="0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1992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noProof="0" dirty="0" smtClean="0"/>
                        <a:t>Основание компании </a:t>
                      </a:r>
                      <a:r>
                        <a:rPr lang="en-US" sz="1600" noProof="0" dirty="0" smtClean="0"/>
                        <a:t>ATG </a:t>
                      </a:r>
                      <a:r>
                        <a:rPr lang="ru-RU" sz="1600" noProof="0" dirty="0" smtClean="0"/>
                        <a:t>Прага</a:t>
                      </a:r>
                      <a:endParaRPr lang="en-US" sz="1600" noProof="0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1997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noProof="0" dirty="0" smtClean="0"/>
                        <a:t>Выпуск первой магнитопорошковой установки</a:t>
                      </a:r>
                      <a:endParaRPr lang="en-US" sz="1600" noProof="0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1999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noProof="0" dirty="0" smtClean="0"/>
                        <a:t>Выпуск первой автоматизированной УЗ системы для авиации</a:t>
                      </a:r>
                      <a:endParaRPr lang="en-US" sz="1600" noProof="0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2001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noProof="0" dirty="0" smtClean="0"/>
                        <a:t>Первая</a:t>
                      </a:r>
                      <a:r>
                        <a:rPr lang="ru-RU" sz="1600" baseline="0" noProof="0" dirty="0" smtClean="0"/>
                        <a:t> комбинированная МП-УЗ система</a:t>
                      </a:r>
                      <a:endParaRPr lang="en-US" sz="1600" noProof="0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2002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noProof="0" dirty="0" smtClean="0"/>
                        <a:t>Открытие первой зарубежной </a:t>
                      </a:r>
                      <a:r>
                        <a:rPr lang="ru-RU" sz="1600" baseline="0" noProof="0" dirty="0" smtClean="0"/>
                        <a:t>дочерней компании </a:t>
                      </a:r>
                      <a:r>
                        <a:rPr lang="en-US" sz="1600" baseline="0" noProof="0" dirty="0" smtClean="0"/>
                        <a:t>ATG </a:t>
                      </a:r>
                      <a:r>
                        <a:rPr lang="ru-RU" sz="1600" baseline="0" noProof="0" dirty="0" smtClean="0"/>
                        <a:t>Словакия</a:t>
                      </a:r>
                      <a:endParaRPr lang="en-US" sz="1600" noProof="0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2003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noProof="0" dirty="0" smtClean="0"/>
                        <a:t>Получение одобрения Национального Чешского Совета по НК</a:t>
                      </a:r>
                      <a:endParaRPr lang="en-US" sz="1600" noProof="0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2003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noProof="0" dirty="0" smtClean="0"/>
                        <a:t>Сертификация </a:t>
                      </a:r>
                      <a:r>
                        <a:rPr lang="en-US" sz="1600" noProof="0" dirty="0" smtClean="0"/>
                        <a:t>ATG Ltd.</a:t>
                      </a:r>
                      <a:r>
                        <a:rPr lang="en-US" sz="1600" baseline="0" noProof="0" dirty="0" smtClean="0"/>
                        <a:t> </a:t>
                      </a:r>
                      <a:r>
                        <a:rPr lang="ru-RU" sz="1600" baseline="0" noProof="0" dirty="0" smtClean="0"/>
                        <a:t>по</a:t>
                      </a:r>
                      <a:r>
                        <a:rPr lang="en-US" sz="1600" baseline="0" noProof="0" dirty="0" smtClean="0"/>
                        <a:t> ISO 9001 </a:t>
                      </a:r>
                      <a:endParaRPr lang="en-US" sz="1600" noProof="0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2006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noProof="0" dirty="0" smtClean="0"/>
                        <a:t>Получение одобрения по </a:t>
                      </a:r>
                      <a:r>
                        <a:rPr lang="en-US" sz="1600" noProof="0" dirty="0" smtClean="0"/>
                        <a:t> EASA Part 145</a:t>
                      </a:r>
                      <a:endParaRPr lang="en-US" sz="1600" noProof="0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2011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noProof="0" dirty="0" smtClean="0"/>
                        <a:t>Первая система </a:t>
                      </a:r>
                      <a:r>
                        <a:rPr lang="ru-RU" sz="1600" noProof="0" dirty="0" err="1" smtClean="0"/>
                        <a:t>вихретокового</a:t>
                      </a:r>
                      <a:r>
                        <a:rPr lang="ru-RU" sz="1600" noProof="0" dirty="0" smtClean="0"/>
                        <a:t> контроля</a:t>
                      </a:r>
                      <a:r>
                        <a:rPr lang="ru-RU" sz="1600" baseline="0" noProof="0" dirty="0" smtClean="0"/>
                        <a:t> для авиации</a:t>
                      </a:r>
                      <a:endParaRPr lang="en-US" sz="1600" noProof="0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2013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noProof="0" dirty="0" smtClean="0"/>
                        <a:t>Получение одобрения от </a:t>
                      </a:r>
                      <a:r>
                        <a:rPr lang="ru-RU" sz="1600" noProof="0" dirty="0" err="1" smtClean="0"/>
                        <a:t>Росавиации</a:t>
                      </a:r>
                      <a:r>
                        <a:rPr lang="ru-RU" sz="1600" noProof="0" dirty="0" smtClean="0"/>
                        <a:t> по стандартам </a:t>
                      </a:r>
                      <a:r>
                        <a:rPr lang="en-US" sz="1600" baseline="0" noProof="0" dirty="0" smtClean="0"/>
                        <a:t>EN4179</a:t>
                      </a:r>
                      <a:endParaRPr lang="en-US" sz="1600" noProof="0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2014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noProof="0" dirty="0" smtClean="0"/>
                        <a:t>Получение одобрения Российским Национальным Советом по НК</a:t>
                      </a:r>
                      <a:endParaRPr lang="en-US" sz="1600" noProof="0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2015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noProof="0" dirty="0" smtClean="0"/>
                        <a:t>Сотрудничество с концерном </a:t>
                      </a:r>
                      <a:r>
                        <a:rPr lang="en-US" sz="1600" noProof="0" dirty="0" err="1" smtClean="0"/>
                        <a:t>Chemetall</a:t>
                      </a:r>
                      <a:r>
                        <a:rPr lang="en-US" sz="1600" baseline="0" noProof="0" dirty="0" smtClean="0"/>
                        <a:t> </a:t>
                      </a:r>
                      <a:r>
                        <a:rPr lang="ru-RU" sz="1600" baseline="0" noProof="0" dirty="0" smtClean="0"/>
                        <a:t>во Франции и Германии</a:t>
                      </a:r>
                      <a:endParaRPr lang="en-US" sz="1600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9F54-E724-4A8A-8DFB-30B733A3C7A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324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ГРУППЫ</a:t>
            </a:r>
            <a:r>
              <a:rPr lang="cs-CZ" dirty="0" smtClean="0"/>
              <a:t> ATG 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for Moscow Aerospace Meeting</a:t>
            </a:r>
            <a:endParaRPr lang="cs-CZ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3545496492"/>
              </p:ext>
            </p:extLst>
          </p:nvPr>
        </p:nvGraphicFramePr>
        <p:xfrm>
          <a:off x="457200" y="1773238"/>
          <a:ext cx="8218490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0624"/>
                <a:gridCol w="756772"/>
                <a:gridCol w="1241794"/>
                <a:gridCol w="1241794"/>
                <a:gridCol w="244750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Доля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Оборрудование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Услуги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Страна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ATG Ltd.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100%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cs-CZ" dirty="0" smtClean="0"/>
                        <a:t>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cs-CZ" dirty="0" smtClean="0"/>
                        <a:t>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Чехия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LA </a:t>
                      </a:r>
                      <a:r>
                        <a:rPr lang="cs-CZ" dirty="0" err="1" smtClean="0"/>
                        <a:t>Composite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100%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cs-CZ" dirty="0" smtClean="0"/>
                        <a:t>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cs-CZ" dirty="0" smtClean="0"/>
                        <a:t>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Чехия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ATG Slovakia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55%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cs-CZ" dirty="0" smtClean="0"/>
                        <a:t>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cs-CZ" dirty="0" smtClean="0"/>
                        <a:t>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Словакия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PK-Q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50%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cs-CZ" dirty="0" smtClean="0"/>
                        <a:t>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Чехия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ATG </a:t>
                      </a:r>
                      <a:r>
                        <a:rPr lang="cs-CZ" dirty="0" err="1" smtClean="0"/>
                        <a:t>Turkey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cs-CZ" dirty="0" smtClean="0"/>
                        <a:t>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Турция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ATG ONIKO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45%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cs-CZ" dirty="0" smtClean="0"/>
                        <a:t>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Украина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ATG </a:t>
                      </a:r>
                      <a:r>
                        <a:rPr lang="cs-CZ" dirty="0" err="1" smtClean="0"/>
                        <a:t>Inspekta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40%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cs-CZ" dirty="0" smtClean="0"/>
                        <a:t>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Чехия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ATG CTS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24%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cs-CZ" dirty="0" smtClean="0"/>
                        <a:t>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ОАЭ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ATG </a:t>
                      </a:r>
                      <a:r>
                        <a:rPr lang="ru-RU" dirty="0" smtClean="0"/>
                        <a:t>Академия НК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50%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cs-CZ" dirty="0" smtClean="0"/>
                        <a:t>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cs-CZ" dirty="0" smtClean="0"/>
                        <a:t>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Россия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9F54-E724-4A8A-8DFB-30B733A3C7A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905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</a:t>
            </a:r>
            <a:r>
              <a:rPr lang="en-US" dirty="0" smtClean="0"/>
              <a:t>ATG </a:t>
            </a:r>
            <a:r>
              <a:rPr lang="ru-RU" dirty="0" smtClean="0"/>
              <a:t>ПРАГА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for Moscow Aerospace Meeting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3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1900" b="1" dirty="0" smtClean="0"/>
              <a:t>Персонал</a:t>
            </a:r>
            <a:endParaRPr lang="en-US" sz="1900" b="1" dirty="0" smtClean="0"/>
          </a:p>
          <a:p>
            <a:r>
              <a:rPr lang="ru-RU" sz="1900" dirty="0" smtClean="0"/>
              <a:t>Полное количество сотрудников</a:t>
            </a:r>
            <a:r>
              <a:rPr lang="en-US" sz="1900" dirty="0" smtClean="0"/>
              <a:t>  – 102</a:t>
            </a:r>
          </a:p>
          <a:p>
            <a:r>
              <a:rPr lang="ru-RU" sz="1900" dirty="0" smtClean="0"/>
              <a:t>Количество  специалистов</a:t>
            </a:r>
            <a:r>
              <a:rPr lang="en-US" sz="1900" dirty="0" smtClean="0"/>
              <a:t> </a:t>
            </a:r>
            <a:r>
              <a:rPr lang="ru-RU" sz="1900" dirty="0" smtClean="0"/>
              <a:t>НК Уровень </a:t>
            </a:r>
            <a:r>
              <a:rPr lang="en-US" sz="1900" dirty="0" smtClean="0"/>
              <a:t>3 – 22</a:t>
            </a:r>
          </a:p>
          <a:p>
            <a:r>
              <a:rPr lang="ru-RU" sz="1900" dirty="0" smtClean="0"/>
              <a:t>Использование персонала НК других компаний (</a:t>
            </a:r>
            <a:r>
              <a:rPr lang="en-US" sz="1900" dirty="0" smtClean="0"/>
              <a:t>Outsourced personnel</a:t>
            </a:r>
            <a:r>
              <a:rPr lang="ru-RU" sz="1900" dirty="0" smtClean="0"/>
              <a:t>)</a:t>
            </a:r>
            <a:endParaRPr lang="en-US" sz="1900" dirty="0" smtClean="0"/>
          </a:p>
          <a:p>
            <a:pPr lvl="1"/>
            <a:r>
              <a:rPr lang="ru-RU" sz="1700" dirty="0" smtClean="0"/>
              <a:t>Дочерние компании в Чехии и за рубежом </a:t>
            </a:r>
            <a:endParaRPr lang="en-US" sz="1700" dirty="0" smtClean="0"/>
          </a:p>
          <a:p>
            <a:pPr lvl="1"/>
            <a:r>
              <a:rPr lang="ru-RU" sz="1700" dirty="0" smtClean="0"/>
              <a:t>Партнерские компании в Чехии и за рубежом</a:t>
            </a:r>
            <a:endParaRPr lang="en-US" sz="1700" dirty="0" smtClean="0"/>
          </a:p>
          <a:p>
            <a:pPr lvl="1"/>
            <a:r>
              <a:rPr lang="ru-RU" sz="1700" dirty="0" smtClean="0"/>
              <a:t>База данных </a:t>
            </a:r>
            <a:r>
              <a:rPr lang="ru-RU" sz="1700" dirty="0" err="1" smtClean="0"/>
              <a:t>фрилансеров</a:t>
            </a:r>
            <a:r>
              <a:rPr lang="ru-RU" sz="1700" dirty="0" smtClean="0"/>
              <a:t> НК</a:t>
            </a:r>
            <a:r>
              <a:rPr lang="en-US" sz="1700" dirty="0" smtClean="0"/>
              <a:t> </a:t>
            </a:r>
          </a:p>
          <a:p>
            <a:pPr marL="0" indent="0">
              <a:buNone/>
            </a:pPr>
            <a:endParaRPr lang="en-US" sz="1300" b="1" dirty="0" smtClean="0"/>
          </a:p>
          <a:p>
            <a:pPr marL="0" indent="0">
              <a:buNone/>
            </a:pPr>
            <a:r>
              <a:rPr lang="ru-RU" sz="1900" b="1" dirty="0" smtClean="0"/>
              <a:t>Рабочие языки</a:t>
            </a:r>
            <a:endParaRPr lang="en-US" sz="1900" b="1" dirty="0" smtClean="0"/>
          </a:p>
          <a:p>
            <a:r>
              <a:rPr lang="ru-RU" sz="1900" dirty="0" smtClean="0"/>
              <a:t>Английский</a:t>
            </a:r>
            <a:endParaRPr lang="en-US" sz="1900" dirty="0" smtClean="0"/>
          </a:p>
          <a:p>
            <a:r>
              <a:rPr lang="ru-RU" sz="1900" dirty="0" smtClean="0"/>
              <a:t>Русский</a:t>
            </a:r>
            <a:endParaRPr lang="en-US" sz="1900" dirty="0" smtClean="0"/>
          </a:p>
          <a:p>
            <a:pPr marL="0" indent="0">
              <a:buNone/>
            </a:pPr>
            <a:endParaRPr lang="en-US" sz="1300" b="1" dirty="0" smtClean="0"/>
          </a:p>
          <a:p>
            <a:pPr marL="0" indent="0">
              <a:buNone/>
            </a:pPr>
            <a:r>
              <a:rPr lang="ru-RU" sz="1900" b="1" dirty="0" smtClean="0"/>
              <a:t>Квалификационное обучение</a:t>
            </a:r>
            <a:endParaRPr lang="en-US" sz="1900" b="1" dirty="0" smtClean="0"/>
          </a:p>
          <a:p>
            <a:r>
              <a:rPr lang="ru-RU" sz="1900" dirty="0" smtClean="0"/>
              <a:t>Собственный квалификационный Центр одобренный Чешским Советом НК</a:t>
            </a:r>
            <a:endParaRPr lang="en-US" sz="1900" dirty="0" smtClean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9F54-E724-4A8A-8DFB-30B733A3C7A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206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/>
            </a:r>
            <a:br>
              <a:rPr lang="cs-CZ" dirty="0"/>
            </a:br>
            <a:r>
              <a:rPr lang="ru-RU" dirty="0" smtClean="0"/>
              <a:t>ПОРТФОЛИО ГРУППЫ </a:t>
            </a:r>
            <a:r>
              <a:rPr lang="cs-CZ" dirty="0" smtClean="0"/>
              <a:t>ATG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for Moscow Aerospace Meeting</a:t>
            </a:r>
            <a:endParaRPr lang="cs-CZ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1673693983"/>
              </p:ext>
            </p:extLst>
          </p:nvPr>
        </p:nvGraphicFramePr>
        <p:xfrm>
          <a:off x="457200" y="1773238"/>
          <a:ext cx="8218488" cy="4352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9F54-E724-4A8A-8DFB-30B733A3C7A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987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/>
            </a:r>
            <a:br>
              <a:rPr lang="cs-CZ" dirty="0"/>
            </a:br>
            <a:r>
              <a:rPr lang="ru-RU" dirty="0" smtClean="0"/>
              <a:t>СЕКТОРА ПРОМЫШЛЕННОСТИ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for Moscow Aerospace Meeting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graphicFrame>
        <p:nvGraphicFramePr>
          <p:cNvPr id="7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9460746"/>
              </p:ext>
            </p:extLst>
          </p:nvPr>
        </p:nvGraphicFramePr>
        <p:xfrm>
          <a:off x="467544" y="1773238"/>
          <a:ext cx="8208912" cy="4320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9F54-E724-4A8A-8DFB-30B733A3C7A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796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ЧТО ТАКОЕ СПЕЦИАЛЬНЫЙ ПРОЦЕСС И КАКОВА ЕГО РОЛЬ</a:t>
            </a:r>
            <a:endParaRPr lang="cs-CZ" sz="20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for Moscow Aerospace Meeting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9F54-E724-4A8A-8DFB-30B733A3C7A9}" type="slidenum">
              <a:rPr lang="cs-CZ" smtClean="0"/>
              <a:t>9</a:t>
            </a:fld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Специальный Процесс</a:t>
            </a:r>
            <a:r>
              <a:rPr lang="cs-CZ" dirty="0" smtClean="0"/>
              <a:t> </a:t>
            </a:r>
            <a:r>
              <a:rPr lang="ru-RU" dirty="0" smtClean="0"/>
              <a:t>– это процесс чья правильность не может быть подтверждена только качеством конечного продукта</a:t>
            </a:r>
            <a:endParaRPr lang="cs-CZ" dirty="0" smtClean="0"/>
          </a:p>
          <a:p>
            <a:pPr lvl="1"/>
            <a:r>
              <a:rPr lang="ru-RU" dirty="0" smtClean="0"/>
              <a:t>НК</a:t>
            </a:r>
            <a:r>
              <a:rPr lang="cs-CZ" dirty="0" smtClean="0"/>
              <a:t>, </a:t>
            </a:r>
            <a:r>
              <a:rPr lang="ru-RU" dirty="0" smtClean="0"/>
              <a:t>Сварка</a:t>
            </a:r>
            <a:r>
              <a:rPr lang="en-US" dirty="0" smtClean="0"/>
              <a:t>,</a:t>
            </a:r>
            <a:r>
              <a:rPr lang="cs-CZ" dirty="0" smtClean="0"/>
              <a:t> </a:t>
            </a:r>
            <a:r>
              <a:rPr lang="ru-RU" dirty="0" smtClean="0"/>
              <a:t>производство композитов и др.</a:t>
            </a:r>
            <a:r>
              <a:rPr lang="cs-CZ" dirty="0" smtClean="0"/>
              <a:t>.</a:t>
            </a:r>
            <a:endParaRPr lang="cs-CZ" dirty="0"/>
          </a:p>
          <a:p>
            <a:pPr marL="0" indent="0" algn="ctr">
              <a:buNone/>
            </a:pPr>
            <a:endParaRPr lang="cs-CZ" b="1" dirty="0" smtClean="0"/>
          </a:p>
          <a:p>
            <a:pPr marL="0" indent="0" algn="ctr">
              <a:buNone/>
            </a:pPr>
            <a:r>
              <a:rPr lang="ru-RU" b="1" dirty="0" smtClean="0"/>
              <a:t>Поддержка специальных процессов означает гарантию и надежность технологического развития</a:t>
            </a:r>
            <a:endParaRPr lang="cs-CZ" b="1" dirty="0" smtClean="0"/>
          </a:p>
          <a:p>
            <a:pPr marL="0" indent="0" algn="ctr">
              <a:buNone/>
            </a:pPr>
            <a:endParaRPr lang="cs-CZ" b="1" dirty="0"/>
          </a:p>
          <a:p>
            <a:r>
              <a:rPr lang="ru-RU" dirty="0" smtClean="0"/>
              <a:t>Специальные Процессы являются ключом для перспектив и успешного развития компании</a:t>
            </a:r>
            <a:endParaRPr lang="cs-CZ" dirty="0" smtClean="0"/>
          </a:p>
          <a:p>
            <a:pPr lvl="1"/>
            <a:r>
              <a:rPr lang="ru-RU" b="1" dirty="0" smtClean="0"/>
              <a:t>Внешние </a:t>
            </a:r>
            <a:r>
              <a:rPr lang="cs-CZ" b="1" dirty="0" smtClean="0"/>
              <a:t>(</a:t>
            </a:r>
            <a:r>
              <a:rPr lang="ru-RU" b="1" dirty="0" smtClean="0"/>
              <a:t>работа с Заказчиком</a:t>
            </a:r>
            <a:r>
              <a:rPr lang="cs-CZ" b="1" dirty="0" smtClean="0"/>
              <a:t>): </a:t>
            </a:r>
            <a:r>
              <a:rPr lang="ru-RU" dirty="0" smtClean="0"/>
              <a:t>Специальные процессы  показывают высокое  технологическое развитие компании</a:t>
            </a:r>
            <a:r>
              <a:rPr lang="cs-CZ" dirty="0" smtClean="0"/>
              <a:t> </a:t>
            </a:r>
          </a:p>
          <a:p>
            <a:pPr lvl="1"/>
            <a:r>
              <a:rPr lang="ru-RU" b="1" dirty="0" smtClean="0"/>
              <a:t>Внутренние</a:t>
            </a:r>
            <a:r>
              <a:rPr lang="cs-CZ" b="1" dirty="0" smtClean="0"/>
              <a:t> (</a:t>
            </a:r>
            <a:r>
              <a:rPr lang="ru-RU" b="1" dirty="0" smtClean="0"/>
              <a:t>финансы и экономика компании</a:t>
            </a:r>
            <a:r>
              <a:rPr lang="cs-CZ" b="1" dirty="0" smtClean="0"/>
              <a:t>): </a:t>
            </a:r>
            <a:r>
              <a:rPr lang="ru-RU" dirty="0" smtClean="0"/>
              <a:t>Специальные </a:t>
            </a:r>
            <a:r>
              <a:rPr lang="ru-RU" dirty="0" err="1" smtClean="0"/>
              <a:t>роцессы</a:t>
            </a:r>
            <a:r>
              <a:rPr lang="ru-RU" dirty="0" smtClean="0"/>
              <a:t> обеспечивают высокую добавленную стоимость</a:t>
            </a:r>
            <a:endParaRPr lang="cs-CZ" dirty="0"/>
          </a:p>
          <a:p>
            <a:pPr marL="0" indent="0" algn="ctr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61107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G prezenta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ATG prezentace</Template>
  <TotalTime>3960</TotalTime>
  <Words>1133</Words>
  <Application>Microsoft Office PowerPoint</Application>
  <PresentationFormat>Předvádění na obrazovce (4:3)</PresentationFormat>
  <Paragraphs>296</Paragraphs>
  <Slides>21</Slides>
  <Notes>0</Notes>
  <HiddenSlides>3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21</vt:i4>
      </vt:variant>
    </vt:vector>
  </HeadingPairs>
  <TitlesOfParts>
    <vt:vector size="23" baseType="lpstr">
      <vt:lpstr>ATG prezentace</vt:lpstr>
      <vt:lpstr>Vlastní návrh</vt:lpstr>
      <vt:lpstr>ПРЕЗЕНТАЦИЯ   Atg / LA COMPOSITE 2015</vt:lpstr>
      <vt:lpstr>МИССИЯ И ВИДЕНИЕ</vt:lpstr>
      <vt:lpstr>ВВЕДЕНИЕ В БИЗНЕС ГРУППЫ ATG</vt:lpstr>
      <vt:lpstr>КРАТКАЯ ИСТОРИЯ</vt:lpstr>
      <vt:lpstr>СТРУКТУРА ГРУППЫ ATG </vt:lpstr>
      <vt:lpstr>СТРУКТУРА ATG ПРАГА</vt:lpstr>
      <vt:lpstr> ПОРТФОЛИО ГРУППЫ ATG  </vt:lpstr>
      <vt:lpstr> СЕКТОРА ПРОМЫШЛЕННОСТИ </vt:lpstr>
      <vt:lpstr>ЧТО ТАКОЕ СПЕЦИАЛЬНЫЙ ПРОЦЕСС И КАКОВА ЕГО РОЛЬ</vt:lpstr>
      <vt:lpstr>КОМПЛЕКСНЫЕ РЕШЕНИЯ ДЛЯ НК В АВИАКОСМИЧЕСКОЙ ПРОМЫШЛЕННОСТИ</vt:lpstr>
      <vt:lpstr>ПРИМЕРЫ ОБОРУДОВАНИЯ ATG </vt:lpstr>
      <vt:lpstr>ОДОБРЕНИЯ ПОЛУЧЕННЫЕ ATG ДЕМОНТСТРИРУЮЩИЕ НАШИ ТЕХНОЛОГИЧЕСКИЕ ДОСТИЖЕНИЯ</vt:lpstr>
      <vt:lpstr>ПРЕДЛОЖЕНИЯ ДЛЯ РОССИЙСКИХ ПАРТНЕРОВ</vt:lpstr>
      <vt:lpstr>ПРЕДЛОЖЕНИЯ ДЛЯ РОССИЙСКИХ ПАРТНЕРОВ</vt:lpstr>
      <vt:lpstr>ПРЕДЛОЖЕНИЯ ДЛЯ РОССИЙСКИХ ЗАКАЗЧИКОВ</vt:lpstr>
      <vt:lpstr>ПРЕДЛОЖЕНИЯ ДЛЯ РОССИЙСКИХ ЗАКАЗЧИКОВ</vt:lpstr>
      <vt:lpstr>ПРЕДЛОЖЕНИЯ ДЛЯ РОССИЙСКИХ ПАРТНЕРОВ</vt:lpstr>
      <vt:lpstr>ДРУГИЕ ВИДЫ ДЕЯТЕЛЬНОСТИ ГРУППЫ ATG </vt:lpstr>
      <vt:lpstr>РЕФЕРЕНЦИИ</vt:lpstr>
      <vt:lpstr>РЕФЕРЕНЦИИ</vt:lpstr>
      <vt:lpstr>ДРУГИЕ ПРИМЕРЫ ПРОДУКЦИИ ATG</vt:lpstr>
    </vt:vector>
  </TitlesOfParts>
  <Company>Test Czech Centre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Atg presentation 2015</dc:title>
  <dc:creator>Tomáš ZAVADIL</dc:creator>
  <cp:lastModifiedBy>Tomáš ZAVADIL</cp:lastModifiedBy>
  <cp:revision>55</cp:revision>
  <dcterms:created xsi:type="dcterms:W3CDTF">2015-05-28T21:10:51Z</dcterms:created>
  <dcterms:modified xsi:type="dcterms:W3CDTF">2015-10-15T09:59:47Z</dcterms:modified>
</cp:coreProperties>
</file>