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70" r:id="rId6"/>
    <p:sldId id="262" r:id="rId7"/>
    <p:sldId id="331" r:id="rId8"/>
    <p:sldId id="334" r:id="rId9"/>
    <p:sldId id="335" r:id="rId10"/>
    <p:sldId id="263" r:id="rId11"/>
    <p:sldId id="330" r:id="rId12"/>
    <p:sldId id="336" r:id="rId13"/>
    <p:sldId id="337" r:id="rId14"/>
    <p:sldId id="338" r:id="rId15"/>
    <p:sldId id="281" r:id="rId16"/>
    <p:sldId id="323" r:id="rId17"/>
  </p:sldIdLst>
  <p:sldSz cx="9144000" cy="6858000" type="screen4x3"/>
  <p:notesSz cx="6797675" cy="9926638"/>
  <p:custShowLst>
    <p:custShow name="AST" id="0">
      <p:sldLst>
        <p:sld r:id="rId5"/>
        <p:sld r:id="rId7"/>
        <p:sld r:id="rId11"/>
        <p:sld r:id="rId12"/>
        <p:sld r:id="rId16"/>
        <p:sld r:id="rId17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09">
          <p15:clr>
            <a:srgbClr val="A4A3A4"/>
          </p15:clr>
        </p15:guide>
        <p15:guide id="2" orient="horz" pos="1609">
          <p15:clr>
            <a:srgbClr val="A4A3A4"/>
          </p15:clr>
        </p15:guide>
        <p15:guide id="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D5EAFF"/>
    <a:srgbClr val="9A9999"/>
    <a:srgbClr val="7F7F7F"/>
    <a:srgbClr val="C773A3"/>
    <a:srgbClr val="79C36F"/>
    <a:srgbClr val="C8C4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7" autoAdjust="0"/>
    <p:restoredTop sz="70886" autoAdjust="0"/>
  </p:normalViewPr>
  <p:slideViewPr>
    <p:cSldViewPr snapToGrid="0" snapToObjects="1">
      <p:cViewPr varScale="1">
        <p:scale>
          <a:sx n="82" d="100"/>
          <a:sy n="82" d="100"/>
        </p:scale>
        <p:origin x="2748" y="96"/>
      </p:cViewPr>
      <p:guideLst>
        <p:guide orient="horz" pos="809"/>
        <p:guide orient="horz" pos="1609"/>
        <p:guide/>
      </p:guideLst>
    </p:cSldViewPr>
  </p:slideViewPr>
  <p:outlineViewPr>
    <p:cViewPr>
      <p:scale>
        <a:sx n="33" d="100"/>
        <a:sy n="33" d="100"/>
      </p:scale>
      <p:origin x="0" y="-42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30" d="100"/>
          <a:sy n="130" d="100"/>
        </p:scale>
        <p:origin x="2142" y="96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furstenzeller\AppData\Local\Microsoft\Windows\Temporary%20Internet%20Files\Content.Outlook\B30JAF03\podklady_corporate%20(2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/>
            </a:pPr>
            <a:r>
              <a:rPr lang="ru-RU" sz="1600" b="1" i="0" u="none" strike="noStrike" baseline="0" dirty="0" smtClean="0"/>
              <a:t>Финансовые показатели в 2005-2018 гг.</a:t>
            </a:r>
            <a:endParaRPr lang="en-US" sz="1600" dirty="0"/>
          </a:p>
        </c:rich>
      </c:tx>
      <c:layout>
        <c:manualLayout>
          <c:xMode val="edge"/>
          <c:yMode val="edge"/>
          <c:x val="0.14775852139330845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Controlling!$D$5</c:f>
              <c:strCache>
                <c:ptCount val="1"/>
                <c:pt idx="0">
                  <c:v>Revenues</c:v>
                </c:pt>
              </c:strCache>
            </c:strRef>
          </c:tx>
          <c:invertIfNegative val="0"/>
          <c:cat>
            <c:strRef>
              <c:f>Controlling!$E$8:$R$8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2015f</c:v>
                </c:pt>
                <c:pt idx="11">
                  <c:v>2016f</c:v>
                </c:pt>
                <c:pt idx="12">
                  <c:v>2017f</c:v>
                </c:pt>
                <c:pt idx="13">
                  <c:v>2018f</c:v>
                </c:pt>
              </c:strCache>
            </c:strRef>
          </c:cat>
          <c:val>
            <c:numRef>
              <c:f>Controlling!$E$9:$R$9</c:f>
              <c:numCache>
                <c:formatCode>0.0</c:formatCode>
                <c:ptCount val="14"/>
                <c:pt idx="0">
                  <c:v>114.19334363385811</c:v>
                </c:pt>
                <c:pt idx="1">
                  <c:v>128.76580122959871</c:v>
                </c:pt>
                <c:pt idx="2">
                  <c:v>199.14422887532015</c:v>
                </c:pt>
                <c:pt idx="3">
                  <c:v>247.66269445259761</c:v>
                </c:pt>
                <c:pt idx="4">
                  <c:v>154.54662328803062</c:v>
                </c:pt>
                <c:pt idx="5">
                  <c:v>150.65899220344303</c:v>
                </c:pt>
                <c:pt idx="6">
                  <c:v>136.65111940298516</c:v>
                </c:pt>
                <c:pt idx="7">
                  <c:v>159.41725341380209</c:v>
                </c:pt>
                <c:pt idx="8">
                  <c:v>201.18304114490158</c:v>
                </c:pt>
                <c:pt idx="9">
                  <c:v>226.53245922973105</c:v>
                </c:pt>
                <c:pt idx="10">
                  <c:v>247.08926849261181</c:v>
                </c:pt>
                <c:pt idx="11">
                  <c:v>265.6691623565452</c:v>
                </c:pt>
                <c:pt idx="12">
                  <c:v>330.26322325373991</c:v>
                </c:pt>
                <c:pt idx="13">
                  <c:v>325.10434941330885</c:v>
                </c:pt>
              </c:numCache>
            </c:numRef>
          </c:val>
        </c:ser>
        <c:ser>
          <c:idx val="2"/>
          <c:order val="2"/>
          <c:tx>
            <c:strRef>
              <c:f>Controlling!$D$6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Controlling!$E$8:$R$8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2015f</c:v>
                </c:pt>
                <c:pt idx="11">
                  <c:v>2016f</c:v>
                </c:pt>
                <c:pt idx="12">
                  <c:v>2017f</c:v>
                </c:pt>
                <c:pt idx="13">
                  <c:v>2018f</c:v>
                </c:pt>
              </c:strCache>
            </c:strRef>
          </c:cat>
          <c:val>
            <c:numRef>
              <c:f>Controlling!$E$10:$R$10</c:f>
              <c:numCache>
                <c:formatCode>0.0</c:formatCode>
                <c:ptCount val="14"/>
                <c:pt idx="0">
                  <c:v>-57.501983546999625</c:v>
                </c:pt>
                <c:pt idx="1">
                  <c:v>-42.652483524260234</c:v>
                </c:pt>
                <c:pt idx="2">
                  <c:v>11.608873350403778</c:v>
                </c:pt>
                <c:pt idx="3">
                  <c:v>23.574346932785431</c:v>
                </c:pt>
                <c:pt idx="4">
                  <c:v>14.656241800913049</c:v>
                </c:pt>
                <c:pt idx="5">
                  <c:v>22.572183559206739</c:v>
                </c:pt>
                <c:pt idx="6">
                  <c:v>9.8681026684758031</c:v>
                </c:pt>
                <c:pt idx="7">
                  <c:v>10.599210094463499</c:v>
                </c:pt>
                <c:pt idx="8">
                  <c:v>17.522105801175559</c:v>
                </c:pt>
                <c:pt idx="9">
                  <c:v>10.91668835389955</c:v>
                </c:pt>
                <c:pt idx="10">
                  <c:v>15.842996129603099</c:v>
                </c:pt>
                <c:pt idx="11">
                  <c:v>22.100947498662755</c:v>
                </c:pt>
                <c:pt idx="12">
                  <c:v>29.826063764532041</c:v>
                </c:pt>
                <c:pt idx="13">
                  <c:v>31.778461345751928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04592"/>
        <c:axId val="70705712"/>
      </c:barChart>
      <c:lineChart>
        <c:grouping val="stacked"/>
        <c:varyColors val="0"/>
        <c:ser>
          <c:idx val="3"/>
          <c:order val="0"/>
          <c:tx>
            <c:strRef>
              <c:f>Controlling!$D$7</c:f>
              <c:strCache>
                <c:ptCount val="1"/>
                <c:pt idx="0">
                  <c:v>Employees</c:v>
                </c:pt>
              </c:strCache>
            </c:strRef>
          </c:tx>
          <c:marker>
            <c:symbol val="none"/>
          </c:marker>
          <c:cat>
            <c:strRef>
              <c:f>Controlling!$E$8:$Q$8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2015f</c:v>
                </c:pt>
                <c:pt idx="11">
                  <c:v>2016f</c:v>
                </c:pt>
                <c:pt idx="12">
                  <c:v>2017f</c:v>
                </c:pt>
              </c:strCache>
            </c:strRef>
          </c:cat>
          <c:val>
            <c:numRef>
              <c:f>Controlling!$E$11:$R$11</c:f>
              <c:numCache>
                <c:formatCode>General</c:formatCode>
                <c:ptCount val="14"/>
                <c:pt idx="0">
                  <c:v>1654</c:v>
                </c:pt>
                <c:pt idx="1">
                  <c:v>1677</c:v>
                </c:pt>
                <c:pt idx="2">
                  <c:v>1314</c:v>
                </c:pt>
                <c:pt idx="3">
                  <c:v>1321</c:v>
                </c:pt>
                <c:pt idx="4">
                  <c:v>1186</c:v>
                </c:pt>
                <c:pt idx="5">
                  <c:v>1122</c:v>
                </c:pt>
                <c:pt idx="6">
                  <c:v>1223</c:v>
                </c:pt>
                <c:pt idx="7" formatCode="#,##0">
                  <c:v>1371</c:v>
                </c:pt>
                <c:pt idx="8" formatCode="#,##0">
                  <c:v>1689</c:v>
                </c:pt>
                <c:pt idx="9" formatCode="#,##0">
                  <c:v>1937</c:v>
                </c:pt>
                <c:pt idx="10" formatCode="#,##0">
                  <c:v>1997.5623591367464</c:v>
                </c:pt>
                <c:pt idx="11" formatCode="#,##0">
                  <c:v>1842.6252397319754</c:v>
                </c:pt>
                <c:pt idx="12" formatCode="#,##0">
                  <c:v>2089.0596116735423</c:v>
                </c:pt>
                <c:pt idx="13" formatCode="#,##0">
                  <c:v>2038.5236398164307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11312"/>
        <c:axId val="70706832"/>
      </c:lineChart>
      <c:catAx>
        <c:axId val="7070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70705712"/>
        <c:crosses val="autoZero"/>
        <c:auto val="1"/>
        <c:lblAlgn val="ctr"/>
        <c:lblOffset val="100"/>
        <c:noMultiLvlLbl val="0"/>
      </c:catAx>
      <c:valAx>
        <c:axId val="70705712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 lang="cs-CZ"/>
                </a:pPr>
                <a:r>
                  <a:rPr lang="cs-CZ" dirty="0" smtClean="0"/>
                  <a:t>USD</a:t>
                </a:r>
                <a:r>
                  <a:rPr lang="cs-CZ" baseline="0" dirty="0" smtClean="0"/>
                  <a:t> </a:t>
                </a:r>
                <a:r>
                  <a:rPr lang="ru-RU" baseline="0" dirty="0" smtClean="0"/>
                  <a:t>млн.</a:t>
                </a:r>
                <a:endParaRPr lang="en-US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70704592"/>
        <c:crosses val="autoZero"/>
        <c:crossBetween val="between"/>
      </c:valAx>
      <c:valAx>
        <c:axId val="70706832"/>
        <c:scaling>
          <c:orientation val="minMax"/>
        </c:scaling>
        <c:delete val="0"/>
        <c:axPos val="r"/>
        <c:title>
          <c:tx>
            <c:rich>
              <a:bodyPr rot="0" vert="wordArtVert"/>
              <a:lstStyle/>
              <a:p>
                <a:pPr>
                  <a:defRPr lang="cs-CZ"/>
                </a:pPr>
                <a:r>
                  <a:rPr lang="ru-RU" dirty="0" smtClean="0"/>
                  <a:t>ЧСП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70711312"/>
        <c:crosses val="max"/>
        <c:crossBetween val="between"/>
      </c:valAx>
      <c:catAx>
        <c:axId val="7071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070683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lang="cs-CZ"/>
          </a:pPr>
          <a:endParaRPr lang="cs-CZ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0.33474</cdr:x>
      <cdr:y>0.91672</cdr:y>
    </cdr:from>
    <cdr:to>
      <cdr:x>0.4374</cdr:x>
      <cdr:y>0.96757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087043" y="3297115"/>
          <a:ext cx="640080" cy="1828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 smtClean="0">
              <a:solidFill>
                <a:schemeClr val="tx1"/>
              </a:solidFill>
            </a:rPr>
            <a:t>Доходы</a:t>
          </a:r>
          <a:endParaRPr lang="en-US" sz="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0.48869</cdr:x>
      <cdr:y>0.91721</cdr:y>
    </cdr:from>
    <cdr:to>
      <cdr:x>0.58744</cdr:x>
      <cdr:y>0.96806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3046926" y="3298874"/>
          <a:ext cx="615698" cy="18288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800" dirty="0" smtClean="0">
              <a:solidFill>
                <a:srgbClr val="666666"/>
              </a:solidFill>
            </a:rPr>
            <a:t>Прибыль</a:t>
          </a:r>
          <a:endParaRPr lang="en-US" sz="800" dirty="0">
            <a:solidFill>
              <a:srgbClr val="666666"/>
            </a:solidFill>
          </a:endParaRPr>
        </a:p>
      </cdr:txBody>
    </cdr:sp>
  </cdr:relSizeAnchor>
  <cdr:relSizeAnchor xmlns:cdr="http://schemas.openxmlformats.org/drawingml/2006/chartDrawing">
    <cdr:from>
      <cdr:x>0.61167</cdr:x>
      <cdr:y>0.91525</cdr:y>
    </cdr:from>
    <cdr:to>
      <cdr:x>0.74087</cdr:x>
      <cdr:y>0.9661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3813712" y="3291840"/>
          <a:ext cx="805516" cy="18288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800" dirty="0" smtClean="0">
              <a:solidFill>
                <a:srgbClr val="666666"/>
              </a:solidFill>
            </a:rPr>
            <a:t>Сотрудники</a:t>
          </a:r>
          <a:endParaRPr lang="en-US" sz="800" dirty="0">
            <a:solidFill>
              <a:srgbClr val="66666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A911D62-69E4-450D-9CF5-46D5F9672A0B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F14022-A4D8-4CC1-81B6-C2643855C8C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21904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emf"/><Relationship Id="rId4" Type="http://schemas.openxmlformats.org/officeDocument/2006/relationships/package" Target="../embeddings/Microsoft_PowerPoint_Slide1.sldx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4022-A4D8-4CC1-81B6-C2643855C8C9}" type="slidenum">
              <a:rPr lang="en-US" altLang="cs-CZ" smtClean="0"/>
              <a:pPr/>
              <a:t>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9304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08AFB1-7312-49F6-A041-3C39E2A20263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3" tIns="45502" rIns="91003" bIns="45502" anchor="b"/>
          <a:lstStyle/>
          <a:p>
            <a:pPr algn="r" defTabSz="877710"/>
            <a:fld id="{4A9BB3AE-DB43-4801-A067-DFA7DAC71A8C}" type="slidenum">
              <a:rPr lang="cs-CZ" sz="1200">
                <a:latin typeface="Calibri" pitchFamily="34" charset="0"/>
              </a:rPr>
              <a:pPr algn="r" defTabSz="877710"/>
              <a:t>11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9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Competencies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4022-A4D8-4CC1-81B6-C2643855C8C9}" type="slidenum">
              <a:rPr lang="en-US" altLang="cs-CZ" smtClean="0"/>
              <a:pPr/>
              <a:t>12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976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4022-A4D8-4CC1-81B6-C2643855C8C9}" type="slidenum">
              <a:rPr lang="en-US" altLang="cs-CZ" smtClean="0"/>
              <a:pPr/>
              <a:t>13</a:t>
            </a:fld>
            <a:endParaRPr lang="en-US" alt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40740"/>
              </p:ext>
            </p:extLst>
          </p:nvPr>
        </p:nvGraphicFramePr>
        <p:xfrm>
          <a:off x="1113630" y="5234781"/>
          <a:ext cx="4570413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Slide" r:id="rId4" imgW="4570532" imgH="3427618" progId="PowerPoint.Slide.12">
                  <p:embed/>
                </p:oleObj>
              </mc:Choice>
              <mc:Fallback>
                <p:oleObj name="Slide" r:id="rId4" imgW="4570532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3630" y="5234781"/>
                        <a:ext cx="4570413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85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Aero A-11 </a:t>
            </a:r>
            <a:r>
              <a:rPr lang="en-US" sz="1200" dirty="0" smtClean="0">
                <a:solidFill>
                  <a:schemeClr val="tx1"/>
                </a:solidFill>
              </a:rPr>
              <a:t>– biplane light bomber and reconnaissance aircraft built between the First and Second World Wars.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Aero Ae-1</a:t>
            </a:r>
            <a:r>
              <a:rPr lang="cs-CZ" sz="11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first military airplane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Original logo</a:t>
            </a:r>
            <a:r>
              <a:rPr lang="cs-CZ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made in 1919</a:t>
            </a:r>
          </a:p>
          <a:p>
            <a:pPr marL="182563" indent="0">
              <a:buFont typeface="Wingdings" pitchFamily="2" charset="2"/>
              <a:buNone/>
              <a:tabLst>
                <a:tab pos="182563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4022-A4D8-4CC1-81B6-C2643855C8C9}" type="slidenum">
              <a:rPr lang="en-US" altLang="cs-CZ" smtClean="0"/>
              <a:pPr/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6664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sz="1200" dirty="0" smtClean="0"/>
              <a:t>AERO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Today</a:t>
            </a:r>
            <a:endParaRPr lang="cs-CZ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largest aerospace company in the Czech Republic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Member of private equity group PENTA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Focused on cooperation with leading aerospace OEMs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Traditional supplier of military training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company fully embraces the principles of „Lean“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Civil and military aviation technology design, development, production, sales and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Šedivý rámeček</a:t>
            </a:r>
            <a:r>
              <a:rPr lang="cs-CZ" baseline="0" dirty="0" smtClean="0"/>
              <a:t> text pod fotkou: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Production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facilities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near</a:t>
            </a:r>
            <a:r>
              <a:rPr lang="cs-CZ" baseline="0" dirty="0" smtClean="0"/>
              <a:t> Prague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4022-A4D8-4CC1-81B6-C2643855C8C9}" type="slidenum">
              <a:rPr lang="en-US" altLang="cs-CZ" smtClean="0"/>
              <a:pPr/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2522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Since 2007, private equity group </a:t>
            </a:r>
            <a:r>
              <a:rPr lang="en-US" sz="1200" dirty="0" err="1" smtClean="0"/>
              <a:t>Penta</a:t>
            </a:r>
            <a:r>
              <a:rPr lang="en-US" sz="1200" dirty="0" smtClean="0"/>
              <a:t> is the 100% shareholder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Clarex</a:t>
            </a:r>
            <a:r>
              <a:rPr lang="en-US" sz="1200" dirty="0" smtClean="0"/>
              <a:t> – provider of jet engine MRO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AERO </a:t>
            </a:r>
            <a:r>
              <a:rPr lang="en-US" sz="1200" dirty="0" err="1" smtClean="0"/>
              <a:t>Vodochody</a:t>
            </a:r>
            <a:r>
              <a:rPr lang="en-US" sz="1200" dirty="0" smtClean="0"/>
              <a:t> </a:t>
            </a:r>
            <a:r>
              <a:rPr lang="en-US" sz="1200" dirty="0" err="1" smtClean="0"/>
              <a:t>a.s</a:t>
            </a:r>
            <a:r>
              <a:rPr lang="en-US" sz="1200" dirty="0" smtClean="0"/>
              <a:t>. – legacy entity, owning the airport and real estate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 err="1" smtClean="0"/>
              <a:t>Penta</a:t>
            </a:r>
            <a:r>
              <a:rPr lang="cs-CZ" sz="1200" dirty="0" smtClean="0"/>
              <a:t> </a:t>
            </a:r>
            <a:r>
              <a:rPr lang="en-US" sz="1200" i="1" dirty="0" smtClean="0"/>
              <a:t>Central European investment group, specializing in private equity and real estate.</a:t>
            </a: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Figures (EUR)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assets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fvb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1.7 billion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Shareholders equity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fvb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1.4 billion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comprehensive income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fvb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147 million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Cumulative sales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4.4 billion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Consolidated total assets*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5.5 billion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700" i="1" dirty="0" smtClean="0"/>
              <a:t>*Not audited</a:t>
            </a:r>
            <a:r>
              <a:rPr lang="en-US" sz="700" dirty="0" smtClean="0"/>
              <a:t>; </a:t>
            </a:r>
            <a:r>
              <a:rPr lang="en-US" sz="700" dirty="0" err="1" smtClean="0"/>
              <a:t>fvb</a:t>
            </a:r>
            <a:r>
              <a:rPr lang="en-US" sz="700" dirty="0" smtClean="0"/>
              <a:t> – fair value basis</a:t>
            </a:r>
          </a:p>
          <a:p>
            <a:r>
              <a:rPr lang="en-US" sz="1200" dirty="0" smtClean="0"/>
              <a:t>Since 1994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Investments in more than 10 markets across Europe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More than 30,000 employees in its investee companies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2011C-6645-4703-A020-F25CA30DD70E}" type="slidenum">
              <a:rPr lang="en-US" altLang="cs-CZ">
                <a:solidFill>
                  <a:srgbClr val="666666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cs-CZ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CEO</a:t>
            </a:r>
          </a:p>
          <a:p>
            <a:r>
              <a:rPr lang="cs-CZ" dirty="0" err="1" smtClean="0"/>
              <a:t>Aerostructures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divison</a:t>
            </a:r>
            <a:r>
              <a:rPr lang="cs-CZ" baseline="0" dirty="0" smtClean="0"/>
              <a:t> – 40 </a:t>
            </a:r>
            <a:r>
              <a:rPr lang="cs-CZ" baseline="0" dirty="0" err="1" smtClean="0"/>
              <a:t>emloyees</a:t>
            </a:r>
            <a:r>
              <a:rPr lang="cs-CZ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Main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Businesses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Complete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Helicopter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integration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Wings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doors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fuselages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sections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Landing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Gears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Design &amp; </a:t>
            </a:r>
            <a:r>
              <a:rPr lang="cs-CZ" baseline="0" dirty="0" err="1" smtClean="0"/>
              <a:t>engineering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division</a:t>
            </a:r>
            <a:r>
              <a:rPr lang="cs-CZ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78 </a:t>
            </a:r>
            <a:r>
              <a:rPr lang="cs-CZ" baseline="0" dirty="0" err="1" smtClean="0"/>
              <a:t>employees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Main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businesses</a:t>
            </a:r>
            <a:r>
              <a:rPr lang="cs-CZ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Design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Stress </a:t>
            </a:r>
            <a:r>
              <a:rPr lang="cs-CZ" baseline="0" dirty="0" err="1" smtClean="0"/>
              <a:t>testing</a:t>
            </a:r>
            <a:r>
              <a:rPr lang="cs-CZ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Product</a:t>
            </a:r>
            <a:r>
              <a:rPr lang="cs-CZ" baseline="0" dirty="0" smtClean="0"/>
              <a:t>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Operations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Division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1418 </a:t>
            </a:r>
            <a:r>
              <a:rPr lang="cs-CZ" baseline="0" dirty="0" err="1" smtClean="0"/>
              <a:t>employees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Main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businesses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Assembly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Supply </a:t>
            </a:r>
            <a:r>
              <a:rPr lang="cs-CZ" baseline="0" dirty="0" err="1" smtClean="0"/>
              <a:t>Chain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Manufacturing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Composites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Quality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Control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Facilities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Defence</a:t>
            </a:r>
            <a:r>
              <a:rPr lang="cs-CZ" baseline="0" dirty="0" smtClean="0"/>
              <a:t> &amp; MRO </a:t>
            </a:r>
            <a:r>
              <a:rPr lang="cs-CZ" baseline="0" dirty="0" err="1" smtClean="0"/>
              <a:t>Divison</a:t>
            </a:r>
            <a:r>
              <a:rPr lang="cs-CZ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253 </a:t>
            </a:r>
            <a:r>
              <a:rPr lang="cs-CZ" baseline="0" dirty="0" err="1" smtClean="0"/>
              <a:t>employees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Main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businesses</a:t>
            </a:r>
            <a:r>
              <a:rPr lang="cs-CZ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Retrofits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Modifications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Upgrades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Overhauls</a:t>
            </a:r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Logistic</a:t>
            </a:r>
            <a:r>
              <a:rPr lang="cs-CZ" baseline="0" dirty="0" smtClean="0"/>
              <a:t>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err="1" smtClean="0"/>
              <a:t>Flight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Tests</a:t>
            </a:r>
            <a:r>
              <a:rPr lang="cs-CZ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Systém </a:t>
            </a:r>
            <a:r>
              <a:rPr lang="cs-CZ" baseline="0" dirty="0" err="1" smtClean="0"/>
              <a:t>Intergration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4022-A4D8-4CC1-81B6-C2643855C8C9}" type="slidenum">
              <a:rPr lang="en-US" altLang="cs-CZ" smtClean="0"/>
              <a:pPr/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3810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dirty="0" smtClean="0">
                <a:solidFill>
                  <a:srgbClr val="666666"/>
                </a:solidFill>
              </a:rPr>
              <a:t>08-07-2013</a:t>
            </a:r>
            <a:endParaRPr lang="cs-CZ" altLang="cs-CZ" dirty="0" smtClean="0">
              <a:solidFill>
                <a:srgbClr val="666666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Financial performance in 2005-201</a:t>
            </a:r>
            <a:r>
              <a:rPr lang="cs-CZ" dirty="0" smtClean="0"/>
              <a:t>8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>
                <a:solidFill>
                  <a:srgbClr val="666666"/>
                </a:solidFill>
              </a:rPr>
              <a:t>Text</a:t>
            </a:r>
            <a:r>
              <a:rPr lang="cs-CZ" altLang="cs-CZ" baseline="0" dirty="0" smtClean="0">
                <a:solidFill>
                  <a:srgbClr val="666666"/>
                </a:solidFill>
              </a:rPr>
              <a:t> v šedivé části prezentace</a:t>
            </a:r>
            <a:endParaRPr lang="cs-CZ" altLang="cs-CZ" dirty="0" smtClean="0">
              <a:solidFill>
                <a:srgbClr val="66666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Planned revenue increase of 1</a:t>
            </a:r>
            <a:r>
              <a:rPr lang="cs-CZ" sz="1200" dirty="0" smtClean="0"/>
              <a:t>45</a:t>
            </a:r>
            <a:r>
              <a:rPr lang="en-US" sz="1200" dirty="0" smtClean="0"/>
              <a:t>% by 2018 based on current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Accumulated profit since 2007 is USD </a:t>
            </a:r>
            <a:r>
              <a:rPr lang="cs-CZ" sz="1200" dirty="0" smtClean="0"/>
              <a:t>121</a:t>
            </a:r>
            <a:r>
              <a:rPr lang="en-US" sz="1200" dirty="0" smtClean="0"/>
              <a:t> </a:t>
            </a:r>
            <a:r>
              <a:rPr lang="cs-CZ" sz="1200" dirty="0" smtClean="0"/>
              <a:t>318</a:t>
            </a:r>
            <a:r>
              <a:rPr lang="en-US" sz="1200" dirty="0" smtClean="0"/>
              <a:t> </a:t>
            </a:r>
            <a:r>
              <a:rPr lang="en-US" sz="1200" dirty="0" err="1" smtClean="0"/>
              <a:t>ths</a:t>
            </a:r>
            <a:r>
              <a:rPr lang="en-US" sz="1200" dirty="0" smtClean="0"/>
              <a:t>. (2007 – 2018f USD </a:t>
            </a:r>
            <a:r>
              <a:rPr lang="cs-CZ" sz="1200" dirty="0" smtClean="0"/>
              <a:t>220</a:t>
            </a:r>
            <a:r>
              <a:rPr lang="en-US" sz="1200" dirty="0" smtClean="0"/>
              <a:t> </a:t>
            </a:r>
            <a:r>
              <a:rPr lang="cs-CZ" sz="1200" dirty="0" smtClean="0"/>
              <a:t>866</a:t>
            </a:r>
            <a:r>
              <a:rPr lang="en-US" sz="1200" dirty="0" smtClean="0"/>
              <a:t> </a:t>
            </a:r>
            <a:r>
              <a:rPr lang="en-US" sz="1200" dirty="0" err="1" smtClean="0"/>
              <a:t>ths</a:t>
            </a:r>
            <a:r>
              <a:rPr lang="en-US" sz="1200" dirty="0" smtClean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USD </a:t>
            </a:r>
            <a:r>
              <a:rPr lang="cs-CZ" sz="1200" dirty="0" smtClean="0"/>
              <a:t>103</a:t>
            </a:r>
            <a:r>
              <a:rPr lang="en-US" sz="1200" dirty="0" smtClean="0"/>
              <a:t> </a:t>
            </a:r>
            <a:r>
              <a:rPr lang="cs-CZ" sz="1200" dirty="0" smtClean="0"/>
              <a:t>121</a:t>
            </a:r>
            <a:r>
              <a:rPr lang="en-US" sz="1200" dirty="0" smtClean="0"/>
              <a:t> </a:t>
            </a:r>
            <a:r>
              <a:rPr lang="en-US" sz="1200" dirty="0" err="1" smtClean="0"/>
              <a:t>ths</a:t>
            </a:r>
            <a:r>
              <a:rPr lang="en-US" sz="1200" dirty="0" smtClean="0"/>
              <a:t>. invested into assets and programs since 2007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Export is </a:t>
            </a:r>
            <a:r>
              <a:rPr lang="cs-CZ" sz="1200" dirty="0" smtClean="0"/>
              <a:t>86</a:t>
            </a:r>
            <a:r>
              <a:rPr lang="en-US" sz="1200" dirty="0" smtClean="0"/>
              <a:t>,</a:t>
            </a:r>
            <a:r>
              <a:rPr lang="cs-CZ" sz="1200" dirty="0" smtClean="0"/>
              <a:t>5</a:t>
            </a:r>
            <a:r>
              <a:rPr lang="en-US" sz="1200" dirty="0" smtClean="0"/>
              <a:t>% of </a:t>
            </a:r>
            <a:r>
              <a:rPr lang="en-US" sz="1200" dirty="0" smtClean="0"/>
              <a:t>revenues</a:t>
            </a:r>
            <a:endParaRPr lang="cs-CZ" altLang="cs-CZ" dirty="0" smtClean="0">
              <a:solidFill>
                <a:srgbClr val="666666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cs-CZ" dirty="0" smtClean="0">
              <a:solidFill>
                <a:srgbClr val="666666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DD987C-0F26-4F30-B629-B528DF815FAE}" type="slidenum">
              <a:rPr lang="en-US" altLang="cs-CZ">
                <a:solidFill>
                  <a:srgbClr val="666666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cs-CZ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1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Lineage</a:t>
            </a:r>
            <a:r>
              <a:rPr lang="cs-CZ" dirty="0" smtClean="0"/>
              <a:t> –</a:t>
            </a:r>
            <a:r>
              <a:rPr lang="cs-CZ" baseline="0" dirty="0" smtClean="0"/>
              <a:t> OEM </a:t>
            </a:r>
            <a:r>
              <a:rPr lang="cs-CZ" baseline="0" dirty="0" err="1" smtClean="0"/>
              <a:t>Products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4022-A4D8-4CC1-81B6-C2643855C8C9}" type="slidenum">
              <a:rPr lang="en-US" altLang="cs-CZ" smtClean="0"/>
              <a:pPr/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004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Lineage</a:t>
            </a:r>
            <a:r>
              <a:rPr lang="cs-CZ" dirty="0" smtClean="0"/>
              <a:t> - </a:t>
            </a:r>
            <a:r>
              <a:rPr lang="cs-CZ" dirty="0" err="1" smtClean="0"/>
              <a:t>Aerostructures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4022-A4D8-4CC1-81B6-C2643855C8C9}" type="slidenum">
              <a:rPr lang="en-US" altLang="cs-CZ" smtClean="0"/>
              <a:pPr/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7973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08AFB1-7312-49F6-A041-3C39E2A20263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frame</a:t>
            </a: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and stronger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Corrosion resistant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life to 15K flight hours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 cabin</a:t>
            </a: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 digital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 vision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Ejection seats 0-0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 wing</a:t>
            </a: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– on condition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mature, reliable, certified turbofan family.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Military trainer experience – SAAB SK60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3" tIns="45502" rIns="91003" bIns="45502" anchor="b"/>
          <a:lstStyle/>
          <a:p>
            <a:pPr algn="r" defTabSz="877710"/>
            <a:fld id="{4A9BB3AE-DB43-4801-A067-DFA7DAC71A8C}" type="slidenum">
              <a:rPr lang="cs-CZ" sz="1200">
                <a:latin typeface="Calibri" pitchFamily="34" charset="0"/>
              </a:rPr>
              <a:pPr algn="r" defTabSz="877710"/>
              <a:t>10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2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ERO_Desky-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1370013"/>
            <a:ext cx="2162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980" y="5283199"/>
            <a:ext cx="6400800" cy="1281289"/>
          </a:xfrm>
        </p:spPr>
        <p:txBody>
          <a:bodyPr/>
          <a:lstStyle>
            <a:lvl1pPr marL="0" indent="0" algn="l">
              <a:buNone/>
              <a:defRPr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980" y="4363248"/>
            <a:ext cx="7992888" cy="720080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8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ERO_Desky-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1370013"/>
            <a:ext cx="2162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387070"/>
            <a:ext cx="6400800" cy="42018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200" y="4796848"/>
            <a:ext cx="6400800" cy="1499017"/>
          </a:xfrm>
          <a:solidFill>
            <a:schemeClr val="bg2"/>
          </a:solidFill>
        </p:spPr>
        <p:txBody>
          <a:bodyPr anchor="t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and cle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6300788" y="0"/>
            <a:ext cx="2832100" cy="6858000"/>
          </a:xfrm>
          <a:prstGeom prst="rect">
            <a:avLst/>
          </a:prstGeom>
          <a:solidFill>
            <a:srgbClr val="9A9999"/>
          </a:solidFill>
          <a:ln>
            <a:solidFill>
              <a:srgbClr val="9A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825" y="74613"/>
            <a:ext cx="2162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/>
          <p:nvPr userDrawn="1"/>
        </p:nvSpPr>
        <p:spPr>
          <a:xfrm>
            <a:off x="8123238" y="6508750"/>
            <a:ext cx="1011237" cy="349250"/>
          </a:xfrm>
          <a:prstGeom prst="rect">
            <a:avLst/>
          </a:prstGeom>
          <a:solidFill>
            <a:srgbClr val="0075B0"/>
          </a:solidFill>
          <a:ln>
            <a:solidFill>
              <a:srgbClr val="00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8150225" y="6508750"/>
            <a:ext cx="1011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4C4740EE-75E7-4479-B48F-E975C203BE3D}" type="slidenum">
              <a:rPr lang="en-US" altLang="cs-CZ" sz="1200">
                <a:solidFill>
                  <a:srgbClr val="FFFFFF"/>
                </a:solidFill>
              </a:rPr>
              <a:pPr algn="r" eaLnBrk="1" hangingPunct="1">
                <a:buSzPct val="100000"/>
              </a:pPr>
              <a:t>‹#›</a:t>
            </a:fld>
            <a:endParaRPr lang="en-US" altLang="cs-CZ" sz="1200">
              <a:solidFill>
                <a:srgbClr val="FFFFFF"/>
              </a:solidFill>
            </a:endParaRPr>
          </a:p>
        </p:txBody>
      </p:sp>
      <p:pic>
        <p:nvPicPr>
          <p:cNvPr id="10" name="Obráze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896938"/>
            <a:ext cx="28876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24" y="310078"/>
            <a:ext cx="6026968" cy="720080"/>
          </a:xfrm>
        </p:spPr>
        <p:txBody>
          <a:bodyPr/>
          <a:lstStyle>
            <a:lvl1pPr>
              <a:defRPr>
                <a:solidFill>
                  <a:srgbClr val="007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5900924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300192" y="1268760"/>
            <a:ext cx="2860740" cy="5184576"/>
          </a:xfrm>
        </p:spPr>
        <p:txBody>
          <a:bodyPr/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5"/>
          </p:nvPr>
        </p:nvSpPr>
        <p:spPr>
          <a:xfrm>
            <a:off x="273224" y="0"/>
            <a:ext cx="6026968" cy="3100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121650" y="6502400"/>
            <a:ext cx="1011238" cy="365125"/>
          </a:xfrm>
        </p:spPr>
        <p:txBody>
          <a:bodyPr/>
          <a:lstStyle>
            <a:lvl1pPr>
              <a:defRPr/>
            </a:lvl1pPr>
          </a:lstStyle>
          <a:p>
            <a:fld id="{4CA173FC-0346-4263-B90B-16B10B99C6C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0396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8150225" y="6508750"/>
            <a:ext cx="1011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4EA610CD-047D-4B3F-899E-0C6D5865ED46}" type="slidenum">
              <a:rPr lang="en-US" altLang="cs-CZ" sz="1200">
                <a:solidFill>
                  <a:srgbClr val="FFFFFF"/>
                </a:solidFill>
              </a:rPr>
              <a:pPr algn="r" eaLnBrk="1" hangingPunct="1">
                <a:buSzPct val="100000"/>
              </a:pPr>
              <a:t>‹#›</a:t>
            </a:fld>
            <a:endParaRPr lang="en-US" altLang="cs-CZ" sz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24" y="310078"/>
            <a:ext cx="6861354" cy="7200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63" y="1247139"/>
            <a:ext cx="8768302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5"/>
          </p:nvPr>
        </p:nvSpPr>
        <p:spPr>
          <a:xfrm>
            <a:off x="273224" y="0"/>
            <a:ext cx="6026968" cy="3100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4"/>
          </p:nvPr>
        </p:nvSpPr>
        <p:spPr>
          <a:xfrm>
            <a:off x="273224" y="0"/>
            <a:ext cx="6400800" cy="3100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CF876F-2A1C-481E-BC93-89F73B20C34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5A5160C-51B7-4CF2-AF1F-3D1A14DFE37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0923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273224" y="0"/>
            <a:ext cx="6400800" cy="3100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B54C21C-3E43-46A5-91A0-BA83F656361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964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3"/>
          <p:cNvSpPr>
            <a:spLocks noChangeArrowheads="1"/>
          </p:cNvSpPr>
          <p:nvPr userDrawn="1"/>
        </p:nvSpPr>
        <p:spPr bwMode="auto">
          <a:xfrm>
            <a:off x="520700" y="8544"/>
            <a:ext cx="8623301" cy="27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700" dirty="0" smtClean="0">
                <a:solidFill>
                  <a:srgbClr val="666666"/>
                </a:solidFill>
              </a:rPr>
              <a:t>Вся нижеприведенная информация </a:t>
            </a:r>
            <a:r>
              <a:rPr lang="ru-RU" sz="700" dirty="0">
                <a:solidFill>
                  <a:srgbClr val="666666"/>
                </a:solidFill>
              </a:rPr>
              <a:t>и данные являются собственностью </a:t>
            </a:r>
            <a:r>
              <a:rPr lang="cs-CZ" sz="700" dirty="0">
                <a:solidFill>
                  <a:srgbClr val="666666"/>
                </a:solidFill>
              </a:rPr>
              <a:t>AERO Vodochody AEROSPACE a.s.</a:t>
            </a:r>
            <a:r>
              <a:rPr lang="ru-RU" sz="700" dirty="0">
                <a:solidFill>
                  <a:srgbClr val="666666"/>
                </a:solidFill>
              </a:rPr>
              <a:t> </a:t>
            </a:r>
            <a:r>
              <a:rPr lang="ru-RU" sz="700" dirty="0" smtClean="0">
                <a:solidFill>
                  <a:srgbClr val="666666"/>
                </a:solidFill>
              </a:rPr>
              <a:t>и </a:t>
            </a:r>
            <a:r>
              <a:rPr lang="ru-RU" sz="700" dirty="0">
                <a:solidFill>
                  <a:srgbClr val="666666"/>
                </a:solidFill>
              </a:rPr>
              <a:t>не подлежат копированию без предварительного письменного разрешения</a:t>
            </a:r>
            <a:r>
              <a:rPr lang="de-DE" sz="700" dirty="0">
                <a:solidFill>
                  <a:srgbClr val="666666"/>
                </a:solidFill>
              </a:rPr>
              <a:t>.  </a:t>
            </a:r>
          </a:p>
          <a:p>
            <a:endParaRPr lang="de-DE" sz="700" dirty="0">
              <a:solidFill>
                <a:srgbClr val="666666"/>
              </a:solidFill>
            </a:endParaRPr>
          </a:p>
        </p:txBody>
      </p:sp>
      <p:sp>
        <p:nvSpPr>
          <p:cNvPr id="4" name="Zástupný symbol pro číslo snímku 1"/>
          <p:cNvSpPr>
            <a:spLocks noGrp="1"/>
          </p:cNvSpPr>
          <p:nvPr>
            <p:ph type="sldNum" sz="quarter" idx="4"/>
          </p:nvPr>
        </p:nvSpPr>
        <p:spPr>
          <a:xfrm>
            <a:off x="8743950" y="6600825"/>
            <a:ext cx="400050" cy="257175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 numCol="1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05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0F2463-14F3-4D7F-86B3-CBC3ECFA756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344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893763"/>
            <a:ext cx="89598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3050" y="309563"/>
            <a:ext cx="79930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713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24825" y="6503988"/>
            <a:ext cx="1011238" cy="346075"/>
          </a:xfrm>
          <a:prstGeom prst="rect">
            <a:avLst/>
          </a:prstGeom>
          <a:solidFill>
            <a:srgbClr val="0075B0"/>
          </a:solidFill>
          <a:ln>
            <a:solidFill>
              <a:srgbClr val="00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2763" y="6502400"/>
            <a:ext cx="1011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1B8F2AA-CFFD-445E-B14F-C9E34EACCA89}" type="slidenum">
              <a:rPr lang="en-US" altLang="cs-CZ"/>
              <a:pPr/>
              <a:t>‹#›</a:t>
            </a:fld>
            <a:endParaRPr lang="en-US" altLang="cs-CZ"/>
          </a:p>
        </p:txBody>
      </p:sp>
      <p:pic>
        <p:nvPicPr>
          <p:cNvPr id="1031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763" y="82550"/>
            <a:ext cx="2162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28" r:id="rId6"/>
    <p:sldLayoutId id="2147483734" r:id="rId7"/>
    <p:sldLayoutId id="214748373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75B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anose="05000000000000000000" pitchFamily="2" charset="2"/>
        <a:buChar char="§"/>
        <a:defRPr sz="20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anose="05000000000000000000" pitchFamily="2" charset="2"/>
        <a:buChar char="§"/>
        <a:defRPr sz="28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anose="05000000000000000000" pitchFamily="2" charset="2"/>
        <a:buChar char="§"/>
        <a:defRPr sz="16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anose="05000000000000000000" pitchFamily="2" charset="2"/>
        <a:buChar char="§"/>
        <a:defRPr sz="14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5B0"/>
        </a:buClr>
        <a:buFont typeface="Wingdings" panose="05000000000000000000" pitchFamily="2" charset="2"/>
        <a:buChar char="§"/>
        <a:defRPr sz="1200" kern="1200">
          <a:solidFill>
            <a:srgbClr val="66666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3" Type="http://schemas.openxmlformats.org/officeDocument/2006/relationships/image" Target="../media/image13.jpeg"/><Relationship Id="rId7" Type="http://schemas.openxmlformats.org/officeDocument/2006/relationships/hyperlink" Target="http://en.wikipedia.org/wiki/File:Aero_A-304.jpg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hyperlink" Target="http://www.aero.cz/images/content/gallery/military/02.jpg" TargetMode="External"/><Relationship Id="rId5" Type="http://schemas.openxmlformats.org/officeDocument/2006/relationships/image" Target="../media/image14.jpe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hyperlink" Target="http://www.richard-seaman.com/Wallpaper/Aircraft/Fighters/Russian/index.html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1"/>
          <p:cNvSpPr>
            <a:spLocks noGrp="1"/>
          </p:cNvSpPr>
          <p:nvPr>
            <p:ph type="subTitle" idx="1"/>
          </p:nvPr>
        </p:nvSpPr>
        <p:spPr>
          <a:xfrm>
            <a:off x="420688" y="5283200"/>
            <a:ext cx="6400800" cy="1281113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en-US" altLang="cs-CZ" sz="1800" smtClean="0"/>
              <a:t> </a:t>
            </a:r>
          </a:p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en-US" altLang="cs-CZ" sz="1600" smtClean="0"/>
              <a:t>2015</a:t>
            </a:r>
            <a:r>
              <a:rPr lang="ru-RU" altLang="cs-CZ" sz="1600" smtClean="0"/>
              <a:t> г.</a:t>
            </a:r>
            <a:endParaRPr lang="en-US" altLang="cs-CZ" sz="16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688" y="4364038"/>
            <a:ext cx="7991475" cy="719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latin typeface="Arial" charset="0"/>
                <a:cs typeface="Arial" charset="0"/>
              </a:rPr>
              <a:t>AERO VODOCHODY AEROSPACE</a:t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n-US" sz="3200" dirty="0" err="1" smtClean="0">
                <a:latin typeface="Arial" charset="0"/>
                <a:cs typeface="Arial" charset="0"/>
              </a:rPr>
              <a:t>Презентация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>
                <a:latin typeface="Arial" charset="0"/>
                <a:cs typeface="Arial" charset="0"/>
              </a:rPr>
              <a:t>компании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9381" r="3490" b="15150"/>
          <a:stretch/>
        </p:blipFill>
        <p:spPr>
          <a:xfrm>
            <a:off x="1668372" y="1368575"/>
            <a:ext cx="6464553" cy="3811302"/>
          </a:xfrm>
          <a:prstGeom prst="rect">
            <a:avLst/>
          </a:prstGeom>
        </p:spPr>
      </p:pic>
      <p:sp>
        <p:nvSpPr>
          <p:cNvPr id="13315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185789" y="438944"/>
            <a:ext cx="6736421" cy="5635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sz="3200" b="1" dirty="0" smtClean="0">
                <a:solidFill>
                  <a:srgbClr val="0075B0"/>
                </a:solidFill>
                <a:latin typeface="Arial" charset="0"/>
                <a:cs typeface="Arial" charset="0"/>
              </a:rPr>
              <a:t>L-39NG</a:t>
            </a:r>
            <a:r>
              <a:rPr lang="ru-RU" sz="3200" b="1" dirty="0" smtClean="0">
                <a:solidFill>
                  <a:srgbClr val="0075B0"/>
                </a:solidFill>
                <a:latin typeface="Arial" charset="0"/>
                <a:cs typeface="Arial" charset="0"/>
              </a:rPr>
              <a:t> Основные способности</a:t>
            </a:r>
            <a:endParaRPr lang="de-DE" sz="3200" b="1" dirty="0" smtClean="0">
              <a:solidFill>
                <a:srgbClr val="0075B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Rectangle 123"/>
          <p:cNvSpPr>
            <a:spLocks noChangeArrowheads="1"/>
          </p:cNvSpPr>
          <p:nvPr/>
        </p:nvSpPr>
        <p:spPr bwMode="auto">
          <a:xfrm>
            <a:off x="97396" y="3114675"/>
            <a:ext cx="2892112" cy="204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</a:t>
            </a:r>
            <a:endParaRPr lang="de-DE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cs-CZ" sz="1400" dirty="0" err="1"/>
              <a:t>Williams</a:t>
            </a:r>
            <a:r>
              <a:rPr lang="cs-CZ" sz="1400" dirty="0"/>
              <a:t> </a:t>
            </a:r>
            <a:r>
              <a:rPr lang="de-DE" sz="1400" dirty="0" smtClean="0"/>
              <a:t>FJ44-4M</a:t>
            </a:r>
            <a:endParaRPr lang="cs-CZ" sz="1400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Тяга </a:t>
            </a:r>
            <a:r>
              <a:rPr lang="de-DE" sz="1400" dirty="0" smtClean="0"/>
              <a:t>16,9 kN</a:t>
            </a:r>
            <a:endParaRPr lang="de-DE" sz="1400" dirty="0" smtClean="0">
              <a:solidFill>
                <a:srgbClr val="0D0D0D"/>
              </a:solidFill>
            </a:endParaRPr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Электростартер</a:t>
            </a:r>
            <a:endParaRPr lang="de-DE" sz="1400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de-DE" sz="1400" dirty="0" smtClean="0"/>
              <a:t>2 x FADEC</a:t>
            </a:r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устойчивость </a:t>
            </a:r>
            <a:r>
              <a:rPr lang="ru-RU" sz="1400" dirty="0" err="1" smtClean="0"/>
              <a:t>помпажа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endParaRPr lang="de-DE" sz="1400" dirty="0" smtClean="0">
              <a:solidFill>
                <a:srgbClr val="FF0000"/>
              </a:solidFill>
            </a:endParaRPr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sz="2400" dirty="0"/>
          </a:p>
        </p:txBody>
      </p:sp>
      <p:sp>
        <p:nvSpPr>
          <p:cNvPr id="33" name="Rectangle 123"/>
          <p:cNvSpPr>
            <a:spLocks noChangeArrowheads="1"/>
          </p:cNvSpPr>
          <p:nvPr/>
        </p:nvSpPr>
        <p:spPr bwMode="auto">
          <a:xfrm>
            <a:off x="4426860" y="1120622"/>
            <a:ext cx="2495350" cy="19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Кабина летчика</a:t>
            </a:r>
            <a:endParaRPr lang="de-DE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Полностью цифровая</a:t>
            </a:r>
            <a:r>
              <a:rPr lang="de-DE" sz="1400" dirty="0" smtClean="0"/>
              <a:t> (MFD+HUD+ESIS)</a:t>
            </a: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Ночное видение</a:t>
            </a:r>
            <a:endParaRPr lang="de-DE" sz="1400" dirty="0" smtClean="0"/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Кресла 0-0</a:t>
            </a:r>
            <a:endParaRPr lang="de-DE" sz="1400" dirty="0" smtClean="0"/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Лучший горизонт</a:t>
            </a:r>
            <a:endParaRPr lang="de-DE" sz="1400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sz="2400" dirty="0"/>
          </a:p>
        </p:txBody>
      </p:sp>
      <p:sp>
        <p:nvSpPr>
          <p:cNvPr id="34" name="Rectangle 123"/>
          <p:cNvSpPr>
            <a:spLocks noChangeArrowheads="1"/>
          </p:cNvSpPr>
          <p:nvPr/>
        </p:nvSpPr>
        <p:spPr bwMode="auto">
          <a:xfrm>
            <a:off x="352425" y="1150861"/>
            <a:ext cx="3061715" cy="132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Планер</a:t>
            </a:r>
            <a:endParaRPr lang="de-DE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Легкий</a:t>
            </a:r>
            <a:r>
              <a:rPr lang="de-DE" sz="1400" dirty="0" smtClean="0"/>
              <a:t> &amp; </a:t>
            </a:r>
            <a:r>
              <a:rPr lang="ru-RU" sz="1400" dirty="0" smtClean="0"/>
              <a:t>твердый</a:t>
            </a:r>
            <a:endParaRPr lang="de-DE" sz="1400" dirty="0" smtClean="0"/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Устойчивый коррозии</a:t>
            </a:r>
            <a:endParaRPr lang="de-DE" sz="1400" dirty="0" smtClean="0"/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Назначенный срок службы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15 000</a:t>
            </a:r>
            <a:r>
              <a:rPr lang="ru-RU" sz="1400" dirty="0" smtClean="0"/>
              <a:t> ЛЧ Производство на </a:t>
            </a:r>
            <a:r>
              <a:rPr lang="de-DE" sz="1400" dirty="0" smtClean="0"/>
              <a:t>CNC</a:t>
            </a:r>
            <a:endParaRPr lang="de-DE" sz="2400" dirty="0"/>
          </a:p>
        </p:txBody>
      </p:sp>
      <p:sp>
        <p:nvSpPr>
          <p:cNvPr id="36" name="Rectangle 123"/>
          <p:cNvSpPr>
            <a:spLocks noChangeArrowheads="1"/>
          </p:cNvSpPr>
          <p:nvPr/>
        </p:nvSpPr>
        <p:spPr bwMode="auto">
          <a:xfrm>
            <a:off x="6642057" y="1694526"/>
            <a:ext cx="2501943" cy="21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Топливная система</a:t>
            </a: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Баки в крыльяx</a:t>
            </a: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Баки в фюзеляже</a:t>
            </a: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Централизованная заправка под давлением</a:t>
            </a: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sz="2400" dirty="0"/>
          </a:p>
        </p:txBody>
      </p:sp>
      <p:sp>
        <p:nvSpPr>
          <p:cNvPr id="41" name="Rectangle 123"/>
          <p:cNvSpPr>
            <a:spLocks noChangeArrowheads="1"/>
          </p:cNvSpPr>
          <p:nvPr/>
        </p:nvSpPr>
        <p:spPr bwMode="auto">
          <a:xfrm>
            <a:off x="0" y="5197262"/>
            <a:ext cx="2989508" cy="12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Подвески</a:t>
            </a:r>
            <a:endParaRPr lang="de-DE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de-DE" sz="1400" dirty="0" smtClean="0"/>
              <a:t>4 </a:t>
            </a:r>
            <a:r>
              <a:rPr lang="ru-RU" sz="1400" dirty="0" smtClean="0"/>
              <a:t>пилона под крылом</a:t>
            </a:r>
            <a:endParaRPr lang="de-DE" sz="1400" dirty="0" smtClean="0"/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Добавочные баки</a:t>
            </a:r>
            <a:endParaRPr lang="de-DE" sz="1400" dirty="0" smtClean="0"/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de-DE" sz="1400" dirty="0" smtClean="0"/>
              <a:t>1 </a:t>
            </a:r>
            <a:r>
              <a:rPr lang="ru-RU" sz="1400" dirty="0" smtClean="0"/>
              <a:t>пилон под фюзеляжей</a:t>
            </a:r>
            <a:endParaRPr lang="de-DE" sz="1400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sz="2400" dirty="0"/>
          </a:p>
        </p:txBody>
      </p:sp>
      <p:sp>
        <p:nvSpPr>
          <p:cNvPr id="42" name="Rectangle 123"/>
          <p:cNvSpPr>
            <a:spLocks noChangeArrowheads="1"/>
          </p:cNvSpPr>
          <p:nvPr/>
        </p:nvSpPr>
        <p:spPr bwMode="auto">
          <a:xfrm>
            <a:off x="5860869" y="5182506"/>
            <a:ext cx="3221865" cy="12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по состоянию</a:t>
            </a:r>
            <a:endParaRPr lang="de-DE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de-DE" sz="1400" dirty="0" smtClean="0"/>
              <a:t>„On </a:t>
            </a:r>
            <a:r>
              <a:rPr lang="de-DE" sz="1400" dirty="0" err="1" smtClean="0"/>
              <a:t>condition</a:t>
            </a:r>
            <a:r>
              <a:rPr lang="de-DE" sz="1400" dirty="0" smtClean="0"/>
              <a:t>“ </a:t>
            </a:r>
            <a:r>
              <a:rPr lang="ru-RU" sz="1400" dirty="0" smtClean="0"/>
              <a:t>планер</a:t>
            </a:r>
            <a:endParaRPr lang="de-DE" sz="1400" dirty="0" smtClean="0"/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de-DE" sz="1400" dirty="0" smtClean="0"/>
              <a:t>„On </a:t>
            </a:r>
            <a:r>
              <a:rPr lang="de-DE" sz="1400" dirty="0" err="1" smtClean="0"/>
              <a:t>condition</a:t>
            </a:r>
            <a:r>
              <a:rPr lang="de-DE" sz="1400" dirty="0" smtClean="0"/>
              <a:t>“ </a:t>
            </a:r>
            <a:r>
              <a:rPr lang="ru-RU" sz="1400" dirty="0" smtClean="0"/>
              <a:t>двигатель</a:t>
            </a:r>
            <a:endParaRPr lang="de-DE" sz="1400" dirty="0" smtClean="0"/>
          </a:p>
          <a:p>
            <a:pPr marL="0" lvl="1" algn="ctr">
              <a:spcBef>
                <a:spcPct val="20000"/>
              </a:spcBef>
              <a:buClr>
                <a:srgbClr val="0075B0"/>
              </a:buClr>
              <a:buSzPct val="80000"/>
            </a:pPr>
            <a:r>
              <a:rPr lang="ru-RU" sz="1400" dirty="0" smtClean="0"/>
              <a:t>Совершенная система контроля</a:t>
            </a:r>
            <a:endParaRPr lang="de-DE" sz="1400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dirty="0" smtClean="0"/>
          </a:p>
          <a:p>
            <a:pPr marL="0"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86" y="4882541"/>
            <a:ext cx="2682883" cy="1915681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 flipH="1">
            <a:off x="6642057" y="3076575"/>
            <a:ext cx="1311318" cy="77313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5674535" y="2757599"/>
            <a:ext cx="331236" cy="7284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endCxn id="55" idx="2"/>
          </p:cNvCxnSpPr>
          <p:nvPr/>
        </p:nvCxnSpPr>
        <p:spPr>
          <a:xfrm flipH="1">
            <a:off x="1543452" y="4456688"/>
            <a:ext cx="1753252" cy="6998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>
            <a:off x="1781175" y="3486027"/>
            <a:ext cx="26456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3414140" y="2266950"/>
            <a:ext cx="707918" cy="2081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941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185790" y="438944"/>
            <a:ext cx="3519436" cy="5635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75B0"/>
                </a:solidFill>
                <a:latin typeface="Arial" charset="0"/>
                <a:cs typeface="Arial" charset="0"/>
              </a:rPr>
              <a:t>Проект </a:t>
            </a:r>
            <a:r>
              <a:rPr lang="cs-CZ" sz="3200" b="1" dirty="0" smtClean="0">
                <a:solidFill>
                  <a:srgbClr val="0075B0"/>
                </a:solidFill>
                <a:latin typeface="Arial" charset="0"/>
                <a:cs typeface="Arial" charset="0"/>
              </a:rPr>
              <a:t>L-39NG</a:t>
            </a:r>
            <a:endParaRPr lang="de-DE" sz="3200" b="1" dirty="0" smtClean="0">
              <a:solidFill>
                <a:srgbClr val="0075B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23"/>
          <p:cNvSpPr>
            <a:spLocks noChangeArrowheads="1"/>
          </p:cNvSpPr>
          <p:nvPr/>
        </p:nvSpPr>
        <p:spPr bwMode="auto">
          <a:xfrm>
            <a:off x="185788" y="1169026"/>
            <a:ext cx="8729612" cy="562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  <a:buFont typeface="Wingdings" pitchFamily="2" charset="2"/>
              <a:buChar char="§"/>
            </a:pPr>
            <a:r>
              <a:rPr lang="cs-CZ" sz="1700" b="1" dirty="0" smtClean="0"/>
              <a:t>L-39NG</a:t>
            </a:r>
            <a:r>
              <a:rPr lang="ru-RU" sz="1700" b="1" dirty="0" smtClean="0"/>
              <a:t> разрабатывается в два этапа с целю распределения затрат</a:t>
            </a:r>
            <a:r>
              <a:rPr lang="de-DE" sz="1700" b="1" dirty="0" smtClean="0"/>
              <a:t>: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  <a:buFont typeface="Wingdings" pitchFamily="2" charset="2"/>
              <a:buChar char="§"/>
            </a:pPr>
            <a:r>
              <a:rPr lang="ru-RU" sz="1700" b="1" u="sng" dirty="0" smtClean="0"/>
              <a:t>Первый этап</a:t>
            </a:r>
            <a:endParaRPr lang="de-DE" sz="1700" b="1" u="sng" dirty="0" smtClean="0"/>
          </a:p>
          <a:p>
            <a:pPr marL="1200150" lvl="2" indent="-285750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  <a:buFont typeface="Wingdings" pitchFamily="2" charset="2"/>
              <a:buChar char="§"/>
            </a:pPr>
            <a:r>
              <a:rPr lang="ru-RU" sz="1700" dirty="0" smtClean="0"/>
              <a:t>Установка двигателя </a:t>
            </a:r>
            <a:r>
              <a:rPr lang="cs-CZ" sz="1700" dirty="0" smtClean="0"/>
              <a:t>FJ</a:t>
            </a:r>
            <a:r>
              <a:rPr lang="ru-RU" sz="1700" dirty="0" smtClean="0"/>
              <a:t>44-4</a:t>
            </a:r>
            <a:r>
              <a:rPr lang="de-DE" sz="1700" dirty="0" smtClean="0"/>
              <a:t>M </a:t>
            </a:r>
            <a:r>
              <a:rPr lang="ru-RU" sz="1700" dirty="0" smtClean="0"/>
              <a:t>в существующий планер </a:t>
            </a:r>
            <a:r>
              <a:rPr lang="cs-CZ" sz="1700" dirty="0" smtClean="0"/>
              <a:t>L-39</a:t>
            </a:r>
            <a:endParaRPr lang="de-DE" sz="1700" dirty="0" smtClean="0"/>
          </a:p>
          <a:p>
            <a:pPr marL="1200150" lvl="2" indent="-285750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  <a:buFont typeface="Wingdings" pitchFamily="2" charset="2"/>
              <a:buChar char="§"/>
            </a:pPr>
            <a:r>
              <a:rPr lang="ru-RU" sz="1700" dirty="0" smtClean="0"/>
              <a:t>Опытный образец с использованием существующего планера будет представлен в 2015 году</a:t>
            </a:r>
            <a:endParaRPr lang="de-DE" sz="1700" dirty="0" smtClean="0"/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  <a:buFont typeface="Wingdings" pitchFamily="2" charset="2"/>
              <a:buChar char="§"/>
            </a:pPr>
            <a:r>
              <a:rPr lang="ru-RU" sz="1700" b="1" u="sng" dirty="0" smtClean="0"/>
              <a:t>Второй этап</a:t>
            </a:r>
            <a:endParaRPr lang="de-DE" sz="1700" b="1" u="sng" dirty="0" smtClean="0"/>
          </a:p>
          <a:p>
            <a:pPr marL="1200150" lvl="2" indent="-285750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  <a:buFont typeface="Wingdings" pitchFamily="2" charset="2"/>
              <a:buChar char="§"/>
            </a:pPr>
            <a:r>
              <a:rPr lang="ru-RU" sz="1700" dirty="0" smtClean="0"/>
              <a:t>Производство нового самолета </a:t>
            </a:r>
            <a:r>
              <a:rPr lang="cs-CZ" sz="1700" dirty="0" smtClean="0"/>
              <a:t>L-39NG</a:t>
            </a:r>
            <a:endParaRPr lang="de-DE" sz="1700" dirty="0" smtClean="0"/>
          </a:p>
          <a:p>
            <a:pPr marL="1200150" lvl="2" indent="-285750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  <a:buFont typeface="Wingdings" pitchFamily="2" charset="2"/>
              <a:buChar char="§"/>
            </a:pPr>
            <a:r>
              <a:rPr lang="ru-RU" sz="1700" dirty="0" smtClean="0"/>
              <a:t>Возможность прямой замены существующего старого самолета </a:t>
            </a:r>
            <a:r>
              <a:rPr lang="cs-CZ" sz="1700" dirty="0" smtClean="0"/>
              <a:t>L-39</a:t>
            </a:r>
            <a:endParaRPr lang="de-DE" sz="1700" dirty="0" smtClean="0"/>
          </a:p>
          <a:p>
            <a:pPr marL="800100" lvl="1" indent="-342900">
              <a:spcBef>
                <a:spcPct val="20000"/>
              </a:spcBef>
              <a:buClr>
                <a:srgbClr val="0075B0"/>
              </a:buClr>
              <a:buSzPct val="80000"/>
              <a:buFont typeface="Wingdings" pitchFamily="2" charset="2"/>
              <a:buChar char="§"/>
            </a:pPr>
            <a:endParaRPr lang="de-DE" sz="1600" dirty="0" smtClean="0"/>
          </a:p>
          <a:p>
            <a:pPr lvl="1">
              <a:spcBef>
                <a:spcPct val="20000"/>
              </a:spcBef>
              <a:buClr>
                <a:srgbClr val="0075B0"/>
              </a:buClr>
              <a:buSzPct val="80000"/>
            </a:pPr>
            <a:endParaRPr lang="de-DE" sz="1600" dirty="0" smtClean="0"/>
          </a:p>
          <a:p>
            <a:pPr marL="800100" lvl="1" indent="-342900">
              <a:spcBef>
                <a:spcPct val="20000"/>
              </a:spcBef>
              <a:buClr>
                <a:srgbClr val="0075B0"/>
              </a:buClr>
              <a:buSzPct val="80000"/>
              <a:buFont typeface="Wingdings" pitchFamily="2" charset="2"/>
              <a:buChar char="§"/>
            </a:pPr>
            <a:endParaRPr lang="de-DE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000" y="4402934"/>
            <a:ext cx="3433245" cy="1062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32" y="4498875"/>
            <a:ext cx="1245514" cy="2047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66" y="4499425"/>
            <a:ext cx="1973101" cy="2065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32" y="5734335"/>
            <a:ext cx="1539784" cy="10888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83" y="5705082"/>
            <a:ext cx="1539784" cy="1088838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 flipV="1">
            <a:off x="3523238" y="6249501"/>
            <a:ext cx="2843849" cy="130"/>
          </a:xfrm>
          <a:prstGeom prst="straightConnector1">
            <a:avLst/>
          </a:prstGeom>
          <a:ln w="412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1505721" y="4044889"/>
            <a:ext cx="167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</a:pPr>
            <a:r>
              <a:rPr lang="ru-RU" b="1" dirty="0" smtClean="0"/>
              <a:t>Первый этап</a:t>
            </a:r>
            <a:endParaRPr lang="de-DE" b="1" dirty="0"/>
          </a:p>
        </p:txBody>
      </p:sp>
      <p:sp>
        <p:nvSpPr>
          <p:cNvPr id="16" name="Obdélník 15"/>
          <p:cNvSpPr/>
          <p:nvPr/>
        </p:nvSpPr>
        <p:spPr>
          <a:xfrm>
            <a:off x="6486683" y="4031274"/>
            <a:ext cx="1595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</a:pPr>
            <a:r>
              <a:rPr lang="ru-RU" b="1" dirty="0" smtClean="0"/>
              <a:t>Второй этап</a:t>
            </a:r>
            <a:endParaRPr lang="de-DE" b="1" dirty="0"/>
          </a:p>
        </p:txBody>
      </p:sp>
      <p:sp>
        <p:nvSpPr>
          <p:cNvPr id="17" name="Obdélník 16"/>
          <p:cNvSpPr/>
          <p:nvPr/>
        </p:nvSpPr>
        <p:spPr>
          <a:xfrm>
            <a:off x="59634" y="4740184"/>
            <a:ext cx="1379417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rgbClr val="0075B0"/>
              </a:buClr>
              <a:buSzPct val="80000"/>
            </a:pPr>
            <a:r>
              <a:rPr lang="ru-RU" sz="1200" b="1" dirty="0" smtClean="0"/>
              <a:t>Существующий</a:t>
            </a:r>
            <a:endParaRPr lang="cs-CZ" sz="1200" b="1" dirty="0" smtClean="0"/>
          </a:p>
          <a:p>
            <a:pPr marL="0" lvl="1" algn="ctr">
              <a:buClr>
                <a:srgbClr val="0075B0"/>
              </a:buClr>
              <a:buSzPct val="80000"/>
            </a:pPr>
            <a:r>
              <a:rPr lang="ru-RU" sz="1200" b="1" dirty="0" smtClean="0"/>
              <a:t>планер</a:t>
            </a:r>
            <a:r>
              <a:rPr lang="de-DE" sz="1200" dirty="0" smtClean="0"/>
              <a:t> </a:t>
            </a:r>
          </a:p>
          <a:p>
            <a:pPr marL="0" lvl="1" algn="ctr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</a:pPr>
            <a:r>
              <a:rPr lang="cs-CZ" sz="1200" dirty="0" smtClean="0"/>
              <a:t>L-39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18" name="Obdélník 17"/>
          <p:cNvSpPr/>
          <p:nvPr/>
        </p:nvSpPr>
        <p:spPr>
          <a:xfrm>
            <a:off x="-21865" y="5696992"/>
            <a:ext cx="154241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</a:pPr>
            <a:r>
              <a:rPr lang="ru-RU" sz="1200" b="1" dirty="0" smtClean="0"/>
              <a:t>Новый двигатель</a:t>
            </a:r>
            <a:endParaRPr lang="de-DE" sz="1200" dirty="0" smtClean="0"/>
          </a:p>
          <a:p>
            <a:pPr marL="0" lvl="1" algn="ctr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</a:pPr>
            <a:r>
              <a:rPr lang="cs-CZ" sz="1200" dirty="0" smtClean="0"/>
              <a:t>FJ</a:t>
            </a:r>
            <a:r>
              <a:rPr lang="ru-RU" sz="1200" dirty="0" smtClean="0"/>
              <a:t>44-4М</a:t>
            </a:r>
            <a:endParaRPr lang="de-DE" sz="1200" dirty="0"/>
          </a:p>
        </p:txBody>
      </p:sp>
      <p:sp>
        <p:nvSpPr>
          <p:cNvPr id="19" name="Obdélník 18"/>
          <p:cNvSpPr/>
          <p:nvPr/>
        </p:nvSpPr>
        <p:spPr>
          <a:xfrm>
            <a:off x="3837131" y="5649760"/>
            <a:ext cx="261026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</a:pPr>
            <a:r>
              <a:rPr lang="ru-RU" sz="1200" b="1" dirty="0" smtClean="0"/>
              <a:t>Уже приобретенный двигатель</a:t>
            </a:r>
            <a:r>
              <a:rPr lang="de-DE" sz="1200" b="1" dirty="0" smtClean="0"/>
              <a:t> </a:t>
            </a:r>
          </a:p>
          <a:p>
            <a:pPr marL="0" lvl="1" algn="ctr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</a:pPr>
            <a:r>
              <a:rPr lang="cs-CZ" sz="1200" dirty="0" smtClean="0"/>
              <a:t>FJ</a:t>
            </a:r>
            <a:r>
              <a:rPr lang="ru-RU" sz="1200" dirty="0" smtClean="0"/>
              <a:t>44-4М</a:t>
            </a:r>
            <a:endParaRPr lang="de-DE" sz="1200" dirty="0"/>
          </a:p>
        </p:txBody>
      </p:sp>
      <p:sp>
        <p:nvSpPr>
          <p:cNvPr id="20" name="Obdélník 19"/>
          <p:cNvSpPr/>
          <p:nvPr/>
        </p:nvSpPr>
        <p:spPr>
          <a:xfrm>
            <a:off x="4754172" y="4611054"/>
            <a:ext cx="776175" cy="944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rgbClr val="0075B0"/>
              </a:buClr>
              <a:buSzPct val="80000"/>
            </a:pPr>
            <a:r>
              <a:rPr lang="ru-RU" sz="1200" b="1" dirty="0" smtClean="0"/>
              <a:t>Новый </a:t>
            </a:r>
            <a:endParaRPr lang="cs-CZ" sz="1200" b="1" dirty="0" smtClean="0"/>
          </a:p>
          <a:p>
            <a:pPr marL="0" lvl="1" algn="ctr">
              <a:spcAft>
                <a:spcPts val="600"/>
              </a:spcAft>
              <a:buClr>
                <a:srgbClr val="0075B0"/>
              </a:buClr>
              <a:buSzPct val="80000"/>
            </a:pPr>
            <a:r>
              <a:rPr lang="ru-RU" sz="1200" b="1" dirty="0" smtClean="0"/>
              <a:t>планер </a:t>
            </a:r>
            <a:endParaRPr lang="cs-CZ" sz="1200" b="1" dirty="0" smtClean="0"/>
          </a:p>
          <a:p>
            <a:pPr marL="0" lvl="1" algn="ctr">
              <a:buClr>
                <a:srgbClr val="0075B0"/>
              </a:buClr>
              <a:buSzPct val="80000"/>
            </a:pPr>
            <a:r>
              <a:rPr lang="cs-CZ" sz="1200" dirty="0" smtClean="0"/>
              <a:t>L-39NG</a:t>
            </a:r>
            <a:r>
              <a:rPr lang="de-DE" sz="1200" dirty="0" smtClean="0"/>
              <a:t> </a:t>
            </a:r>
          </a:p>
          <a:p>
            <a:pPr marL="0" lvl="1" algn="ctr">
              <a:spcBef>
                <a:spcPct val="20000"/>
              </a:spcBef>
              <a:spcAft>
                <a:spcPct val="20000"/>
              </a:spcAft>
              <a:buClr>
                <a:srgbClr val="0075B0"/>
              </a:buClr>
              <a:buSzPct val="80000"/>
            </a:pPr>
            <a:endParaRPr lang="de-DE" sz="1200" dirty="0"/>
          </a:p>
        </p:txBody>
      </p:sp>
      <p:sp>
        <p:nvSpPr>
          <p:cNvPr id="13" name="Obdélník 12"/>
          <p:cNvSpPr/>
          <p:nvPr/>
        </p:nvSpPr>
        <p:spPr>
          <a:xfrm>
            <a:off x="589681" y="536500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75B0"/>
                </a:solidFill>
                <a:latin typeface="Arial" charset="0"/>
                <a:cs typeface="Arial" charset="0"/>
              </a:rPr>
              <a:t>+</a:t>
            </a:r>
            <a:endParaRPr lang="de-DE" dirty="0"/>
          </a:p>
        </p:txBody>
      </p:sp>
      <p:sp>
        <p:nvSpPr>
          <p:cNvPr id="22" name="Obdélník 21"/>
          <p:cNvSpPr/>
          <p:nvPr/>
        </p:nvSpPr>
        <p:spPr>
          <a:xfrm>
            <a:off x="4982601" y="527571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75B0"/>
                </a:solidFill>
                <a:latin typeface="Arial" charset="0"/>
                <a:cs typeface="Arial" charset="0"/>
              </a:rPr>
              <a:t>+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78" y="4414221"/>
            <a:ext cx="3366416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263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73050" y="309563"/>
            <a:ext cx="6861175" cy="720725"/>
          </a:xfrm>
        </p:spPr>
        <p:txBody>
          <a:bodyPr/>
          <a:lstStyle/>
          <a:p>
            <a:pPr eaLnBrk="1" hangingPunct="1"/>
            <a:r>
              <a:rPr lang="en-US" altLang="cs-CZ" smtClean="0"/>
              <a:t>Области компетенции</a:t>
            </a:r>
          </a:p>
        </p:txBody>
      </p:sp>
      <p:sp>
        <p:nvSpPr>
          <p:cNvPr id="16387" name="Podnadpis 3"/>
          <p:cNvSpPr>
            <a:spLocks noGrp="1"/>
          </p:cNvSpPr>
          <p:nvPr>
            <p:ph type="subTitle" idx="15"/>
          </p:nvPr>
        </p:nvSpPr>
        <p:spPr>
          <a:xfrm>
            <a:off x="273050" y="0"/>
            <a:ext cx="6027738" cy="309563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en-US" altLang="cs-CZ" smtClean="0"/>
              <a:t>Введение</a:t>
            </a:r>
          </a:p>
        </p:txBody>
      </p:sp>
      <p:pic>
        <p:nvPicPr>
          <p:cNvPr id="1638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143000"/>
            <a:ext cx="87122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 rot="16200000">
            <a:off x="-1514065" y="3235571"/>
            <a:ext cx="4149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Ключевые области компетенции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4017798" y="3404382"/>
            <a:ext cx="4149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Другие области компетенции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31875" y="1281113"/>
            <a:ext cx="2055813" cy="2762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Проектирование и подготовка к промышленному производству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77938" y="2816225"/>
            <a:ext cx="1627187" cy="138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Производство деталей 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41738" y="2822575"/>
            <a:ext cx="1277937" cy="138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Гидравлика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82963" y="1276350"/>
            <a:ext cx="2079625" cy="138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Изготовление композитных деталей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31875" y="4438650"/>
            <a:ext cx="2055813" cy="138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Сборка и установка систем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95675" y="4438650"/>
            <a:ext cx="1779588" cy="138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Специальные процессы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42088" y="1236663"/>
            <a:ext cx="2192337" cy="2778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Разработка и изготовление инструментов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86575" y="2816225"/>
            <a:ext cx="1695450" cy="138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Проводка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842125" y="4438650"/>
            <a:ext cx="1739900" cy="138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Покраска самолетов</a:t>
            </a:r>
            <a:endParaRPr lang="en-US" sz="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dnadpis 1"/>
          <p:cNvSpPr>
            <a:spLocks noGrp="1"/>
          </p:cNvSpPr>
          <p:nvPr>
            <p:ph type="subTitle" idx="1"/>
          </p:nvPr>
        </p:nvSpPr>
        <p:spPr>
          <a:xfrm>
            <a:off x="2743200" y="4000500"/>
            <a:ext cx="6400800" cy="157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endParaRPr lang="en-US" altLang="cs-CZ" smtClean="0">
              <a:solidFill>
                <a:srgbClr val="6666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endParaRPr lang="en-US" altLang="cs-CZ" smtClean="0">
              <a:solidFill>
                <a:srgbClr val="6666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endParaRPr lang="en-US" altLang="cs-CZ" smtClean="0">
              <a:solidFill>
                <a:srgbClr val="6666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endParaRPr lang="en-US" altLang="cs-CZ" smtClean="0">
              <a:solidFill>
                <a:srgbClr val="666666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ClrTx/>
              <a:buFont typeface="Arial" panose="020B0604020202020204" pitchFamily="34" charset="0"/>
              <a:buNone/>
            </a:pPr>
            <a:r>
              <a:rPr lang="en-US" altLang="cs-CZ" smtClean="0">
                <a:solidFill>
                  <a:srgbClr val="666666"/>
                </a:solidFill>
              </a:rPr>
              <a:t>www.aero.cz</a:t>
            </a:r>
          </a:p>
        </p:txBody>
      </p:sp>
      <p:sp>
        <p:nvSpPr>
          <p:cNvPr id="17411" name="Nadpis 2"/>
          <p:cNvSpPr>
            <a:spLocks noGrp="1"/>
          </p:cNvSpPr>
          <p:nvPr>
            <p:ph type="title"/>
          </p:nvPr>
        </p:nvSpPr>
        <p:spPr>
          <a:xfrm>
            <a:off x="2743200" y="5575300"/>
            <a:ext cx="6400800" cy="720725"/>
          </a:xfrm>
        </p:spPr>
        <p:txBody>
          <a:bodyPr anchor="ctr"/>
          <a:lstStyle/>
          <a:p>
            <a:pPr eaLnBrk="1" hangingPunct="1"/>
            <a:r>
              <a:rPr lang="ru-RU" dirty="0"/>
              <a:t>Спасибо за </a:t>
            </a:r>
            <a:r>
              <a:rPr lang="ru-RU" dirty="0" smtClean="0"/>
              <a:t>внимание</a:t>
            </a:r>
            <a:r>
              <a:rPr lang="cs-CZ" smtClean="0"/>
              <a:t>.</a:t>
            </a:r>
            <a:endParaRPr lang="en-US" altLang="cs-CZ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0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dpis 1"/>
          <p:cNvSpPr>
            <a:spLocks noGrp="1"/>
          </p:cNvSpPr>
          <p:nvPr>
            <p:ph type="title"/>
          </p:nvPr>
        </p:nvSpPr>
        <p:spPr>
          <a:xfrm>
            <a:off x="273050" y="309563"/>
            <a:ext cx="6027738" cy="720725"/>
          </a:xfrm>
          <a:solidFill>
            <a:schemeClr val="bg1">
              <a:alpha val="65097"/>
            </a:schemeClr>
          </a:solidFill>
        </p:spPr>
        <p:txBody>
          <a:bodyPr/>
          <a:lstStyle/>
          <a:p>
            <a:pPr eaLnBrk="1" hangingPunct="1"/>
            <a:r>
              <a:rPr lang="ru-RU" altLang="cs-CZ" sz="2000" smtClean="0"/>
              <a:t>Традиции самолетостроения с 1919 года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062538"/>
            <a:ext cx="3419475" cy="719137"/>
          </a:xfrm>
          <a:solidFill>
            <a:schemeClr val="bg1">
              <a:alpha val="65000"/>
            </a:schemeClr>
          </a:solidFill>
        </p:spPr>
        <p:txBody>
          <a:bodyPr>
            <a:normAutofit fontScale="92500" lnSpcReduction="20000"/>
          </a:bodyPr>
          <a:lstStyle/>
          <a:p>
            <a:pPr marL="182563" indent="0" eaLnBrk="1" hangingPunct="1">
              <a:lnSpc>
                <a:spcPct val="90000"/>
              </a:lnSpc>
              <a:buClrTx/>
              <a:buFont typeface="Arial" charset="0"/>
              <a:buNone/>
              <a:tabLst>
                <a:tab pos="182563" algn="l"/>
              </a:tabLst>
              <a:defRPr/>
            </a:pPr>
            <a:r>
              <a:rPr lang="en-US" sz="1400" b="1" dirty="0" smtClean="0">
                <a:latin typeface="Arial" charset="0"/>
                <a:cs typeface="Arial" charset="0"/>
              </a:rPr>
              <a:t>Aero A-11 </a:t>
            </a:r>
            <a:r>
              <a:rPr lang="en-US" sz="1400" dirty="0" smtClean="0">
                <a:latin typeface="Arial" charset="0"/>
                <a:cs typeface="Arial" charset="0"/>
              </a:rPr>
              <a:t>– </a:t>
            </a:r>
            <a:r>
              <a:rPr lang="ru-RU" sz="1400" dirty="0" smtClean="0">
                <a:latin typeface="Arial" charset="0"/>
                <a:cs typeface="Arial" charset="0"/>
              </a:rPr>
              <a:t>легкий биплан-бомбардировщик и самолет-разведчик, производимый в период между Первой и Второй мировыми войнами.</a:t>
            </a:r>
          </a:p>
        </p:txBody>
      </p:sp>
      <p:sp>
        <p:nvSpPr>
          <p:cNvPr id="9221" name="Podnadpis 4"/>
          <p:cNvSpPr>
            <a:spLocks noGrp="1"/>
          </p:cNvSpPr>
          <p:nvPr>
            <p:ph type="subTitle" idx="15"/>
          </p:nvPr>
        </p:nvSpPr>
        <p:spPr>
          <a:xfrm>
            <a:off x="273050" y="0"/>
            <a:ext cx="6027738" cy="309563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ru-RU" altLang="cs-CZ" smtClean="0">
                <a:solidFill>
                  <a:srgbClr val="FFFFFF"/>
                </a:solidFill>
              </a:rPr>
              <a:t>Вступление</a:t>
            </a:r>
          </a:p>
        </p:txBody>
      </p:sp>
      <p:pic>
        <p:nvPicPr>
          <p:cNvPr id="7" name="Picture 4" descr="H:\Administration\Presentations\Fotobanka\3 Military&amp;History\History\A1_prototyp.jpg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6423025" y="1819275"/>
            <a:ext cx="2592388" cy="18303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4148138"/>
            <a:ext cx="2036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184150" y="823913"/>
            <a:ext cx="6116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7081838" y="3438525"/>
            <a:ext cx="2051050" cy="49688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>
            <a:normAutofit fontScale="92500" lnSpcReduction="20000"/>
          </a:bodyPr>
          <a:lstStyle/>
          <a:p>
            <a:pPr marL="182563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182563" algn="l"/>
              </a:tabLst>
              <a:defRPr/>
            </a:pPr>
            <a:r>
              <a:rPr lang="ru-RU" sz="1300" b="1" dirty="0" err="1">
                <a:solidFill>
                  <a:srgbClr val="666666"/>
                </a:solidFill>
                <a:latin typeface="Arial" charset="0"/>
                <a:cs typeface="Arial" charset="0"/>
              </a:rPr>
              <a:t>Aero</a:t>
            </a:r>
            <a:r>
              <a:rPr lang="ru-RU" sz="1300" b="1" dirty="0">
                <a:solidFill>
                  <a:srgbClr val="666666"/>
                </a:solidFill>
                <a:latin typeface="Arial" charset="0"/>
                <a:cs typeface="Arial" charset="0"/>
              </a:rPr>
              <a:t> Ae-1</a:t>
            </a:r>
          </a:p>
          <a:p>
            <a:pPr marL="182563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tabLst>
                <a:tab pos="182563" algn="l"/>
              </a:tabLst>
              <a:defRPr/>
            </a:pPr>
            <a:r>
              <a:rPr lang="ru-RU" sz="1400" dirty="0">
                <a:solidFill>
                  <a:srgbClr val="666666"/>
                </a:solidFill>
                <a:latin typeface="Arial" charset="0"/>
                <a:cs typeface="Arial" charset="0"/>
              </a:rPr>
              <a:t>первый военный самолет</a:t>
            </a:r>
          </a:p>
        </p:txBody>
      </p:sp>
      <p:sp>
        <p:nvSpPr>
          <p:cNvPr id="9226" name="Zástupný symbol pro obsah 2"/>
          <p:cNvSpPr txBox="1">
            <a:spLocks/>
          </p:cNvSpPr>
          <p:nvPr/>
        </p:nvSpPr>
        <p:spPr bwMode="auto">
          <a:xfrm>
            <a:off x="7092950" y="5256213"/>
            <a:ext cx="2051050" cy="49530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r>
              <a:rPr lang="ru-RU" altLang="cs-CZ" sz="1300" b="1"/>
              <a:t>Логотип компании</a:t>
            </a:r>
          </a:p>
          <a:p>
            <a:pPr eaLnBrk="1" hangingPunct="1"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r>
              <a:rPr lang="ru-RU" altLang="cs-CZ" sz="1400"/>
              <a:t>создан в 1919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3050" y="309563"/>
            <a:ext cx="6027738" cy="720725"/>
          </a:xfrm>
        </p:spPr>
        <p:txBody>
          <a:bodyPr/>
          <a:lstStyle/>
          <a:p>
            <a:pPr eaLnBrk="1" hangingPunct="1"/>
            <a:r>
              <a:rPr lang="ru-RU" altLang="cs-CZ" smtClean="0"/>
              <a:t>«АЭРО» сегодня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250825" y="1268413"/>
            <a:ext cx="5902325" cy="5184775"/>
          </a:xfrm>
        </p:spPr>
        <p:txBody>
          <a:bodyPr/>
          <a:lstStyle/>
          <a:p>
            <a:pPr>
              <a:lnSpc>
                <a:spcPct val="150000"/>
              </a:lnSpc>
              <a:buSzPct val="80000"/>
            </a:pPr>
            <a:r>
              <a:rPr lang="ru-RU" altLang="cs-CZ" sz="1600" smtClean="0"/>
              <a:t>Самая крупная авиационная компания в Чешской республике </a:t>
            </a:r>
            <a:endParaRPr lang="cs-CZ" altLang="cs-CZ" sz="1600" smtClean="0"/>
          </a:p>
          <a:p>
            <a:pPr eaLnBrk="1" hangingPunct="1"/>
            <a:endParaRPr lang="ru-RU" altLang="cs-CZ" sz="1600" smtClean="0"/>
          </a:p>
          <a:p>
            <a:pPr eaLnBrk="1" hangingPunct="1"/>
            <a:r>
              <a:rPr lang="ru-RU" altLang="cs-CZ" sz="1600" smtClean="0"/>
              <a:t>Член группы частного капиталовложения «ПЕНТА»</a:t>
            </a:r>
          </a:p>
          <a:p>
            <a:pPr eaLnBrk="1" hangingPunct="1"/>
            <a:endParaRPr lang="ru-RU" altLang="cs-CZ" sz="1600" smtClean="0"/>
          </a:p>
          <a:p>
            <a:pPr eaLnBrk="1" hangingPunct="1"/>
            <a:r>
              <a:rPr lang="ru-RU" altLang="cs-CZ" sz="1600" smtClean="0"/>
              <a:t>Уделяя особое внимание сотрудничеству с ведущими производителями аэрокосмической техники</a:t>
            </a:r>
            <a:endParaRPr lang="cs-CZ" altLang="cs-CZ" sz="1600" smtClean="0"/>
          </a:p>
          <a:p>
            <a:pPr eaLnBrk="1" hangingPunct="1"/>
            <a:endParaRPr lang="ru-RU" altLang="cs-CZ" sz="1600" smtClean="0"/>
          </a:p>
          <a:p>
            <a:pPr eaLnBrk="1" hangingPunct="1"/>
            <a:r>
              <a:rPr lang="ru-RU" altLang="cs-CZ" sz="1600" smtClean="0"/>
              <a:t>Традиционный поставщик военных тренировочных систем</a:t>
            </a:r>
          </a:p>
          <a:p>
            <a:pPr eaLnBrk="1" hangingPunct="1"/>
            <a:endParaRPr lang="ru-RU" altLang="cs-CZ" sz="1600" smtClean="0"/>
          </a:p>
          <a:p>
            <a:pPr eaLnBrk="1" hangingPunct="1"/>
            <a:r>
              <a:rPr lang="ru-RU" altLang="cs-CZ" sz="1600" smtClean="0"/>
              <a:t>Компания полностью соблюдает принципы «бережливого производства»</a:t>
            </a:r>
          </a:p>
          <a:p>
            <a:pPr eaLnBrk="1" hangingPunct="1"/>
            <a:endParaRPr lang="ru-RU" altLang="cs-CZ" sz="1600" smtClean="0"/>
          </a:p>
          <a:p>
            <a:pPr eaLnBrk="1" hangingPunct="1"/>
            <a:r>
              <a:rPr lang="ru-RU" altLang="cs-CZ" sz="1600" smtClean="0"/>
              <a:t>Проектирование, разработка, производство, продажа и техническая поддержка техники</a:t>
            </a:r>
            <a:r>
              <a:rPr lang="cs-CZ" altLang="cs-CZ" sz="1600" smtClean="0"/>
              <a:t> </a:t>
            </a:r>
            <a:r>
              <a:rPr lang="ru-RU" altLang="cs-CZ" sz="1600" smtClean="0"/>
              <a:t>гражданского и военного назначения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4"/>
          </p:nvPr>
        </p:nvSpPr>
        <p:spPr>
          <a:xfrm>
            <a:off x="6019800" y="5041900"/>
            <a:ext cx="3141663" cy="1411288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r>
              <a:rPr lang="en-US" altLang="cs-CZ" sz="1400" smtClean="0">
                <a:solidFill>
                  <a:srgbClr val="FFFFFF"/>
                </a:solidFill>
              </a:rPr>
              <a:t>Производственные мощности вблизи Праги</a:t>
            </a:r>
          </a:p>
          <a:p>
            <a:pPr eaLnBrk="1" hangingPunct="1">
              <a:buClr>
                <a:srgbClr val="FFFFFF"/>
              </a:buClr>
            </a:pPr>
            <a:endParaRPr lang="en-US" altLang="cs-CZ" sz="140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FFFFFF"/>
              </a:buClr>
            </a:pPr>
            <a:r>
              <a:rPr lang="en-US" altLang="cs-CZ" sz="1400" smtClean="0">
                <a:solidFill>
                  <a:srgbClr val="FFFFFF"/>
                </a:solidFill>
              </a:rPr>
              <a:t>AERO Vodochody AEROSPACE </a:t>
            </a:r>
            <a:br>
              <a:rPr lang="en-US" altLang="cs-CZ" sz="1400" smtClean="0">
                <a:solidFill>
                  <a:srgbClr val="FFFFFF"/>
                </a:solidFill>
              </a:rPr>
            </a:br>
            <a:r>
              <a:rPr lang="en-US" altLang="cs-CZ" sz="1400" smtClean="0">
                <a:solidFill>
                  <a:srgbClr val="FFFFFF"/>
                </a:solidFill>
              </a:rPr>
              <a:t>ул. У Летиште, 374</a:t>
            </a:r>
            <a:br>
              <a:rPr lang="en-US" altLang="cs-CZ" sz="1400" smtClean="0">
                <a:solidFill>
                  <a:srgbClr val="FFFFFF"/>
                </a:solidFill>
              </a:rPr>
            </a:br>
            <a:r>
              <a:rPr lang="en-US" altLang="cs-CZ" sz="1400" smtClean="0">
                <a:solidFill>
                  <a:srgbClr val="FFFFFF"/>
                </a:solidFill>
              </a:rPr>
              <a:t>г. Одолена-Вода</a:t>
            </a:r>
            <a:br>
              <a:rPr lang="en-US" altLang="cs-CZ" sz="1400" smtClean="0">
                <a:solidFill>
                  <a:srgbClr val="FFFFFF"/>
                </a:solidFill>
              </a:rPr>
            </a:br>
            <a:r>
              <a:rPr lang="en-US" altLang="cs-CZ" sz="1400" smtClean="0">
                <a:solidFill>
                  <a:srgbClr val="FFFFFF"/>
                </a:solidFill>
              </a:rPr>
              <a:t>250 70 Чехия</a:t>
            </a:r>
          </a:p>
        </p:txBody>
      </p:sp>
      <p:sp>
        <p:nvSpPr>
          <p:cNvPr id="10245" name="Subtitle 3"/>
          <p:cNvSpPr>
            <a:spLocks noGrp="1"/>
          </p:cNvSpPr>
          <p:nvPr>
            <p:ph type="subTitle" idx="15"/>
          </p:nvPr>
        </p:nvSpPr>
        <p:spPr>
          <a:xfrm>
            <a:off x="273050" y="0"/>
            <a:ext cx="6027738" cy="309563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en-US" altLang="cs-CZ" smtClean="0"/>
              <a:t>Вступление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6416675" y="3352800"/>
            <a:ext cx="2590800" cy="1584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7" descr="C:\Users\rehor\Desktop\original.jpg"/>
          <p:cNvPicPr>
            <a:picLocks noChangeAspect="1" noChangeArrowheads="1"/>
          </p:cNvPicPr>
          <p:nvPr/>
        </p:nvPicPr>
        <p:blipFill rotWithShape="1">
          <a:blip r:embed="rId4">
            <a:lum bright="-6000" contrast="12000"/>
          </a:blip>
          <a:srcRect/>
          <a:stretch/>
        </p:blipFill>
        <p:spPr bwMode="auto">
          <a:xfrm>
            <a:off x="6416675" y="1268413"/>
            <a:ext cx="2592388" cy="16224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73050" y="309563"/>
            <a:ext cx="6027738" cy="720725"/>
          </a:xfrm>
        </p:spPr>
        <p:txBody>
          <a:bodyPr/>
          <a:lstStyle/>
          <a:p>
            <a:pPr eaLnBrk="1" hangingPunct="1"/>
            <a:r>
              <a:rPr lang="en-US" altLang="cs-CZ" smtClean="0"/>
              <a:t>Концерн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5902325" cy="5184775"/>
          </a:xfrm>
        </p:spPr>
        <p:txBody>
          <a:bodyPr/>
          <a:lstStyle/>
          <a:p>
            <a:pPr eaLnBrk="1" hangingPunct="1"/>
            <a:r>
              <a:rPr lang="en-US" altLang="cs-CZ" sz="1400" smtClean="0"/>
              <a:t>С 2007 года 100%-ым акционером </a:t>
            </a:r>
            <a:r>
              <a:rPr lang="ru-RU" altLang="cs-CZ" sz="1400" smtClean="0"/>
              <a:t>компании</a:t>
            </a:r>
            <a:r>
              <a:rPr lang="en-US" altLang="cs-CZ" sz="1400" smtClean="0"/>
              <a:t> является концерн «Пента».</a:t>
            </a:r>
          </a:p>
          <a:p>
            <a:pPr eaLnBrk="1" hangingPunct="1"/>
            <a:r>
              <a:rPr lang="en-US" altLang="cs-CZ" sz="1400" smtClean="0"/>
              <a:t>«Кларекс» (Clarex) – обеспечивает сервис, техническое обслуживание и ремонт реактивных двигателей</a:t>
            </a:r>
          </a:p>
          <a:p>
            <a:pPr eaLnBrk="1" hangingPunct="1"/>
            <a:r>
              <a:rPr lang="en-US" altLang="cs-CZ" sz="1400" smtClean="0"/>
              <a:t>АО «АЭРО Водоходы» (AERO Vodochody a. s.) – первичная авиакомпания, котороя принадлежит аэропорт и недвижимость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idx="14"/>
          </p:nvPr>
        </p:nvSpPr>
        <p:spPr>
          <a:xfrm>
            <a:off x="6300788" y="1668463"/>
            <a:ext cx="2860675" cy="4699000"/>
          </a:xfrm>
        </p:spPr>
        <p:txBody>
          <a:bodyPr lIns="72000" rIns="72000"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r>
              <a:rPr lang="ru-RU" sz="14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Центрально-Европейский инвестиционный концерн, специализирующийся на прямых инвестициях и недвижимости.</a:t>
            </a: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endParaRPr lang="en-US" sz="14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Font typeface="Arial" charset="0"/>
              <a:buNone/>
              <a:defRPr/>
            </a:pPr>
            <a:r>
              <a:rPr lang="ru-RU" sz="8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*Аудит не проводился</a:t>
            </a:r>
            <a:r>
              <a:rPr lang="ru-RU" sz="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; </a:t>
            </a:r>
            <a:r>
              <a:rPr lang="ru-RU" sz="8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fvb</a:t>
            </a:r>
            <a:r>
              <a:rPr lang="ru-RU" sz="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– </a:t>
            </a:r>
            <a:r>
              <a:rPr lang="ru-RU" sz="8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fair</a:t>
            </a:r>
            <a:r>
              <a:rPr lang="ru-RU" sz="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8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value</a:t>
            </a:r>
            <a:r>
              <a:rPr lang="ru-RU" sz="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8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basis</a:t>
            </a:r>
            <a:r>
              <a:rPr lang="ru-RU" sz="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(на основе оценки по адекватной стоимости)</a:t>
            </a: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defRPr/>
            </a:pPr>
            <a:r>
              <a:rPr lang="ru-RU" sz="1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 1994 года</a:t>
            </a: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defRPr/>
            </a:pPr>
            <a:r>
              <a:rPr lang="ru-RU" sz="1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Инвестиции на более чем 10 рынках по всей Европе</a:t>
            </a: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defRPr/>
            </a:pPr>
            <a:r>
              <a:rPr lang="ru-RU" sz="1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Более 30 000 сотрудников в компаниях с долевым участием</a:t>
            </a:r>
          </a:p>
        </p:txBody>
      </p:sp>
      <p:sp>
        <p:nvSpPr>
          <p:cNvPr id="11269" name="Podnadpis 3"/>
          <p:cNvSpPr>
            <a:spLocks noGrp="1"/>
          </p:cNvSpPr>
          <p:nvPr>
            <p:ph type="subTitle" idx="15"/>
          </p:nvPr>
        </p:nvSpPr>
        <p:spPr>
          <a:xfrm>
            <a:off x="273050" y="0"/>
            <a:ext cx="6027738" cy="309563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cs-CZ" smtClean="0"/>
              <a:t>Профиль </a:t>
            </a:r>
            <a:r>
              <a:rPr lang="ru-RU" altLang="cs-CZ" smtClean="0"/>
              <a:t>компании</a:t>
            </a:r>
            <a:endParaRPr lang="en-US" altLang="cs-CZ" smtClean="0"/>
          </a:p>
        </p:txBody>
      </p:sp>
      <p:grpSp>
        <p:nvGrpSpPr>
          <p:cNvPr id="11270" name="Group 16"/>
          <p:cNvGrpSpPr>
            <a:grpSpLocks/>
          </p:cNvGrpSpPr>
          <p:nvPr/>
        </p:nvGrpSpPr>
        <p:grpSpPr bwMode="auto">
          <a:xfrm>
            <a:off x="519113" y="3067050"/>
            <a:ext cx="5448300" cy="3538538"/>
            <a:chOff x="4932048" y="3992889"/>
            <a:chExt cx="3755993" cy="2836921"/>
          </a:xfrm>
        </p:grpSpPr>
        <p:sp>
          <p:nvSpPr>
            <p:cNvPr id="6" name="Rectangle 5"/>
            <p:cNvSpPr/>
            <p:nvPr/>
          </p:nvSpPr>
          <p:spPr bwMode="auto">
            <a:xfrm>
              <a:off x="5327127" y="4839256"/>
              <a:ext cx="1490578" cy="437820"/>
            </a:xfrm>
            <a:prstGeom prst="rect">
              <a:avLst/>
            </a:prstGeom>
            <a:solidFill>
              <a:srgbClr val="0075B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anchor="ctr"/>
            <a:lstStyle/>
            <a:p>
              <a:pPr algn="ctr">
                <a:buSzPct val="100000"/>
                <a:defRPr/>
              </a:pPr>
              <a:r>
                <a:rPr lang="en-US" sz="1050" b="1" dirty="0">
                  <a:solidFill>
                    <a:srgbClr val="FFFFFF"/>
                  </a:solidFill>
                </a:rPr>
                <a:t>АО «АЭРО </a:t>
              </a:r>
              <a:r>
                <a:rPr lang="en-US" sz="1050" b="1" dirty="0" err="1">
                  <a:solidFill>
                    <a:srgbClr val="FFFFFF"/>
                  </a:solidFill>
                </a:rPr>
                <a:t>Водоходы</a:t>
              </a:r>
              <a:r>
                <a:rPr lang="en-US" sz="1050" b="1" dirty="0">
                  <a:solidFill>
                    <a:srgbClr val="FFFFFF"/>
                  </a:solidFill>
                </a:rPr>
                <a:t> АЭРОСПЕЙС» (AERO </a:t>
              </a:r>
              <a:r>
                <a:rPr lang="en-US" sz="1050" b="1" dirty="0" err="1">
                  <a:solidFill>
                    <a:srgbClr val="FFFFFF"/>
                  </a:solidFill>
                </a:rPr>
                <a:t>Vodochody</a:t>
              </a:r>
              <a:r>
                <a:rPr lang="en-US" sz="1050" b="1" dirty="0">
                  <a:solidFill>
                    <a:srgbClr val="FFFFFF"/>
                  </a:solidFill>
                </a:rPr>
                <a:t> AEROSPACE </a:t>
              </a:r>
              <a:r>
                <a:rPr lang="en-US" sz="1050" b="1" dirty="0" err="1">
                  <a:solidFill>
                    <a:srgbClr val="FFFFFF"/>
                  </a:solidFill>
                </a:rPr>
                <a:t>a.s</a:t>
              </a:r>
              <a:r>
                <a:rPr lang="en-US" sz="1050" b="1" dirty="0">
                  <a:solidFill>
                    <a:srgbClr val="FFFFFF"/>
                  </a:solidFill>
                </a:rPr>
                <a:t>.)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484721" y="5596532"/>
              <a:ext cx="1175389" cy="439093"/>
            </a:xfrm>
            <a:prstGeom prst="rect">
              <a:avLst/>
            </a:prstGeom>
            <a:solidFill>
              <a:srgbClr val="0075B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anchor="ctr"/>
            <a:lstStyle/>
            <a:p>
              <a:pPr algn="ctr">
                <a:buSzPct val="100000"/>
                <a:defRPr/>
              </a:pPr>
              <a:r>
                <a:rPr lang="en-US" sz="1050" b="1" dirty="0">
                  <a:solidFill>
                    <a:srgbClr val="FFFFFF"/>
                  </a:solidFill>
                </a:rPr>
                <a:t>АО «</a:t>
              </a:r>
              <a:r>
                <a:rPr lang="en-US" sz="1050" b="1" dirty="0" err="1">
                  <a:solidFill>
                    <a:srgbClr val="FFFFFF"/>
                  </a:solidFill>
                </a:rPr>
                <a:t>Клестер</a:t>
              </a:r>
              <a:r>
                <a:rPr lang="en-US" sz="1050" b="1" dirty="0">
                  <a:solidFill>
                    <a:srgbClr val="FFFFFF"/>
                  </a:solidFill>
                </a:rPr>
                <a:t>» (</a:t>
              </a:r>
              <a:r>
                <a:rPr lang="en-US" sz="1050" b="1" dirty="0" err="1">
                  <a:solidFill>
                    <a:srgbClr val="FFFFFF"/>
                  </a:solidFill>
                </a:rPr>
                <a:t>Clester</a:t>
              </a:r>
              <a:r>
                <a:rPr lang="en-US" sz="1050" b="1" dirty="0">
                  <a:solidFill>
                    <a:srgbClr val="FFFFFF"/>
                  </a:solidFill>
                </a:rPr>
                <a:t> a. s.)</a:t>
              </a:r>
            </a:p>
          </p:txBody>
        </p:sp>
        <p:cxnSp>
          <p:nvCxnSpPr>
            <p:cNvPr id="8" name="Elbow Connector 7"/>
            <p:cNvCxnSpPr>
              <a:stCxn id="6" idx="2"/>
              <a:endCxn id="7" idx="0"/>
            </p:cNvCxnSpPr>
            <p:nvPr/>
          </p:nvCxnSpPr>
          <p:spPr bwMode="auto">
            <a:xfrm rot="5400000">
              <a:off x="5912689" y="5436804"/>
              <a:ext cx="319455" cy="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1" name="TextBox 13"/>
            <p:cNvSpPr txBox="1">
              <a:spLocks noChangeArrowheads="1"/>
            </p:cNvSpPr>
            <p:nvPr/>
          </p:nvSpPr>
          <p:spPr bwMode="auto">
            <a:xfrm>
              <a:off x="6255307" y="5360550"/>
              <a:ext cx="620713" cy="18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900">
                  <a:solidFill>
                    <a:srgbClr val="646464"/>
                  </a:solidFill>
                  <a:latin typeface="Calibri" panose="020F0502020204030204" pitchFamily="34" charset="0"/>
                </a:rPr>
                <a:t>100%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735910" y="4416709"/>
              <a:ext cx="952131" cy="4378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anchor="ctr"/>
            <a:lstStyle/>
            <a:p>
              <a:pPr algn="ctr">
                <a:buSzPct val="100000"/>
                <a:defRPr/>
              </a:pPr>
              <a:r>
                <a:rPr lang="en-US" sz="800" b="1" dirty="0">
                  <a:solidFill>
                    <a:srgbClr val="7F7F7F"/>
                  </a:solidFill>
                </a:rPr>
                <a:t>АО «АЭРО </a:t>
              </a:r>
              <a:r>
                <a:rPr lang="en-US" sz="800" b="1" dirty="0" err="1">
                  <a:solidFill>
                    <a:srgbClr val="7F7F7F"/>
                  </a:solidFill>
                </a:rPr>
                <a:t>Водоходы</a:t>
              </a:r>
              <a:r>
                <a:rPr lang="en-US" sz="800" b="1" dirty="0">
                  <a:solidFill>
                    <a:srgbClr val="7F7F7F"/>
                  </a:solidFill>
                </a:rPr>
                <a:t>» (AERO </a:t>
              </a:r>
              <a:r>
                <a:rPr lang="en-US" sz="800" b="1" dirty="0" err="1">
                  <a:solidFill>
                    <a:srgbClr val="7F7F7F"/>
                  </a:solidFill>
                </a:rPr>
                <a:t>Vodochody</a:t>
              </a:r>
              <a:r>
                <a:rPr lang="en-US" sz="800" b="1" dirty="0">
                  <a:solidFill>
                    <a:srgbClr val="7F7F7F"/>
                  </a:solidFill>
                </a:rPr>
                <a:t> a. s.)</a:t>
              </a:r>
            </a:p>
          </p:txBody>
        </p:sp>
        <p:cxnSp>
          <p:nvCxnSpPr>
            <p:cNvPr id="11" name="Elbow Connector 10"/>
            <p:cNvCxnSpPr>
              <a:endCxn id="10" idx="1"/>
            </p:cNvCxnSpPr>
            <p:nvPr/>
          </p:nvCxnSpPr>
          <p:spPr bwMode="auto">
            <a:xfrm>
              <a:off x="6072417" y="4452346"/>
              <a:ext cx="1663493" cy="183273"/>
            </a:xfrm>
            <a:prstGeom prst="bentConnector3">
              <a:avLst>
                <a:gd name="adj1" fmla="val 54"/>
              </a:avLst>
            </a:prstGeom>
            <a:ln>
              <a:solidFill>
                <a:srgbClr val="64646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auto">
            <a:xfrm>
              <a:off x="5378565" y="3992889"/>
              <a:ext cx="1387704" cy="437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anchor="ctr"/>
            <a:lstStyle/>
            <a:p>
              <a:pPr algn="ctr">
                <a:buSzPct val="100000"/>
                <a:defRPr/>
              </a:pPr>
              <a:r>
                <a:rPr lang="en-US" sz="1200" b="1">
                  <a:solidFill>
                    <a:srgbClr val="666666"/>
                  </a:solidFill>
                </a:rPr>
                <a:t>Концерн «ПЕНТА»</a:t>
              </a:r>
            </a:p>
          </p:txBody>
        </p:sp>
        <p:cxnSp>
          <p:nvCxnSpPr>
            <p:cNvPr id="13" name="Elbow Connector 12"/>
            <p:cNvCxnSpPr>
              <a:stCxn id="12" idx="2"/>
              <a:endCxn id="6" idx="0"/>
            </p:cNvCxnSpPr>
            <p:nvPr/>
          </p:nvCxnSpPr>
          <p:spPr bwMode="auto">
            <a:xfrm rot="16200000" flipH="1">
              <a:off x="5868143" y="4634983"/>
              <a:ext cx="408548" cy="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4932048" y="4802347"/>
              <a:ext cx="2548866" cy="202746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6395160" y="2384011"/>
          <a:ext cx="2736304" cy="23804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35480"/>
                <a:gridCol w="1000824"/>
              </a:tblGrid>
              <a:tr h="33629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Ключевые показатели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евро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активов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fvb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2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9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/>
                        <a:t>Собственный капитал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(fvb)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1.4 </a:t>
                      </a:r>
                      <a:r>
                        <a:rPr lang="ru-RU" sz="12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lang="en-US" sz="12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9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/>
                        <a:t>Итого совокупный доход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fvb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147 </a:t>
                      </a:r>
                      <a:r>
                        <a:rPr lang="ru-RU" sz="12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96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Совокупные продажи</a:t>
                      </a:r>
                      <a:r>
                        <a:rPr lang="en-US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4.4 </a:t>
                      </a:r>
                      <a:r>
                        <a:rPr lang="ru-RU" sz="12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lang="en-US" sz="12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29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/>
                        <a:t>Суммарные активы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5.5 </a:t>
                      </a:r>
                      <a:r>
                        <a:rPr lang="ru-RU" sz="12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млрд</a:t>
                      </a:r>
                      <a:endParaRPr lang="en-US" sz="12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214438"/>
            <a:ext cx="271303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1331913" y="5907088"/>
            <a:ext cx="1703387" cy="546100"/>
          </a:xfrm>
          <a:prstGeom prst="rect">
            <a:avLst/>
          </a:prstGeom>
          <a:solidFill>
            <a:srgbClr val="0075B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algn="ctr">
              <a:buSzPct val="100000"/>
              <a:defRPr/>
            </a:pPr>
            <a:r>
              <a:rPr lang="en-US" sz="1200" b="1" dirty="0">
                <a:solidFill>
                  <a:srgbClr val="FFFFFF"/>
                </a:solidFill>
              </a:rPr>
              <a:t>АО «</a:t>
            </a:r>
            <a:r>
              <a:rPr lang="en-US" sz="1200" b="1" dirty="0" err="1">
                <a:solidFill>
                  <a:srgbClr val="FFFFFF"/>
                </a:solidFill>
              </a:rPr>
              <a:t>Кларекс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</a:p>
          <a:p>
            <a:pPr algn="ctr">
              <a:buSzPct val="100000"/>
              <a:defRPr/>
            </a:pPr>
            <a:r>
              <a:rPr lang="en-US" sz="1050" b="1" dirty="0" err="1">
                <a:solidFill>
                  <a:srgbClr val="FFFFFF"/>
                </a:solidFill>
              </a:rPr>
              <a:t>Инвестментс</a:t>
            </a:r>
            <a:r>
              <a:rPr lang="en-US" sz="1050" b="1" dirty="0">
                <a:solidFill>
                  <a:srgbClr val="FFFFFF"/>
                </a:solidFill>
              </a:rPr>
              <a:t>» (</a:t>
            </a:r>
            <a:r>
              <a:rPr lang="en-US" sz="1050" b="1" dirty="0" err="1">
                <a:solidFill>
                  <a:srgbClr val="FFFFFF"/>
                </a:solidFill>
              </a:rPr>
              <a:t>Clarex</a:t>
            </a:r>
            <a:r>
              <a:rPr lang="en-US" sz="1050" b="1" dirty="0">
                <a:solidFill>
                  <a:srgbClr val="FFFFFF"/>
                </a:solidFill>
              </a:rPr>
              <a:t> Investments a. s.)</a:t>
            </a:r>
          </a:p>
        </p:txBody>
      </p:sp>
      <p:cxnSp>
        <p:nvCxnSpPr>
          <p:cNvPr id="22" name="Elbow Connector 21"/>
          <p:cNvCxnSpPr>
            <a:stCxn id="7" idx="2"/>
            <a:endCxn id="20" idx="0"/>
          </p:cNvCxnSpPr>
          <p:nvPr/>
        </p:nvCxnSpPr>
        <p:spPr bwMode="auto">
          <a:xfrm rot="16200000" flipH="1">
            <a:off x="2032000" y="5754688"/>
            <a:ext cx="293688" cy="11112"/>
          </a:xfrm>
          <a:prstGeom prst="bentConnector3">
            <a:avLst>
              <a:gd name="adj1" fmla="val 50000"/>
            </a:avLst>
          </a:prstGeom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2438400" y="5645150"/>
            <a:ext cx="900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900">
                <a:solidFill>
                  <a:srgbClr val="646464"/>
                </a:solidFill>
                <a:latin typeface="Calibri" panose="020F0502020204030204" pitchFamily="34" charset="0"/>
              </a:rPr>
              <a:t>100%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584700" y="4730750"/>
            <a:ext cx="1382713" cy="54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algn="ctr">
              <a:buSzPct val="100000"/>
              <a:defRPr/>
            </a:pPr>
            <a:r>
              <a:rPr lang="en-US" sz="800" b="1" dirty="0">
                <a:solidFill>
                  <a:srgbClr val="7F7F7F"/>
                </a:solidFill>
              </a:rPr>
              <a:t>АО «</a:t>
            </a:r>
            <a:r>
              <a:rPr lang="en-US" sz="800" b="1" dirty="0" err="1">
                <a:solidFill>
                  <a:srgbClr val="7F7F7F"/>
                </a:solidFill>
              </a:rPr>
              <a:t>Водоходы</a:t>
            </a:r>
            <a:r>
              <a:rPr lang="en-US" sz="800" b="1" dirty="0">
                <a:solidFill>
                  <a:srgbClr val="7F7F7F"/>
                </a:solidFill>
              </a:rPr>
              <a:t> </a:t>
            </a:r>
            <a:r>
              <a:rPr lang="en-US" sz="800" b="1" dirty="0" err="1">
                <a:solidFill>
                  <a:srgbClr val="7F7F7F"/>
                </a:solidFill>
              </a:rPr>
              <a:t>Эрпорт</a:t>
            </a:r>
            <a:r>
              <a:rPr lang="en-US" sz="800" b="1" dirty="0">
                <a:solidFill>
                  <a:srgbClr val="7F7F7F"/>
                </a:solidFill>
              </a:rPr>
              <a:t>» (</a:t>
            </a:r>
            <a:r>
              <a:rPr lang="en-US" sz="800" b="1" dirty="0" err="1">
                <a:solidFill>
                  <a:srgbClr val="7F7F7F"/>
                </a:solidFill>
              </a:rPr>
              <a:t>Vodochody</a:t>
            </a:r>
            <a:r>
              <a:rPr lang="en-US" sz="800" b="1" dirty="0">
                <a:solidFill>
                  <a:srgbClr val="7F7F7F"/>
                </a:solidFill>
              </a:rPr>
              <a:t> Airport a. s.)</a:t>
            </a:r>
          </a:p>
        </p:txBody>
      </p:sp>
      <p:cxnSp>
        <p:nvCxnSpPr>
          <p:cNvPr id="25" name="Elbow Connector 24"/>
          <p:cNvCxnSpPr>
            <a:stCxn id="10" idx="2"/>
            <a:endCxn id="24" idx="0"/>
          </p:cNvCxnSpPr>
          <p:nvPr/>
        </p:nvCxnSpPr>
        <p:spPr bwMode="auto">
          <a:xfrm rot="5400000">
            <a:off x="4980782" y="4436269"/>
            <a:ext cx="588962" cy="12700"/>
          </a:xfrm>
          <a:prstGeom prst="bentConnector3">
            <a:avLst>
              <a:gd name="adj1" fmla="val 50000"/>
            </a:avLst>
          </a:prstGeom>
          <a:ln>
            <a:solidFill>
              <a:srgbClr val="646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68"/>
          <p:cNvCxnSpPr/>
          <p:nvPr/>
        </p:nvCxnSpPr>
        <p:spPr>
          <a:xfrm>
            <a:off x="3357563" y="2125663"/>
            <a:ext cx="0" cy="31908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8"/>
          <p:cNvCxnSpPr/>
          <p:nvPr/>
        </p:nvCxnSpPr>
        <p:spPr>
          <a:xfrm>
            <a:off x="5537200" y="2125663"/>
            <a:ext cx="0" cy="31908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Nadpis 1"/>
          <p:cNvSpPr>
            <a:spLocks noGrp="1"/>
          </p:cNvSpPr>
          <p:nvPr>
            <p:ph type="title"/>
          </p:nvPr>
        </p:nvSpPr>
        <p:spPr>
          <a:xfrm>
            <a:off x="273050" y="309563"/>
            <a:ext cx="6861175" cy="720725"/>
          </a:xfrm>
        </p:spPr>
        <p:txBody>
          <a:bodyPr/>
          <a:lstStyle/>
          <a:p>
            <a:pPr eaLnBrk="1" hangingPunct="1"/>
            <a:r>
              <a:rPr lang="en-US" altLang="cs-CZ" smtClean="0"/>
              <a:t>Организационная структура</a:t>
            </a:r>
          </a:p>
        </p:txBody>
      </p:sp>
      <p:sp>
        <p:nvSpPr>
          <p:cNvPr id="12293" name="Podnadpis 3"/>
          <p:cNvSpPr>
            <a:spLocks noGrp="1"/>
          </p:cNvSpPr>
          <p:nvPr>
            <p:ph type="subTitle" idx="15"/>
          </p:nvPr>
        </p:nvSpPr>
        <p:spPr>
          <a:xfrm>
            <a:off x="273050" y="0"/>
            <a:ext cx="6027738" cy="309563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cs-CZ" smtClean="0"/>
              <a:t>Профиль </a:t>
            </a:r>
            <a:r>
              <a:rPr lang="ru-RU" altLang="cs-CZ" smtClean="0"/>
              <a:t>компании</a:t>
            </a:r>
            <a:endParaRPr lang="en-US" altLang="cs-CZ" smtClean="0"/>
          </a:p>
        </p:txBody>
      </p:sp>
      <p:sp>
        <p:nvSpPr>
          <p:cNvPr id="88" name="Zaoblený obdélník 15"/>
          <p:cNvSpPr/>
          <p:nvPr/>
        </p:nvSpPr>
        <p:spPr>
          <a:xfrm>
            <a:off x="6743700" y="2439988"/>
            <a:ext cx="2003425" cy="3708400"/>
          </a:xfrm>
          <a:prstGeom prst="roundRect">
            <a:avLst>
              <a:gd name="adj" fmla="val 4558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Zaoblený obdélník 15"/>
          <p:cNvSpPr/>
          <p:nvPr/>
        </p:nvSpPr>
        <p:spPr>
          <a:xfrm>
            <a:off x="109538" y="2439988"/>
            <a:ext cx="2097087" cy="3708400"/>
          </a:xfrm>
          <a:prstGeom prst="roundRect">
            <a:avLst>
              <a:gd name="adj" fmla="val 4558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Zaoblený obdélník 24"/>
          <p:cNvSpPr/>
          <p:nvPr/>
        </p:nvSpPr>
        <p:spPr>
          <a:xfrm>
            <a:off x="2619375" y="1095375"/>
            <a:ext cx="3713163" cy="728663"/>
          </a:xfrm>
          <a:prstGeom prst="roundRect">
            <a:avLst>
              <a:gd name="adj" fmla="val 10000"/>
            </a:avLst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Генеральный директор</a:t>
            </a:r>
          </a:p>
        </p:txBody>
      </p:sp>
      <p:sp>
        <p:nvSpPr>
          <p:cNvPr id="91" name="TextBox 6"/>
          <p:cNvSpPr txBox="1"/>
          <p:nvPr/>
        </p:nvSpPr>
        <p:spPr>
          <a:xfrm>
            <a:off x="7404100" y="1063625"/>
            <a:ext cx="1657350" cy="1363663"/>
          </a:xfrm>
          <a:prstGeom prst="roundRect">
            <a:avLst>
              <a:gd name="adj" fmla="val 11997"/>
            </a:avLst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SzPct val="100000"/>
              <a:defRPr/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Финансы</a:t>
            </a:r>
          </a:p>
          <a:p>
            <a:pPr algn="ctr">
              <a:buSzPct val="100000"/>
              <a:defRPr/>
            </a:pPr>
            <a:r>
              <a:rPr lang="ru-RU" sz="900" b="1" dirty="0">
                <a:solidFill>
                  <a:srgbClr val="FFFFFF"/>
                </a:solidFill>
                <a:cs typeface="Arial" charset="0"/>
              </a:rPr>
              <a:t>ИТ, Кадры, Отдел качества, Юридическая служба</a:t>
            </a:r>
          </a:p>
          <a:p>
            <a:pPr algn="ctr">
              <a:buSzPct val="100000"/>
              <a:defRPr/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Совершенствование бизнеса</a:t>
            </a:r>
          </a:p>
          <a:p>
            <a:pPr algn="ctr">
              <a:buSzPct val="100000"/>
              <a:defRPr/>
            </a:pPr>
            <a:endParaRPr lang="ru-RU" sz="1000" b="1" dirty="0">
              <a:solidFill>
                <a:srgbClr val="FFFFFF"/>
              </a:solidFill>
              <a:cs typeface="Arial" charset="0"/>
            </a:endParaRPr>
          </a:p>
          <a:p>
            <a:pPr algn="ctr">
              <a:buSzPct val="100000"/>
              <a:defRPr/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85 сотрудников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109538" y="2451100"/>
            <a:ext cx="209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cs-CZ" sz="900" b="1"/>
              <a:t>ДИВИЗИИ</a:t>
            </a:r>
            <a:r>
              <a:rPr lang="en-US" altLang="cs-CZ" sz="900" b="1"/>
              <a:t>Я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cs-CZ" sz="900" b="1"/>
              <a:t>AEROSTRUCTURES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6756400" y="2470150"/>
            <a:ext cx="20034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cs-CZ" sz="900" b="1"/>
              <a:t>ДИВИЗИИ</a:t>
            </a:r>
            <a:r>
              <a:rPr lang="en-US" altLang="cs-CZ" sz="900" b="1"/>
              <a:t>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cs-CZ" sz="900" b="1"/>
              <a:t>ОБОРОН</a:t>
            </a:r>
            <a:r>
              <a:rPr lang="ru-RU" altLang="cs-CZ" sz="900"/>
              <a:t>ы</a:t>
            </a:r>
            <a:r>
              <a:rPr lang="en-US" altLang="cs-CZ" sz="900" b="1"/>
              <a:t> И ТЕХНИЧЕСКОГО ОБСЛУЖИВАНИЯ</a:t>
            </a:r>
          </a:p>
        </p:txBody>
      </p:sp>
      <p:sp>
        <p:nvSpPr>
          <p:cNvPr id="94" name="TextBox 15"/>
          <p:cNvSpPr txBox="1"/>
          <p:nvPr/>
        </p:nvSpPr>
        <p:spPr>
          <a:xfrm>
            <a:off x="6897688" y="3362325"/>
            <a:ext cx="1712912" cy="1587500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SzPct val="100000"/>
              <a:defRPr/>
            </a:pPr>
            <a:r>
              <a:rPr lang="ru-RU" sz="900" b="1" dirty="0">
                <a:solidFill>
                  <a:srgbClr val="FFFFFF"/>
                </a:solidFill>
                <a:cs typeface="Arial" charset="0"/>
              </a:rPr>
              <a:t>Основные направления деятельности:</a:t>
            </a:r>
          </a:p>
          <a:p>
            <a:pPr>
              <a:buFont typeface="Arial" charset="0"/>
              <a:buChar char="•"/>
              <a:defRPr/>
            </a:pPr>
            <a:endParaRPr lang="ru-RU" sz="900" b="1" dirty="0">
              <a:solidFill>
                <a:srgbClr val="FFFFFF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Усовершенствование, Модификация, Повышение версий, Радикальные изменения </a:t>
            </a:r>
          </a:p>
          <a:p>
            <a:pPr>
              <a:buFont typeface="Arial" charset="0"/>
              <a:buChar char="•"/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Материально-техническое обеспечение</a:t>
            </a:r>
          </a:p>
          <a:p>
            <a:pPr>
              <a:buFont typeface="Arial" charset="0"/>
              <a:buChar char="•"/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Летные испытания</a:t>
            </a:r>
          </a:p>
          <a:p>
            <a:pPr>
              <a:buFont typeface="Arial" charset="0"/>
              <a:buChar char="•"/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Системная интеграция</a:t>
            </a:r>
          </a:p>
        </p:txBody>
      </p:sp>
      <p:sp>
        <p:nvSpPr>
          <p:cNvPr id="95" name="TextBox 16"/>
          <p:cNvSpPr txBox="1"/>
          <p:nvPr/>
        </p:nvSpPr>
        <p:spPr>
          <a:xfrm>
            <a:off x="6897688" y="5049838"/>
            <a:ext cx="1712912" cy="1079500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SzPct val="100000"/>
              <a:defRPr/>
            </a:pPr>
            <a:r>
              <a:rPr lang="ru-RU" sz="900" b="1" dirty="0">
                <a:solidFill>
                  <a:srgbClr val="FFFFFF"/>
                </a:solidFill>
                <a:cs typeface="Arial" charset="0"/>
              </a:rPr>
              <a:t>Сектор рынка::</a:t>
            </a:r>
          </a:p>
          <a:p>
            <a:pPr>
              <a:buFont typeface="Arial" charset="0"/>
              <a:buChar char="•"/>
              <a:defRPr/>
            </a:pPr>
            <a:endParaRPr lang="ru-RU" sz="900" b="1" dirty="0">
              <a:solidFill>
                <a:srgbClr val="FFFFFF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Производственные изделия</a:t>
            </a:r>
          </a:p>
          <a:p>
            <a:pPr>
              <a:buFont typeface="Arial" charset="0"/>
              <a:buChar char="•"/>
              <a:defRPr/>
            </a:pPr>
            <a:r>
              <a:rPr lang="ru-RU" sz="900" dirty="0">
                <a:solidFill>
                  <a:srgbClr val="FFFFFF"/>
                </a:solidFill>
                <a:cs typeface="Arial" charset="0"/>
              </a:rPr>
              <a:t>Платформы сторонних производителей</a:t>
            </a:r>
          </a:p>
        </p:txBody>
      </p:sp>
      <p:sp>
        <p:nvSpPr>
          <p:cNvPr id="96" name="TextBox 17"/>
          <p:cNvSpPr txBox="1"/>
          <p:nvPr/>
        </p:nvSpPr>
        <p:spPr>
          <a:xfrm>
            <a:off x="6897688" y="2979738"/>
            <a:ext cx="1712912" cy="261937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SzPct val="100000"/>
              <a:defRPr/>
            </a:pPr>
            <a:r>
              <a:rPr lang="en-US" sz="1100" b="1">
                <a:solidFill>
                  <a:srgbClr val="FFFFFF"/>
                </a:solidFill>
                <a:cs typeface="Arial" charset="0"/>
              </a:rPr>
              <a:t>253 сотрудника</a:t>
            </a:r>
          </a:p>
        </p:txBody>
      </p:sp>
      <p:sp>
        <p:nvSpPr>
          <p:cNvPr id="97" name="TextBox 18"/>
          <p:cNvSpPr txBox="1"/>
          <p:nvPr/>
        </p:nvSpPr>
        <p:spPr>
          <a:xfrm>
            <a:off x="260350" y="3522663"/>
            <a:ext cx="1790700" cy="1384300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SzPct val="100000"/>
              <a:defRPr/>
            </a:pPr>
            <a:r>
              <a:rPr lang="ru-RU" sz="1050" b="1" dirty="0">
                <a:solidFill>
                  <a:srgbClr val="FFFFFF"/>
                </a:solidFill>
                <a:cs typeface="Arial" charset="0"/>
              </a:rPr>
              <a:t>Основные направления деятельности:</a:t>
            </a:r>
          </a:p>
          <a:p>
            <a:pPr>
              <a:buSzPct val="100000"/>
              <a:defRPr/>
            </a:pPr>
            <a:endParaRPr lang="ru-RU" sz="1050" b="1" dirty="0">
              <a:solidFill>
                <a:srgbClr val="FFFFFF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Полное интегрирование вертолетов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Крылья, Двери, Секции фюзеляжа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Шасси</a:t>
            </a:r>
          </a:p>
        </p:txBody>
      </p:sp>
      <p:sp>
        <p:nvSpPr>
          <p:cNvPr id="98" name="TextBox 19"/>
          <p:cNvSpPr txBox="1"/>
          <p:nvPr/>
        </p:nvSpPr>
        <p:spPr>
          <a:xfrm>
            <a:off x="260350" y="5049838"/>
            <a:ext cx="1790700" cy="887412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SzPct val="100000"/>
              <a:defRPr/>
            </a:pPr>
            <a:r>
              <a:rPr lang="ru-RU" sz="1100" b="1" dirty="0">
                <a:solidFill>
                  <a:srgbClr val="FFFFFF"/>
                </a:solidFill>
                <a:cs typeface="Arial" charset="0"/>
              </a:rPr>
              <a:t>Сектор рынка:</a:t>
            </a:r>
          </a:p>
          <a:p>
            <a:pPr>
              <a:buSzPct val="100000"/>
              <a:defRPr/>
            </a:pPr>
            <a:endParaRPr lang="ru-RU" sz="1100" b="1" dirty="0">
              <a:solidFill>
                <a:srgbClr val="FFFFFF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100" dirty="0">
                <a:solidFill>
                  <a:srgbClr val="FFFFFF"/>
                </a:solidFill>
                <a:cs typeface="Arial" charset="0"/>
              </a:rPr>
              <a:t>Поставки 1-го и 2-го уровня</a:t>
            </a:r>
          </a:p>
        </p:txBody>
      </p:sp>
      <p:sp>
        <p:nvSpPr>
          <p:cNvPr id="99" name="TextBox 20"/>
          <p:cNvSpPr txBox="1"/>
          <p:nvPr/>
        </p:nvSpPr>
        <p:spPr>
          <a:xfrm>
            <a:off x="260350" y="2979738"/>
            <a:ext cx="1790700" cy="261937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SzPct val="100000"/>
              <a:defRPr/>
            </a:pPr>
            <a:r>
              <a:rPr lang="ru-RU" sz="1100" b="1" dirty="0">
                <a:solidFill>
                  <a:srgbClr val="FFFFFF"/>
                </a:solidFill>
                <a:cs typeface="Arial" charset="0"/>
              </a:rPr>
              <a:t>40 сотрудников</a:t>
            </a:r>
          </a:p>
        </p:txBody>
      </p:sp>
      <p:sp>
        <p:nvSpPr>
          <p:cNvPr id="12306" name="TextBox 21"/>
          <p:cNvSpPr txBox="1">
            <a:spLocks noChangeArrowheads="1"/>
          </p:cNvSpPr>
          <p:nvPr/>
        </p:nvSpPr>
        <p:spPr bwMode="auto">
          <a:xfrm>
            <a:off x="390525" y="6129338"/>
            <a:ext cx="841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 i="1"/>
              <a:t>Примечание: Отдел инженерного обеспечения отвечает за проектирование конструкций и проведение нагрузочного тестирования. </a:t>
            </a:r>
            <a:br>
              <a:rPr lang="en-US" altLang="cs-CZ" sz="1000" i="1"/>
            </a:br>
            <a:r>
              <a:rPr lang="en-US" altLang="cs-CZ" sz="1000" i="1"/>
              <a:t>Отдел о</a:t>
            </a:r>
            <a:r>
              <a:rPr lang="ru-RU" altLang="cs-CZ" sz="1000" i="1"/>
              <a:t>борон</a:t>
            </a:r>
            <a:r>
              <a:rPr lang="en-US" altLang="cs-CZ" sz="1000" i="1"/>
              <a:t>ы и технического обслуживания также включает в себя подотдел системного планирования и интеграции (37 человек)</a:t>
            </a:r>
          </a:p>
        </p:txBody>
      </p:sp>
      <p:sp>
        <p:nvSpPr>
          <p:cNvPr id="101" name="Zaoblený obdélník 15"/>
          <p:cNvSpPr/>
          <p:nvPr/>
        </p:nvSpPr>
        <p:spPr>
          <a:xfrm>
            <a:off x="2325688" y="2439988"/>
            <a:ext cx="2063750" cy="3708400"/>
          </a:xfrm>
          <a:prstGeom prst="roundRect">
            <a:avLst>
              <a:gd name="adj" fmla="val 4558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308" name="TextBox 23"/>
          <p:cNvSpPr txBox="1">
            <a:spLocks noChangeArrowheads="1"/>
          </p:cNvSpPr>
          <p:nvPr/>
        </p:nvSpPr>
        <p:spPr bwMode="auto">
          <a:xfrm>
            <a:off x="2351088" y="2471738"/>
            <a:ext cx="2062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cs-CZ" sz="900" b="1"/>
              <a:t>ДИВИЗИИ</a:t>
            </a:r>
            <a:r>
              <a:rPr lang="en-US" altLang="cs-CZ" sz="900" b="1"/>
              <a:t>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900" b="1"/>
              <a:t> ПРОЕКТИРОВАНИЯ И ИНЖЕНЕРНОГО ОБЕСПЕЧЕНИЯ</a:t>
            </a:r>
          </a:p>
        </p:txBody>
      </p:sp>
      <p:sp>
        <p:nvSpPr>
          <p:cNvPr id="103" name="TextBox 24"/>
          <p:cNvSpPr txBox="1"/>
          <p:nvPr/>
        </p:nvSpPr>
        <p:spPr>
          <a:xfrm>
            <a:off x="2476500" y="3362325"/>
            <a:ext cx="1762125" cy="1338263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SzPct val="100000"/>
              <a:defRPr/>
            </a:pPr>
            <a:r>
              <a:rPr lang="ru-RU" sz="1050" b="1" dirty="0">
                <a:solidFill>
                  <a:srgbClr val="FFFFFF"/>
                </a:solidFill>
                <a:cs typeface="Arial" charset="0"/>
              </a:rPr>
              <a:t>Основные направления деятельности:</a:t>
            </a:r>
          </a:p>
          <a:p>
            <a:pPr>
              <a:buFont typeface="Arial" charset="0"/>
              <a:buChar char="•"/>
              <a:defRPr/>
            </a:pPr>
            <a:endParaRPr lang="ru-RU" sz="1050" b="1" dirty="0">
              <a:solidFill>
                <a:srgbClr val="FFFFFF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Проектирование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Нагрузочное тестирование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Техническая поддержка</a:t>
            </a:r>
          </a:p>
        </p:txBody>
      </p:sp>
      <p:sp>
        <p:nvSpPr>
          <p:cNvPr id="104" name="TextBox 33"/>
          <p:cNvSpPr txBox="1"/>
          <p:nvPr/>
        </p:nvSpPr>
        <p:spPr>
          <a:xfrm>
            <a:off x="2490788" y="2979738"/>
            <a:ext cx="1762125" cy="261937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buSzPct val="100000"/>
              <a:defRPr/>
            </a:pPr>
            <a:r>
              <a:rPr lang="ru-RU" sz="1100" b="1" dirty="0">
                <a:solidFill>
                  <a:srgbClr val="FFFFFF"/>
                </a:solidFill>
                <a:cs typeface="Arial" charset="0"/>
              </a:rPr>
              <a:t>78 сотрудников</a:t>
            </a:r>
          </a:p>
        </p:txBody>
      </p:sp>
      <p:sp>
        <p:nvSpPr>
          <p:cNvPr id="105" name="TextBox 34"/>
          <p:cNvSpPr txBox="1"/>
          <p:nvPr/>
        </p:nvSpPr>
        <p:spPr>
          <a:xfrm>
            <a:off x="2490788" y="4857750"/>
            <a:ext cx="1898650" cy="1290638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SzPct val="100000"/>
              <a:defRPr/>
            </a:pPr>
            <a:r>
              <a:rPr lang="ru-RU" sz="1100" dirty="0">
                <a:solidFill>
                  <a:srgbClr val="FFFFFF"/>
                </a:solidFill>
                <a:cs typeface="Arial" charset="0"/>
              </a:rPr>
              <a:t>Сектор рынка:</a:t>
            </a:r>
          </a:p>
          <a:p>
            <a:pPr>
              <a:buFont typeface="Arial" charset="0"/>
              <a:buChar char="•"/>
              <a:defRPr/>
            </a:pPr>
            <a:endParaRPr lang="ru-RU" sz="1100" dirty="0">
              <a:solidFill>
                <a:srgbClr val="FFFFFF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100" dirty="0">
                <a:solidFill>
                  <a:srgbClr val="FFFFFF"/>
                </a:solidFill>
                <a:cs typeface="Arial" charset="0"/>
              </a:rPr>
              <a:t>Производственный дизайн</a:t>
            </a:r>
          </a:p>
          <a:p>
            <a:pPr>
              <a:buFont typeface="Arial" charset="0"/>
              <a:buChar char="•"/>
              <a:defRPr/>
            </a:pPr>
            <a:r>
              <a:rPr lang="ru-RU" sz="1100" dirty="0">
                <a:solidFill>
                  <a:srgbClr val="FFFFFF"/>
                </a:solidFill>
                <a:cs typeface="Arial" charset="0"/>
              </a:rPr>
              <a:t>Проекты коммерческого планирования</a:t>
            </a:r>
          </a:p>
        </p:txBody>
      </p:sp>
      <p:cxnSp>
        <p:nvCxnSpPr>
          <p:cNvPr id="107" name="Elbow Connector 63"/>
          <p:cNvCxnSpPr>
            <a:stCxn id="90" idx="2"/>
            <a:endCxn id="89" idx="0"/>
          </p:cNvCxnSpPr>
          <p:nvPr/>
        </p:nvCxnSpPr>
        <p:spPr>
          <a:xfrm rot="5400000">
            <a:off x="2509044" y="472282"/>
            <a:ext cx="615950" cy="3319462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63"/>
          <p:cNvCxnSpPr>
            <a:stCxn id="90" idx="2"/>
            <a:endCxn id="88" idx="0"/>
          </p:cNvCxnSpPr>
          <p:nvPr/>
        </p:nvCxnSpPr>
        <p:spPr>
          <a:xfrm rot="16200000" flipH="1">
            <a:off x="5803107" y="497681"/>
            <a:ext cx="615950" cy="3268663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aoblený obdélník 15"/>
          <p:cNvSpPr/>
          <p:nvPr/>
        </p:nvSpPr>
        <p:spPr>
          <a:xfrm>
            <a:off x="4505325" y="2439988"/>
            <a:ext cx="2062163" cy="3708400"/>
          </a:xfrm>
          <a:prstGeom prst="roundRect">
            <a:avLst>
              <a:gd name="adj" fmla="val 4558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TextBox 24"/>
          <p:cNvSpPr txBox="1"/>
          <p:nvPr/>
        </p:nvSpPr>
        <p:spPr>
          <a:xfrm>
            <a:off x="4683125" y="3513138"/>
            <a:ext cx="1762125" cy="2219325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buSzPct val="100000"/>
              <a:defRPr/>
            </a:pPr>
            <a:r>
              <a:rPr lang="ru-RU" sz="1050" b="1" dirty="0">
                <a:solidFill>
                  <a:srgbClr val="FFFFFF"/>
                </a:solidFill>
                <a:cs typeface="Arial" charset="0"/>
              </a:rPr>
              <a:t>Основные направления деятельности:</a:t>
            </a:r>
          </a:p>
          <a:p>
            <a:pPr>
              <a:buFont typeface="Arial" charset="0"/>
              <a:buChar char="•"/>
              <a:defRPr/>
            </a:pPr>
            <a:endParaRPr lang="ru-RU" sz="1050" b="1" dirty="0">
              <a:solidFill>
                <a:srgbClr val="FFFFFF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Сборка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Система снабжения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Производство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Композитные материалы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Контроль качества</a:t>
            </a:r>
          </a:p>
          <a:p>
            <a:pPr>
              <a:buFont typeface="Arial" charset="0"/>
              <a:buChar char="•"/>
              <a:defRPr/>
            </a:pPr>
            <a:r>
              <a:rPr lang="ru-RU" sz="1050" dirty="0">
                <a:solidFill>
                  <a:srgbClr val="FFFFFF"/>
                </a:solidFill>
                <a:cs typeface="Arial" charset="0"/>
              </a:rPr>
              <a:t>Производственные мощности</a:t>
            </a:r>
          </a:p>
        </p:txBody>
      </p:sp>
      <p:sp>
        <p:nvSpPr>
          <p:cNvPr id="36" name="TextBox 33"/>
          <p:cNvSpPr txBox="1"/>
          <p:nvPr/>
        </p:nvSpPr>
        <p:spPr>
          <a:xfrm>
            <a:off x="4668838" y="2897188"/>
            <a:ext cx="1762125" cy="344487"/>
          </a:xfrm>
          <a:prstGeom prst="rect">
            <a:avLst/>
          </a:prstGeom>
          <a:solidFill>
            <a:srgbClr val="0075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buSzPct val="100000"/>
              <a:defRPr/>
            </a:pPr>
            <a:r>
              <a:rPr lang="ru-RU" sz="1100" b="1" dirty="0">
                <a:solidFill>
                  <a:srgbClr val="FFFFFF"/>
                </a:solidFill>
                <a:cs typeface="Arial" charset="0"/>
              </a:rPr>
              <a:t>1418 сотрудников</a:t>
            </a:r>
          </a:p>
        </p:txBody>
      </p:sp>
      <p:sp>
        <p:nvSpPr>
          <p:cNvPr id="12317" name="TextBox 23"/>
          <p:cNvSpPr txBox="1">
            <a:spLocks noChangeArrowheads="1"/>
          </p:cNvSpPr>
          <p:nvPr/>
        </p:nvSpPr>
        <p:spPr bwMode="auto">
          <a:xfrm>
            <a:off x="4529138" y="2471738"/>
            <a:ext cx="206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cs-CZ" sz="900" b="1"/>
              <a:t>ДИВИЗИИ</a:t>
            </a:r>
            <a:r>
              <a:rPr lang="en-US" altLang="cs-CZ" sz="900" b="1"/>
              <a:t>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900" b="1"/>
              <a:t> ОПЕРАЦИОННОЙ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73050" y="309563"/>
            <a:ext cx="6027738" cy="720725"/>
          </a:xfrm>
        </p:spPr>
        <p:txBody>
          <a:bodyPr>
            <a:normAutofit fontScale="90000"/>
          </a:bodyPr>
          <a:lstStyle/>
          <a:p>
            <a:pPr eaLnBrk="1" hangingPunct="1">
              <a:buSzPct val="100000"/>
              <a:defRPr/>
            </a:pPr>
            <a:r>
              <a:rPr lang="en-US" sz="2900" dirty="0" err="1" smtClean="0">
                <a:latin typeface="Arial" charset="0"/>
                <a:cs typeface="Arial" charset="0"/>
              </a:rPr>
              <a:t>Финансовая</a:t>
            </a:r>
            <a:r>
              <a:rPr lang="en-US" sz="2900" dirty="0" smtClean="0">
                <a:latin typeface="Arial" charset="0"/>
                <a:cs typeface="Arial" charset="0"/>
              </a:rPr>
              <a:t> </a:t>
            </a:r>
            <a:r>
              <a:rPr lang="en-US" sz="2900" dirty="0" err="1" smtClean="0">
                <a:latin typeface="Arial" charset="0"/>
                <a:cs typeface="Arial" charset="0"/>
              </a:rPr>
              <a:t>отчетность</a:t>
            </a:r>
            <a:r>
              <a:rPr lang="en-US" sz="2900" dirty="0" smtClean="0">
                <a:latin typeface="Arial" charset="0"/>
                <a:cs typeface="Arial" charset="0"/>
              </a:rPr>
              <a:t> и </a:t>
            </a:r>
            <a:r>
              <a:rPr lang="en-US" sz="2900" dirty="0" err="1" smtClean="0">
                <a:latin typeface="Arial" charset="0"/>
                <a:cs typeface="Arial" charset="0"/>
              </a:rPr>
              <a:t>численный</a:t>
            </a:r>
            <a:r>
              <a:rPr lang="en-US" sz="2900" dirty="0" smtClean="0">
                <a:latin typeface="Arial" charset="0"/>
                <a:cs typeface="Arial" charset="0"/>
              </a:rPr>
              <a:t> </a:t>
            </a:r>
            <a:r>
              <a:rPr lang="en-US" sz="2900" dirty="0" err="1" smtClean="0">
                <a:latin typeface="Arial" charset="0"/>
                <a:cs typeface="Arial" charset="0"/>
              </a:rPr>
              <a:t>состав</a:t>
            </a:r>
            <a:r>
              <a:rPr lang="en-US" sz="2900" dirty="0" smtClean="0">
                <a:latin typeface="Arial" charset="0"/>
                <a:cs typeface="Arial" charset="0"/>
              </a:rPr>
              <a:t> </a:t>
            </a:r>
            <a:r>
              <a:rPr lang="en-US" sz="2900" dirty="0" err="1" smtClean="0">
                <a:latin typeface="Arial" charset="0"/>
                <a:cs typeface="Arial" charset="0"/>
              </a:rPr>
              <a:t>персонала</a:t>
            </a:r>
            <a:endParaRPr lang="en-US" sz="2900" dirty="0" smtClean="0">
              <a:latin typeface="Arial" charset="0"/>
              <a:cs typeface="Arial" charset="0"/>
            </a:endParaRPr>
          </a:p>
        </p:txBody>
      </p:sp>
      <p:sp>
        <p:nvSpPr>
          <p:cNvPr id="13315" name="Zástupný symbol pro obsah 1"/>
          <p:cNvSpPr>
            <a:spLocks noGrp="1"/>
          </p:cNvSpPr>
          <p:nvPr>
            <p:ph idx="14"/>
          </p:nvPr>
        </p:nvSpPr>
        <p:spPr>
          <a:xfrm>
            <a:off x="6300788" y="1268413"/>
            <a:ext cx="2860675" cy="5184775"/>
          </a:xfrm>
        </p:spPr>
        <p:txBody>
          <a:bodyPr/>
          <a:lstStyle/>
          <a:p>
            <a:pPr marL="0" indent="0" eaLnBrk="1" hangingPunct="1">
              <a:buClrTx/>
              <a:buFont typeface="Arial" panose="020B0604020202020204" pitchFamily="34" charset="0"/>
              <a:buNone/>
            </a:pPr>
            <a:r>
              <a:rPr lang="ru-RU" altLang="cs-CZ" sz="1200" dirty="0" smtClean="0">
                <a:solidFill>
                  <a:srgbClr val="FFFFFF"/>
                </a:solidFill>
              </a:rPr>
              <a:t>Запланированный оборот компании к 2018 году повысится на 145 % благодаря текущим контрактам.</a:t>
            </a:r>
          </a:p>
          <a:p>
            <a:pPr marL="0" indent="0" eaLnBrk="1" hangingPunct="1">
              <a:buClrTx/>
              <a:buFont typeface="Arial" panose="020B0604020202020204" pitchFamily="34" charset="0"/>
              <a:buNone/>
            </a:pPr>
            <a:endParaRPr lang="ru-RU" altLang="cs-CZ" sz="1200" dirty="0" smtClean="0">
              <a:solidFill>
                <a:srgbClr val="FFFFFF"/>
              </a:solidFill>
            </a:endParaRPr>
          </a:p>
          <a:p>
            <a:pPr marL="0" indent="0" eaLnBrk="1" hangingPunct="1">
              <a:buClrTx/>
              <a:buFont typeface="Arial" panose="020B0604020202020204" pitchFamily="34" charset="0"/>
              <a:buNone/>
            </a:pPr>
            <a:r>
              <a:rPr lang="ru-RU" altLang="cs-CZ" sz="1200" dirty="0" smtClean="0">
                <a:solidFill>
                  <a:srgbClr val="FFFFFF"/>
                </a:solidFill>
              </a:rPr>
              <a:t>С 2007 года накопленная прибыль составляет 121 318 тыс. долларов США (2007–2018 – 220 866 тыс. долларов США)</a:t>
            </a:r>
          </a:p>
          <a:p>
            <a:pPr marL="0" indent="0" eaLnBrk="1" hangingPunct="1">
              <a:buClrTx/>
              <a:buFont typeface="Arial" panose="020B0604020202020204" pitchFamily="34" charset="0"/>
              <a:buNone/>
            </a:pPr>
            <a:endParaRPr lang="ru-RU" altLang="cs-CZ" sz="1200" dirty="0" smtClean="0">
              <a:solidFill>
                <a:srgbClr val="FFFFFF"/>
              </a:solidFill>
            </a:endParaRPr>
          </a:p>
          <a:p>
            <a:pPr marL="0" indent="0" eaLnBrk="1" hangingPunct="1">
              <a:buClrTx/>
              <a:buFont typeface="Arial" panose="020B0604020202020204" pitchFamily="34" charset="0"/>
              <a:buNone/>
            </a:pPr>
            <a:r>
              <a:rPr lang="ru-RU" altLang="cs-CZ" sz="1200" dirty="0" smtClean="0">
                <a:solidFill>
                  <a:srgbClr val="FFFFFF"/>
                </a:solidFill>
              </a:rPr>
              <a:t>С 2007 года в активы и программы компании вложено 103 121 тыс. долларов США</a:t>
            </a:r>
          </a:p>
          <a:p>
            <a:pPr marL="0" indent="0" eaLnBrk="1" hangingPunct="1">
              <a:buClrTx/>
              <a:buFont typeface="Arial" panose="020B0604020202020204" pitchFamily="34" charset="0"/>
              <a:buNone/>
            </a:pPr>
            <a:endParaRPr lang="ru-RU" altLang="cs-CZ" sz="1200" dirty="0" smtClean="0">
              <a:solidFill>
                <a:srgbClr val="FFFFFF"/>
              </a:solidFill>
            </a:endParaRPr>
          </a:p>
          <a:p>
            <a:pPr marL="0" indent="0" eaLnBrk="1" hangingPunct="1">
              <a:buClrTx/>
              <a:buFont typeface="Arial" panose="020B0604020202020204" pitchFamily="34" charset="0"/>
              <a:buNone/>
            </a:pPr>
            <a:r>
              <a:rPr lang="ru-RU" altLang="cs-CZ" sz="1200" dirty="0" smtClean="0">
                <a:solidFill>
                  <a:srgbClr val="FFFFFF"/>
                </a:solidFill>
              </a:rPr>
              <a:t>Экспорт составляет 86,5 % </a:t>
            </a:r>
            <a:r>
              <a:rPr lang="ru-RU" altLang="cs-CZ" sz="1200" dirty="0" smtClean="0">
                <a:solidFill>
                  <a:srgbClr val="FFFFFF"/>
                </a:solidFill>
              </a:rPr>
              <a:t>дохода</a:t>
            </a:r>
            <a:endParaRPr lang="ru-RU" altLang="cs-CZ" sz="1200" dirty="0" smtClean="0">
              <a:solidFill>
                <a:srgbClr val="FFFFFF"/>
              </a:solidFill>
            </a:endParaRPr>
          </a:p>
        </p:txBody>
      </p:sp>
      <p:sp>
        <p:nvSpPr>
          <p:cNvPr id="13316" name="Podnadpis 13"/>
          <p:cNvSpPr>
            <a:spLocks noGrp="1"/>
          </p:cNvSpPr>
          <p:nvPr>
            <p:ph type="subTitle" idx="15"/>
          </p:nvPr>
        </p:nvSpPr>
        <p:spPr>
          <a:xfrm>
            <a:off x="273050" y="0"/>
            <a:ext cx="6027738" cy="309563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cs-CZ" smtClean="0"/>
              <a:t>Профиль </a:t>
            </a:r>
            <a:r>
              <a:rPr lang="ru-RU" altLang="cs-CZ" smtClean="0"/>
              <a:t>компании</a:t>
            </a:r>
            <a:endParaRPr lang="en-US" altLang="cs-CZ" smtClean="0"/>
          </a:p>
        </p:txBody>
      </p:sp>
      <p:sp>
        <p:nvSpPr>
          <p:cNvPr id="13317" name="TextovéPole 3"/>
          <p:cNvSpPr txBox="1">
            <a:spLocks noChangeArrowheads="1"/>
          </p:cNvSpPr>
          <p:nvPr/>
        </p:nvSpPr>
        <p:spPr bwMode="auto">
          <a:xfrm>
            <a:off x="469900" y="6269038"/>
            <a:ext cx="4432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100"/>
              <a:t>Сотрудники = среднее число сотрудников на протяжении года 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65314" y="1577340"/>
          <a:ext cx="6234878" cy="359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3050" y="309563"/>
            <a:ext cx="6861175" cy="720725"/>
          </a:xfrm>
        </p:spPr>
        <p:txBody>
          <a:bodyPr/>
          <a:lstStyle/>
          <a:p>
            <a:pPr eaLnBrk="1" hangingPunct="1"/>
            <a:r>
              <a:rPr lang="en-US" altLang="cs-CZ" smtClean="0"/>
              <a:t>Историческая линейка – продукция производителя</a:t>
            </a:r>
          </a:p>
        </p:txBody>
      </p:sp>
      <p:sp>
        <p:nvSpPr>
          <p:cNvPr id="14339" name="Subtitle 3"/>
          <p:cNvSpPr>
            <a:spLocks noGrp="1"/>
          </p:cNvSpPr>
          <p:nvPr>
            <p:ph type="subTitle" idx="15"/>
          </p:nvPr>
        </p:nvSpPr>
        <p:spPr>
          <a:xfrm>
            <a:off x="273050" y="0"/>
            <a:ext cx="6027738" cy="309563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en-US" altLang="cs-CZ" smtClean="0"/>
              <a:t>Введение</a:t>
            </a:r>
          </a:p>
        </p:txBody>
      </p:sp>
      <p:grpSp>
        <p:nvGrpSpPr>
          <p:cNvPr id="14340" name="Skupina 63"/>
          <p:cNvGrpSpPr>
            <a:grpSpLocks/>
          </p:cNvGrpSpPr>
          <p:nvPr/>
        </p:nvGrpSpPr>
        <p:grpSpPr bwMode="auto">
          <a:xfrm>
            <a:off x="71438" y="1311275"/>
            <a:ext cx="9001125" cy="3035300"/>
            <a:chOff x="72000" y="1980000"/>
            <a:chExt cx="8856001" cy="3034345"/>
          </a:xfrm>
        </p:grpSpPr>
        <p:grpSp>
          <p:nvGrpSpPr>
            <p:cNvPr id="14355" name="Skupina 45"/>
            <p:cNvGrpSpPr>
              <a:grpSpLocks/>
            </p:cNvGrpSpPr>
            <p:nvPr/>
          </p:nvGrpSpPr>
          <p:grpSpPr bwMode="auto">
            <a:xfrm>
              <a:off x="72000" y="1980000"/>
              <a:ext cx="8856001" cy="3034345"/>
              <a:chOff x="-36001" y="1260000"/>
              <a:chExt cx="8856001" cy="3034345"/>
            </a:xfrm>
          </p:grpSpPr>
          <p:grpSp>
            <p:nvGrpSpPr>
              <p:cNvPr id="4" name="Skupina 13"/>
              <p:cNvGrpSpPr/>
              <p:nvPr/>
            </p:nvGrpSpPr>
            <p:grpSpPr>
              <a:xfrm>
                <a:off x="216000" y="1260000"/>
                <a:ext cx="8604000" cy="588962"/>
                <a:chOff x="315913" y="1484784"/>
                <a:chExt cx="9274175" cy="588962"/>
              </a:xfrm>
              <a:solidFill>
                <a:srgbClr val="0075B0"/>
              </a:solidFill>
            </p:grpSpPr>
            <p:sp>
              <p:nvSpPr>
                <p:cNvPr id="22" name="Pentagon 9"/>
                <p:cNvSpPr/>
                <p:nvPr/>
              </p:nvSpPr>
              <p:spPr>
                <a:xfrm>
                  <a:off x="315913" y="1484784"/>
                  <a:ext cx="1570037" cy="588962"/>
                </a:xfrm>
                <a:prstGeom prst="homePlate">
                  <a:avLst/>
                </a:prstGeom>
                <a:grpFill/>
                <a:ln w="9525">
                  <a:noFill/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schemeClr val="bg1"/>
                      </a:solidFill>
                      <a:cs typeface="Arial" pitchFamily="34" charset="0"/>
                    </a:rPr>
                    <a:t>1919*-21</a:t>
                  </a:r>
                </a:p>
              </p:txBody>
            </p:sp>
            <p:sp>
              <p:nvSpPr>
                <p:cNvPr id="23" name="Chevron 10"/>
                <p:cNvSpPr/>
                <p:nvPr/>
              </p:nvSpPr>
              <p:spPr>
                <a:xfrm>
                  <a:off x="4843463" y="1484784"/>
                  <a:ext cx="1660525" cy="588962"/>
                </a:xfrm>
                <a:prstGeom prst="chevron">
                  <a:avLst/>
                </a:prstGeom>
                <a:grpFill/>
                <a:ln w="9525">
                  <a:noFill/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solidFill>
                        <a:schemeClr val="bg1"/>
                      </a:solidFill>
                      <a:cs typeface="Arial" pitchFamily="34" charset="0"/>
                    </a:rPr>
                    <a:t>1936-38</a:t>
                  </a:r>
                </a:p>
              </p:txBody>
            </p:sp>
            <p:sp>
              <p:nvSpPr>
                <p:cNvPr id="24" name="Chevron 11"/>
                <p:cNvSpPr/>
                <p:nvPr/>
              </p:nvSpPr>
              <p:spPr>
                <a:xfrm>
                  <a:off x="6396038" y="1484784"/>
                  <a:ext cx="1660525" cy="588962"/>
                </a:xfrm>
                <a:prstGeom prst="chevron">
                  <a:avLst/>
                </a:prstGeom>
                <a:grpFill/>
                <a:ln w="9525">
                  <a:noFill/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solidFill>
                        <a:schemeClr val="bg1"/>
                      </a:solidFill>
                      <a:cs typeface="Arial" pitchFamily="34" charset="0"/>
                    </a:rPr>
                    <a:t>1939-50</a:t>
                  </a:r>
                </a:p>
              </p:txBody>
            </p:sp>
            <p:sp>
              <p:nvSpPr>
                <p:cNvPr id="25" name="Chevron 13"/>
                <p:cNvSpPr/>
                <p:nvPr/>
              </p:nvSpPr>
              <p:spPr>
                <a:xfrm>
                  <a:off x="7929563" y="1484784"/>
                  <a:ext cx="1660525" cy="588962"/>
                </a:xfrm>
                <a:prstGeom prst="chevron">
                  <a:avLst/>
                </a:prstGeom>
                <a:grpFill/>
                <a:ln w="9525">
                  <a:noFill/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solidFill>
                        <a:schemeClr val="bg1"/>
                      </a:solidFill>
                      <a:cs typeface="Arial" pitchFamily="34" charset="0"/>
                    </a:rPr>
                    <a:t>1953-62</a:t>
                  </a:r>
                </a:p>
              </p:txBody>
            </p:sp>
            <p:sp>
              <p:nvSpPr>
                <p:cNvPr id="26" name="Chevron 28"/>
                <p:cNvSpPr/>
                <p:nvPr/>
              </p:nvSpPr>
              <p:spPr>
                <a:xfrm>
                  <a:off x="3309938" y="1484784"/>
                  <a:ext cx="1660525" cy="588962"/>
                </a:xfrm>
                <a:prstGeom prst="chevron">
                  <a:avLst/>
                </a:prstGeom>
                <a:grpFill/>
                <a:ln w="9525">
                  <a:noFill/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solidFill>
                        <a:schemeClr val="bg1"/>
                      </a:solidFill>
                      <a:cs typeface="Arial" pitchFamily="34" charset="0"/>
                    </a:rPr>
                    <a:t>1929-37</a:t>
                  </a:r>
                </a:p>
              </p:txBody>
            </p:sp>
            <p:sp>
              <p:nvSpPr>
                <p:cNvPr id="27" name="Chevron 30"/>
                <p:cNvSpPr/>
                <p:nvPr/>
              </p:nvSpPr>
              <p:spPr>
                <a:xfrm>
                  <a:off x="1776413" y="1484784"/>
                  <a:ext cx="1660525" cy="588962"/>
                </a:xfrm>
                <a:prstGeom prst="chevron">
                  <a:avLst/>
                </a:prstGeom>
                <a:grpFill/>
                <a:ln w="9525">
                  <a:noFill/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solidFill>
                        <a:schemeClr val="bg1"/>
                      </a:solidFill>
                      <a:cs typeface="Arial" pitchFamily="34" charset="0"/>
                    </a:rPr>
                    <a:t>1923-28</a:t>
                  </a:r>
                </a:p>
              </p:txBody>
            </p:sp>
          </p:grpSp>
          <p:grpSp>
            <p:nvGrpSpPr>
              <p:cNvPr id="14362" name="Skupina 17"/>
              <p:cNvGrpSpPr>
                <a:grpSpLocks/>
              </p:cNvGrpSpPr>
              <p:nvPr/>
            </p:nvGrpSpPr>
            <p:grpSpPr bwMode="auto">
              <a:xfrm>
                <a:off x="-36001" y="1980000"/>
                <a:ext cx="2953452" cy="2006733"/>
                <a:chOff x="-36001" y="2160000"/>
                <a:chExt cx="2953452" cy="2006733"/>
              </a:xfrm>
            </p:grpSpPr>
            <p:pic>
              <p:nvPicPr>
                <p:cNvPr id="14368" name="Picture 2" descr="Historie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384" y="2160000"/>
                  <a:ext cx="1188000" cy="64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69" name="TextovéPole 14"/>
                <p:cNvSpPr txBox="1">
                  <a:spLocks noChangeArrowheads="1"/>
                </p:cNvSpPr>
                <p:nvPr/>
              </p:nvSpPr>
              <p:spPr bwMode="auto">
                <a:xfrm>
                  <a:off x="-36001" y="2844000"/>
                  <a:ext cx="1689095" cy="1322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cs-CZ" sz="1000" b="1"/>
                    <a:t>Авиазавод «Аэро» 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cs-CZ" sz="1000">
                      <a:solidFill>
                        <a:srgbClr val="0075B0"/>
                      </a:solidFill>
                    </a:rPr>
                    <a:t>основание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ru-RU" altLang="cs-CZ" sz="1000">
                    <a:solidFill>
                      <a:srgbClr val="0075B0"/>
                    </a:solidFill>
                  </a:endParaRP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cs-CZ" sz="1000" b="1"/>
                    <a:t>A-1</a:t>
                  </a:r>
                  <a:r>
                    <a:rPr lang="ru-RU" altLang="cs-CZ" sz="1000"/>
                    <a:t> </a:t>
                  </a:r>
                  <a:r>
                    <a:rPr lang="ru-RU" altLang="cs-CZ" sz="1000">
                      <a:solidFill>
                        <a:srgbClr val="0075B0"/>
                      </a:solidFill>
                    </a:rPr>
                    <a:t>первый самолет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ru-RU" altLang="cs-CZ" sz="1000">
                    <a:solidFill>
                      <a:srgbClr val="0075B0"/>
                    </a:solidFill>
                  </a:endParaRP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cs-CZ" sz="1000" b="1"/>
                    <a:t>A-10</a:t>
                  </a:r>
                  <a:r>
                    <a:rPr lang="ru-RU" altLang="cs-CZ" sz="1000"/>
                    <a:t> </a:t>
                  </a:r>
                  <a:r>
                    <a:rPr lang="ru-RU" altLang="cs-CZ" sz="1000">
                      <a:solidFill>
                        <a:srgbClr val="0075B0"/>
                      </a:solidFill>
                    </a:rPr>
                    <a:t>первый гражданский авиалайнер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cs-CZ" sz="1000">
                      <a:solidFill>
                        <a:srgbClr val="0075B0"/>
                      </a:solidFill>
                    </a:rPr>
                    <a:t>(фото выше)</a:t>
                  </a:r>
                </a:p>
              </p:txBody>
            </p:sp>
            <p:sp>
              <p:nvSpPr>
                <p:cNvPr id="14370" name="TextovéPole 16"/>
                <p:cNvSpPr txBox="1">
                  <a:spLocks noChangeArrowheads="1"/>
                </p:cNvSpPr>
                <p:nvPr/>
              </p:nvSpPr>
              <p:spPr bwMode="auto">
                <a:xfrm>
                  <a:off x="1475999" y="2844000"/>
                  <a:ext cx="1441452" cy="11999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75B0"/>
                    </a:buClr>
                    <a:buFont typeface="Wingdings" panose="05000000000000000000" pitchFamily="2" charset="2"/>
                    <a:buChar char="§"/>
                    <a:defRPr sz="1200">
                      <a:solidFill>
                        <a:srgbClr val="66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cs-CZ" sz="1000" b="1"/>
                    <a:t>Ab-11 </a:t>
                  </a:r>
                </a:p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ru-RU" altLang="cs-CZ" sz="1000">
                      <a:solidFill>
                        <a:srgbClr val="0075B0"/>
                      </a:solidFill>
                    </a:rPr>
                    <a:t>Семя военных самолётов</a:t>
                  </a:r>
                  <a:endParaRPr lang="cs-CZ" altLang="cs-CZ" sz="1000">
                    <a:solidFill>
                      <a:srgbClr val="0075B0"/>
                    </a:solidFill>
                  </a:endParaRP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ru-RU" altLang="cs-CZ" sz="1000">
                    <a:solidFill>
                      <a:srgbClr val="0075B0"/>
                    </a:solidFill>
                  </a:endParaRP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cs-CZ" sz="1000" b="1"/>
                    <a:t>DeHavilland DH-50 </a:t>
                  </a:r>
                  <a:r>
                    <a:rPr lang="ru-RU" altLang="cs-CZ" sz="1000">
                      <a:solidFill>
                        <a:srgbClr val="0075B0"/>
                      </a:solidFill>
                    </a:rPr>
                    <a:t>производство по лицензии</a:t>
                  </a:r>
                </a:p>
              </p:txBody>
            </p:sp>
          </p:grpSp>
          <p:sp>
            <p:nvSpPr>
              <p:cNvPr id="14363" name="TextovéPole 19"/>
              <p:cNvSpPr txBox="1">
                <a:spLocks noChangeArrowheads="1"/>
              </p:cNvSpPr>
              <p:nvPr/>
            </p:nvSpPr>
            <p:spPr bwMode="auto">
              <a:xfrm>
                <a:off x="2843999" y="2664000"/>
                <a:ext cx="1623267" cy="135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cs-CZ" sz="1000" b="1"/>
                  <a:t>A-34 </a:t>
                </a:r>
              </a:p>
              <a:p>
                <a:pPr algn="ctr">
                  <a:buFont typeface="Wingdings" panose="05000000000000000000" pitchFamily="2" charset="2"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спортивные и учебно-тренировочные летательные аппараты</a:t>
                </a:r>
                <a:endParaRPr lang="cs-CZ" altLang="cs-CZ" sz="1000"/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cs-CZ" sz="1000">
                  <a:solidFill>
                    <a:srgbClr val="0075B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 b="1"/>
                  <a:t>A-101</a:t>
                </a:r>
                <a:r>
                  <a:rPr lang="ru-RU" altLang="cs-CZ" sz="1000"/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военный биплан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(фото выше)</a:t>
                </a:r>
              </a:p>
            </p:txBody>
          </p:sp>
          <p:sp>
            <p:nvSpPr>
              <p:cNvPr id="14364" name="TextovéPole 21"/>
              <p:cNvSpPr txBox="1">
                <a:spLocks noChangeArrowheads="1"/>
              </p:cNvSpPr>
              <p:nvPr/>
            </p:nvSpPr>
            <p:spPr bwMode="auto">
              <a:xfrm>
                <a:off x="4247999" y="2664000"/>
                <a:ext cx="1623267" cy="1322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000" b="1"/>
                  <a:t>Marcel Bloch MB</a:t>
                </a:r>
                <a:r>
                  <a:rPr lang="ru-RU" altLang="cs-CZ" sz="1000" b="1"/>
                  <a:t>.200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cs-CZ" sz="1000" b="1"/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 b="1"/>
                  <a:t>A-300/A-304</a:t>
                </a:r>
                <a:r>
                  <a:rPr lang="ru-RU" altLang="cs-CZ" sz="1000"/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бомбардировщик с низкорасположенным крылом с двумя двигателями (фото выше)</a:t>
                </a:r>
              </a:p>
            </p:txBody>
          </p:sp>
          <p:pic>
            <p:nvPicPr>
              <p:cNvPr id="14365" name="Picture 4" descr="MiG-15 'Fagot'   (click here to open a new page with this photo in computer wallpaper format)">
                <a:hlinkClick r:id="rId4"/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4379" y="1980000"/>
                <a:ext cx="1126752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6" name="TextovéPole 28"/>
              <p:cNvSpPr txBox="1">
                <a:spLocks noChangeArrowheads="1"/>
              </p:cNvSpPr>
              <p:nvPr/>
            </p:nvSpPr>
            <p:spPr bwMode="auto">
              <a:xfrm>
                <a:off x="5651999" y="2664000"/>
                <a:ext cx="1728364" cy="1630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 b="1"/>
                  <a:t>Bü-131/Fw 189/Si-204D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летательные аппараты для военной промышленности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cs-CZ" sz="1000">
                  <a:solidFill>
                    <a:srgbClr val="0075B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 b="1"/>
                  <a:t>Ae-45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многоцелевой летательный аппарат с двумя двигателями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(фото выше)</a:t>
                </a:r>
              </a:p>
            </p:txBody>
          </p:sp>
          <p:sp>
            <p:nvSpPr>
              <p:cNvPr id="14367" name="TextovéPole 30"/>
              <p:cNvSpPr txBox="1">
                <a:spLocks noChangeArrowheads="1"/>
              </p:cNvSpPr>
              <p:nvPr/>
            </p:nvSpPr>
            <p:spPr bwMode="auto">
              <a:xfrm>
                <a:off x="7199999" y="2664000"/>
                <a:ext cx="1441452" cy="1476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 b="1"/>
                  <a:t>МиГ-15 </a:t>
                </a:r>
                <a:r>
                  <a:rPr lang="ru-RU" altLang="cs-CZ" sz="1000">
                    <a:solidFill>
                      <a:srgbClr val="0075B0"/>
                    </a:solidFill>
                  </a:rPr>
                  <a:t/>
                </a:r>
                <a:br>
                  <a:rPr lang="ru-RU" altLang="cs-CZ" sz="1000">
                    <a:solidFill>
                      <a:srgbClr val="0075B0"/>
                    </a:solidFill>
                  </a:rPr>
                </a:br>
                <a:r>
                  <a:rPr lang="ru-RU" altLang="cs-CZ" sz="1000">
                    <a:solidFill>
                      <a:srgbClr val="0075B0"/>
                    </a:solidFill>
                  </a:rPr>
                  <a:t>истребитель</a:t>
                </a:r>
                <a:br>
                  <a:rPr lang="ru-RU" altLang="cs-CZ" sz="1000">
                    <a:solidFill>
                      <a:srgbClr val="0075B0"/>
                    </a:solidFill>
                  </a:rPr>
                </a:br>
                <a:r>
                  <a:rPr lang="ru-RU" altLang="cs-CZ" sz="1000">
                    <a:solidFill>
                      <a:srgbClr val="0075B0"/>
                    </a:solidFill>
                  </a:rPr>
                  <a:t>(поставлено 3450 шт.)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cs-CZ" sz="1000">
                  <a:solidFill>
                    <a:srgbClr val="0075B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 b="1"/>
                  <a:t>МиГ-19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сверхзвуковой истребитель (поставлено 103 шт.) </a:t>
                </a:r>
              </a:p>
            </p:txBody>
          </p:sp>
        </p:grpSp>
        <p:grpSp>
          <p:nvGrpSpPr>
            <p:cNvPr id="14356" name="Skupina 62"/>
            <p:cNvGrpSpPr>
              <a:grpSpLocks/>
            </p:cNvGrpSpPr>
            <p:nvPr/>
          </p:nvGrpSpPr>
          <p:grpSpPr bwMode="auto">
            <a:xfrm>
              <a:off x="1787384" y="2700000"/>
              <a:ext cx="5429326" cy="648000"/>
              <a:chOff x="1643384" y="1980000"/>
              <a:chExt cx="5429326" cy="648000"/>
            </a:xfrm>
          </p:grpSpPr>
          <p:pic>
            <p:nvPicPr>
              <p:cNvPr id="14357" name="Picture 7" descr="History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710" y="1980000"/>
                <a:ext cx="1188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8" name="Picture 10" descr="http://upload.wikimedia.org/wikipedia/commons/thumb/5/58/Aero_A-304.jpg/300px-Aero_A-304.jpg">
                <a:hlinkClick r:id="rId7"/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384" y="1980000"/>
                <a:ext cx="1188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9" name="Picture 8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384" y="1980000"/>
                <a:ext cx="1188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0" name="Picture 8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600" y="1980000"/>
                <a:ext cx="1188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341" name="Skupina 53"/>
          <p:cNvGrpSpPr>
            <a:grpSpLocks/>
          </p:cNvGrpSpPr>
          <p:nvPr/>
        </p:nvGrpSpPr>
        <p:grpSpPr bwMode="auto">
          <a:xfrm>
            <a:off x="71438" y="4351338"/>
            <a:ext cx="8964612" cy="2152650"/>
            <a:chOff x="0" y="4176000"/>
            <a:chExt cx="8820000" cy="2154063"/>
          </a:xfrm>
        </p:grpSpPr>
        <p:grpSp>
          <p:nvGrpSpPr>
            <p:cNvPr id="8" name="Skupina 31"/>
            <p:cNvGrpSpPr/>
            <p:nvPr/>
          </p:nvGrpSpPr>
          <p:grpSpPr>
            <a:xfrm>
              <a:off x="265680" y="4176000"/>
              <a:ext cx="8554320" cy="588962"/>
              <a:chOff x="369463" y="1484784"/>
              <a:chExt cx="9220625" cy="588962"/>
            </a:xfrm>
            <a:solidFill>
              <a:srgbClr val="0075B0"/>
            </a:solidFill>
          </p:grpSpPr>
          <p:sp>
            <p:nvSpPr>
              <p:cNvPr id="42" name="Pentagon 9"/>
              <p:cNvSpPr/>
              <p:nvPr/>
            </p:nvSpPr>
            <p:spPr>
              <a:xfrm>
                <a:off x="369463" y="1484784"/>
                <a:ext cx="1570037" cy="588962"/>
              </a:xfrm>
              <a:prstGeom prst="homePlate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bg1"/>
                    </a:solidFill>
                    <a:cs typeface="Arial" pitchFamily="34" charset="0"/>
                  </a:rPr>
                  <a:t>1959-74</a:t>
                </a:r>
              </a:p>
            </p:txBody>
          </p:sp>
          <p:sp>
            <p:nvSpPr>
              <p:cNvPr id="43" name="Chevron 10"/>
              <p:cNvSpPr/>
              <p:nvPr/>
            </p:nvSpPr>
            <p:spPr>
              <a:xfrm>
                <a:off x="4843463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bg1"/>
                    </a:solidFill>
                    <a:cs typeface="Arial" pitchFamily="34" charset="0"/>
                  </a:rPr>
                  <a:t>1992-96</a:t>
                </a:r>
              </a:p>
            </p:txBody>
          </p:sp>
          <p:sp>
            <p:nvSpPr>
              <p:cNvPr id="44" name="Chevron 11"/>
              <p:cNvSpPr/>
              <p:nvPr/>
            </p:nvSpPr>
            <p:spPr>
              <a:xfrm>
                <a:off x="6396038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bg1"/>
                    </a:solidFill>
                    <a:cs typeface="Arial" pitchFamily="34" charset="0"/>
                  </a:rPr>
                  <a:t>2000-07</a:t>
                </a:r>
              </a:p>
            </p:txBody>
          </p:sp>
          <p:sp>
            <p:nvSpPr>
              <p:cNvPr id="45" name="Chevron 13"/>
              <p:cNvSpPr/>
              <p:nvPr/>
            </p:nvSpPr>
            <p:spPr>
              <a:xfrm>
                <a:off x="7929563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bg1"/>
                    </a:solidFill>
                    <a:cs typeface="Arial" pitchFamily="34" charset="0"/>
                  </a:rPr>
                  <a:t>позже </a:t>
                </a: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1997</a:t>
                </a:r>
              </a:p>
            </p:txBody>
          </p:sp>
          <p:sp>
            <p:nvSpPr>
              <p:cNvPr id="46" name="Chevron 28"/>
              <p:cNvSpPr/>
              <p:nvPr/>
            </p:nvSpPr>
            <p:spPr>
              <a:xfrm>
                <a:off x="3309938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1968-9</a:t>
                </a:r>
                <a:r>
                  <a:rPr lang="cs-CZ" dirty="0">
                    <a:solidFill>
                      <a:schemeClr val="bg1"/>
                    </a:solidFill>
                    <a:cs typeface="Arial" pitchFamily="34" charset="0"/>
                  </a:rPr>
                  <a:t>7</a:t>
                </a: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Chevron 30"/>
              <p:cNvSpPr/>
              <p:nvPr/>
            </p:nvSpPr>
            <p:spPr>
              <a:xfrm>
                <a:off x="1776413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bg1"/>
                    </a:solidFill>
                    <a:cs typeface="Arial" pitchFamily="34" charset="0"/>
                  </a:rPr>
                  <a:t>1962-72</a:t>
                </a:r>
              </a:p>
            </p:txBody>
          </p:sp>
        </p:grpSp>
        <p:pic>
          <p:nvPicPr>
            <p:cNvPr id="14343" name="Picture 20" descr="L-29 Delfín">
              <a:hlinkClick r:id="rId11" tooltip="L-29 Delfín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80" y="4870452"/>
              <a:ext cx="118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 descr="http://www.military.cz/russia/air/mig/Mig-21/images/mig21r_01.jpg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642" y="4870452"/>
              <a:ext cx="118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ovéPole 49"/>
            <p:cNvSpPr txBox="1">
              <a:spLocks noChangeArrowheads="1"/>
            </p:cNvSpPr>
            <p:nvPr/>
          </p:nvSpPr>
          <p:spPr bwMode="auto">
            <a:xfrm>
              <a:off x="0" y="5591178"/>
              <a:ext cx="1626171" cy="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 b="1"/>
                <a:t>Л</a:t>
              </a:r>
              <a:r>
                <a:rPr lang="en-US" altLang="cs-CZ" sz="1000" b="1"/>
                <a:t>-29 </a:t>
              </a:r>
              <a:r>
                <a:rPr lang="ru-RU" altLang="cs-CZ" sz="1000" b="1"/>
                <a:t>«Дельфин»</a:t>
              </a:r>
              <a:endParaRPr lang="en-US" altLang="cs-CZ" sz="1000" b="1"/>
            </a:p>
            <a:p>
              <a:pPr algn="ctr">
                <a:buFont typeface="Wingdings" panose="05000000000000000000" pitchFamily="2" charset="2"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учебно-тренировочный самолет</a:t>
              </a:r>
              <a:r>
                <a:rPr lang="en-US" altLang="cs-CZ" sz="1000">
                  <a:solidFill>
                    <a:srgbClr val="0075B0"/>
                  </a:solidFill>
                </a:rPr>
                <a:t>(3665 )</a:t>
              </a:r>
              <a:endParaRPr lang="cs-CZ" altLang="cs-CZ" sz="1000">
                <a:solidFill>
                  <a:srgbClr val="0075B0"/>
                </a:solidFill>
              </a:endParaRPr>
            </a:p>
          </p:txBody>
        </p:sp>
        <p:sp>
          <p:nvSpPr>
            <p:cNvPr id="14346" name="TextovéPole 57"/>
            <p:cNvSpPr txBox="1">
              <a:spLocks noChangeArrowheads="1"/>
            </p:cNvSpPr>
            <p:nvPr/>
          </p:nvSpPr>
          <p:spPr bwMode="auto">
            <a:xfrm>
              <a:off x="1476000" y="5591178"/>
              <a:ext cx="1441452" cy="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МиГ-21Ф </a:t>
              </a:r>
            </a:p>
            <a:p>
              <a:pPr algn="ctr">
                <a:buFont typeface="Wingdings" panose="05000000000000000000" pitchFamily="2" charset="2"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сверхзвуковой истребитель</a:t>
              </a:r>
              <a:r>
                <a:rPr lang="en-US" altLang="cs-CZ" sz="1000">
                  <a:solidFill>
                    <a:srgbClr val="0075B0"/>
                  </a:solidFill>
                </a:rPr>
                <a:t>(194</a:t>
              </a:r>
              <a:r>
                <a:rPr lang="cs-CZ" altLang="cs-CZ" sz="1000">
                  <a:solidFill>
                    <a:srgbClr val="0075B0"/>
                  </a:solidFill>
                </a:rPr>
                <a:t>)</a:t>
              </a:r>
            </a:p>
          </p:txBody>
        </p:sp>
        <p:pic>
          <p:nvPicPr>
            <p:cNvPr id="14347" name="Picture 8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03" y="4870452"/>
              <a:ext cx="118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ovéPole 59"/>
            <p:cNvSpPr txBox="1">
              <a:spLocks noChangeArrowheads="1"/>
            </p:cNvSpPr>
            <p:nvPr/>
          </p:nvSpPr>
          <p:spPr bwMode="auto">
            <a:xfrm>
              <a:off x="2880000" y="5591178"/>
              <a:ext cx="1441452" cy="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 b="1"/>
                <a:t>Л</a:t>
              </a:r>
              <a:r>
                <a:rPr lang="en-US" altLang="cs-CZ" sz="1000" b="1"/>
                <a:t>-39 «Альбатрос» </a:t>
              </a:r>
            </a:p>
            <a:p>
              <a:pPr algn="ctr">
                <a:buFont typeface="Wingdings" panose="05000000000000000000" pitchFamily="2" charset="2"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Реактивный</a:t>
              </a:r>
              <a:r>
                <a:rPr lang="cs-CZ" altLang="cs-CZ" sz="1000">
                  <a:solidFill>
                    <a:srgbClr val="0075B0"/>
                  </a:solidFill>
                </a:rPr>
                <a:t> </a:t>
              </a:r>
              <a:r>
                <a:rPr lang="ru-RU" altLang="cs-CZ" sz="1000">
                  <a:solidFill>
                    <a:srgbClr val="0075B0"/>
                  </a:solidFill>
                </a:rPr>
                <a:t>учебно-трен</a:t>
              </a:r>
              <a:r>
                <a:rPr lang="cs-CZ" altLang="cs-CZ" sz="1000">
                  <a:solidFill>
                    <a:srgbClr val="0075B0"/>
                  </a:solidFill>
                </a:rPr>
                <a:t>. </a:t>
              </a:r>
              <a:r>
                <a:rPr lang="ru-RU" altLang="cs-CZ" sz="1000">
                  <a:solidFill>
                    <a:srgbClr val="0075B0"/>
                  </a:solidFill>
                </a:rPr>
                <a:t> самолет</a:t>
              </a:r>
              <a:r>
                <a:rPr lang="en-US" altLang="cs-CZ" sz="1000">
                  <a:solidFill>
                    <a:srgbClr val="0075B0"/>
                  </a:solidFill>
                </a:rPr>
                <a:t>(2900)</a:t>
              </a:r>
              <a:endParaRPr lang="cs-CZ" altLang="cs-CZ" sz="1000">
                <a:solidFill>
                  <a:srgbClr val="0075B0"/>
                </a:solidFill>
              </a:endParaRPr>
            </a:p>
          </p:txBody>
        </p:sp>
        <p:pic>
          <p:nvPicPr>
            <p:cNvPr id="14349" name="Picture 8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565" y="4870452"/>
              <a:ext cx="118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ovéPole 61"/>
            <p:cNvSpPr txBox="1">
              <a:spLocks noChangeArrowheads="1"/>
            </p:cNvSpPr>
            <p:nvPr/>
          </p:nvSpPr>
          <p:spPr bwMode="auto">
            <a:xfrm>
              <a:off x="4356000" y="5591178"/>
              <a:ext cx="1441452" cy="73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 b="1"/>
                <a:t>Л</a:t>
              </a:r>
              <a:r>
                <a:rPr lang="en-US" altLang="cs-CZ" sz="1000" b="1"/>
                <a:t>-59 «Супер-Альбатрос» </a:t>
              </a:r>
            </a:p>
            <a:p>
              <a:pPr algn="ctr">
                <a:buFont typeface="Wingdings" panose="05000000000000000000" pitchFamily="2" charset="2"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Реактивный</a:t>
              </a:r>
              <a:r>
                <a:rPr lang="cs-CZ" altLang="cs-CZ" sz="1000">
                  <a:solidFill>
                    <a:srgbClr val="0075B0"/>
                  </a:solidFill>
                </a:rPr>
                <a:t> </a:t>
              </a:r>
              <a:r>
                <a:rPr lang="ru-RU" altLang="cs-CZ" sz="1000">
                  <a:solidFill>
                    <a:srgbClr val="0075B0"/>
                  </a:solidFill>
                </a:rPr>
                <a:t>учебно-трен</a:t>
              </a:r>
              <a:r>
                <a:rPr lang="cs-CZ" altLang="cs-CZ" sz="1000">
                  <a:solidFill>
                    <a:srgbClr val="0075B0"/>
                  </a:solidFill>
                </a:rPr>
                <a:t>. </a:t>
              </a:r>
              <a:r>
                <a:rPr lang="ru-RU" altLang="cs-CZ" sz="1000">
                  <a:solidFill>
                    <a:srgbClr val="0075B0"/>
                  </a:solidFill>
                </a:rPr>
                <a:t> самолет</a:t>
              </a:r>
              <a:r>
                <a:rPr lang="en-US" altLang="cs-CZ" sz="1000">
                  <a:solidFill>
                    <a:srgbClr val="0075B0"/>
                  </a:solidFill>
                </a:rPr>
                <a:t>(</a:t>
              </a:r>
              <a:r>
                <a:rPr lang="de-DE" altLang="cs-CZ" sz="1000">
                  <a:solidFill>
                    <a:srgbClr val="0075B0"/>
                  </a:solidFill>
                </a:rPr>
                <a:t>6</a:t>
              </a:r>
              <a:r>
                <a:rPr lang="en-US" altLang="cs-CZ" sz="1000">
                  <a:solidFill>
                    <a:srgbClr val="0075B0"/>
                  </a:solidFill>
                </a:rPr>
                <a:t>0)</a:t>
              </a:r>
              <a:endParaRPr lang="cs-CZ" altLang="cs-CZ" sz="1000">
                <a:solidFill>
                  <a:srgbClr val="0075B0"/>
                </a:solidFill>
              </a:endParaRPr>
            </a:p>
          </p:txBody>
        </p:sp>
        <p:pic>
          <p:nvPicPr>
            <p:cNvPr id="14351" name="Picture 8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526" y="4870452"/>
              <a:ext cx="118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ovéPole 44"/>
            <p:cNvSpPr txBox="1">
              <a:spLocks noChangeArrowheads="1"/>
            </p:cNvSpPr>
            <p:nvPr/>
          </p:nvSpPr>
          <p:spPr bwMode="auto">
            <a:xfrm>
              <a:off x="5759999" y="5591177"/>
              <a:ext cx="1475938" cy="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Ae270 IBIS </a:t>
              </a:r>
            </a:p>
            <a:p>
              <a:pPr algn="ctr">
                <a:buFont typeface="Wingdings" panose="05000000000000000000" pitchFamily="2" charset="2"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однодвигательный турбовинтовой сам.</a:t>
              </a:r>
              <a:endParaRPr lang="cs-CZ" altLang="cs-CZ" sz="1000">
                <a:solidFill>
                  <a:srgbClr val="0075B0"/>
                </a:solidFill>
              </a:endParaRPr>
            </a:p>
          </p:txBody>
        </p:sp>
        <p:pic>
          <p:nvPicPr>
            <p:cNvPr id="14353" name="Picture 8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000" y="4870452"/>
              <a:ext cx="118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ovéPole 51"/>
            <p:cNvSpPr txBox="1">
              <a:spLocks noChangeArrowheads="1"/>
            </p:cNvSpPr>
            <p:nvPr/>
          </p:nvSpPr>
          <p:spPr bwMode="auto">
            <a:xfrm>
              <a:off x="7236000" y="5591178"/>
              <a:ext cx="1441452" cy="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 b="1"/>
                <a:t>Л</a:t>
              </a:r>
              <a:r>
                <a:rPr lang="en-US" altLang="cs-CZ" sz="1000" b="1"/>
                <a:t>-159 A/</a:t>
              </a:r>
              <a:r>
                <a:rPr lang="ru-RU" altLang="cs-CZ" sz="1000" b="1"/>
                <a:t>Б</a:t>
              </a:r>
              <a:r>
                <a:rPr lang="en-US" altLang="cs-CZ" sz="1000" b="1"/>
                <a:t> </a:t>
              </a:r>
              <a:r>
                <a:rPr lang="ru-RU" altLang="cs-CZ" sz="1000" b="1"/>
                <a:t>и Л</a:t>
              </a:r>
              <a:r>
                <a:rPr lang="en-US" altLang="cs-CZ" sz="1000" b="1"/>
                <a:t>-39</a:t>
              </a:r>
              <a:r>
                <a:rPr lang="ru-RU" altLang="cs-CZ" sz="1000" b="1"/>
                <a:t>НГ</a:t>
              </a:r>
              <a:endParaRPr lang="en-US" altLang="cs-CZ" sz="1000" b="1"/>
            </a:p>
            <a:p>
              <a:pPr algn="ctr">
                <a:buFont typeface="Wingdings" panose="05000000000000000000" pitchFamily="2" charset="2"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боевой и учебно-трен. сам.</a:t>
              </a:r>
              <a:r>
                <a:rPr lang="cs-CZ" altLang="cs-CZ" sz="1000">
                  <a:solidFill>
                    <a:srgbClr val="0075B0"/>
                  </a:solidFill>
                </a:rPr>
                <a:t>(72)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3050" y="309563"/>
            <a:ext cx="6861175" cy="720725"/>
          </a:xfrm>
        </p:spPr>
        <p:txBody>
          <a:bodyPr/>
          <a:lstStyle/>
          <a:p>
            <a:pPr eaLnBrk="1" hangingPunct="1"/>
            <a:r>
              <a:rPr lang="ru-RU" altLang="cs-CZ" smtClean="0"/>
              <a:t>Историческая линейка – Аэроструктуры</a:t>
            </a:r>
          </a:p>
        </p:txBody>
      </p:sp>
      <p:sp>
        <p:nvSpPr>
          <p:cNvPr id="15363" name="Subtitle 3"/>
          <p:cNvSpPr>
            <a:spLocks noGrp="1"/>
          </p:cNvSpPr>
          <p:nvPr>
            <p:ph type="subTitle" idx="15"/>
          </p:nvPr>
        </p:nvSpPr>
        <p:spPr>
          <a:xfrm>
            <a:off x="273050" y="0"/>
            <a:ext cx="6027738" cy="309563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en-US" altLang="cs-CZ" smtClean="0"/>
              <a:t>Введение</a:t>
            </a:r>
          </a:p>
        </p:txBody>
      </p:sp>
      <p:grpSp>
        <p:nvGrpSpPr>
          <p:cNvPr id="15364" name="Skupina 45"/>
          <p:cNvGrpSpPr>
            <a:grpSpLocks/>
          </p:cNvGrpSpPr>
          <p:nvPr/>
        </p:nvGrpSpPr>
        <p:grpSpPr bwMode="auto">
          <a:xfrm>
            <a:off x="312738" y="1560513"/>
            <a:ext cx="8759825" cy="2546350"/>
            <a:chOff x="201624" y="1260000"/>
            <a:chExt cx="8618376" cy="2545906"/>
          </a:xfrm>
        </p:grpSpPr>
        <p:grpSp>
          <p:nvGrpSpPr>
            <p:cNvPr id="3" name="Skupina 13"/>
            <p:cNvGrpSpPr/>
            <p:nvPr/>
          </p:nvGrpSpPr>
          <p:grpSpPr>
            <a:xfrm>
              <a:off x="216000" y="1260000"/>
              <a:ext cx="8604000" cy="588962"/>
              <a:chOff x="315913" y="1484784"/>
              <a:chExt cx="9274175" cy="588962"/>
            </a:xfrm>
            <a:solidFill>
              <a:srgbClr val="0075B0"/>
            </a:solidFill>
          </p:grpSpPr>
          <p:sp>
            <p:nvSpPr>
              <p:cNvPr id="95" name="Pentagon 9"/>
              <p:cNvSpPr/>
              <p:nvPr/>
            </p:nvSpPr>
            <p:spPr>
              <a:xfrm>
                <a:off x="315913" y="1484784"/>
                <a:ext cx="1570037" cy="588962"/>
              </a:xfrm>
              <a:prstGeom prst="homePlate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2000</a:t>
                </a:r>
              </a:p>
            </p:txBody>
          </p:sp>
          <p:sp>
            <p:nvSpPr>
              <p:cNvPr id="96" name="Chevron 10"/>
              <p:cNvSpPr/>
              <p:nvPr/>
            </p:nvSpPr>
            <p:spPr>
              <a:xfrm>
                <a:off x="4843463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2005</a:t>
                </a:r>
              </a:p>
            </p:txBody>
          </p:sp>
          <p:sp>
            <p:nvSpPr>
              <p:cNvPr id="97" name="Chevron 11"/>
              <p:cNvSpPr/>
              <p:nvPr/>
            </p:nvSpPr>
            <p:spPr>
              <a:xfrm>
                <a:off x="6396038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2006</a:t>
                </a:r>
              </a:p>
            </p:txBody>
          </p:sp>
          <p:sp>
            <p:nvSpPr>
              <p:cNvPr id="98" name="Chevron 13"/>
              <p:cNvSpPr/>
              <p:nvPr/>
            </p:nvSpPr>
            <p:spPr>
              <a:xfrm>
                <a:off x="7929563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2007</a:t>
                </a:r>
              </a:p>
            </p:txBody>
          </p:sp>
          <p:sp>
            <p:nvSpPr>
              <p:cNvPr id="99" name="Chevron 28"/>
              <p:cNvSpPr/>
              <p:nvPr/>
            </p:nvSpPr>
            <p:spPr>
              <a:xfrm>
                <a:off x="3309938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2001</a:t>
                </a:r>
              </a:p>
            </p:txBody>
          </p:sp>
          <p:sp>
            <p:nvSpPr>
              <p:cNvPr id="100" name="Chevron 30"/>
              <p:cNvSpPr/>
              <p:nvPr/>
            </p:nvSpPr>
            <p:spPr>
              <a:xfrm>
                <a:off x="1776413" y="1484784"/>
                <a:ext cx="1660525" cy="588962"/>
              </a:xfrm>
              <a:prstGeom prst="chevron">
                <a:avLst/>
              </a:prstGeom>
              <a:grpFill/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cs typeface="Arial" pitchFamily="34" charset="0"/>
                  </a:rPr>
                  <a:t>2001</a:t>
                </a:r>
              </a:p>
            </p:txBody>
          </p:sp>
        </p:grpSp>
        <p:grpSp>
          <p:nvGrpSpPr>
            <p:cNvPr id="15392" name="Skupina 17"/>
            <p:cNvGrpSpPr>
              <a:grpSpLocks/>
            </p:cNvGrpSpPr>
            <p:nvPr/>
          </p:nvGrpSpPr>
          <p:grpSpPr bwMode="auto">
            <a:xfrm>
              <a:off x="201624" y="2709075"/>
              <a:ext cx="2773391" cy="635228"/>
              <a:chOff x="201624" y="2889075"/>
              <a:chExt cx="2773391" cy="635228"/>
            </a:xfrm>
          </p:grpSpPr>
          <p:sp>
            <p:nvSpPr>
              <p:cNvPr id="15397" name="TextovéPole 14"/>
              <p:cNvSpPr txBox="1">
                <a:spLocks noChangeArrowheads="1"/>
              </p:cNvSpPr>
              <p:nvPr/>
            </p:nvSpPr>
            <p:spPr bwMode="auto">
              <a:xfrm>
                <a:off x="201624" y="2889075"/>
                <a:ext cx="1264044" cy="47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 b="1"/>
                  <a:t>Sikorsky S-76</a:t>
                </a: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Pct val="80000"/>
                  <a:buFont typeface="Wingdings" panose="05000000000000000000" pitchFamily="2" charset="2"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вертолеты</a:t>
                </a:r>
                <a:endParaRPr lang="cs-CZ" altLang="cs-CZ" sz="1000">
                  <a:solidFill>
                    <a:srgbClr val="0075B0"/>
                  </a:solidFill>
                </a:endParaRPr>
              </a:p>
            </p:txBody>
          </p:sp>
          <p:sp>
            <p:nvSpPr>
              <p:cNvPr id="15398" name="TextovéPole 16"/>
              <p:cNvSpPr txBox="1">
                <a:spLocks noChangeArrowheads="1"/>
              </p:cNvSpPr>
              <p:nvPr/>
            </p:nvSpPr>
            <p:spPr bwMode="auto">
              <a:xfrm>
                <a:off x="1636448" y="2970330"/>
                <a:ext cx="1338567" cy="553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75B0"/>
                  </a:buClr>
                  <a:buFont typeface="Wingdings" panose="05000000000000000000" pitchFamily="2" charset="2"/>
                  <a:buChar char="§"/>
                  <a:defRPr sz="1200">
                    <a:solidFill>
                      <a:srgbClr val="6666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1000" b="1"/>
                  <a:t>Boeing</a:t>
                </a:r>
                <a:r>
                  <a:rPr lang="ru-RU" altLang="cs-CZ" sz="1000" b="1"/>
                  <a:t> F/A-18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cs-CZ" sz="1000">
                    <a:solidFill>
                      <a:srgbClr val="0075B0"/>
                    </a:solidFill>
                  </a:rPr>
                  <a:t>Створки орудийного отсека</a:t>
                </a:r>
              </a:p>
            </p:txBody>
          </p:sp>
        </p:grpSp>
        <p:sp>
          <p:nvSpPr>
            <p:cNvPr id="15393" name="TextovéPole 19"/>
            <p:cNvSpPr txBox="1">
              <a:spLocks noChangeArrowheads="1"/>
            </p:cNvSpPr>
            <p:nvPr/>
          </p:nvSpPr>
          <p:spPr bwMode="auto">
            <a:xfrm>
              <a:off x="3075274" y="2790330"/>
              <a:ext cx="1341300" cy="101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000" b="1"/>
                <a:t>Boeing </a:t>
              </a:r>
              <a:r>
                <a:rPr lang="ru-RU" altLang="cs-CZ" sz="1000" b="1"/>
                <a:t>767</a:t>
              </a:r>
            </a:p>
            <a:p>
              <a:pPr algn="ctr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Комплекты неподвижных частей носовой кромки крыла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cs-CZ" sz="1000">
                <a:solidFill>
                  <a:srgbClr val="0075B0"/>
                </a:solidFill>
              </a:endParaRPr>
            </a:p>
          </p:txBody>
        </p:sp>
        <p:sp>
          <p:nvSpPr>
            <p:cNvPr id="15394" name="TextovéPole 21"/>
            <p:cNvSpPr txBox="1">
              <a:spLocks noChangeArrowheads="1"/>
            </p:cNvSpPr>
            <p:nvPr/>
          </p:nvSpPr>
          <p:spPr bwMode="auto">
            <a:xfrm>
              <a:off x="4480541" y="2790330"/>
              <a:ext cx="1357099" cy="73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Airbus A320/330/340</a:t>
              </a:r>
            </a:p>
            <a:p>
              <a:pPr algn="ctr">
                <a:buSzPct val="80000"/>
                <a:buFont typeface="Wingdings" panose="05000000000000000000" pitchFamily="2" charset="2"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Компоновочные узлы</a:t>
              </a:r>
              <a:endParaRPr lang="en-US" altLang="cs-CZ" sz="1000">
                <a:solidFill>
                  <a:srgbClr val="0075B0"/>
                </a:solidFill>
              </a:endParaRPr>
            </a:p>
          </p:txBody>
        </p:sp>
        <p:sp>
          <p:nvSpPr>
            <p:cNvPr id="15395" name="TextovéPole 28"/>
            <p:cNvSpPr txBox="1">
              <a:spLocks noChangeArrowheads="1"/>
            </p:cNvSpPr>
            <p:nvPr/>
          </p:nvSpPr>
          <p:spPr bwMode="auto">
            <a:xfrm>
              <a:off x="5877361" y="2790330"/>
              <a:ext cx="1357213" cy="55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Alenia C-27J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Средная частъ крыла</a:t>
              </a:r>
            </a:p>
          </p:txBody>
        </p:sp>
        <p:sp>
          <p:nvSpPr>
            <p:cNvPr id="15396" name="TextovéPole 30"/>
            <p:cNvSpPr txBox="1">
              <a:spLocks noChangeArrowheads="1"/>
            </p:cNvSpPr>
            <p:nvPr/>
          </p:nvSpPr>
          <p:spPr bwMode="auto">
            <a:xfrm>
              <a:off x="7334275" y="2790330"/>
              <a:ext cx="1366915" cy="70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Embraer E170/190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Двери пассажирских кабин и грузовых отсеков</a:t>
              </a:r>
            </a:p>
          </p:txBody>
        </p:sp>
      </p:grp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81238"/>
            <a:ext cx="12969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http://t2.gstatic.com/images?q=tbn:ANd9GcSip3w8uT1ON346suH8DE_kx0gz4dgQppGA2igZUPWHrNDMA-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2281238"/>
            <a:ext cx="13795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http://t2.gstatic.com/images?q=tbn:ANd9GcSVRTQCDFdZ-zH1Zrb08aRALjZzyflwEOaqtmmenhUGWgrv5M_V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863" y="2281238"/>
            <a:ext cx="1379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 descr="http://t0.gstatic.com/images?q=tbn:ANd9GcTOPY54aJF8h2rY14K7chlbrFiw4cU_-I7gERpgQC9ViaNw2un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2281238"/>
            <a:ext cx="13795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" descr="http://www.c-27j.ca/files/images/C-27JBulgaria.previ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763" y="2281238"/>
            <a:ext cx="13779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" descr="http://bougies.files.wordpress.com/2009/11/200611embraer-finnair-190-jet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213" y="2281238"/>
            <a:ext cx="1389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ovéPole 61"/>
          <p:cNvSpPr txBox="1">
            <a:spLocks noChangeArrowheads="1"/>
          </p:cNvSpPr>
          <p:nvPr/>
        </p:nvSpPr>
        <p:spPr bwMode="auto">
          <a:xfrm>
            <a:off x="7591425" y="5507038"/>
            <a:ext cx="1360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2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5B0"/>
              </a:buClr>
              <a:buFont typeface="Wingdings" panose="05000000000000000000" pitchFamily="2" charset="2"/>
              <a:buChar char="§"/>
              <a:defRPr sz="12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 b="1"/>
              <a:t>Airbus A320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cs-CZ" sz="1000">
                <a:solidFill>
                  <a:srgbClr val="0075B0"/>
                </a:solidFill>
              </a:rPr>
              <a:t>Секция панелей 14А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cs-CZ" sz="1000" b="1"/>
              <a:t>Sikorsky S-70i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cs-CZ" sz="1000">
                <a:solidFill>
                  <a:srgbClr val="0075B0"/>
                </a:solidFill>
              </a:rPr>
              <a:t>поставка кабины экипажа</a:t>
            </a:r>
          </a:p>
        </p:txBody>
      </p:sp>
      <p:grpSp>
        <p:nvGrpSpPr>
          <p:cNvPr id="15372" name="Skupina 2"/>
          <p:cNvGrpSpPr>
            <a:grpSpLocks/>
          </p:cNvGrpSpPr>
          <p:nvPr/>
        </p:nvGrpSpPr>
        <p:grpSpPr bwMode="auto">
          <a:xfrm>
            <a:off x="323850" y="3962400"/>
            <a:ext cx="8731250" cy="2560638"/>
            <a:chOff x="323458" y="3962899"/>
            <a:chExt cx="8730854" cy="2559380"/>
          </a:xfrm>
        </p:grpSpPr>
        <p:sp>
          <p:nvSpPr>
            <p:cNvPr id="15373" name="TextovéPole 49"/>
            <p:cNvSpPr txBox="1">
              <a:spLocks noChangeArrowheads="1"/>
            </p:cNvSpPr>
            <p:nvPr/>
          </p:nvSpPr>
          <p:spPr bwMode="auto">
            <a:xfrm>
              <a:off x="323458" y="5493102"/>
              <a:ext cx="1301909" cy="707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SAAB JAS-39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Пилон для подвески вооружения</a:t>
              </a:r>
            </a:p>
          </p:txBody>
        </p:sp>
        <p:sp>
          <p:nvSpPr>
            <p:cNvPr id="15374" name="TextovéPole 57"/>
            <p:cNvSpPr txBox="1">
              <a:spLocks noChangeArrowheads="1"/>
            </p:cNvSpPr>
            <p:nvPr/>
          </p:nvSpPr>
          <p:spPr bwMode="auto">
            <a:xfrm>
              <a:off x="1781628" y="5493102"/>
              <a:ext cx="137934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Airbus A320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Главное шасси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боковой подкос</a:t>
              </a:r>
            </a:p>
          </p:txBody>
        </p:sp>
        <p:sp>
          <p:nvSpPr>
            <p:cNvPr id="15375" name="TextovéPole 59"/>
            <p:cNvSpPr txBox="1">
              <a:spLocks noChangeArrowheads="1"/>
            </p:cNvSpPr>
            <p:nvPr/>
          </p:nvSpPr>
          <p:spPr bwMode="auto">
            <a:xfrm>
              <a:off x="3221820" y="5507027"/>
              <a:ext cx="1440192" cy="101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Bombardier CSeries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Риск шаринг партнерство;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Неподвижная часть носовой кромки крыла</a:t>
              </a:r>
            </a:p>
          </p:txBody>
        </p:sp>
        <p:sp>
          <p:nvSpPr>
            <p:cNvPr id="15376" name="TextovéPole 61"/>
            <p:cNvSpPr txBox="1">
              <a:spLocks noChangeArrowheads="1"/>
            </p:cNvSpPr>
            <p:nvPr/>
          </p:nvSpPr>
          <p:spPr bwMode="auto">
            <a:xfrm>
              <a:off x="4662014" y="5507028"/>
              <a:ext cx="1361804" cy="55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 b="1"/>
                <a:t>Sikorsky UH-60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поставка кабины экипажа</a:t>
              </a:r>
            </a:p>
          </p:txBody>
        </p:sp>
        <p:sp>
          <p:nvSpPr>
            <p:cNvPr id="15377" name="TextovéPole 44"/>
            <p:cNvSpPr txBox="1">
              <a:spLocks noChangeArrowheads="1"/>
            </p:cNvSpPr>
            <p:nvPr/>
          </p:nvSpPr>
          <p:spPr bwMode="auto">
            <a:xfrm>
              <a:off x="6102205" y="5507028"/>
              <a:ext cx="1358981" cy="707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4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75B0"/>
                </a:buClr>
                <a:buFont typeface="Wingdings" panose="05000000000000000000" pitchFamily="2" charset="2"/>
                <a:buChar char="§"/>
                <a:defRPr sz="120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cs-CZ" sz="1000" b="1"/>
                <a:t>Embraer KC-390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cs-CZ" sz="1000">
                  <a:solidFill>
                    <a:srgbClr val="0075B0"/>
                  </a:solidFill>
                </a:rPr>
                <a:t>Риск шаринг партнерство;</a:t>
              </a:r>
              <a:br>
                <a:rPr lang="ru-RU" altLang="cs-CZ" sz="1000">
                  <a:solidFill>
                    <a:srgbClr val="0075B0"/>
                  </a:solidFill>
                </a:rPr>
              </a:br>
              <a:r>
                <a:rPr lang="ru-RU" altLang="cs-CZ" sz="1000">
                  <a:solidFill>
                    <a:srgbClr val="0075B0"/>
                  </a:solidFill>
                </a:rPr>
                <a:t>4 основных пакета</a:t>
              </a:r>
            </a:p>
          </p:txBody>
        </p:sp>
        <p:pic>
          <p:nvPicPr>
            <p:cNvPr id="15378" name="Picture 8" descr="See full size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982" y="4730103"/>
              <a:ext cx="1379458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4" descr="CSeries-LUFTy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460" y="4730103"/>
              <a:ext cx="1379458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" descr="http://img.ihned.cz/attachment.php/810/30890810/astu458BCDE7HJKLMOlWbcfqTw29ARVn/letadlo-embraer-kc-390-aero-prelet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504" y="4730103"/>
              <a:ext cx="1379344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6" descr="http://t0.gstatic.com/images?q=tbn:ANd9GcQTFN0kTGcMjMiYIkkbhxTweRDhDYn-oyewW2RwpgSYEggVDueFO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052" y="4730103"/>
              <a:ext cx="1379344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4" descr="http://www.nakkhaothai.com/userfiles/image/AIR_JAS-39D_Gripen_Rotated_lg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79" y="4730103"/>
              <a:ext cx="1301909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83" name="Skupina 4"/>
            <p:cNvGrpSpPr>
              <a:grpSpLocks/>
            </p:cNvGrpSpPr>
            <p:nvPr/>
          </p:nvGrpSpPr>
          <p:grpSpPr bwMode="auto">
            <a:xfrm>
              <a:off x="341437" y="3962899"/>
              <a:ext cx="8712875" cy="589235"/>
              <a:chOff x="341437" y="3962899"/>
              <a:chExt cx="8712875" cy="589235"/>
            </a:xfrm>
          </p:grpSpPr>
          <p:sp>
            <p:nvSpPr>
              <p:cNvPr id="108" name="Pentagon 9"/>
              <p:cNvSpPr/>
              <p:nvPr/>
            </p:nvSpPr>
            <p:spPr bwMode="auto">
              <a:xfrm>
                <a:off x="340920" y="3962899"/>
                <a:ext cx="1481070" cy="588673"/>
              </a:xfrm>
              <a:prstGeom prst="homePlate">
                <a:avLst/>
              </a:prstGeom>
              <a:solidFill>
                <a:srgbClr val="0075B0"/>
              </a:solidFill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>
                  <a:buSzPct val="100000"/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</a:rPr>
                  <a:t>2008</a:t>
                </a:r>
              </a:p>
            </p:txBody>
          </p:sp>
          <p:sp>
            <p:nvSpPr>
              <p:cNvPr id="109" name="Chevron 10"/>
              <p:cNvSpPr/>
              <p:nvPr/>
            </p:nvSpPr>
            <p:spPr bwMode="auto">
              <a:xfrm>
                <a:off x="4560304" y="3962899"/>
                <a:ext cx="1565204" cy="588673"/>
              </a:xfrm>
              <a:prstGeom prst="chevron">
                <a:avLst/>
              </a:prstGeom>
              <a:solidFill>
                <a:srgbClr val="0075B0"/>
              </a:solidFill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>
                  <a:buSzPct val="100000"/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</a:rPr>
                  <a:t>2010</a:t>
                </a:r>
              </a:p>
            </p:txBody>
          </p:sp>
          <p:sp>
            <p:nvSpPr>
              <p:cNvPr id="110" name="Chevron 11"/>
              <p:cNvSpPr/>
              <p:nvPr/>
            </p:nvSpPr>
            <p:spPr bwMode="auto">
              <a:xfrm>
                <a:off x="6023912" y="3962899"/>
                <a:ext cx="1565204" cy="588673"/>
              </a:xfrm>
              <a:prstGeom prst="chevron">
                <a:avLst/>
              </a:prstGeom>
              <a:solidFill>
                <a:srgbClr val="0075B0"/>
              </a:solidFill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>
                  <a:buSzPct val="100000"/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</a:rPr>
                  <a:t>2011</a:t>
                </a:r>
              </a:p>
            </p:txBody>
          </p:sp>
          <p:sp>
            <p:nvSpPr>
              <p:cNvPr id="111" name="Chevron 28"/>
              <p:cNvSpPr/>
              <p:nvPr/>
            </p:nvSpPr>
            <p:spPr bwMode="auto">
              <a:xfrm>
                <a:off x="3114156" y="3962899"/>
                <a:ext cx="1565204" cy="588673"/>
              </a:xfrm>
              <a:prstGeom prst="chevron">
                <a:avLst/>
              </a:prstGeom>
              <a:solidFill>
                <a:srgbClr val="0075B0"/>
              </a:solidFill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>
                  <a:buSzPct val="100000"/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</a:rPr>
                  <a:t>2009</a:t>
                </a:r>
              </a:p>
            </p:txBody>
          </p:sp>
          <p:sp>
            <p:nvSpPr>
              <p:cNvPr id="112" name="Chevron 30"/>
              <p:cNvSpPr/>
              <p:nvPr/>
            </p:nvSpPr>
            <p:spPr bwMode="auto">
              <a:xfrm>
                <a:off x="1668010" y="3962899"/>
                <a:ext cx="1565204" cy="588673"/>
              </a:xfrm>
              <a:prstGeom prst="chevron">
                <a:avLst/>
              </a:prstGeom>
              <a:solidFill>
                <a:srgbClr val="0075B0"/>
              </a:solidFill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>
                  <a:buSzPct val="100000"/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</a:rPr>
                  <a:t>2009</a:t>
                </a:r>
              </a:p>
            </p:txBody>
          </p:sp>
          <p:sp>
            <p:nvSpPr>
              <p:cNvPr id="42" name="Chevron 10"/>
              <p:cNvSpPr/>
              <p:nvPr/>
            </p:nvSpPr>
            <p:spPr bwMode="auto">
              <a:xfrm>
                <a:off x="7489108" y="3962899"/>
                <a:ext cx="1565204" cy="588673"/>
              </a:xfrm>
              <a:prstGeom prst="chevron">
                <a:avLst/>
              </a:prstGeom>
              <a:solidFill>
                <a:srgbClr val="0075B0"/>
              </a:solidFill>
              <a:ln w="9525"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anchor="ctr"/>
              <a:lstStyle/>
              <a:p>
                <a:pPr algn="ctr">
                  <a:buSzPct val="100000"/>
                  <a:defRPr/>
                </a:pPr>
                <a:r>
                  <a:rPr lang="en-US">
                    <a:solidFill>
                      <a:srgbClr val="FFFFFF"/>
                    </a:solidFill>
                    <a:cs typeface="Arial" charset="0"/>
                  </a:rPr>
                  <a:t>2012</a:t>
                </a:r>
              </a:p>
            </p:txBody>
          </p:sp>
        </p:grpSp>
        <p:pic>
          <p:nvPicPr>
            <p:cNvPr id="15384" name="Picture 4" descr="http://www.airbus.com/fileadmin/media_gallery/photogallery/big/800x600_1358407818_A321neo_AIB_CFM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914" y="4730103"/>
              <a:ext cx="1375200" cy="77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/>
          </p:cNvSpPr>
          <p:nvPr/>
        </p:nvSpPr>
        <p:spPr bwMode="auto">
          <a:xfrm>
            <a:off x="296479" y="5201444"/>
            <a:ext cx="8780846" cy="151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/>
          <a:lstStyle/>
          <a:p>
            <a:r>
              <a:rPr lang="ru-RU" dirty="0" smtClean="0">
                <a:solidFill>
                  <a:srgbClr val="666666"/>
                </a:solidFill>
              </a:rPr>
              <a:t>.</a:t>
            </a:r>
            <a:endParaRPr lang="ru-RU" dirty="0">
              <a:solidFill>
                <a:srgbClr val="666666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" y="4867812"/>
            <a:ext cx="2888155" cy="30236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2620" y="583719"/>
            <a:ext cx="6990923" cy="49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ro">
      <a:dk1>
        <a:srgbClr val="666666"/>
      </a:dk1>
      <a:lt1>
        <a:sysClr val="window" lastClr="FFFFFF"/>
      </a:lt1>
      <a:dk2>
        <a:srgbClr val="1E1E1E"/>
      </a:dk2>
      <a:lt2>
        <a:srgbClr val="0075B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ro">
    <a:dk1>
      <a:srgbClr val="666666"/>
    </a:dk1>
    <a:lt1>
      <a:sysClr val="window" lastClr="FFFFFF"/>
    </a:lt1>
    <a:dk2>
      <a:srgbClr val="1E1E1E"/>
    </a:dk2>
    <a:lt2>
      <a:srgbClr val="0075B0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er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ED08173567AD4599B3FE6E31A3A763" ma:contentTypeVersion="0" ma:contentTypeDescription="Vytvoří nový dokument" ma:contentTypeScope="" ma:versionID="aee50befc85e5d09ed72b7956c941b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772D3-B6C4-4908-A92A-EB2D819A41A3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E9103C-544A-4B03-9CF0-EC5E7F9388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F152D4-A981-488C-850A-B4E94681D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6321</TotalTime>
  <Words>1227</Words>
  <Application>Microsoft Office PowerPoint</Application>
  <PresentationFormat>Předvádění na obrazovce (4:3)</PresentationFormat>
  <Paragraphs>414</Paragraphs>
  <Slides>13</Slides>
  <Notes>12</Notes>
  <HiddenSlides>0</HiddenSlides>
  <MMClips>0</MMClips>
  <ScaleCrop>false</ScaleCrop>
  <HeadingPairs>
    <vt:vector size="10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  <vt:variant>
        <vt:lpstr>Vlastní prezentace</vt:lpstr>
      </vt:variant>
      <vt:variant>
        <vt:i4>1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Slide</vt:lpstr>
      <vt:lpstr>AERO VODOCHODY AEROSPACE Презентация компании</vt:lpstr>
      <vt:lpstr>Традиции самолетостроения с 1919 года</vt:lpstr>
      <vt:lpstr>«АЭРО» сегодня</vt:lpstr>
      <vt:lpstr>Концерн</vt:lpstr>
      <vt:lpstr>Организационная структура</vt:lpstr>
      <vt:lpstr>Финансовая отчетность и численный состав персонала</vt:lpstr>
      <vt:lpstr>Историческая линейка – продукция производителя</vt:lpstr>
      <vt:lpstr>Историческая линейка – Аэроструктуры</vt:lpstr>
      <vt:lpstr>Prezentace aplikace PowerPoint</vt:lpstr>
      <vt:lpstr>Prezentace aplikace PowerPoint</vt:lpstr>
      <vt:lpstr>Prezentace aplikace PowerPoint</vt:lpstr>
      <vt:lpstr>Области компетенции</vt:lpstr>
      <vt:lpstr>Спасибо за внимание.</vt:lpstr>
      <vt:lpstr>AST</vt:lpstr>
    </vt:vector>
  </TitlesOfParts>
  <Company>AERO Vodochody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Řehoř Petr</dc:creator>
  <cp:lastModifiedBy>Klíma Karel</cp:lastModifiedBy>
  <cp:revision>407</cp:revision>
  <cp:lastPrinted>2014-01-08T06:34:51Z</cp:lastPrinted>
  <dcterms:created xsi:type="dcterms:W3CDTF">2012-12-04T09:02:18Z</dcterms:created>
  <dcterms:modified xsi:type="dcterms:W3CDTF">2015-10-15T09:26:38Z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0x010100F2ED08173567AD4599B3FE6E31A3A763</vt:lpwstr>
  </property>
</Properties>
</file>