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3" r:id="rId3"/>
    <p:sldId id="274" r:id="rId4"/>
    <p:sldId id="260" r:id="rId5"/>
    <p:sldId id="261" r:id="rId6"/>
    <p:sldId id="277" r:id="rId7"/>
    <p:sldId id="276" r:id="rId8"/>
    <p:sldId id="267" r:id="rId9"/>
    <p:sldId id="268" r:id="rId10"/>
    <p:sldId id="258" r:id="rId11"/>
    <p:sldId id="263" r:id="rId12"/>
    <p:sldId id="262" r:id="rId13"/>
    <p:sldId id="264" r:id="rId14"/>
    <p:sldId id="265" r:id="rId15"/>
    <p:sldId id="266" r:id="rId16"/>
    <p:sldId id="257" r:id="rId17"/>
    <p:sldId id="272"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152"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3A56D-5BF4-4D35-AB1C-30EDB65181B8}" type="datetimeFigureOut">
              <a:rPr lang="en-US" smtClean="0"/>
              <a:pPr/>
              <a:t>10/13/2015</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80E2E-5E7F-4594-A2DE-2A1C96466A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p:cNvSpPr>
          <p:nvPr>
            <p:ph type="sldImg"/>
          </p:nvPr>
        </p:nvSpPr>
        <p:spPr>
          <a:ln/>
        </p:spPr>
      </p:sp>
      <p:sp>
        <p:nvSpPr>
          <p:cNvPr id="64514" name="Заметки 2"/>
          <p:cNvSpPr>
            <a:spLocks noGrp="1"/>
          </p:cNvSpPr>
          <p:nvPr>
            <p:ph type="body" idx="1"/>
          </p:nvPr>
        </p:nvSpPr>
        <p:spPr>
          <a:noFill/>
          <a:ln/>
        </p:spPr>
        <p:txBody>
          <a:bodyPr/>
          <a:lstStyle/>
          <a:p>
            <a:r>
              <a:rPr lang="en-US" b="1" smtClean="0"/>
              <a:t>Slide 1</a:t>
            </a:r>
            <a:r>
              <a:rPr lang="uk-UA" b="1" smtClean="0"/>
              <a:t>2</a:t>
            </a:r>
            <a:endParaRPr lang="ru-RU" smtClean="0"/>
          </a:p>
          <a:p>
            <a:r>
              <a:rPr lang="uk-UA" smtClean="0"/>
              <a:t>12</a:t>
            </a:r>
            <a:r>
              <a:rPr lang="en-US" smtClean="0"/>
              <a:t>3,2 (one hundred twenty three point two) thousand people were working at research institutions in 2013. </a:t>
            </a:r>
            <a:r>
              <a:rPr lang="en-US" i="1" smtClean="0"/>
              <a:t>Among them about 68,6 (sixty eight point six) thousand are researchers and about 20,5 (twenty point five) thousand of them have the degree of Doctors habilitatus or Ph.D.</a:t>
            </a: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p:cNvSpPr>
          <p:nvPr>
            <p:ph type="sldImg"/>
          </p:nvPr>
        </p:nvSpPr>
        <p:spPr>
          <a:ln/>
        </p:spPr>
      </p:sp>
      <p:sp>
        <p:nvSpPr>
          <p:cNvPr id="70658" name="Заметки 2"/>
          <p:cNvSpPr>
            <a:spLocks noGrp="1"/>
          </p:cNvSpPr>
          <p:nvPr>
            <p:ph type="body" idx="1"/>
          </p:nvPr>
        </p:nvSpPr>
        <p:spPr>
          <a:noFill/>
          <a:ln/>
        </p:spPr>
        <p:txBody>
          <a:bodyPr/>
          <a:lstStyle/>
          <a:p>
            <a:r>
              <a:rPr lang="en-US" b="1" smtClean="0"/>
              <a:t>Slide 15</a:t>
            </a:r>
            <a:endParaRPr lang="ru-RU" smtClean="0"/>
          </a:p>
          <a:p>
            <a:r>
              <a:rPr lang="en-US" smtClean="0"/>
              <a:t>Regarding the funding issue of the science and technology sector in Ukraine I would like to admit that total funding in 2013 amounted to 0.77% (zero point seventy seven per cent) of GDP (Gross domestic product), of which 0.33% (zero point thirty three per cent) was from the budget funds and 0.44% (zero point forty four per cent) was from the non-State budget funds.</a:t>
            </a:r>
            <a:endParaRPr lang="ru-RU" smtClean="0"/>
          </a:p>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a:ln/>
        </p:spPr>
      </p:sp>
      <p:sp>
        <p:nvSpPr>
          <p:cNvPr id="84994" name="Заметки 2"/>
          <p:cNvSpPr>
            <a:spLocks noGrp="1"/>
          </p:cNvSpPr>
          <p:nvPr>
            <p:ph type="body" idx="1"/>
          </p:nvPr>
        </p:nvSpPr>
        <p:spPr>
          <a:noFill/>
          <a:ln/>
        </p:spPr>
        <p:txBody>
          <a:bodyPr/>
          <a:lstStyle/>
          <a:p>
            <a:r>
              <a:rPr lang="en-US" b="1" smtClean="0"/>
              <a:t>Slide </a:t>
            </a:r>
            <a:r>
              <a:rPr lang="uk-UA" b="1" smtClean="0"/>
              <a:t>2</a:t>
            </a:r>
            <a:r>
              <a:rPr lang="en-US" b="1" smtClean="0"/>
              <a:t>2</a:t>
            </a:r>
            <a:endParaRPr lang="ru-RU" smtClean="0"/>
          </a:p>
          <a:p>
            <a:r>
              <a:rPr lang="en-US" smtClean="0"/>
              <a:t>In general, there are about 70 international agreements in the science and technology sector have been concluded between Ukraine and other countries. The biggest part of them was concluded with the European Union countries.</a:t>
            </a:r>
            <a:endParaRPr lang="ru-RU" smtClean="0"/>
          </a:p>
          <a:p>
            <a:r>
              <a:rPr lang="en-US" smtClean="0"/>
              <a:t>In the framework of this agreements Ukrainian scientists are successfully collaborating with scientists of foreign institutions.</a:t>
            </a:r>
            <a:endParaRPr lang="ru-RU" smtClean="0"/>
          </a:p>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раз слайда 1"/>
          <p:cNvSpPr>
            <a:spLocks noGrp="1" noRot="1" noChangeAspect="1"/>
          </p:cNvSpPr>
          <p:nvPr>
            <p:ph type="sldImg"/>
          </p:nvPr>
        </p:nvSpPr>
        <p:spPr>
          <a:ln/>
        </p:spPr>
      </p:sp>
      <p:sp>
        <p:nvSpPr>
          <p:cNvPr id="87042" name="Заметки 2"/>
          <p:cNvSpPr>
            <a:spLocks noGrp="1"/>
          </p:cNvSpPr>
          <p:nvPr>
            <p:ph type="body" idx="1"/>
          </p:nvPr>
        </p:nvSpPr>
        <p:spPr>
          <a:noFill/>
          <a:ln/>
        </p:spPr>
        <p:txBody>
          <a:bodyPr/>
          <a:lstStyle/>
          <a:p>
            <a:r>
              <a:rPr lang="en-US" b="1" smtClean="0"/>
              <a:t>Slide </a:t>
            </a:r>
            <a:r>
              <a:rPr lang="uk-UA" b="1" smtClean="0"/>
              <a:t>2</a:t>
            </a:r>
            <a:r>
              <a:rPr lang="en-US" b="1" smtClean="0"/>
              <a:t>3</a:t>
            </a:r>
            <a:endParaRPr lang="ru-RU" smtClean="0"/>
          </a:p>
          <a:p>
            <a:r>
              <a:rPr lang="en-US" smtClean="0"/>
              <a:t>Quite active is the science and technology cooperation of Ukrainian scientists with such international organizations as: EU, NATO, “</a:t>
            </a:r>
            <a:r>
              <a:rPr lang="uk-UA" smtClean="0"/>
              <a:t>EUREKA</a:t>
            </a:r>
            <a:r>
              <a:rPr lang="en-US" smtClean="0"/>
              <a:t>”</a:t>
            </a:r>
            <a:r>
              <a:rPr lang="uk-UA" smtClean="0"/>
              <a:t>,</a:t>
            </a:r>
            <a:r>
              <a:rPr lang="en-US" smtClean="0"/>
              <a:t> Civilian Research and Development Foundation (CRDF), European Organization for Nuclear Research (CERN) and other, you can see them on the slide. </a:t>
            </a:r>
            <a:endParaRPr lang="ru-RU" smtClean="0"/>
          </a:p>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BCA009-5BCC-4296-9E2A-B452FB74445F}" type="datetimeFigureOut">
              <a:rPr lang="en-US" smtClean="0"/>
              <a:pPr/>
              <a:t>10/13/2015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3B49CF7-22F8-49C2-8226-28991E8BCB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CA009-5BCC-4296-9E2A-B452FB74445F}" type="datetimeFigureOut">
              <a:rPr lang="en-US" smtClean="0"/>
              <a:pPr/>
              <a:t>10/13/2015</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49CF7-22F8-49C2-8226-28991E8BCB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YevgenSysoyev/ukraine-dealbook-201214"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hare.net/YevgenSysoyev/ukraine-dealbook-201214"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hyperlink" Target="http://www.slideshare.net/YevgenSysoyev/ukraine-dealbook-201214"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www.slideshare.net/YevgenSysoyev/ukraine-dealbook-20121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lFVx-grsqY"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main2"/>
          <p:cNvPicPr>
            <a:picLocks noChangeAspect="1" noChangeArrowheads="1"/>
          </p:cNvPicPr>
          <p:nvPr/>
        </p:nvPicPr>
        <p:blipFill>
          <a:blip r:embed="rId2" cstate="print"/>
          <a:srcRect r="9183"/>
          <a:stretch>
            <a:fillRect/>
          </a:stretch>
        </p:blipFill>
        <p:spPr bwMode="auto">
          <a:xfrm>
            <a:off x="609600" y="609600"/>
            <a:ext cx="7848600" cy="5616575"/>
          </a:xfrm>
          <a:prstGeom prst="rect">
            <a:avLst/>
          </a:prstGeom>
          <a:noFill/>
        </p:spPr>
      </p:pic>
      <p:sp>
        <p:nvSpPr>
          <p:cNvPr id="2" name="TextBox 9"/>
          <p:cNvSpPr txBox="1">
            <a:spLocks noChangeArrowheads="1"/>
          </p:cNvSpPr>
          <p:nvPr/>
        </p:nvSpPr>
        <p:spPr bwMode="auto">
          <a:xfrm>
            <a:off x="1631949" y="1452562"/>
            <a:ext cx="2662238" cy="923330"/>
          </a:xfrm>
          <a:prstGeom prst="rect">
            <a:avLst/>
          </a:prstGeom>
          <a:noFill/>
          <a:ln w="9525">
            <a:noFill/>
            <a:miter lim="800000"/>
            <a:headEnd/>
            <a:tailEnd/>
          </a:ln>
        </p:spPr>
        <p:txBody>
          <a:bodyPr>
            <a:spAutoFit/>
          </a:bodyPr>
          <a:lstStyle/>
          <a:p>
            <a:pPr algn="ctr"/>
            <a:r>
              <a:rPr lang="en-US" sz="1800" b="1" dirty="0">
                <a:solidFill>
                  <a:schemeClr val="tx2"/>
                </a:solidFill>
              </a:rPr>
              <a:t>Population of Ukraine: 45 million people </a:t>
            </a:r>
          </a:p>
          <a:p>
            <a:pPr algn="ctr"/>
            <a:r>
              <a:rPr lang="en-US" sz="1800" b="1" dirty="0" smtClean="0">
                <a:solidFill>
                  <a:schemeClr val="tx2"/>
                </a:solidFill>
              </a:rPr>
              <a:t>Area</a:t>
            </a:r>
            <a:r>
              <a:rPr lang="en-US" sz="1800" b="1" dirty="0">
                <a:solidFill>
                  <a:schemeClr val="tx2"/>
                </a:solidFill>
              </a:rPr>
              <a:t>: </a:t>
            </a:r>
            <a:r>
              <a:rPr lang="ru-RU" sz="1800" b="1" dirty="0">
                <a:solidFill>
                  <a:schemeClr val="tx2"/>
                </a:solidFill>
              </a:rPr>
              <a:t>603 628</a:t>
            </a:r>
            <a:r>
              <a:rPr lang="en-US" sz="1800" b="1" dirty="0">
                <a:solidFill>
                  <a:schemeClr val="tx2"/>
                </a:solidFill>
              </a:rPr>
              <a:t> </a:t>
            </a:r>
            <a:r>
              <a:rPr lang="en-US" sz="1800" b="1" dirty="0" smtClean="0">
                <a:solidFill>
                  <a:schemeClr val="tx2"/>
                </a:solidFill>
              </a:rPr>
              <a:t>k</a:t>
            </a:r>
            <a:r>
              <a:rPr lang="ru-RU" sz="1800" b="1" dirty="0" smtClean="0">
                <a:solidFill>
                  <a:schemeClr val="tx2"/>
                </a:solidFill>
              </a:rPr>
              <a:t>m2</a:t>
            </a:r>
            <a:endParaRPr lang="ru-RU" sz="1800" b="1" dirty="0">
              <a:solidFill>
                <a:schemeClr val="tx2"/>
              </a:solidFill>
            </a:endParaRPr>
          </a:p>
        </p:txBody>
      </p:sp>
      <p:sp>
        <p:nvSpPr>
          <p:cNvPr id="3" name="TextBox 14"/>
          <p:cNvSpPr txBox="1">
            <a:spLocks noChangeArrowheads="1"/>
          </p:cNvSpPr>
          <p:nvPr/>
        </p:nvSpPr>
        <p:spPr bwMode="auto">
          <a:xfrm>
            <a:off x="5065712" y="5310187"/>
            <a:ext cx="1714500" cy="646331"/>
          </a:xfrm>
          <a:prstGeom prst="rect">
            <a:avLst/>
          </a:prstGeom>
          <a:noFill/>
          <a:ln w="9525">
            <a:noFill/>
            <a:miter lim="800000"/>
            <a:headEnd/>
            <a:tailEnd/>
          </a:ln>
        </p:spPr>
        <p:txBody>
          <a:bodyPr>
            <a:spAutoFit/>
          </a:bodyPr>
          <a:lstStyle/>
          <a:p>
            <a:pPr algn="ctr"/>
            <a:r>
              <a:rPr lang="en-US" b="1" dirty="0" smtClean="0">
                <a:solidFill>
                  <a:schemeClr val="bg1"/>
                </a:solidFill>
              </a:rPr>
              <a:t> </a:t>
            </a:r>
            <a:r>
              <a:rPr lang="en-US" b="1" dirty="0">
                <a:solidFill>
                  <a:schemeClr val="bg1"/>
                </a:solidFill>
              </a:rPr>
              <a:t>Crimea: 1,9 million people</a:t>
            </a:r>
            <a:endParaRPr lang="ru-RU" b="1" dirty="0">
              <a:solidFill>
                <a:schemeClr val="bg1"/>
              </a:solidFill>
            </a:endParaRPr>
          </a:p>
        </p:txBody>
      </p:sp>
      <p:sp>
        <p:nvSpPr>
          <p:cNvPr id="4" name="TextBox 15"/>
          <p:cNvSpPr txBox="1">
            <a:spLocks noChangeArrowheads="1"/>
          </p:cNvSpPr>
          <p:nvPr/>
        </p:nvSpPr>
        <p:spPr bwMode="auto">
          <a:xfrm>
            <a:off x="4598987" y="3709987"/>
            <a:ext cx="2971799" cy="1200329"/>
          </a:xfrm>
          <a:prstGeom prst="rect">
            <a:avLst/>
          </a:prstGeom>
          <a:noFill/>
          <a:ln w="9525">
            <a:noFill/>
            <a:miter lim="800000"/>
            <a:headEnd/>
            <a:tailEnd/>
          </a:ln>
        </p:spPr>
        <p:txBody>
          <a:bodyPr wrap="square">
            <a:spAutoFit/>
          </a:bodyPr>
          <a:lstStyle/>
          <a:p>
            <a:pPr algn="ctr"/>
            <a:r>
              <a:rPr lang="en-US" b="1" dirty="0">
                <a:solidFill>
                  <a:schemeClr val="tx2"/>
                </a:solidFill>
              </a:rPr>
              <a:t>Occupied territories of Donetsk and </a:t>
            </a:r>
            <a:r>
              <a:rPr lang="en-US" b="1" dirty="0" err="1">
                <a:solidFill>
                  <a:schemeClr val="tx2"/>
                </a:solidFill>
              </a:rPr>
              <a:t>Luhansk</a:t>
            </a:r>
            <a:r>
              <a:rPr lang="en-US" b="1" dirty="0">
                <a:solidFill>
                  <a:schemeClr val="tx2"/>
                </a:solidFill>
              </a:rPr>
              <a:t> regions ~ 3, 5 </a:t>
            </a:r>
            <a:r>
              <a:rPr lang="en-US" b="1" dirty="0" err="1">
                <a:solidFill>
                  <a:schemeClr val="tx2"/>
                </a:solidFill>
              </a:rPr>
              <a:t>mln</a:t>
            </a:r>
            <a:r>
              <a:rPr lang="en-US" b="1" dirty="0">
                <a:solidFill>
                  <a:schemeClr val="tx2"/>
                </a:solidFill>
              </a:rPr>
              <a:t> </a:t>
            </a:r>
          </a:p>
          <a:p>
            <a:pPr algn="ctr"/>
            <a:r>
              <a:rPr lang="en-US" b="1" dirty="0">
                <a:solidFill>
                  <a:schemeClr val="tx2"/>
                </a:solidFill>
              </a:rPr>
              <a:t>&gt; 0,5 </a:t>
            </a:r>
            <a:r>
              <a:rPr lang="en-US" b="1" dirty="0" err="1">
                <a:solidFill>
                  <a:schemeClr val="tx2"/>
                </a:solidFill>
              </a:rPr>
              <a:t>mln</a:t>
            </a:r>
            <a:r>
              <a:rPr lang="en-US" b="1" dirty="0">
                <a:solidFill>
                  <a:schemeClr val="tx2"/>
                </a:solidFill>
              </a:rPr>
              <a:t> refugees</a:t>
            </a:r>
            <a:endParaRPr lang="ru-RU"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03.kakprosto.ru/images/article/2014/12/3/167181_547f5123ebdde547f5123ebe15.jpeg"/>
          <p:cNvPicPr>
            <a:picLocks noChangeAspect="1" noChangeArrowheads="1"/>
          </p:cNvPicPr>
          <p:nvPr/>
        </p:nvPicPr>
        <p:blipFill>
          <a:blip r:embed="rId2" cstate="print"/>
          <a:srcRect/>
          <a:stretch>
            <a:fillRect/>
          </a:stretch>
        </p:blipFill>
        <p:spPr bwMode="auto">
          <a:xfrm>
            <a:off x="3175" y="0"/>
            <a:ext cx="4797425" cy="2697234"/>
          </a:xfrm>
          <a:prstGeom prst="rect">
            <a:avLst/>
          </a:prstGeom>
          <a:noFill/>
        </p:spPr>
      </p:pic>
      <p:pic>
        <p:nvPicPr>
          <p:cNvPr id="1030" name="Picture 6" descr="http://vsviti.com.ua/wp-content/uploads/2013/01/27_217741_7479495a28149ec.jpg"/>
          <p:cNvPicPr>
            <a:picLocks noChangeAspect="1" noChangeArrowheads="1"/>
          </p:cNvPicPr>
          <p:nvPr/>
        </p:nvPicPr>
        <p:blipFill>
          <a:blip r:embed="rId3" cstate="print"/>
          <a:srcRect/>
          <a:stretch>
            <a:fillRect/>
          </a:stretch>
        </p:blipFill>
        <p:spPr bwMode="auto">
          <a:xfrm>
            <a:off x="4190999" y="0"/>
            <a:ext cx="4958367" cy="3352800"/>
          </a:xfrm>
          <a:prstGeom prst="rect">
            <a:avLst/>
          </a:prstGeom>
          <a:noFill/>
        </p:spPr>
      </p:pic>
      <p:pic>
        <p:nvPicPr>
          <p:cNvPr id="1032" name="Picture 8" descr="http://i2.wp.com/www.spacesafetymagazine.com/wp-content/uploads/2013/09/Sea-Launch.jpg?resize=240%2C257"/>
          <p:cNvPicPr>
            <a:picLocks noChangeAspect="1" noChangeArrowheads="1"/>
          </p:cNvPicPr>
          <p:nvPr/>
        </p:nvPicPr>
        <p:blipFill>
          <a:blip r:embed="rId4" cstate="print"/>
          <a:srcRect/>
          <a:stretch>
            <a:fillRect/>
          </a:stretch>
        </p:blipFill>
        <p:spPr bwMode="auto">
          <a:xfrm>
            <a:off x="0" y="2667000"/>
            <a:ext cx="3886200" cy="4161474"/>
          </a:xfrm>
          <a:prstGeom prst="rect">
            <a:avLst/>
          </a:prstGeom>
          <a:noFill/>
        </p:spPr>
      </p:pic>
      <p:pic>
        <p:nvPicPr>
          <p:cNvPr id="6" name="Picture 2" descr="Институт Монокристаллов"/>
          <p:cNvPicPr>
            <a:picLocks noChangeAspect="1" noChangeArrowheads="1"/>
          </p:cNvPicPr>
          <p:nvPr/>
        </p:nvPicPr>
        <p:blipFill>
          <a:blip r:embed="rId5" cstate="print"/>
          <a:srcRect l="10909" r="5455"/>
          <a:stretch>
            <a:fillRect/>
          </a:stretch>
        </p:blipFill>
        <p:spPr bwMode="auto">
          <a:xfrm>
            <a:off x="3886200" y="2667000"/>
            <a:ext cx="52578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linds(horizont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blinds(horizontal)">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age.slidesharecdn.com/ukrainedealbook2012-14-141218040342-conversion-gate02/95/ukraine-dealbook-it-and-internet-market-201214-14-1024.jpg?cb=1422892502"/>
          <p:cNvPicPr>
            <a:picLocks noChangeAspect="1" noChangeArrowheads="1"/>
          </p:cNvPicPr>
          <p:nvPr/>
        </p:nvPicPr>
        <p:blipFill>
          <a:blip r:embed="rId2" cstate="print"/>
          <a:srcRect l="18717" t="14482" r="16439" b="46599"/>
          <a:stretch>
            <a:fillRect/>
          </a:stretch>
        </p:blipFill>
        <p:spPr bwMode="auto">
          <a:xfrm>
            <a:off x="914400" y="457200"/>
            <a:ext cx="6588125" cy="5715000"/>
          </a:xfrm>
          <a:prstGeom prst="rect">
            <a:avLst/>
          </a:prstGeom>
          <a:noFill/>
        </p:spPr>
      </p:pic>
      <p:sp>
        <p:nvSpPr>
          <p:cNvPr id="3" name="TextBox 2"/>
          <p:cNvSpPr txBox="1"/>
          <p:nvPr/>
        </p:nvSpPr>
        <p:spPr>
          <a:xfrm>
            <a:off x="2438400" y="6400800"/>
            <a:ext cx="6663106" cy="646331"/>
          </a:xfrm>
          <a:prstGeom prst="rect">
            <a:avLst/>
          </a:prstGeom>
          <a:noFill/>
        </p:spPr>
        <p:txBody>
          <a:bodyPr wrap="none" rtlCol="0">
            <a:spAutoFit/>
          </a:bodyPr>
          <a:lstStyle/>
          <a:p>
            <a:r>
              <a:rPr lang="uk-UA" u="sng" dirty="0" smtClean="0">
                <a:hlinkClick r:id="rId3"/>
              </a:rPr>
              <a:t>http://www.slideshare.net/YevgenSysoyev/ukraine-dealbook-201214</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ukrainedealbook2012-14-141218040342-conversion-gate02/95/ukraine-dealbook-it-and-internet-market-201214-14-1024.jpg?cb=1422892502"/>
          <p:cNvPicPr>
            <a:picLocks noChangeAspect="1" noChangeArrowheads="1"/>
          </p:cNvPicPr>
          <p:nvPr/>
        </p:nvPicPr>
        <p:blipFill>
          <a:blip r:embed="rId2" cstate="print"/>
          <a:srcRect l="19531" t="52973" r="15625" b="7568"/>
          <a:stretch>
            <a:fillRect/>
          </a:stretch>
        </p:blipFill>
        <p:spPr bwMode="auto">
          <a:xfrm>
            <a:off x="914400" y="533399"/>
            <a:ext cx="6629400" cy="5830677"/>
          </a:xfrm>
          <a:prstGeom prst="rect">
            <a:avLst/>
          </a:prstGeom>
          <a:noFill/>
        </p:spPr>
      </p:pic>
      <p:sp>
        <p:nvSpPr>
          <p:cNvPr id="3" name="TextBox 2"/>
          <p:cNvSpPr txBox="1"/>
          <p:nvPr/>
        </p:nvSpPr>
        <p:spPr>
          <a:xfrm>
            <a:off x="2438400" y="6400800"/>
            <a:ext cx="6663106" cy="646331"/>
          </a:xfrm>
          <a:prstGeom prst="rect">
            <a:avLst/>
          </a:prstGeom>
          <a:noFill/>
        </p:spPr>
        <p:txBody>
          <a:bodyPr wrap="none" rtlCol="0">
            <a:spAutoFit/>
          </a:bodyPr>
          <a:lstStyle/>
          <a:p>
            <a:r>
              <a:rPr lang="uk-UA" u="sng" dirty="0" smtClean="0">
                <a:hlinkClick r:id="rId3"/>
              </a:rPr>
              <a:t>http://www.slideshare.net/YevgenSysoyev/ukraine-dealbook-201214</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ukrainedealbook2012-14-141218040342-conversion-gate02/95/ukraine-dealbook-it-and-internet-market-201214-26-1024.jpg?cb=1422892502"/>
          <p:cNvPicPr>
            <a:picLocks noChangeAspect="1" noChangeArrowheads="1"/>
          </p:cNvPicPr>
          <p:nvPr/>
        </p:nvPicPr>
        <p:blipFill>
          <a:blip r:embed="rId2" cstate="print"/>
          <a:srcRect l="13613" t="44524" r="8543" b="8384"/>
          <a:stretch>
            <a:fillRect/>
          </a:stretch>
        </p:blipFill>
        <p:spPr bwMode="auto">
          <a:xfrm>
            <a:off x="0" y="381000"/>
            <a:ext cx="4343400" cy="3797667"/>
          </a:xfrm>
          <a:prstGeom prst="rect">
            <a:avLst/>
          </a:prstGeom>
          <a:noFill/>
        </p:spPr>
      </p:pic>
      <p:pic>
        <p:nvPicPr>
          <p:cNvPr id="1028" name="Picture 4" descr="http://image.slidesharecdn.com/ukrainedealbook2012-14-141218040342-conversion-gate02/95/ukraine-dealbook-it-and-internet-market-201214-27-1024.jpg?cb=1422892502"/>
          <p:cNvPicPr>
            <a:picLocks noChangeAspect="1" noChangeArrowheads="1"/>
          </p:cNvPicPr>
          <p:nvPr/>
        </p:nvPicPr>
        <p:blipFill>
          <a:blip r:embed="rId3" cstate="print"/>
          <a:srcRect l="12467" t="10698" r="10189" b="13086"/>
          <a:stretch>
            <a:fillRect/>
          </a:stretch>
        </p:blipFill>
        <p:spPr bwMode="auto">
          <a:xfrm>
            <a:off x="4328808" y="76200"/>
            <a:ext cx="4387175" cy="6248400"/>
          </a:xfrm>
          <a:prstGeom prst="rect">
            <a:avLst/>
          </a:prstGeom>
          <a:noFill/>
        </p:spPr>
      </p:pic>
      <p:pic>
        <p:nvPicPr>
          <p:cNvPr id="4" name="Picture 2" descr="http://image.slidesharecdn.com/ukrainedealbook2012-14-141218040342-conversion-gate02/95/ukraine-dealbook-it-and-internet-market-201214-30-1024.jpg?cb=1422892502"/>
          <p:cNvPicPr>
            <a:picLocks noChangeAspect="1" noChangeArrowheads="1"/>
          </p:cNvPicPr>
          <p:nvPr/>
        </p:nvPicPr>
        <p:blipFill>
          <a:blip r:embed="rId4" cstate="print"/>
          <a:srcRect l="32780" t="10270" r="30502" b="70270"/>
          <a:stretch>
            <a:fillRect/>
          </a:stretch>
        </p:blipFill>
        <p:spPr bwMode="auto">
          <a:xfrm>
            <a:off x="1295400" y="4748720"/>
            <a:ext cx="2057400" cy="1575880"/>
          </a:xfrm>
          <a:prstGeom prst="rect">
            <a:avLst/>
          </a:prstGeom>
          <a:noFill/>
        </p:spPr>
      </p:pic>
      <p:sp>
        <p:nvSpPr>
          <p:cNvPr id="5" name="TextBox 4"/>
          <p:cNvSpPr txBox="1"/>
          <p:nvPr/>
        </p:nvSpPr>
        <p:spPr>
          <a:xfrm>
            <a:off x="2438400" y="6400800"/>
            <a:ext cx="6663106" cy="646331"/>
          </a:xfrm>
          <a:prstGeom prst="rect">
            <a:avLst/>
          </a:prstGeom>
          <a:noFill/>
        </p:spPr>
        <p:txBody>
          <a:bodyPr wrap="none" rtlCol="0">
            <a:spAutoFit/>
          </a:bodyPr>
          <a:lstStyle/>
          <a:p>
            <a:r>
              <a:rPr lang="uk-UA" u="sng" dirty="0" smtClean="0">
                <a:hlinkClick r:id="rId5"/>
              </a:rPr>
              <a:t>http://www.slideshare.net/YevgenSysoyev/ukraine-dealbook-201214</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age.slidesharecdn.com/ukrainedealbook2012-14-141218040342-conversion-gate02/95/ukraine-dealbook-it-and-internet-market-201214-28-1024.jpg?cb=1422892502"/>
          <p:cNvPicPr>
            <a:picLocks noChangeAspect="1" noChangeArrowheads="1"/>
          </p:cNvPicPr>
          <p:nvPr/>
        </p:nvPicPr>
        <p:blipFill>
          <a:blip r:embed="rId2" cstate="print"/>
          <a:srcRect l="11675" t="13564" r="10304" b="14541"/>
          <a:stretch>
            <a:fillRect/>
          </a:stretch>
        </p:blipFill>
        <p:spPr bwMode="auto">
          <a:xfrm>
            <a:off x="76200" y="457200"/>
            <a:ext cx="4462980" cy="6096000"/>
          </a:xfrm>
          <a:prstGeom prst="rect">
            <a:avLst/>
          </a:prstGeom>
          <a:noFill/>
        </p:spPr>
      </p:pic>
      <p:pic>
        <p:nvPicPr>
          <p:cNvPr id="21508" name="Picture 4" descr="http://image.slidesharecdn.com/ukrainedealbook2012-14-141218040342-conversion-gate02/95/ukraine-dealbook-it-and-internet-market-201214-29-1024.jpg?cb=1422892502"/>
          <p:cNvPicPr>
            <a:picLocks noChangeAspect="1" noChangeArrowheads="1"/>
          </p:cNvPicPr>
          <p:nvPr/>
        </p:nvPicPr>
        <p:blipFill>
          <a:blip r:embed="rId3" cstate="print"/>
          <a:srcRect l="11686" t="10698" r="10189" b="13086"/>
          <a:stretch>
            <a:fillRect/>
          </a:stretch>
        </p:blipFill>
        <p:spPr bwMode="auto">
          <a:xfrm>
            <a:off x="4572000" y="152400"/>
            <a:ext cx="4593618" cy="6477000"/>
          </a:xfrm>
          <a:prstGeom prst="rect">
            <a:avLst/>
          </a:prstGeom>
          <a:noFill/>
        </p:spPr>
      </p:pic>
      <p:sp>
        <p:nvSpPr>
          <p:cNvPr id="4" name="TextBox 3"/>
          <p:cNvSpPr txBox="1"/>
          <p:nvPr/>
        </p:nvSpPr>
        <p:spPr>
          <a:xfrm>
            <a:off x="2438400" y="6400800"/>
            <a:ext cx="6663106" cy="646331"/>
          </a:xfrm>
          <a:prstGeom prst="rect">
            <a:avLst/>
          </a:prstGeom>
          <a:noFill/>
        </p:spPr>
        <p:txBody>
          <a:bodyPr wrap="none" rtlCol="0">
            <a:spAutoFit/>
          </a:bodyPr>
          <a:lstStyle/>
          <a:p>
            <a:r>
              <a:rPr lang="uk-UA" u="sng" dirty="0" smtClean="0">
                <a:hlinkClick r:id="rId4"/>
              </a:rPr>
              <a:t>http://www.slideshare.net/YevgenSysoyev/ukraine-dealbook-201214</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lidesharecdn.com/ukrainedealbook2012-14-141218040342-conversion-gate02/95/ukraine-dealbook-it-and-internet-market-201214-30-1024.jpg?cb=1422892502"/>
          <p:cNvPicPr>
            <a:picLocks noChangeAspect="1" noChangeArrowheads="1"/>
          </p:cNvPicPr>
          <p:nvPr/>
        </p:nvPicPr>
        <p:blipFill>
          <a:blip r:embed="rId2" cstate="print"/>
          <a:srcRect l="11686" t="42049" r="10189" b="9302"/>
          <a:stretch>
            <a:fillRect/>
          </a:stretch>
        </p:blipFill>
        <p:spPr bwMode="auto">
          <a:xfrm>
            <a:off x="685800" y="0"/>
            <a:ext cx="7620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ulga\Desktop\Petcube.jpg"/>
          <p:cNvPicPr>
            <a:picLocks noChangeAspect="1" noChangeArrowheads="1"/>
          </p:cNvPicPr>
          <p:nvPr/>
        </p:nvPicPr>
        <p:blipFill>
          <a:blip r:embed="rId2" cstate="print"/>
          <a:srcRect l="2899" r="4348" b="2174"/>
          <a:stretch>
            <a:fillRect/>
          </a:stretch>
        </p:blipFill>
        <p:spPr bwMode="auto">
          <a:xfrm>
            <a:off x="152401" y="228601"/>
            <a:ext cx="8839199" cy="6215062"/>
          </a:xfrm>
          <a:prstGeom prst="rect">
            <a:avLst/>
          </a:prstGeom>
          <a:noFill/>
        </p:spPr>
      </p:pic>
      <p:sp>
        <p:nvSpPr>
          <p:cNvPr id="3" name="TextBox 2"/>
          <p:cNvSpPr txBox="1"/>
          <p:nvPr/>
        </p:nvSpPr>
        <p:spPr>
          <a:xfrm>
            <a:off x="1676400" y="6488668"/>
            <a:ext cx="4755469" cy="369332"/>
          </a:xfrm>
          <a:prstGeom prst="rect">
            <a:avLst/>
          </a:prstGeom>
          <a:noFill/>
        </p:spPr>
        <p:txBody>
          <a:bodyPr wrap="none" rtlCol="0">
            <a:spAutoFit/>
          </a:bodyPr>
          <a:lstStyle/>
          <a:p>
            <a:r>
              <a:rPr lang="en-US" dirty="0" smtClean="0">
                <a:hlinkClick r:id="rId3"/>
              </a:rPr>
              <a:t>https://www.youtube.com/watch?v=RlFVx-grsqY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uka.in.ua/images/N_Image_22.jpg"/>
          <p:cNvPicPr>
            <a:picLocks noChangeAspect="1" noChangeArrowheads="1"/>
          </p:cNvPicPr>
          <p:nvPr/>
        </p:nvPicPr>
        <p:blipFill>
          <a:blip r:embed="rId2" cstate="print"/>
          <a:srcRect/>
          <a:stretch>
            <a:fillRect/>
          </a:stretch>
        </p:blipFill>
        <p:spPr bwMode="auto">
          <a:xfrm>
            <a:off x="3200400" y="2895600"/>
            <a:ext cx="2743200" cy="2762491"/>
          </a:xfrm>
          <a:prstGeom prst="rect">
            <a:avLst/>
          </a:prstGeom>
          <a:noFill/>
          <a:ln w="9525">
            <a:noFill/>
            <a:miter lim="800000"/>
            <a:headEnd/>
            <a:tailEnd/>
          </a:ln>
        </p:spPr>
      </p:pic>
      <p:sp>
        <p:nvSpPr>
          <p:cNvPr id="3" name="TextBox 2"/>
          <p:cNvSpPr txBox="1"/>
          <p:nvPr/>
        </p:nvSpPr>
        <p:spPr>
          <a:xfrm>
            <a:off x="3144116" y="1219200"/>
            <a:ext cx="2799484" cy="769441"/>
          </a:xfrm>
          <a:prstGeom prst="rect">
            <a:avLst/>
          </a:prstGeom>
          <a:noFill/>
        </p:spPr>
        <p:txBody>
          <a:bodyPr wrap="none" rtlCol="0">
            <a:spAutoFit/>
          </a:bodyPr>
          <a:lstStyle/>
          <a:p>
            <a:r>
              <a:rPr lang="en-US" sz="4400" b="1" i="1" dirty="0" smtClean="0">
                <a:solidFill>
                  <a:srgbClr val="0070C0"/>
                </a:solidFill>
              </a:rPr>
              <a:t>Thank you!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29868" t="7292" r="32650" b="9375"/>
          <a:stretch>
            <a:fillRect/>
          </a:stretch>
        </p:blipFill>
        <p:spPr bwMode="auto">
          <a:xfrm>
            <a:off x="2133600" y="381000"/>
            <a:ext cx="48768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Прямоугольник 4"/>
          <p:cNvSpPr>
            <a:spLocks noChangeArrowheads="1"/>
          </p:cNvSpPr>
          <p:nvPr/>
        </p:nvSpPr>
        <p:spPr bwMode="auto">
          <a:xfrm>
            <a:off x="990600" y="215205"/>
            <a:ext cx="7500937" cy="1384995"/>
          </a:xfrm>
          <a:prstGeom prst="rect">
            <a:avLst/>
          </a:prstGeom>
          <a:noFill/>
          <a:ln w="9525">
            <a:noFill/>
            <a:miter lim="800000"/>
            <a:headEnd/>
            <a:tailEnd/>
          </a:ln>
        </p:spPr>
        <p:txBody>
          <a:bodyPr wrap="square">
            <a:spAutoFit/>
          </a:bodyPr>
          <a:lstStyle/>
          <a:p>
            <a:pPr algn="ctr" eaLnBrk="0" hangingPunct="0"/>
            <a:r>
              <a:rPr lang="en-US" sz="2800" b="1" i="1" dirty="0" smtClean="0">
                <a:solidFill>
                  <a:srgbClr val="0000FF"/>
                </a:solidFill>
              </a:rPr>
              <a:t>NUMBER </a:t>
            </a:r>
            <a:r>
              <a:rPr lang="en-US" sz="2800" b="1" i="1" dirty="0">
                <a:solidFill>
                  <a:srgbClr val="0000FF"/>
                </a:solidFill>
              </a:rPr>
              <a:t>OF EMPLOYEES INVOLVED IN THE RESEARCH AND DEVELOPMENT SECTOR FOR THE PERIOD  1991 – 201</a:t>
            </a:r>
            <a:r>
              <a:rPr lang="ru-RU" sz="2800" b="1" i="1" dirty="0">
                <a:solidFill>
                  <a:srgbClr val="0000FF"/>
                </a:solidFill>
              </a:rPr>
              <a:t>3</a:t>
            </a:r>
            <a:r>
              <a:rPr lang="en-US" sz="2800" b="1" i="1" dirty="0">
                <a:solidFill>
                  <a:srgbClr val="0000FF"/>
                </a:solidFill>
              </a:rPr>
              <a:t> </a:t>
            </a:r>
          </a:p>
        </p:txBody>
      </p:sp>
      <p:graphicFrame>
        <p:nvGraphicFramePr>
          <p:cNvPr id="63490" name="Object 6"/>
          <p:cNvGraphicFramePr>
            <a:graphicFrameLocks noChangeAspect="1"/>
          </p:cNvGraphicFramePr>
          <p:nvPr/>
        </p:nvGraphicFramePr>
        <p:xfrm>
          <a:off x="609600" y="1600200"/>
          <a:ext cx="7815263" cy="4194175"/>
        </p:xfrm>
        <a:graphic>
          <a:graphicData uri="http://schemas.openxmlformats.org/presentationml/2006/ole">
            <p:oleObj spid="_x0000_s2050" name="Worksheet" r:id="rId4" imgW="7819917" imgH="3428966" progId="Excel.Sheet.8">
              <p:embed/>
            </p:oleObj>
          </a:graphicData>
        </a:graphic>
      </p:graphicFrame>
      <p:sp>
        <p:nvSpPr>
          <p:cNvPr id="9" name="Нижний колонтитул 9"/>
          <p:cNvSpPr txBox="1">
            <a:spLocks noGrp="1"/>
          </p:cNvSpPr>
          <p:nvPr/>
        </p:nvSpPr>
        <p:spPr bwMode="auto">
          <a:xfrm>
            <a:off x="6477000" y="6537325"/>
            <a:ext cx="1952624" cy="244475"/>
          </a:xfrm>
          <a:prstGeom prst="rect">
            <a:avLst/>
          </a:prstGeom>
          <a:noFill/>
          <a:ln w="9525">
            <a:solidFill>
              <a:srgbClr val="0070C0"/>
            </a:solidFill>
            <a:miter lim="800000"/>
            <a:headEnd/>
            <a:tailEnd/>
          </a:ln>
        </p:spPr>
        <p:txBody>
          <a:bodyPr lIns="0" tIns="0" rIns="0" bIns="0" anchor="b"/>
          <a:lstStyle/>
          <a:p>
            <a:pPr algn="ctr"/>
            <a:r>
              <a:rPr lang="sv-SE" sz="1200" dirty="0" smtClean="0">
                <a:solidFill>
                  <a:srgbClr val="0000FF"/>
                </a:solidFill>
              </a:rPr>
              <a:t>Maksym Strikha</a:t>
            </a:r>
            <a:endParaRPr lang="uk-UA" sz="12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3490"/>
                                        </p:tgtEl>
                                        <p:attrNameLst>
                                          <p:attrName>style.visibility</p:attrName>
                                        </p:attrNameLst>
                                      </p:cBhvr>
                                      <p:to>
                                        <p:strVal val="visible"/>
                                      </p:to>
                                    </p:set>
                                    <p:animEffect transition="in" filter="blinds(horizontal)">
                                      <p:cBhvr>
                                        <p:cTn id="11"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Rectangle 24"/>
          <p:cNvSpPr>
            <a:spLocks noChangeArrowheads="1"/>
          </p:cNvSpPr>
          <p:nvPr/>
        </p:nvSpPr>
        <p:spPr bwMode="auto">
          <a:xfrm>
            <a:off x="152400" y="455613"/>
            <a:ext cx="8729662" cy="137318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en-US" sz="2800" b="1" i="1" dirty="0">
                <a:solidFill>
                  <a:srgbClr val="0000FF"/>
                </a:solidFill>
              </a:rPr>
              <a:t>FUNDING OF THE SCIENCE AND </a:t>
            </a:r>
          </a:p>
          <a:p>
            <a:pPr algn="ctr"/>
            <a:r>
              <a:rPr lang="en-US" sz="2800" b="1" i="1" dirty="0">
                <a:solidFill>
                  <a:srgbClr val="0000FF"/>
                </a:solidFill>
              </a:rPr>
              <a:t>TECHNOLOGY SECTOR </a:t>
            </a:r>
          </a:p>
          <a:p>
            <a:pPr algn="ctr"/>
            <a:r>
              <a:rPr lang="en-US" sz="2800" b="1" i="1" dirty="0">
                <a:solidFill>
                  <a:srgbClr val="0000FF"/>
                </a:solidFill>
              </a:rPr>
              <a:t>FOR</a:t>
            </a:r>
            <a:r>
              <a:rPr lang="uk-UA" sz="2800" b="1" i="1" dirty="0">
                <a:solidFill>
                  <a:srgbClr val="0000FF"/>
                </a:solidFill>
              </a:rPr>
              <a:t> </a:t>
            </a:r>
            <a:r>
              <a:rPr lang="en-US" sz="2800" b="1" i="1" dirty="0">
                <a:solidFill>
                  <a:srgbClr val="0000FF"/>
                </a:solidFill>
              </a:rPr>
              <a:t>THE</a:t>
            </a:r>
            <a:r>
              <a:rPr lang="uk-UA" sz="2800" b="1" i="1" dirty="0">
                <a:solidFill>
                  <a:srgbClr val="0000FF"/>
                </a:solidFill>
              </a:rPr>
              <a:t> </a:t>
            </a:r>
            <a:r>
              <a:rPr lang="en-US" sz="2800" b="1" i="1" dirty="0">
                <a:solidFill>
                  <a:srgbClr val="0000FF"/>
                </a:solidFill>
              </a:rPr>
              <a:t>PERIOD </a:t>
            </a:r>
            <a:r>
              <a:rPr lang="ru-RU" sz="2800" b="1" i="1" dirty="0">
                <a:solidFill>
                  <a:srgbClr val="0000FF"/>
                </a:solidFill>
              </a:rPr>
              <a:t>2005</a:t>
            </a:r>
            <a:r>
              <a:rPr lang="en-US" sz="2800" b="1" i="1" dirty="0">
                <a:solidFill>
                  <a:srgbClr val="0000FF"/>
                </a:solidFill>
              </a:rPr>
              <a:t>-201</a:t>
            </a:r>
            <a:r>
              <a:rPr lang="ru-RU" sz="2800" b="1" i="1" dirty="0">
                <a:solidFill>
                  <a:srgbClr val="0000FF"/>
                </a:solidFill>
              </a:rPr>
              <a:t>3</a:t>
            </a:r>
            <a:endParaRPr lang="uk-UA" sz="2800" b="1" i="1" dirty="0">
              <a:solidFill>
                <a:srgbClr val="0000FF"/>
              </a:solidFill>
            </a:endParaRPr>
          </a:p>
        </p:txBody>
      </p:sp>
      <p:sp>
        <p:nvSpPr>
          <p:cNvPr id="19" name="Нижний колонтитул 9"/>
          <p:cNvSpPr txBox="1">
            <a:spLocks noGrp="1"/>
          </p:cNvSpPr>
          <p:nvPr/>
        </p:nvSpPr>
        <p:spPr bwMode="auto">
          <a:xfrm>
            <a:off x="6477000" y="6537325"/>
            <a:ext cx="1952624" cy="244475"/>
          </a:xfrm>
          <a:prstGeom prst="rect">
            <a:avLst/>
          </a:prstGeom>
          <a:noFill/>
          <a:ln w="9525">
            <a:solidFill>
              <a:srgbClr val="0070C0"/>
            </a:solidFill>
            <a:miter lim="800000"/>
            <a:headEnd/>
            <a:tailEnd/>
          </a:ln>
        </p:spPr>
        <p:txBody>
          <a:bodyPr lIns="0" tIns="0" rIns="0" bIns="0" anchor="b"/>
          <a:lstStyle/>
          <a:p>
            <a:pPr algn="ctr"/>
            <a:r>
              <a:rPr lang="sv-SE" sz="1200" dirty="0" smtClean="0">
                <a:solidFill>
                  <a:srgbClr val="0000FF"/>
                </a:solidFill>
              </a:rPr>
              <a:t>Maksym Strikha</a:t>
            </a:r>
            <a:endParaRPr lang="uk-UA" sz="1200" dirty="0">
              <a:solidFill>
                <a:srgbClr val="0000FF"/>
              </a:solidFill>
            </a:endParaRPr>
          </a:p>
        </p:txBody>
      </p:sp>
      <p:grpSp>
        <p:nvGrpSpPr>
          <p:cNvPr id="16" name="Группа 15"/>
          <p:cNvGrpSpPr/>
          <p:nvPr/>
        </p:nvGrpSpPr>
        <p:grpSpPr>
          <a:xfrm>
            <a:off x="896937" y="1484313"/>
            <a:ext cx="7942263" cy="4792662"/>
            <a:chOff x="1092200" y="1484313"/>
            <a:chExt cx="7942263" cy="4792662"/>
          </a:xfrm>
        </p:grpSpPr>
        <p:graphicFrame>
          <p:nvGraphicFramePr>
            <p:cNvPr id="17" name="Object 29"/>
            <p:cNvGraphicFramePr>
              <a:graphicFrameLocks noChangeAspect="1"/>
            </p:cNvGraphicFramePr>
            <p:nvPr/>
          </p:nvGraphicFramePr>
          <p:xfrm>
            <a:off x="1092200" y="1663700"/>
            <a:ext cx="7942263" cy="4613275"/>
          </p:xfrm>
          <a:graphic>
            <a:graphicData uri="http://schemas.openxmlformats.org/presentationml/2006/ole">
              <p:oleObj spid="_x0000_s3076" r:id="rId4" imgW="7943776" imgH="4615072" progId="Excel.Sheet.8">
                <p:embed/>
              </p:oleObj>
            </a:graphicData>
          </a:graphic>
        </p:graphicFrame>
        <p:sp>
          <p:nvSpPr>
            <p:cNvPr id="18" name="Text Box 7"/>
            <p:cNvSpPr txBox="1">
              <a:spLocks noChangeArrowheads="1"/>
            </p:cNvSpPr>
            <p:nvPr/>
          </p:nvSpPr>
          <p:spPr bwMode="auto">
            <a:xfrm>
              <a:off x="2000250" y="2000250"/>
              <a:ext cx="801688"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1,17</a:t>
              </a:r>
              <a:endParaRPr lang="uk-UA" sz="2000" b="1" dirty="0">
                <a:solidFill>
                  <a:schemeClr val="tx2">
                    <a:lumMod val="95000"/>
                    <a:lumOff val="5000"/>
                  </a:schemeClr>
                </a:solidFill>
              </a:endParaRPr>
            </a:p>
          </p:txBody>
        </p:sp>
        <p:sp>
          <p:nvSpPr>
            <p:cNvPr id="20" name="Text Box 8"/>
            <p:cNvSpPr txBox="1">
              <a:spLocks noChangeArrowheads="1"/>
            </p:cNvSpPr>
            <p:nvPr/>
          </p:nvSpPr>
          <p:spPr bwMode="auto">
            <a:xfrm>
              <a:off x="2714625" y="2428875"/>
              <a:ext cx="857250"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0,96</a:t>
              </a:r>
              <a:endParaRPr lang="uk-UA" sz="2000" b="1" dirty="0">
                <a:solidFill>
                  <a:schemeClr val="tx2">
                    <a:lumMod val="95000"/>
                    <a:lumOff val="5000"/>
                  </a:schemeClr>
                </a:solidFill>
              </a:endParaRPr>
            </a:p>
          </p:txBody>
        </p:sp>
        <p:sp>
          <p:nvSpPr>
            <p:cNvPr id="21" name="Rectangle 12"/>
            <p:cNvSpPr>
              <a:spLocks noChangeArrowheads="1"/>
            </p:cNvSpPr>
            <p:nvPr/>
          </p:nvSpPr>
          <p:spPr bwMode="auto">
            <a:xfrm>
              <a:off x="3500438" y="2857500"/>
              <a:ext cx="714375" cy="3968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defRPr/>
              </a:pPr>
              <a:r>
                <a:rPr lang="en-US" sz="2000" b="1" dirty="0">
                  <a:solidFill>
                    <a:schemeClr val="tx2">
                      <a:lumMod val="95000"/>
                      <a:lumOff val="5000"/>
                    </a:schemeClr>
                  </a:solidFill>
                </a:rPr>
                <a:t>0,8</a:t>
              </a:r>
              <a:r>
                <a:rPr lang="uk-UA" sz="2000" b="1" dirty="0">
                  <a:solidFill>
                    <a:schemeClr val="tx2">
                      <a:lumMod val="95000"/>
                      <a:lumOff val="5000"/>
                    </a:schemeClr>
                  </a:solidFill>
                </a:rPr>
                <a:t>6</a:t>
              </a:r>
            </a:p>
          </p:txBody>
        </p:sp>
        <p:sp>
          <p:nvSpPr>
            <p:cNvPr id="22" name="Text Box 9"/>
            <p:cNvSpPr txBox="1">
              <a:spLocks noChangeArrowheads="1"/>
            </p:cNvSpPr>
            <p:nvPr/>
          </p:nvSpPr>
          <p:spPr bwMode="auto">
            <a:xfrm>
              <a:off x="4214813" y="2928938"/>
              <a:ext cx="715962"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0,8</a:t>
              </a:r>
              <a:r>
                <a:rPr lang="uk-UA" sz="2000" b="1" dirty="0">
                  <a:solidFill>
                    <a:schemeClr val="tx2">
                      <a:lumMod val="95000"/>
                      <a:lumOff val="5000"/>
                    </a:schemeClr>
                  </a:solidFill>
                </a:rPr>
                <a:t>4</a:t>
              </a:r>
            </a:p>
          </p:txBody>
        </p:sp>
        <p:sp>
          <p:nvSpPr>
            <p:cNvPr id="23" name="Text Box 10"/>
            <p:cNvSpPr txBox="1">
              <a:spLocks noChangeArrowheads="1"/>
            </p:cNvSpPr>
            <p:nvPr/>
          </p:nvSpPr>
          <p:spPr bwMode="auto">
            <a:xfrm>
              <a:off x="4929188" y="3000375"/>
              <a:ext cx="714375"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0,85</a:t>
              </a:r>
              <a:endParaRPr lang="uk-UA" sz="2000" b="1" dirty="0">
                <a:solidFill>
                  <a:schemeClr val="tx2">
                    <a:lumMod val="95000"/>
                    <a:lumOff val="5000"/>
                  </a:schemeClr>
                </a:solidFill>
              </a:endParaRPr>
            </a:p>
          </p:txBody>
        </p:sp>
        <p:sp>
          <p:nvSpPr>
            <p:cNvPr id="24" name="Text Box 11"/>
            <p:cNvSpPr txBox="1">
              <a:spLocks noChangeArrowheads="1"/>
            </p:cNvSpPr>
            <p:nvPr/>
          </p:nvSpPr>
          <p:spPr bwMode="auto">
            <a:xfrm>
              <a:off x="5572125" y="3000375"/>
              <a:ext cx="714375"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0,8</a:t>
              </a:r>
              <a:r>
                <a:rPr lang="uk-UA" sz="2000" b="1" dirty="0">
                  <a:solidFill>
                    <a:schemeClr val="tx2">
                      <a:lumMod val="95000"/>
                      <a:lumOff val="5000"/>
                    </a:schemeClr>
                  </a:solidFill>
                </a:rPr>
                <a:t>2</a:t>
              </a:r>
            </a:p>
          </p:txBody>
        </p:sp>
        <p:sp>
          <p:nvSpPr>
            <p:cNvPr id="25" name="Text Box 12"/>
            <p:cNvSpPr txBox="1">
              <a:spLocks noChangeArrowheads="1"/>
            </p:cNvSpPr>
            <p:nvPr/>
          </p:nvSpPr>
          <p:spPr bwMode="auto">
            <a:xfrm>
              <a:off x="7000875" y="3214688"/>
              <a:ext cx="714375" cy="396875"/>
            </a:xfrm>
            <a:prstGeom prst="rect">
              <a:avLst/>
            </a:prstGeom>
            <a:noFill/>
            <a:ln w="9525" algn="ctr">
              <a:noFill/>
              <a:miter lim="800000"/>
              <a:headEnd/>
              <a:tailEnd/>
            </a:ln>
          </p:spPr>
          <p:txBody>
            <a:bodyPr>
              <a:spAutoFit/>
            </a:bodyPr>
            <a:lstStyle/>
            <a:p>
              <a:pPr>
                <a:spcBef>
                  <a:spcPct val="50000"/>
                </a:spcBef>
                <a:defRPr/>
              </a:pPr>
              <a:r>
                <a:rPr lang="uk-UA" sz="2000" b="1" dirty="0">
                  <a:solidFill>
                    <a:schemeClr val="tx2">
                      <a:lumMod val="95000"/>
                      <a:lumOff val="5000"/>
                    </a:schemeClr>
                  </a:solidFill>
                </a:rPr>
                <a:t>0,7</a:t>
              </a:r>
              <a:r>
                <a:rPr lang="en-US" sz="2000" b="1" dirty="0">
                  <a:solidFill>
                    <a:schemeClr val="tx2">
                      <a:lumMod val="95000"/>
                      <a:lumOff val="5000"/>
                    </a:schemeClr>
                  </a:solidFill>
                </a:rPr>
                <a:t>5</a:t>
              </a:r>
              <a:endParaRPr lang="uk-UA" sz="2000" b="1" dirty="0">
                <a:solidFill>
                  <a:schemeClr val="tx2">
                    <a:lumMod val="95000"/>
                    <a:lumOff val="5000"/>
                  </a:schemeClr>
                </a:solidFill>
              </a:endParaRPr>
            </a:p>
          </p:txBody>
        </p:sp>
        <p:sp>
          <p:nvSpPr>
            <p:cNvPr id="26" name="Text Box 4"/>
            <p:cNvSpPr txBox="1">
              <a:spLocks noChangeArrowheads="1"/>
            </p:cNvSpPr>
            <p:nvPr/>
          </p:nvSpPr>
          <p:spPr bwMode="auto">
            <a:xfrm>
              <a:off x="1258888" y="1484313"/>
              <a:ext cx="1143000" cy="396875"/>
            </a:xfrm>
            <a:prstGeom prst="rect">
              <a:avLst/>
            </a:prstGeom>
            <a:noFill/>
            <a:ln w="9525" algn="ctr">
              <a:noFill/>
              <a:miter lim="800000"/>
              <a:headEnd/>
              <a:tailEnd/>
            </a:ln>
          </p:spPr>
          <p:txBody>
            <a:bodyPr>
              <a:spAutoFit/>
            </a:bodyPr>
            <a:lstStyle/>
            <a:p>
              <a:pPr>
                <a:spcBef>
                  <a:spcPct val="50000"/>
                </a:spcBef>
                <a:defRPr/>
              </a:pPr>
              <a:r>
                <a:rPr lang="en-US" sz="2000" b="1" dirty="0">
                  <a:solidFill>
                    <a:schemeClr val="tx2">
                      <a:lumMod val="95000"/>
                      <a:lumOff val="5000"/>
                    </a:schemeClr>
                  </a:solidFill>
                </a:rPr>
                <a:t>% </a:t>
              </a:r>
              <a:r>
                <a:rPr lang="uk-UA" sz="2000" b="1" dirty="0">
                  <a:solidFill>
                    <a:schemeClr val="tx2">
                      <a:lumMod val="95000"/>
                      <a:lumOff val="5000"/>
                    </a:schemeClr>
                  </a:solidFill>
                </a:rPr>
                <a:t>GDP</a:t>
              </a:r>
              <a:endParaRPr lang="uk-UA" sz="2000" b="1" dirty="0">
                <a:solidFill>
                  <a:schemeClr val="tx2">
                    <a:lumMod val="95000"/>
                    <a:lumOff val="5000"/>
                  </a:schemeClr>
                </a:solidFill>
                <a:latin typeface="Calibri" pitchFamily="34" charset="0"/>
              </a:endParaRPr>
            </a:p>
          </p:txBody>
        </p:sp>
        <p:sp>
          <p:nvSpPr>
            <p:cNvPr id="27" name="Text Box 12"/>
            <p:cNvSpPr txBox="1">
              <a:spLocks noChangeArrowheads="1"/>
            </p:cNvSpPr>
            <p:nvPr/>
          </p:nvSpPr>
          <p:spPr bwMode="auto">
            <a:xfrm>
              <a:off x="6286500" y="3214688"/>
              <a:ext cx="714375" cy="396875"/>
            </a:xfrm>
            <a:prstGeom prst="rect">
              <a:avLst/>
            </a:prstGeom>
            <a:noFill/>
            <a:ln w="9525" algn="ctr">
              <a:noFill/>
              <a:miter lim="800000"/>
              <a:headEnd/>
              <a:tailEnd/>
            </a:ln>
          </p:spPr>
          <p:txBody>
            <a:bodyPr>
              <a:spAutoFit/>
            </a:bodyPr>
            <a:lstStyle/>
            <a:p>
              <a:pPr>
                <a:spcBef>
                  <a:spcPct val="50000"/>
                </a:spcBef>
                <a:defRPr/>
              </a:pPr>
              <a:r>
                <a:rPr lang="uk-UA" sz="2000" b="1" dirty="0">
                  <a:solidFill>
                    <a:schemeClr val="tx2">
                      <a:lumMod val="95000"/>
                      <a:lumOff val="5000"/>
                    </a:schemeClr>
                  </a:solidFill>
                </a:rPr>
                <a:t>0,73</a:t>
              </a:r>
            </a:p>
          </p:txBody>
        </p:sp>
        <p:sp>
          <p:nvSpPr>
            <p:cNvPr id="28" name="TextBox 21"/>
            <p:cNvSpPr txBox="1">
              <a:spLocks noChangeArrowheads="1"/>
            </p:cNvSpPr>
            <p:nvPr/>
          </p:nvSpPr>
          <p:spPr bwMode="auto">
            <a:xfrm>
              <a:off x="7786688" y="3143250"/>
              <a:ext cx="714375" cy="400050"/>
            </a:xfrm>
            <a:prstGeom prst="rect">
              <a:avLst/>
            </a:prstGeom>
            <a:noFill/>
            <a:ln w="9525">
              <a:noFill/>
              <a:miter lim="800000"/>
              <a:headEnd/>
              <a:tailEnd/>
            </a:ln>
          </p:spPr>
          <p:txBody>
            <a:bodyPr>
              <a:spAutoFit/>
            </a:bodyPr>
            <a:lstStyle/>
            <a:p>
              <a:r>
                <a:rPr lang="uk-UA" sz="2000" b="1">
                  <a:solidFill>
                    <a:schemeClr val="tx2"/>
                  </a:solidFill>
                </a:rPr>
                <a:t>0,77</a:t>
              </a:r>
              <a:endParaRPr lang="ru-RU" sz="2000" b="1">
                <a:solidFill>
                  <a:schemeClr val="tx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31040" t="8333" r="16252" b="11458"/>
          <a:stretch>
            <a:fillRect/>
          </a:stretch>
        </p:blipFill>
        <p:spPr bwMode="auto">
          <a:xfrm>
            <a:off x="1219200" y="838200"/>
            <a:ext cx="6858000" cy="5867400"/>
          </a:xfrm>
          <a:prstGeom prst="rect">
            <a:avLst/>
          </a:prstGeom>
          <a:noFill/>
          <a:ln w="9525">
            <a:noFill/>
            <a:miter lim="800000"/>
            <a:headEnd/>
            <a:tailEnd/>
          </a:ln>
        </p:spPr>
      </p:pic>
      <p:sp>
        <p:nvSpPr>
          <p:cNvPr id="3" name="Text Box 3"/>
          <p:cNvSpPr txBox="1">
            <a:spLocks noChangeArrowheads="1"/>
          </p:cNvSpPr>
          <p:nvPr/>
        </p:nvSpPr>
        <p:spPr bwMode="auto">
          <a:xfrm>
            <a:off x="1752600" y="228600"/>
            <a:ext cx="5943600" cy="954107"/>
          </a:xfrm>
          <a:prstGeom prst="rect">
            <a:avLst/>
          </a:prstGeom>
          <a:noFill/>
          <a:ln w="9525">
            <a:noFill/>
            <a:miter lim="800000"/>
            <a:headEnd/>
            <a:tailEnd/>
          </a:ln>
        </p:spPr>
        <p:txBody>
          <a:bodyPr wrap="square">
            <a:spAutoFit/>
          </a:bodyPr>
          <a:lstStyle/>
          <a:p>
            <a:pPr algn="ctr"/>
            <a:r>
              <a:rPr lang="en-US" sz="2800" b="1" i="1" dirty="0" smtClean="0">
                <a:solidFill>
                  <a:srgbClr val="0000FF"/>
                </a:solidFill>
                <a:ea typeface="Calibri" pitchFamily="34" charset="0"/>
                <a:cs typeface="Times New Roman" pitchFamily="18" charset="0"/>
              </a:rPr>
              <a:t>RESEARCH STRUCTURE BY SECTOR</a:t>
            </a:r>
          </a:p>
          <a:p>
            <a:pPr algn="ctr"/>
            <a:r>
              <a:rPr lang="en-US" sz="2800" b="1" i="1" dirty="0" smtClean="0">
                <a:solidFill>
                  <a:srgbClr val="0000FF"/>
                </a:solidFill>
                <a:ea typeface="Calibri" pitchFamily="34" charset="0"/>
                <a:cs typeface="Times New Roman" pitchFamily="18" charset="0"/>
              </a:rPr>
              <a:t>UKRAINE</a:t>
            </a:r>
            <a:endParaRPr lang="uk-UA" sz="2800" b="1" i="1" dirty="0">
              <a:solidFill>
                <a:srgbClr val="0000FF"/>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blinds(horizontal)">
                                      <p:cBhvr>
                                        <p:cTn id="11"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31040" t="9375" r="16252" b="11458"/>
          <a:stretch>
            <a:fillRect/>
          </a:stretch>
        </p:blipFill>
        <p:spPr bwMode="auto">
          <a:xfrm>
            <a:off x="1143000" y="914400"/>
            <a:ext cx="6858000" cy="5791200"/>
          </a:xfrm>
          <a:prstGeom prst="rect">
            <a:avLst/>
          </a:prstGeom>
          <a:noFill/>
          <a:ln w="9525">
            <a:noFill/>
            <a:miter lim="800000"/>
            <a:headEnd/>
            <a:tailEnd/>
          </a:ln>
        </p:spPr>
      </p:pic>
      <p:sp>
        <p:nvSpPr>
          <p:cNvPr id="3" name="Text Box 3"/>
          <p:cNvSpPr txBox="1">
            <a:spLocks noChangeArrowheads="1"/>
          </p:cNvSpPr>
          <p:nvPr/>
        </p:nvSpPr>
        <p:spPr bwMode="auto">
          <a:xfrm>
            <a:off x="1600200" y="152400"/>
            <a:ext cx="5943600" cy="954107"/>
          </a:xfrm>
          <a:prstGeom prst="rect">
            <a:avLst/>
          </a:prstGeom>
          <a:noFill/>
          <a:ln w="9525">
            <a:noFill/>
            <a:miter lim="800000"/>
            <a:headEnd/>
            <a:tailEnd/>
          </a:ln>
        </p:spPr>
        <p:txBody>
          <a:bodyPr wrap="square">
            <a:spAutoFit/>
          </a:bodyPr>
          <a:lstStyle/>
          <a:p>
            <a:pPr algn="ctr"/>
            <a:r>
              <a:rPr lang="en-US" sz="2800" b="1" i="1" dirty="0" smtClean="0">
                <a:solidFill>
                  <a:srgbClr val="0000FF"/>
                </a:solidFill>
                <a:ea typeface="Calibri" pitchFamily="34" charset="0"/>
                <a:cs typeface="Times New Roman" pitchFamily="18" charset="0"/>
              </a:rPr>
              <a:t>RESEARCH STRUCTURE BY SECTOR</a:t>
            </a:r>
          </a:p>
          <a:p>
            <a:pPr algn="ctr"/>
            <a:r>
              <a:rPr lang="en-US" sz="2800" b="1" i="1" dirty="0" smtClean="0">
                <a:solidFill>
                  <a:srgbClr val="0000FF"/>
                </a:solidFill>
                <a:ea typeface="Calibri" pitchFamily="34" charset="0"/>
                <a:cs typeface="Times New Roman" pitchFamily="18" charset="0"/>
              </a:rPr>
              <a:t>USA</a:t>
            </a:r>
            <a:endParaRPr lang="uk-UA" sz="2800" b="1" i="1" dirty="0">
              <a:solidFill>
                <a:srgbClr val="0000FF"/>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blinds(horizontal)">
                                      <p:cBhvr>
                                        <p:cTn id="1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9"/>
          <p:cNvSpPr txBox="1">
            <a:spLocks noChangeArrowheads="1"/>
          </p:cNvSpPr>
          <p:nvPr/>
        </p:nvSpPr>
        <p:spPr bwMode="auto">
          <a:xfrm>
            <a:off x="914400" y="2971800"/>
            <a:ext cx="7315200" cy="1107996"/>
          </a:xfrm>
          <a:prstGeom prst="rect">
            <a:avLst/>
          </a:prstGeom>
          <a:noFill/>
          <a:ln w="9525">
            <a:solidFill>
              <a:schemeClr val="tx1"/>
            </a:solidFill>
            <a:miter lim="800000"/>
            <a:headEnd/>
            <a:tailEnd/>
          </a:ln>
        </p:spPr>
        <p:txBody>
          <a:bodyPr>
            <a:spAutoFit/>
          </a:bodyPr>
          <a:lstStyle/>
          <a:p>
            <a:pPr algn="ctr"/>
            <a:r>
              <a:rPr lang="en-US" sz="2400" b="1" dirty="0" smtClean="0">
                <a:latin typeface="Calibri" pitchFamily="34" charset="0"/>
              </a:rPr>
              <a:t>Science Committee of Advisors on Science and Technology</a:t>
            </a:r>
            <a:r>
              <a:rPr lang="uk-UA" sz="2400" b="1" dirty="0" smtClean="0">
                <a:latin typeface="Calibri" pitchFamily="34" charset="0"/>
              </a:rPr>
              <a:t>:  </a:t>
            </a:r>
            <a:endParaRPr lang="en-US" sz="2400" b="1" dirty="0">
              <a:latin typeface="Calibri" pitchFamily="34" charset="0"/>
            </a:endParaRPr>
          </a:p>
          <a:p>
            <a:pPr algn="ctr"/>
            <a:r>
              <a:rPr lang="en-US" b="1" dirty="0" smtClean="0">
                <a:latin typeface="Calibri" pitchFamily="34" charset="0"/>
              </a:rPr>
              <a:t>PM Assistant and 20+ best representatives from R&amp;D including foreigners</a:t>
            </a:r>
            <a:endParaRPr lang="en-US" b="1" dirty="0">
              <a:latin typeface="Calibri" pitchFamily="34" charset="0"/>
            </a:endParaRPr>
          </a:p>
        </p:txBody>
      </p:sp>
      <p:sp>
        <p:nvSpPr>
          <p:cNvPr id="18434" name="Text Box 10"/>
          <p:cNvSpPr txBox="1">
            <a:spLocks noChangeArrowheads="1"/>
          </p:cNvSpPr>
          <p:nvPr/>
        </p:nvSpPr>
        <p:spPr bwMode="auto">
          <a:xfrm>
            <a:off x="762000" y="152400"/>
            <a:ext cx="7467600" cy="2369880"/>
          </a:xfrm>
          <a:prstGeom prst="rect">
            <a:avLst/>
          </a:prstGeom>
          <a:noFill/>
          <a:ln w="9525">
            <a:noFill/>
            <a:miter lim="800000"/>
            <a:headEnd/>
            <a:tailEnd/>
          </a:ln>
        </p:spPr>
        <p:txBody>
          <a:bodyPr wrap="square">
            <a:spAutoFit/>
          </a:bodyPr>
          <a:lstStyle/>
          <a:p>
            <a:pPr algn="ctr"/>
            <a:r>
              <a:rPr lang="en-US" sz="2800" b="1" i="1" dirty="0" smtClean="0">
                <a:solidFill>
                  <a:srgbClr val="0070C0"/>
                </a:solidFill>
                <a:latin typeface="Calibri" pitchFamily="34" charset="0"/>
              </a:rPr>
              <a:t>EVOLUTION OF IDEAS</a:t>
            </a:r>
          </a:p>
          <a:p>
            <a:pPr algn="ctr"/>
            <a:endParaRPr lang="uk-UA" sz="2400" b="1" i="1" dirty="0">
              <a:solidFill>
                <a:srgbClr val="0070C0"/>
              </a:solidFill>
              <a:latin typeface="Calibri" pitchFamily="34" charset="0"/>
            </a:endParaRPr>
          </a:p>
          <a:p>
            <a:pPr algn="ctr"/>
            <a:r>
              <a:rPr lang="en-US" sz="2400" b="1" i="1" dirty="0" smtClean="0">
                <a:solidFill>
                  <a:srgbClr val="0070C0"/>
                </a:solidFill>
                <a:latin typeface="Calibri" pitchFamily="34" charset="0"/>
              </a:rPr>
              <a:t>What kind of entities should be responsible for the science, technology and innovation development?</a:t>
            </a:r>
            <a:r>
              <a:rPr lang="uk-UA" sz="2400" b="1" dirty="0" smtClean="0">
                <a:solidFill>
                  <a:srgbClr val="0070C0"/>
                </a:solidFill>
                <a:latin typeface="Calibri" pitchFamily="34" charset="0"/>
              </a:rPr>
              <a:t> </a:t>
            </a:r>
            <a:endParaRPr lang="uk-UA" sz="2400" b="1" dirty="0">
              <a:solidFill>
                <a:srgbClr val="0070C0"/>
              </a:solidFill>
              <a:latin typeface="Calibri" pitchFamily="34" charset="0"/>
            </a:endParaRPr>
          </a:p>
          <a:p>
            <a:pPr algn="ctr"/>
            <a:endParaRPr lang="en-US" sz="2400" b="1" dirty="0" smtClean="0">
              <a:latin typeface="Calibri" pitchFamily="34" charset="0"/>
            </a:endParaRPr>
          </a:p>
          <a:p>
            <a:pPr algn="ctr"/>
            <a:endParaRPr lang="en-US" sz="2400" b="1" dirty="0">
              <a:latin typeface="Calibri" pitchFamily="34" charset="0"/>
            </a:endParaRPr>
          </a:p>
        </p:txBody>
      </p:sp>
      <p:sp>
        <p:nvSpPr>
          <p:cNvPr id="18435" name="Text Box 11"/>
          <p:cNvSpPr txBox="1">
            <a:spLocks noChangeArrowheads="1"/>
          </p:cNvSpPr>
          <p:nvPr/>
        </p:nvSpPr>
        <p:spPr bwMode="auto">
          <a:xfrm>
            <a:off x="914400" y="4038600"/>
            <a:ext cx="7315200" cy="1292662"/>
          </a:xfrm>
          <a:prstGeom prst="rect">
            <a:avLst/>
          </a:prstGeom>
          <a:noFill/>
          <a:ln w="9525">
            <a:solidFill>
              <a:schemeClr val="tx1"/>
            </a:solidFill>
            <a:miter lim="800000"/>
            <a:headEnd/>
            <a:tailEnd/>
          </a:ln>
        </p:spPr>
        <p:txBody>
          <a:bodyPr>
            <a:spAutoFit/>
          </a:bodyPr>
          <a:lstStyle/>
          <a:p>
            <a:pPr algn="ctr"/>
            <a:r>
              <a:rPr lang="en-US" sz="2400" b="1" dirty="0" smtClean="0">
                <a:latin typeface="Calibri" pitchFamily="34" charset="0"/>
              </a:rPr>
              <a:t>Executive Committee</a:t>
            </a:r>
            <a:r>
              <a:rPr lang="uk-UA" sz="2400" b="1" dirty="0" smtClean="0">
                <a:latin typeface="Calibri" pitchFamily="34" charset="0"/>
              </a:rPr>
              <a:t>: </a:t>
            </a:r>
            <a:endParaRPr lang="en-US" sz="2400" b="1" dirty="0">
              <a:latin typeface="Calibri" pitchFamily="34" charset="0"/>
            </a:endParaRPr>
          </a:p>
          <a:p>
            <a:pPr algn="ctr"/>
            <a:r>
              <a:rPr lang="en-US" b="1" dirty="0" smtClean="0">
                <a:latin typeface="Calibri" pitchFamily="34" charset="0"/>
              </a:rPr>
              <a:t>President, PM, PM Assistant, Ministers and Executives from all Governmental branches and Agencies responsible for Science and Technology</a:t>
            </a:r>
            <a:endParaRPr lang="en-US" b="1" dirty="0">
              <a:latin typeface="Calibri" pitchFamily="34" charset="0"/>
            </a:endParaRPr>
          </a:p>
        </p:txBody>
      </p:sp>
      <p:sp>
        <p:nvSpPr>
          <p:cNvPr id="5" name="Овал 4"/>
          <p:cNvSpPr/>
          <p:nvPr/>
        </p:nvSpPr>
        <p:spPr>
          <a:xfrm>
            <a:off x="381000" y="2743200"/>
            <a:ext cx="83820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5791200"/>
            <a:ext cx="5762475" cy="830997"/>
          </a:xfrm>
          <a:prstGeom prst="rect">
            <a:avLst/>
          </a:prstGeom>
          <a:noFill/>
        </p:spPr>
        <p:txBody>
          <a:bodyPr wrap="none" rtlCol="0">
            <a:spAutoFit/>
          </a:bodyPr>
          <a:lstStyle/>
          <a:p>
            <a:pPr algn="ctr"/>
            <a:r>
              <a:rPr lang="en-US" sz="2400" b="1" dirty="0" smtClean="0">
                <a:solidFill>
                  <a:srgbClr val="0070C0"/>
                </a:solidFill>
                <a:latin typeface="Calibri" pitchFamily="34" charset="0"/>
              </a:rPr>
              <a:t>National Council on Science and Technology</a:t>
            </a:r>
          </a:p>
          <a:p>
            <a:pPr algn="ctr"/>
            <a:r>
              <a:rPr lang="en-US" sz="2400" b="1" dirty="0" smtClean="0">
                <a:solidFill>
                  <a:srgbClr val="0070C0"/>
                </a:solidFill>
                <a:latin typeface="Calibri" pitchFamily="34" charset="0"/>
              </a:rPr>
              <a:t>(National Assembly)</a:t>
            </a:r>
            <a:endParaRPr lang="en-US" sz="2400" b="1" dirty="0">
              <a:solidFill>
                <a:srgbClr val="0070C0"/>
              </a:solidFill>
            </a:endParaRPr>
          </a:p>
        </p:txBody>
      </p:sp>
      <p:sp>
        <p:nvSpPr>
          <p:cNvPr id="7" name="TextBox 6"/>
          <p:cNvSpPr txBox="1"/>
          <p:nvPr/>
        </p:nvSpPr>
        <p:spPr>
          <a:xfrm>
            <a:off x="672105" y="2096869"/>
            <a:ext cx="8014695" cy="830997"/>
          </a:xfrm>
          <a:prstGeom prst="rect">
            <a:avLst/>
          </a:prstGeom>
          <a:noFill/>
        </p:spPr>
        <p:txBody>
          <a:bodyPr wrap="none" rtlCol="0">
            <a:spAutoFit/>
          </a:bodyPr>
          <a:lstStyle/>
          <a:p>
            <a:r>
              <a:rPr lang="en-US" sz="2400" b="1" dirty="0" smtClean="0">
                <a:latin typeface="Calibri" pitchFamily="34" charset="0"/>
              </a:rPr>
              <a:t>Prime Minister Assistant/Advisor on Science and Technology?</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blinds(horizontal)">
                                      <p:cBhvr>
                                        <p:cTn id="17" dur="500"/>
                                        <p:tgtEl>
                                          <p:spTgt spid="184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blinds(horizontal)">
                                      <p:cBhvr>
                                        <p:cTn id="22" dur="500"/>
                                        <p:tgtEl>
                                          <p:spTgt spid="184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18434" grpId="0"/>
      <p:bldP spid="18435"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971550" y="476250"/>
            <a:ext cx="1466850" cy="461665"/>
          </a:xfrm>
          <a:prstGeom prst="rect">
            <a:avLst/>
          </a:prstGeom>
          <a:noFill/>
          <a:ln w="9525">
            <a:noFill/>
            <a:miter lim="800000"/>
            <a:headEnd/>
            <a:tailEnd/>
          </a:ln>
        </p:spPr>
        <p:txBody>
          <a:bodyPr wrap="square">
            <a:spAutoFit/>
          </a:bodyPr>
          <a:lstStyle/>
          <a:p>
            <a:r>
              <a:rPr lang="en-US" sz="2400" dirty="0" smtClean="0">
                <a:latin typeface="Calibri" pitchFamily="34" charset="0"/>
              </a:rPr>
              <a:t>President</a:t>
            </a:r>
            <a:endParaRPr lang="en-US" sz="2400" dirty="0">
              <a:latin typeface="Calibri" pitchFamily="34" charset="0"/>
            </a:endParaRPr>
          </a:p>
        </p:txBody>
      </p:sp>
      <p:sp>
        <p:nvSpPr>
          <p:cNvPr id="22530" name="Text Box 6"/>
          <p:cNvSpPr txBox="1">
            <a:spLocks noChangeArrowheads="1"/>
          </p:cNvSpPr>
          <p:nvPr/>
        </p:nvSpPr>
        <p:spPr bwMode="auto">
          <a:xfrm>
            <a:off x="6705600" y="404813"/>
            <a:ext cx="1676400" cy="461665"/>
          </a:xfrm>
          <a:prstGeom prst="rect">
            <a:avLst/>
          </a:prstGeom>
          <a:noFill/>
          <a:ln w="9525">
            <a:noFill/>
            <a:miter lim="800000"/>
            <a:headEnd/>
            <a:tailEnd/>
          </a:ln>
        </p:spPr>
        <p:txBody>
          <a:bodyPr>
            <a:spAutoFit/>
          </a:bodyPr>
          <a:lstStyle/>
          <a:p>
            <a:r>
              <a:rPr lang="en-US" sz="2400" dirty="0" smtClean="0">
                <a:latin typeface="Calibri" pitchFamily="34" charset="0"/>
              </a:rPr>
              <a:t>Parliament</a:t>
            </a:r>
            <a:endParaRPr lang="uk-UA" sz="2400" dirty="0">
              <a:latin typeface="Calibri" pitchFamily="34" charset="0"/>
            </a:endParaRPr>
          </a:p>
        </p:txBody>
      </p:sp>
      <p:sp>
        <p:nvSpPr>
          <p:cNvPr id="22531" name="Text Box 7"/>
          <p:cNvSpPr txBox="1">
            <a:spLocks noChangeArrowheads="1"/>
          </p:cNvSpPr>
          <p:nvPr/>
        </p:nvSpPr>
        <p:spPr bwMode="auto">
          <a:xfrm>
            <a:off x="3241051" y="849868"/>
            <a:ext cx="2663486" cy="369332"/>
          </a:xfrm>
          <a:prstGeom prst="rect">
            <a:avLst/>
          </a:prstGeom>
          <a:noFill/>
          <a:ln w="9525">
            <a:noFill/>
            <a:miter lim="800000"/>
            <a:headEnd/>
            <a:tailEnd/>
          </a:ln>
        </p:spPr>
        <p:txBody>
          <a:bodyPr wrap="none">
            <a:spAutoFit/>
          </a:bodyPr>
          <a:lstStyle/>
          <a:p>
            <a:pPr algn="ctr"/>
            <a:r>
              <a:rPr lang="en-US" b="1" dirty="0" smtClean="0">
                <a:latin typeface="Calibri" pitchFamily="34" charset="0"/>
              </a:rPr>
              <a:t>Preparation of the Budget</a:t>
            </a:r>
            <a:endParaRPr lang="en-US" b="1" dirty="0">
              <a:latin typeface="Calibri" pitchFamily="34" charset="0"/>
            </a:endParaRPr>
          </a:p>
        </p:txBody>
      </p:sp>
      <p:sp>
        <p:nvSpPr>
          <p:cNvPr id="22532" name="AutoShape 8"/>
          <p:cNvSpPr>
            <a:spLocks noChangeArrowheads="1"/>
          </p:cNvSpPr>
          <p:nvPr/>
        </p:nvSpPr>
        <p:spPr bwMode="auto">
          <a:xfrm>
            <a:off x="2843213" y="188913"/>
            <a:ext cx="3600450" cy="1792288"/>
          </a:xfrm>
          <a:prstGeom prst="leftRightArrow">
            <a:avLst>
              <a:gd name="adj1" fmla="val 50000"/>
              <a:gd name="adj2" fmla="val 55588"/>
            </a:avLst>
          </a:prstGeom>
          <a:noFill/>
          <a:ln w="9525">
            <a:solidFill>
              <a:schemeClr val="tx1"/>
            </a:solidFill>
            <a:miter lim="800000"/>
            <a:headEnd/>
            <a:tailEnd/>
          </a:ln>
        </p:spPr>
        <p:txBody>
          <a:bodyPr wrap="none" anchor="ctr"/>
          <a:lstStyle/>
          <a:p>
            <a:endParaRPr lang="uk-UA">
              <a:latin typeface="Calibri" pitchFamily="34" charset="0"/>
            </a:endParaRPr>
          </a:p>
        </p:txBody>
      </p:sp>
      <p:sp>
        <p:nvSpPr>
          <p:cNvPr id="22533" name="Rectangle 34"/>
          <p:cNvSpPr>
            <a:spLocks noChangeArrowheads="1"/>
          </p:cNvSpPr>
          <p:nvPr/>
        </p:nvSpPr>
        <p:spPr bwMode="auto">
          <a:xfrm>
            <a:off x="755650" y="457200"/>
            <a:ext cx="1871663" cy="457200"/>
          </a:xfrm>
          <a:prstGeom prst="rect">
            <a:avLst/>
          </a:prstGeom>
          <a:noFill/>
          <a:ln w="9525">
            <a:solidFill>
              <a:schemeClr val="tx1"/>
            </a:solidFill>
            <a:miter lim="800000"/>
            <a:headEnd/>
            <a:tailEnd/>
          </a:ln>
        </p:spPr>
        <p:txBody>
          <a:bodyPr wrap="none" anchor="ctr"/>
          <a:lstStyle/>
          <a:p>
            <a:endParaRPr lang="uk-UA">
              <a:latin typeface="Calibri" pitchFamily="34" charset="0"/>
            </a:endParaRPr>
          </a:p>
        </p:txBody>
      </p:sp>
      <p:sp>
        <p:nvSpPr>
          <p:cNvPr id="22535" name="Rectangle 36"/>
          <p:cNvSpPr>
            <a:spLocks noChangeArrowheads="1"/>
          </p:cNvSpPr>
          <p:nvPr/>
        </p:nvSpPr>
        <p:spPr bwMode="auto">
          <a:xfrm>
            <a:off x="6588125" y="333375"/>
            <a:ext cx="1871663" cy="865188"/>
          </a:xfrm>
          <a:prstGeom prst="rect">
            <a:avLst/>
          </a:prstGeom>
          <a:noFill/>
          <a:ln w="9525">
            <a:solidFill>
              <a:schemeClr val="tx1"/>
            </a:solidFill>
            <a:miter lim="800000"/>
            <a:headEnd/>
            <a:tailEnd/>
          </a:ln>
        </p:spPr>
        <p:txBody>
          <a:bodyPr wrap="none" anchor="ctr"/>
          <a:lstStyle/>
          <a:p>
            <a:endParaRPr lang="uk-UA">
              <a:latin typeface="Calibri" pitchFamily="34" charset="0"/>
            </a:endParaRPr>
          </a:p>
        </p:txBody>
      </p:sp>
      <p:sp>
        <p:nvSpPr>
          <p:cNvPr id="22536" name="Text Box 37"/>
          <p:cNvSpPr txBox="1">
            <a:spLocks noChangeArrowheads="1"/>
          </p:cNvSpPr>
          <p:nvPr/>
        </p:nvSpPr>
        <p:spPr bwMode="auto">
          <a:xfrm>
            <a:off x="6640513" y="762000"/>
            <a:ext cx="1747837" cy="369332"/>
          </a:xfrm>
          <a:prstGeom prst="rect">
            <a:avLst/>
          </a:prstGeom>
          <a:noFill/>
          <a:ln w="9525">
            <a:noFill/>
            <a:miter lim="800000"/>
            <a:headEnd/>
            <a:tailEnd/>
          </a:ln>
        </p:spPr>
        <p:txBody>
          <a:bodyPr>
            <a:spAutoFit/>
          </a:bodyPr>
          <a:lstStyle/>
          <a:p>
            <a:pPr algn="ctr"/>
            <a:r>
              <a:rPr lang="uk-UA" sz="1200" dirty="0" smtClean="0">
                <a:latin typeface="Calibri" pitchFamily="34" charset="0"/>
              </a:rPr>
              <a:t>(</a:t>
            </a:r>
            <a:r>
              <a:rPr lang="en-US" dirty="0" smtClean="0">
                <a:latin typeface="Calibri" pitchFamily="34" charset="0"/>
              </a:rPr>
              <a:t>Committees</a:t>
            </a:r>
            <a:r>
              <a:rPr lang="uk-UA" sz="1200" dirty="0" smtClean="0">
                <a:latin typeface="Calibri" pitchFamily="34" charset="0"/>
              </a:rPr>
              <a:t>)</a:t>
            </a:r>
            <a:endParaRPr lang="en-US" sz="1200" dirty="0">
              <a:latin typeface="Calibri" pitchFamily="34" charset="0"/>
            </a:endParaRPr>
          </a:p>
        </p:txBody>
      </p:sp>
      <p:grpSp>
        <p:nvGrpSpPr>
          <p:cNvPr id="2" name="Группа 26"/>
          <p:cNvGrpSpPr>
            <a:grpSpLocks/>
          </p:cNvGrpSpPr>
          <p:nvPr/>
        </p:nvGrpSpPr>
        <p:grpSpPr bwMode="auto">
          <a:xfrm>
            <a:off x="1066800" y="1981200"/>
            <a:ext cx="7010400" cy="1981200"/>
            <a:chOff x="609600" y="1600200"/>
            <a:chExt cx="7010400" cy="1981200"/>
          </a:xfrm>
        </p:grpSpPr>
        <p:sp>
          <p:nvSpPr>
            <p:cNvPr id="22554" name="Text Box 18"/>
            <p:cNvSpPr txBox="1">
              <a:spLocks noChangeArrowheads="1"/>
            </p:cNvSpPr>
            <p:nvPr/>
          </p:nvSpPr>
          <p:spPr bwMode="auto">
            <a:xfrm>
              <a:off x="3505200" y="2152471"/>
              <a:ext cx="3810000" cy="1200329"/>
            </a:xfrm>
            <a:prstGeom prst="rect">
              <a:avLst/>
            </a:prstGeom>
            <a:noFill/>
            <a:ln w="9525">
              <a:solidFill>
                <a:schemeClr val="tx1"/>
              </a:solidFill>
              <a:miter lim="800000"/>
              <a:headEnd/>
              <a:tailEnd/>
            </a:ln>
          </p:spPr>
          <p:txBody>
            <a:bodyPr>
              <a:spAutoFit/>
            </a:bodyPr>
            <a:lstStyle/>
            <a:p>
              <a:r>
                <a:rPr lang="en-US" dirty="0" smtClean="0">
                  <a:latin typeface="Calibri" pitchFamily="34" charset="0"/>
                </a:rPr>
                <a:t>Fund for Fundamental Research</a:t>
              </a:r>
              <a:endParaRPr lang="uk-UA" dirty="0">
                <a:latin typeface="Calibri" pitchFamily="34" charset="0"/>
              </a:endParaRPr>
            </a:p>
            <a:p>
              <a:r>
                <a:rPr lang="en-US" dirty="0" smtClean="0">
                  <a:latin typeface="Calibri" pitchFamily="34" charset="0"/>
                </a:rPr>
                <a:t>Fund for Applied Research</a:t>
              </a:r>
              <a:endParaRPr lang="uk-UA" dirty="0">
                <a:latin typeface="Calibri" pitchFamily="34" charset="0"/>
              </a:endParaRPr>
            </a:p>
            <a:p>
              <a:r>
                <a:rPr lang="en-US" dirty="0" smtClean="0">
                  <a:latin typeface="Calibri" pitchFamily="34" charset="0"/>
                </a:rPr>
                <a:t>Fund for Innovative Programs</a:t>
              </a:r>
              <a:endParaRPr lang="uk-UA" dirty="0">
                <a:latin typeface="Calibri" pitchFamily="34" charset="0"/>
              </a:endParaRPr>
            </a:p>
            <a:p>
              <a:r>
                <a:rPr lang="en-US" dirty="0" smtClean="0">
                  <a:latin typeface="Calibri" pitchFamily="34" charset="0"/>
                </a:rPr>
                <a:t>Fund for Start-ups Support</a:t>
              </a:r>
              <a:endParaRPr lang="uk-UA" dirty="0">
                <a:latin typeface="Calibri" pitchFamily="34" charset="0"/>
              </a:endParaRPr>
            </a:p>
          </p:txBody>
        </p:sp>
        <p:sp>
          <p:nvSpPr>
            <p:cNvPr id="22555" name="Прямоугольник 17"/>
            <p:cNvSpPr>
              <a:spLocks noChangeArrowheads="1"/>
            </p:cNvSpPr>
            <p:nvPr/>
          </p:nvSpPr>
          <p:spPr bwMode="auto">
            <a:xfrm>
              <a:off x="2096533" y="2209800"/>
              <a:ext cx="1180067" cy="369332"/>
            </a:xfrm>
            <a:prstGeom prst="rect">
              <a:avLst/>
            </a:prstGeom>
            <a:noFill/>
            <a:ln w="9525">
              <a:solidFill>
                <a:schemeClr val="tx1"/>
              </a:solidFill>
              <a:miter lim="800000"/>
              <a:headEnd/>
              <a:tailEnd/>
            </a:ln>
          </p:spPr>
          <p:txBody>
            <a:bodyPr wrap="none">
              <a:spAutoFit/>
            </a:bodyPr>
            <a:lstStyle/>
            <a:p>
              <a:r>
                <a:rPr lang="en-US" dirty="0" smtClean="0">
                  <a:solidFill>
                    <a:srgbClr val="000000"/>
                  </a:solidFill>
                  <a:latin typeface="Calibri" pitchFamily="34" charset="0"/>
                </a:rPr>
                <a:t>DIRECTOR</a:t>
              </a:r>
              <a:r>
                <a:rPr lang="uk-UA" dirty="0" smtClean="0">
                  <a:solidFill>
                    <a:srgbClr val="000000"/>
                  </a:solidFill>
                  <a:latin typeface="Calibri" pitchFamily="34" charset="0"/>
                </a:rPr>
                <a:t> </a:t>
              </a:r>
              <a:endParaRPr lang="en-US" dirty="0">
                <a:latin typeface="Calibri" pitchFamily="34" charset="0"/>
              </a:endParaRPr>
            </a:p>
          </p:txBody>
        </p:sp>
        <p:sp>
          <p:nvSpPr>
            <p:cNvPr id="22556" name="Прямоугольник 18"/>
            <p:cNvSpPr>
              <a:spLocks noChangeArrowheads="1"/>
            </p:cNvSpPr>
            <p:nvPr/>
          </p:nvSpPr>
          <p:spPr bwMode="auto">
            <a:xfrm>
              <a:off x="788819" y="2743200"/>
              <a:ext cx="1954381" cy="646331"/>
            </a:xfrm>
            <a:prstGeom prst="rect">
              <a:avLst/>
            </a:prstGeom>
            <a:noFill/>
            <a:ln w="12700">
              <a:solidFill>
                <a:schemeClr val="tx1"/>
              </a:solidFill>
              <a:miter lim="800000"/>
              <a:headEnd/>
              <a:tailEnd/>
            </a:ln>
          </p:spPr>
          <p:txBody>
            <a:bodyPr>
              <a:spAutoFit/>
            </a:bodyPr>
            <a:lstStyle/>
            <a:p>
              <a:pPr algn="ctr"/>
              <a:r>
                <a:rPr lang="en-US" dirty="0" smtClean="0">
                  <a:solidFill>
                    <a:srgbClr val="000000"/>
                  </a:solidFill>
                  <a:latin typeface="Calibri" pitchFamily="34" charset="0"/>
                </a:rPr>
                <a:t>NATIONAL ASSEMBLY</a:t>
              </a:r>
              <a:endParaRPr lang="en-US" dirty="0">
                <a:solidFill>
                  <a:srgbClr val="000000"/>
                </a:solidFill>
                <a:latin typeface="Calibri" pitchFamily="34" charset="0"/>
              </a:endParaRPr>
            </a:p>
          </p:txBody>
        </p:sp>
        <p:grpSp>
          <p:nvGrpSpPr>
            <p:cNvPr id="3" name="Группа 24"/>
            <p:cNvGrpSpPr>
              <a:grpSpLocks/>
            </p:cNvGrpSpPr>
            <p:nvPr/>
          </p:nvGrpSpPr>
          <p:grpSpPr bwMode="auto">
            <a:xfrm>
              <a:off x="609600" y="1600200"/>
              <a:ext cx="7010400" cy="1981200"/>
              <a:chOff x="609600" y="1600200"/>
              <a:chExt cx="6400800" cy="1981200"/>
            </a:xfrm>
          </p:grpSpPr>
          <p:sp>
            <p:nvSpPr>
              <p:cNvPr id="20" name="Прямоугольник 19"/>
              <p:cNvSpPr/>
              <p:nvPr/>
            </p:nvSpPr>
            <p:spPr>
              <a:xfrm>
                <a:off x="609600" y="1600200"/>
                <a:ext cx="64008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Прямая соединительная линия 21"/>
              <p:cNvCxnSpPr/>
              <p:nvPr/>
            </p:nvCxnSpPr>
            <p:spPr>
              <a:xfrm>
                <a:off x="609600" y="1981200"/>
                <a:ext cx="640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58" name="TextBox 22"/>
            <p:cNvSpPr txBox="1">
              <a:spLocks noChangeArrowheads="1"/>
            </p:cNvSpPr>
            <p:nvPr/>
          </p:nvSpPr>
          <p:spPr bwMode="auto">
            <a:xfrm>
              <a:off x="2151486" y="1600200"/>
              <a:ext cx="3639714" cy="461665"/>
            </a:xfrm>
            <a:prstGeom prst="rect">
              <a:avLst/>
            </a:prstGeom>
            <a:noFill/>
            <a:ln w="9525">
              <a:noFill/>
              <a:miter lim="800000"/>
              <a:headEnd/>
              <a:tailEnd/>
            </a:ln>
          </p:spPr>
          <p:txBody>
            <a:bodyPr wrap="none">
              <a:spAutoFit/>
            </a:bodyPr>
            <a:lstStyle/>
            <a:p>
              <a:r>
                <a:rPr lang="en-US" sz="2400" dirty="0" smtClean="0">
                  <a:latin typeface="Calibri" pitchFamily="34" charset="0"/>
                </a:rPr>
                <a:t>NATIONAL RESEARCH FUND</a:t>
              </a:r>
              <a:endParaRPr lang="en-US" sz="2400" dirty="0">
                <a:latin typeface="Calibri" pitchFamily="34" charset="0"/>
              </a:endParaRPr>
            </a:p>
          </p:txBody>
        </p:sp>
        <p:sp>
          <p:nvSpPr>
            <p:cNvPr id="24" name="Двойная стрелка вверх/вниз 23"/>
            <p:cNvSpPr/>
            <p:nvPr/>
          </p:nvSpPr>
          <p:spPr>
            <a:xfrm rot="5400000">
              <a:off x="3009900" y="2705100"/>
              <a:ext cx="228600" cy="609600"/>
            </a:xfrm>
            <a:prstGeom prst="upDown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39"/>
          <p:cNvGrpSpPr>
            <a:grpSpLocks/>
          </p:cNvGrpSpPr>
          <p:nvPr/>
        </p:nvGrpSpPr>
        <p:grpSpPr bwMode="auto">
          <a:xfrm>
            <a:off x="6934200" y="4495800"/>
            <a:ext cx="1798638" cy="1655763"/>
            <a:chOff x="4513" y="3113"/>
            <a:chExt cx="1133" cy="1043"/>
          </a:xfrm>
        </p:grpSpPr>
        <p:sp>
          <p:nvSpPr>
            <p:cNvPr id="22552" name="Text Box 20"/>
            <p:cNvSpPr txBox="1">
              <a:spLocks noChangeArrowheads="1"/>
            </p:cNvSpPr>
            <p:nvPr/>
          </p:nvSpPr>
          <p:spPr bwMode="auto">
            <a:xfrm>
              <a:off x="4513" y="3209"/>
              <a:ext cx="1133" cy="931"/>
            </a:xfrm>
            <a:prstGeom prst="rect">
              <a:avLst/>
            </a:prstGeom>
            <a:noFill/>
            <a:ln w="9525">
              <a:noFill/>
              <a:miter lim="800000"/>
              <a:headEnd/>
              <a:tailEnd/>
            </a:ln>
          </p:spPr>
          <p:txBody>
            <a:bodyPr>
              <a:spAutoFit/>
            </a:bodyPr>
            <a:lstStyle/>
            <a:p>
              <a:pPr algn="ctr"/>
              <a:r>
                <a:rPr lang="en-US" dirty="0" smtClean="0">
                  <a:latin typeface="Calibri" pitchFamily="34" charset="0"/>
                </a:rPr>
                <a:t>INSTITUTES</a:t>
              </a:r>
              <a:r>
                <a:rPr lang="uk-UA" dirty="0" smtClean="0">
                  <a:latin typeface="Calibri" pitchFamily="34" charset="0"/>
                </a:rPr>
                <a:t>,</a:t>
              </a:r>
              <a:endParaRPr lang="uk-UA" dirty="0">
                <a:latin typeface="Calibri" pitchFamily="34" charset="0"/>
              </a:endParaRPr>
            </a:p>
            <a:p>
              <a:pPr algn="ctr"/>
              <a:r>
                <a:rPr lang="en-US" dirty="0" smtClean="0">
                  <a:latin typeface="Calibri" pitchFamily="34" charset="0"/>
                </a:rPr>
                <a:t>UNIVERSITIES,</a:t>
              </a:r>
              <a:endParaRPr lang="uk-UA" dirty="0">
                <a:latin typeface="Calibri" pitchFamily="34" charset="0"/>
              </a:endParaRPr>
            </a:p>
            <a:p>
              <a:pPr algn="ctr"/>
              <a:r>
                <a:rPr lang="en-US" dirty="0" smtClean="0">
                  <a:latin typeface="Calibri" pitchFamily="34" charset="0"/>
                </a:rPr>
                <a:t>LABORATORIES</a:t>
              </a:r>
              <a:r>
                <a:rPr lang="uk-UA" dirty="0" smtClean="0">
                  <a:latin typeface="Calibri" pitchFamily="34" charset="0"/>
                </a:rPr>
                <a:t> (</a:t>
              </a:r>
              <a:r>
                <a:rPr lang="en-US" dirty="0" smtClean="0">
                  <a:latin typeface="Calibri" pitchFamily="34" charset="0"/>
                </a:rPr>
                <a:t>GRANTS &amp; CONTRACTS</a:t>
              </a:r>
              <a:r>
                <a:rPr lang="uk-UA" dirty="0" smtClean="0">
                  <a:latin typeface="Calibri" pitchFamily="34" charset="0"/>
                </a:rPr>
                <a:t>)</a:t>
              </a:r>
              <a:endParaRPr lang="en-US" dirty="0">
                <a:latin typeface="Calibri" pitchFamily="34" charset="0"/>
              </a:endParaRPr>
            </a:p>
          </p:txBody>
        </p:sp>
        <p:sp>
          <p:nvSpPr>
            <p:cNvPr id="22553" name="Rectangle 31"/>
            <p:cNvSpPr>
              <a:spLocks noChangeArrowheads="1"/>
            </p:cNvSpPr>
            <p:nvPr/>
          </p:nvSpPr>
          <p:spPr bwMode="auto">
            <a:xfrm>
              <a:off x="4604" y="3113"/>
              <a:ext cx="952" cy="1043"/>
            </a:xfrm>
            <a:prstGeom prst="rect">
              <a:avLst/>
            </a:prstGeom>
            <a:noFill/>
            <a:ln w="9525">
              <a:solidFill>
                <a:schemeClr val="tx1"/>
              </a:solidFill>
              <a:miter lim="800000"/>
              <a:headEnd/>
              <a:tailEnd/>
            </a:ln>
          </p:spPr>
          <p:txBody>
            <a:bodyPr wrap="none" anchor="ctr"/>
            <a:lstStyle/>
            <a:p>
              <a:endParaRPr lang="uk-UA">
                <a:latin typeface="Calibri" pitchFamily="34" charset="0"/>
              </a:endParaRPr>
            </a:p>
          </p:txBody>
        </p:sp>
      </p:grpSp>
      <p:sp>
        <p:nvSpPr>
          <p:cNvPr id="22539" name="Rectangle 38"/>
          <p:cNvSpPr>
            <a:spLocks noChangeArrowheads="1"/>
          </p:cNvSpPr>
          <p:nvPr/>
        </p:nvSpPr>
        <p:spPr bwMode="auto">
          <a:xfrm>
            <a:off x="1020763" y="4267200"/>
            <a:ext cx="5761037" cy="2044700"/>
          </a:xfrm>
          <a:prstGeom prst="rect">
            <a:avLst/>
          </a:prstGeom>
          <a:noFill/>
          <a:ln w="57150" cap="rnd">
            <a:solidFill>
              <a:schemeClr val="accent1"/>
            </a:solidFill>
            <a:prstDash val="sysDot"/>
            <a:miter lim="800000"/>
            <a:headEnd/>
            <a:tailEnd/>
          </a:ln>
        </p:spPr>
        <p:txBody>
          <a:bodyPr wrap="none" anchor="ctr"/>
          <a:lstStyle/>
          <a:p>
            <a:endParaRPr lang="uk-UA">
              <a:latin typeface="Calibri" pitchFamily="34" charset="0"/>
            </a:endParaRPr>
          </a:p>
        </p:txBody>
      </p:sp>
      <p:sp>
        <p:nvSpPr>
          <p:cNvPr id="22540" name="Text Box 13"/>
          <p:cNvSpPr txBox="1">
            <a:spLocks noChangeArrowheads="1"/>
          </p:cNvSpPr>
          <p:nvPr/>
        </p:nvSpPr>
        <p:spPr bwMode="auto">
          <a:xfrm>
            <a:off x="3467100" y="4964113"/>
            <a:ext cx="1078052" cy="369332"/>
          </a:xfrm>
          <a:prstGeom prst="rect">
            <a:avLst/>
          </a:prstGeom>
          <a:noFill/>
          <a:ln w="9525">
            <a:solidFill>
              <a:schemeClr val="tx1"/>
            </a:solidFill>
            <a:miter lim="800000"/>
            <a:headEnd/>
            <a:tailEnd/>
          </a:ln>
        </p:spPr>
        <p:txBody>
          <a:bodyPr wrap="none">
            <a:spAutoFit/>
          </a:bodyPr>
          <a:lstStyle/>
          <a:p>
            <a:r>
              <a:rPr lang="en-US" dirty="0" smtClean="0">
                <a:latin typeface="Calibri" pitchFamily="34" charset="0"/>
              </a:rPr>
              <a:t>SECURITY</a:t>
            </a:r>
            <a:endParaRPr lang="en-US" dirty="0">
              <a:latin typeface="Calibri" pitchFamily="34" charset="0"/>
            </a:endParaRPr>
          </a:p>
        </p:txBody>
      </p:sp>
      <p:sp>
        <p:nvSpPr>
          <p:cNvPr id="22541" name="Text Box 14"/>
          <p:cNvSpPr txBox="1">
            <a:spLocks noChangeArrowheads="1"/>
          </p:cNvSpPr>
          <p:nvPr/>
        </p:nvSpPr>
        <p:spPr bwMode="auto">
          <a:xfrm>
            <a:off x="4346575" y="5726113"/>
            <a:ext cx="935769" cy="369332"/>
          </a:xfrm>
          <a:prstGeom prst="rect">
            <a:avLst/>
          </a:prstGeom>
          <a:noFill/>
          <a:ln w="9525">
            <a:solidFill>
              <a:schemeClr val="tx1"/>
            </a:solidFill>
            <a:miter lim="800000"/>
            <a:headEnd/>
            <a:tailEnd/>
          </a:ln>
        </p:spPr>
        <p:txBody>
          <a:bodyPr wrap="none">
            <a:spAutoFit/>
          </a:bodyPr>
          <a:lstStyle/>
          <a:p>
            <a:r>
              <a:rPr lang="en-US" dirty="0" smtClean="0">
                <a:latin typeface="Calibri" pitchFamily="34" charset="0"/>
              </a:rPr>
              <a:t>ENERGY</a:t>
            </a:r>
            <a:endParaRPr lang="en-US" dirty="0">
              <a:latin typeface="Calibri" pitchFamily="34" charset="0"/>
            </a:endParaRPr>
          </a:p>
        </p:txBody>
      </p:sp>
      <p:sp>
        <p:nvSpPr>
          <p:cNvPr id="22542" name="Text Box 15"/>
          <p:cNvSpPr txBox="1">
            <a:spLocks noChangeArrowheads="1"/>
          </p:cNvSpPr>
          <p:nvPr/>
        </p:nvSpPr>
        <p:spPr bwMode="auto">
          <a:xfrm>
            <a:off x="4684713" y="4659313"/>
            <a:ext cx="1944687" cy="369887"/>
          </a:xfrm>
          <a:prstGeom prst="rect">
            <a:avLst/>
          </a:prstGeom>
          <a:noFill/>
          <a:ln w="9525">
            <a:solidFill>
              <a:schemeClr val="tx1"/>
            </a:solidFill>
            <a:miter lim="800000"/>
            <a:headEnd/>
            <a:tailEnd/>
          </a:ln>
        </p:spPr>
        <p:txBody>
          <a:bodyPr>
            <a:spAutoFit/>
          </a:bodyPr>
          <a:lstStyle/>
          <a:p>
            <a:pPr algn="ctr"/>
            <a:r>
              <a:rPr lang="en-US" dirty="0" smtClean="0">
                <a:latin typeface="Calibri" pitchFamily="34" charset="0"/>
              </a:rPr>
              <a:t>AGRICULTURE</a:t>
            </a:r>
            <a:endParaRPr lang="en-US" dirty="0">
              <a:latin typeface="Calibri" pitchFamily="34" charset="0"/>
            </a:endParaRPr>
          </a:p>
        </p:txBody>
      </p:sp>
      <p:sp>
        <p:nvSpPr>
          <p:cNvPr id="22543" name="Text Box 16"/>
          <p:cNvSpPr txBox="1">
            <a:spLocks noChangeArrowheads="1"/>
          </p:cNvSpPr>
          <p:nvPr/>
        </p:nvSpPr>
        <p:spPr bwMode="auto">
          <a:xfrm>
            <a:off x="1474788" y="4648200"/>
            <a:ext cx="1497012" cy="369332"/>
          </a:xfrm>
          <a:prstGeom prst="rect">
            <a:avLst/>
          </a:prstGeom>
          <a:noFill/>
          <a:ln w="9525">
            <a:solidFill>
              <a:schemeClr val="tx1"/>
            </a:solidFill>
            <a:miter lim="800000"/>
            <a:headEnd/>
            <a:tailEnd/>
          </a:ln>
        </p:spPr>
        <p:txBody>
          <a:bodyPr>
            <a:spAutoFit/>
          </a:bodyPr>
          <a:lstStyle/>
          <a:p>
            <a:pPr algn="ctr"/>
            <a:r>
              <a:rPr lang="en-US" dirty="0" smtClean="0">
                <a:latin typeface="Calibri" pitchFamily="34" charset="0"/>
              </a:rPr>
              <a:t>HEALTH</a:t>
            </a:r>
            <a:endParaRPr lang="en-US" dirty="0">
              <a:latin typeface="Calibri" pitchFamily="34" charset="0"/>
            </a:endParaRPr>
          </a:p>
        </p:txBody>
      </p:sp>
      <p:sp>
        <p:nvSpPr>
          <p:cNvPr id="22544" name="Text Box 17"/>
          <p:cNvSpPr txBox="1">
            <a:spLocks noChangeArrowheads="1"/>
          </p:cNvSpPr>
          <p:nvPr/>
        </p:nvSpPr>
        <p:spPr bwMode="auto">
          <a:xfrm>
            <a:off x="1371600" y="5449888"/>
            <a:ext cx="2397125" cy="369332"/>
          </a:xfrm>
          <a:prstGeom prst="rect">
            <a:avLst/>
          </a:prstGeom>
          <a:noFill/>
          <a:ln w="9525">
            <a:solidFill>
              <a:schemeClr val="tx1"/>
            </a:solidFill>
            <a:miter lim="800000"/>
            <a:headEnd/>
            <a:tailEnd/>
          </a:ln>
        </p:spPr>
        <p:txBody>
          <a:bodyPr>
            <a:spAutoFit/>
          </a:bodyPr>
          <a:lstStyle/>
          <a:p>
            <a:pPr algn="ctr"/>
            <a:r>
              <a:rPr lang="en-US" dirty="0" smtClean="0">
                <a:latin typeface="Calibri" pitchFamily="34" charset="0"/>
              </a:rPr>
              <a:t>SPACE</a:t>
            </a:r>
            <a:endParaRPr lang="en-US" dirty="0">
              <a:latin typeface="Calibri" pitchFamily="34" charset="0"/>
            </a:endParaRPr>
          </a:p>
        </p:txBody>
      </p:sp>
      <p:grpSp>
        <p:nvGrpSpPr>
          <p:cNvPr id="5" name="Группа 37"/>
          <p:cNvGrpSpPr>
            <a:grpSpLocks/>
          </p:cNvGrpSpPr>
          <p:nvPr/>
        </p:nvGrpSpPr>
        <p:grpSpPr bwMode="auto">
          <a:xfrm>
            <a:off x="2860675" y="3852862"/>
            <a:ext cx="2016125" cy="871537"/>
            <a:chOff x="2632075" y="3962400"/>
            <a:chExt cx="2016125" cy="1023938"/>
          </a:xfrm>
        </p:grpSpPr>
        <p:sp>
          <p:nvSpPr>
            <p:cNvPr id="22550" name="AutoShape 23"/>
            <p:cNvSpPr>
              <a:spLocks noChangeArrowheads="1"/>
            </p:cNvSpPr>
            <p:nvPr/>
          </p:nvSpPr>
          <p:spPr bwMode="auto">
            <a:xfrm>
              <a:off x="2632075" y="3962400"/>
              <a:ext cx="2016125" cy="1023938"/>
            </a:xfrm>
            <a:prstGeom prst="downArrow">
              <a:avLst>
                <a:gd name="adj1" fmla="val 50000"/>
                <a:gd name="adj2" fmla="val 25000"/>
              </a:avLst>
            </a:prstGeom>
            <a:solidFill>
              <a:schemeClr val="bg1"/>
            </a:solidFill>
            <a:ln w="9525">
              <a:solidFill>
                <a:schemeClr val="tx1"/>
              </a:solidFill>
              <a:miter lim="800000"/>
              <a:headEnd/>
              <a:tailEnd/>
            </a:ln>
          </p:spPr>
          <p:txBody>
            <a:bodyPr vert="eaVert" wrap="none" anchor="ctr"/>
            <a:lstStyle/>
            <a:p>
              <a:endParaRPr lang="uk-UA">
                <a:latin typeface="Calibri" pitchFamily="34" charset="0"/>
              </a:endParaRPr>
            </a:p>
          </p:txBody>
        </p:sp>
        <p:sp>
          <p:nvSpPr>
            <p:cNvPr id="22551" name="Text Box 24"/>
            <p:cNvSpPr txBox="1">
              <a:spLocks noChangeArrowheads="1"/>
            </p:cNvSpPr>
            <p:nvPr/>
          </p:nvSpPr>
          <p:spPr bwMode="auto">
            <a:xfrm>
              <a:off x="3116263" y="4038603"/>
              <a:ext cx="1100137" cy="759352"/>
            </a:xfrm>
            <a:prstGeom prst="rect">
              <a:avLst/>
            </a:prstGeom>
            <a:noFill/>
            <a:ln w="9525">
              <a:noFill/>
              <a:miter lim="800000"/>
              <a:headEnd/>
              <a:tailEnd/>
            </a:ln>
          </p:spPr>
          <p:txBody>
            <a:bodyPr>
              <a:spAutoFit/>
            </a:bodyPr>
            <a:lstStyle/>
            <a:p>
              <a:pPr algn="ctr"/>
              <a:r>
                <a:rPr lang="en-US" dirty="0" smtClean="0">
                  <a:latin typeface="Calibri" pitchFamily="34" charset="0"/>
                </a:rPr>
                <a:t>Strategy for  R&amp;D</a:t>
              </a:r>
              <a:endParaRPr lang="en-US" dirty="0">
                <a:latin typeface="Calibri" pitchFamily="34" charset="0"/>
              </a:endParaRPr>
            </a:p>
          </p:txBody>
        </p:sp>
      </p:grpSp>
      <p:sp>
        <p:nvSpPr>
          <p:cNvPr id="22546" name="AutoShape 29"/>
          <p:cNvSpPr>
            <a:spLocks noChangeArrowheads="1"/>
          </p:cNvSpPr>
          <p:nvPr/>
        </p:nvSpPr>
        <p:spPr bwMode="auto">
          <a:xfrm rot="-6582811">
            <a:off x="7377906" y="3907632"/>
            <a:ext cx="1008063" cy="215900"/>
          </a:xfrm>
          <a:prstGeom prst="leftArrow">
            <a:avLst>
              <a:gd name="adj1" fmla="val 50000"/>
              <a:gd name="adj2" fmla="val 116728"/>
            </a:avLst>
          </a:prstGeom>
          <a:solidFill>
            <a:schemeClr val="bg1"/>
          </a:solidFill>
          <a:ln w="9525">
            <a:solidFill>
              <a:schemeClr val="tx1"/>
            </a:solidFill>
            <a:miter lim="800000"/>
            <a:headEnd/>
            <a:tailEnd/>
          </a:ln>
        </p:spPr>
        <p:txBody>
          <a:bodyPr wrap="none" anchor="ctr"/>
          <a:lstStyle/>
          <a:p>
            <a:endParaRPr lang="uk-UA">
              <a:latin typeface="Calibri" pitchFamily="34" charset="0"/>
            </a:endParaRPr>
          </a:p>
        </p:txBody>
      </p:sp>
      <p:sp>
        <p:nvSpPr>
          <p:cNvPr id="22547" name="AutoShape 27"/>
          <p:cNvSpPr>
            <a:spLocks noChangeArrowheads="1"/>
          </p:cNvSpPr>
          <p:nvPr/>
        </p:nvSpPr>
        <p:spPr bwMode="auto">
          <a:xfrm rot="4217189">
            <a:off x="7082631" y="4060032"/>
            <a:ext cx="1008063" cy="215900"/>
          </a:xfrm>
          <a:prstGeom prst="leftArrow">
            <a:avLst>
              <a:gd name="adj1" fmla="val 50000"/>
              <a:gd name="adj2" fmla="val 116728"/>
            </a:avLst>
          </a:prstGeom>
          <a:solidFill>
            <a:schemeClr val="bg1"/>
          </a:solidFill>
          <a:ln w="9525">
            <a:solidFill>
              <a:schemeClr val="tx1"/>
            </a:solidFill>
            <a:miter lim="800000"/>
            <a:headEnd/>
            <a:tailEnd/>
          </a:ln>
        </p:spPr>
        <p:txBody>
          <a:bodyPr wrap="none" anchor="ctr"/>
          <a:lstStyle/>
          <a:p>
            <a:endParaRPr lang="uk-UA">
              <a:latin typeface="Calibri" pitchFamily="34" charset="0"/>
            </a:endParaRPr>
          </a:p>
        </p:txBody>
      </p:sp>
      <p:sp>
        <p:nvSpPr>
          <p:cNvPr id="22548" name="AutoShape 29"/>
          <p:cNvSpPr>
            <a:spLocks noChangeArrowheads="1"/>
          </p:cNvSpPr>
          <p:nvPr/>
        </p:nvSpPr>
        <p:spPr bwMode="auto">
          <a:xfrm rot="9617189">
            <a:off x="6148388" y="5268913"/>
            <a:ext cx="1008062" cy="215900"/>
          </a:xfrm>
          <a:prstGeom prst="leftArrow">
            <a:avLst>
              <a:gd name="adj1" fmla="val 50000"/>
              <a:gd name="adj2" fmla="val 116728"/>
            </a:avLst>
          </a:prstGeom>
          <a:solidFill>
            <a:schemeClr val="bg1"/>
          </a:solidFill>
          <a:ln w="9525">
            <a:solidFill>
              <a:schemeClr val="tx1"/>
            </a:solidFill>
            <a:miter lim="800000"/>
            <a:headEnd/>
            <a:tailEnd/>
          </a:ln>
        </p:spPr>
        <p:txBody>
          <a:bodyPr wrap="none" anchor="ctr"/>
          <a:lstStyle/>
          <a:p>
            <a:endParaRPr lang="uk-UA">
              <a:latin typeface="Calibri" pitchFamily="34" charset="0"/>
            </a:endParaRPr>
          </a:p>
        </p:txBody>
      </p:sp>
      <p:sp>
        <p:nvSpPr>
          <p:cNvPr id="22549" name="AutoShape 27"/>
          <p:cNvSpPr>
            <a:spLocks noChangeArrowheads="1"/>
          </p:cNvSpPr>
          <p:nvPr/>
        </p:nvSpPr>
        <p:spPr bwMode="auto">
          <a:xfrm rot="-1182811">
            <a:off x="6148388" y="5700713"/>
            <a:ext cx="1008062" cy="215900"/>
          </a:xfrm>
          <a:prstGeom prst="leftArrow">
            <a:avLst>
              <a:gd name="adj1" fmla="val 50000"/>
              <a:gd name="adj2" fmla="val 116728"/>
            </a:avLst>
          </a:prstGeom>
          <a:solidFill>
            <a:schemeClr val="bg1"/>
          </a:solidFill>
          <a:ln w="9525">
            <a:solidFill>
              <a:schemeClr val="tx1"/>
            </a:solidFill>
            <a:miter lim="800000"/>
            <a:headEnd/>
            <a:tailEnd/>
          </a:ln>
        </p:spPr>
        <p:txBody>
          <a:bodyPr wrap="none" anchor="ctr"/>
          <a:lstStyle/>
          <a:p>
            <a:endParaRPr lang="uk-UA">
              <a:latin typeface="Calibri" pitchFamily="34" charset="0"/>
            </a:endParaRPr>
          </a:p>
        </p:txBody>
      </p:sp>
      <p:sp>
        <p:nvSpPr>
          <p:cNvPr id="37" name="Rectangle 34"/>
          <p:cNvSpPr>
            <a:spLocks noChangeArrowheads="1"/>
          </p:cNvSpPr>
          <p:nvPr/>
        </p:nvSpPr>
        <p:spPr bwMode="auto">
          <a:xfrm>
            <a:off x="762000" y="990600"/>
            <a:ext cx="1871663" cy="457200"/>
          </a:xfrm>
          <a:prstGeom prst="rect">
            <a:avLst/>
          </a:prstGeom>
          <a:noFill/>
          <a:ln w="9525">
            <a:solidFill>
              <a:schemeClr val="tx1"/>
            </a:solidFill>
            <a:miter lim="800000"/>
            <a:headEnd/>
            <a:tailEnd/>
          </a:ln>
        </p:spPr>
        <p:txBody>
          <a:bodyPr wrap="none" anchor="ctr"/>
          <a:lstStyle/>
          <a:p>
            <a:endParaRPr lang="uk-UA">
              <a:latin typeface="Calibri" pitchFamily="34" charset="0"/>
            </a:endParaRPr>
          </a:p>
        </p:txBody>
      </p:sp>
      <p:sp>
        <p:nvSpPr>
          <p:cNvPr id="38" name="TextBox 37"/>
          <p:cNvSpPr txBox="1"/>
          <p:nvPr/>
        </p:nvSpPr>
        <p:spPr>
          <a:xfrm>
            <a:off x="685800" y="990600"/>
            <a:ext cx="2032544" cy="461665"/>
          </a:xfrm>
          <a:prstGeom prst="rect">
            <a:avLst/>
          </a:prstGeom>
          <a:noFill/>
        </p:spPr>
        <p:txBody>
          <a:bodyPr wrap="square" rtlCol="0">
            <a:spAutoFit/>
          </a:bodyPr>
          <a:lstStyle/>
          <a:p>
            <a:r>
              <a:rPr lang="en-US" sz="2400" dirty="0" smtClean="0"/>
              <a:t>Prime Minister</a:t>
            </a:r>
            <a:endParaRPr lang="en-US" sz="2400" dirty="0"/>
          </a:p>
        </p:txBody>
      </p:sp>
      <p:sp>
        <p:nvSpPr>
          <p:cNvPr id="39" name="Двойная стрелка вверх/вниз 38"/>
          <p:cNvSpPr/>
          <p:nvPr/>
        </p:nvSpPr>
        <p:spPr>
          <a:xfrm>
            <a:off x="7239000" y="1219200"/>
            <a:ext cx="533400" cy="762000"/>
          </a:xfrm>
          <a:prstGeom prst="up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linds(horizontal)">
                                      <p:cBhvr>
                                        <p:cTn id="12" dur="500"/>
                                        <p:tgtEl>
                                          <p:spTgt spid="2253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540"/>
                                        </p:tgtEl>
                                        <p:attrNameLst>
                                          <p:attrName>style.visibility</p:attrName>
                                        </p:attrNameLst>
                                      </p:cBhvr>
                                      <p:to>
                                        <p:strVal val="visible"/>
                                      </p:to>
                                    </p:set>
                                    <p:animEffect transition="in" filter="blinds(horizontal)">
                                      <p:cBhvr>
                                        <p:cTn id="15" dur="500"/>
                                        <p:tgtEl>
                                          <p:spTgt spid="225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541"/>
                                        </p:tgtEl>
                                        <p:attrNameLst>
                                          <p:attrName>style.visibility</p:attrName>
                                        </p:attrNameLst>
                                      </p:cBhvr>
                                      <p:to>
                                        <p:strVal val="visible"/>
                                      </p:to>
                                    </p:set>
                                    <p:animEffect transition="in" filter="blinds(horizontal)">
                                      <p:cBhvr>
                                        <p:cTn id="18" dur="500"/>
                                        <p:tgtEl>
                                          <p:spTgt spid="2254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542"/>
                                        </p:tgtEl>
                                        <p:attrNameLst>
                                          <p:attrName>style.visibility</p:attrName>
                                        </p:attrNameLst>
                                      </p:cBhvr>
                                      <p:to>
                                        <p:strVal val="visible"/>
                                      </p:to>
                                    </p:set>
                                    <p:animEffect transition="in" filter="blinds(horizontal)">
                                      <p:cBhvr>
                                        <p:cTn id="21" dur="500"/>
                                        <p:tgtEl>
                                          <p:spTgt spid="2254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543"/>
                                        </p:tgtEl>
                                        <p:attrNameLst>
                                          <p:attrName>style.visibility</p:attrName>
                                        </p:attrNameLst>
                                      </p:cBhvr>
                                      <p:to>
                                        <p:strVal val="visible"/>
                                      </p:to>
                                    </p:set>
                                    <p:animEffect transition="in" filter="blinds(horizontal)">
                                      <p:cBhvr>
                                        <p:cTn id="24" dur="500"/>
                                        <p:tgtEl>
                                          <p:spTgt spid="225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544"/>
                                        </p:tgtEl>
                                        <p:attrNameLst>
                                          <p:attrName>style.visibility</p:attrName>
                                        </p:attrNameLst>
                                      </p:cBhvr>
                                      <p:to>
                                        <p:strVal val="visible"/>
                                      </p:to>
                                    </p:set>
                                    <p:animEffect transition="in" filter="blinds(horizontal)">
                                      <p:cBhvr>
                                        <p:cTn id="27" dur="500"/>
                                        <p:tgtEl>
                                          <p:spTgt spid="22544"/>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546"/>
                                        </p:tgtEl>
                                        <p:attrNameLst>
                                          <p:attrName>style.visibility</p:attrName>
                                        </p:attrNameLst>
                                      </p:cBhvr>
                                      <p:to>
                                        <p:strVal val="visible"/>
                                      </p:to>
                                    </p:set>
                                    <p:animEffect transition="in" filter="blinds(horizontal)">
                                      <p:cBhvr>
                                        <p:cTn id="38" dur="500"/>
                                        <p:tgtEl>
                                          <p:spTgt spid="2254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547"/>
                                        </p:tgtEl>
                                        <p:attrNameLst>
                                          <p:attrName>style.visibility</p:attrName>
                                        </p:attrNameLst>
                                      </p:cBhvr>
                                      <p:to>
                                        <p:strVal val="visible"/>
                                      </p:to>
                                    </p:set>
                                    <p:animEffect transition="in" filter="blinds(horizontal)">
                                      <p:cBhvr>
                                        <p:cTn id="41" dur="500"/>
                                        <p:tgtEl>
                                          <p:spTgt spid="2254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2548"/>
                                        </p:tgtEl>
                                        <p:attrNameLst>
                                          <p:attrName>style.visibility</p:attrName>
                                        </p:attrNameLst>
                                      </p:cBhvr>
                                      <p:to>
                                        <p:strVal val="visible"/>
                                      </p:to>
                                    </p:set>
                                    <p:animEffect transition="in" filter="blinds(horizontal)">
                                      <p:cBhvr>
                                        <p:cTn id="44" dur="500"/>
                                        <p:tgtEl>
                                          <p:spTgt spid="2254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549"/>
                                        </p:tgtEl>
                                        <p:attrNameLst>
                                          <p:attrName>style.visibility</p:attrName>
                                        </p:attrNameLst>
                                      </p:cBhvr>
                                      <p:to>
                                        <p:strVal val="visible"/>
                                      </p:to>
                                    </p:set>
                                    <p:animEffect transition="in" filter="blinds(horizontal)">
                                      <p:cBhvr>
                                        <p:cTn id="47" dur="500"/>
                                        <p:tgtEl>
                                          <p:spTgt spid="2254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529"/>
                                        </p:tgtEl>
                                        <p:attrNameLst>
                                          <p:attrName>style.visibility</p:attrName>
                                        </p:attrNameLst>
                                      </p:cBhvr>
                                      <p:to>
                                        <p:strVal val="visible"/>
                                      </p:to>
                                    </p:set>
                                    <p:animEffect transition="in" filter="blinds(horizontal)">
                                      <p:cBhvr>
                                        <p:cTn id="52" dur="500"/>
                                        <p:tgtEl>
                                          <p:spTgt spid="2252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530"/>
                                        </p:tgtEl>
                                        <p:attrNameLst>
                                          <p:attrName>style.visibility</p:attrName>
                                        </p:attrNameLst>
                                      </p:cBhvr>
                                      <p:to>
                                        <p:strVal val="visible"/>
                                      </p:to>
                                    </p:set>
                                    <p:animEffect transition="in" filter="blinds(horizontal)">
                                      <p:cBhvr>
                                        <p:cTn id="55" dur="500"/>
                                        <p:tgtEl>
                                          <p:spTgt spid="2253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531"/>
                                        </p:tgtEl>
                                        <p:attrNameLst>
                                          <p:attrName>style.visibility</p:attrName>
                                        </p:attrNameLst>
                                      </p:cBhvr>
                                      <p:to>
                                        <p:strVal val="visible"/>
                                      </p:to>
                                    </p:set>
                                    <p:animEffect transition="in" filter="blinds(horizontal)">
                                      <p:cBhvr>
                                        <p:cTn id="58" dur="500"/>
                                        <p:tgtEl>
                                          <p:spTgt spid="225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532"/>
                                        </p:tgtEl>
                                        <p:attrNameLst>
                                          <p:attrName>style.visibility</p:attrName>
                                        </p:attrNameLst>
                                      </p:cBhvr>
                                      <p:to>
                                        <p:strVal val="visible"/>
                                      </p:to>
                                    </p:set>
                                    <p:animEffect transition="in" filter="blinds(horizontal)">
                                      <p:cBhvr>
                                        <p:cTn id="61" dur="500"/>
                                        <p:tgtEl>
                                          <p:spTgt spid="2253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533"/>
                                        </p:tgtEl>
                                        <p:attrNameLst>
                                          <p:attrName>style.visibility</p:attrName>
                                        </p:attrNameLst>
                                      </p:cBhvr>
                                      <p:to>
                                        <p:strVal val="visible"/>
                                      </p:to>
                                    </p:set>
                                    <p:animEffect transition="in" filter="blinds(horizontal)">
                                      <p:cBhvr>
                                        <p:cTn id="64" dur="500"/>
                                        <p:tgtEl>
                                          <p:spTgt spid="2253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2535"/>
                                        </p:tgtEl>
                                        <p:attrNameLst>
                                          <p:attrName>style.visibility</p:attrName>
                                        </p:attrNameLst>
                                      </p:cBhvr>
                                      <p:to>
                                        <p:strVal val="visible"/>
                                      </p:to>
                                    </p:set>
                                    <p:animEffect transition="in" filter="blinds(horizontal)">
                                      <p:cBhvr>
                                        <p:cTn id="67" dur="500"/>
                                        <p:tgtEl>
                                          <p:spTgt spid="2253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2536"/>
                                        </p:tgtEl>
                                        <p:attrNameLst>
                                          <p:attrName>style.visibility</p:attrName>
                                        </p:attrNameLst>
                                      </p:cBhvr>
                                      <p:to>
                                        <p:strVal val="visible"/>
                                      </p:to>
                                    </p:set>
                                    <p:animEffect transition="in" filter="blinds(horizontal)">
                                      <p:cBhvr>
                                        <p:cTn id="70" dur="500"/>
                                        <p:tgtEl>
                                          <p:spTgt spid="2253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blinds(horizontal)">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22531" grpId="0"/>
      <p:bldP spid="22532" grpId="0" animBg="1"/>
      <p:bldP spid="22533" grpId="0" animBg="1"/>
      <p:bldP spid="22535" grpId="0" animBg="1"/>
      <p:bldP spid="22536" grpId="0"/>
      <p:bldP spid="22539" grpId="0" animBg="1"/>
      <p:bldP spid="22540" grpId="0" animBg="1"/>
      <p:bldP spid="22541" grpId="0" animBg="1"/>
      <p:bldP spid="22542" grpId="0" animBg="1"/>
      <p:bldP spid="22543" grpId="0" animBg="1"/>
      <p:bldP spid="22544" grpId="0" animBg="1"/>
      <p:bldP spid="22546" grpId="0" animBg="1"/>
      <p:bldP spid="22547" grpId="0" animBg="1"/>
      <p:bldP spid="22548" grpId="0" animBg="1"/>
      <p:bldP spid="22549" grpId="0" animBg="1"/>
      <p:bldP spid="37" grpId="0" animBg="1"/>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Заголовок 1"/>
          <p:cNvSpPr>
            <a:spLocks noGrp="1"/>
          </p:cNvSpPr>
          <p:nvPr>
            <p:ph type="title" idx="4294967295"/>
          </p:nvPr>
        </p:nvSpPr>
        <p:spPr>
          <a:xfrm>
            <a:off x="228600" y="76200"/>
            <a:ext cx="8686800" cy="762000"/>
          </a:xfrm>
        </p:spPr>
        <p:txBody>
          <a:bodyPr>
            <a:noAutofit/>
          </a:bodyPr>
          <a:lstStyle/>
          <a:p>
            <a:pPr algn="ctr"/>
            <a:r>
              <a:rPr lang="en-US" sz="2800" dirty="0" smtClean="0"/>
              <a:t/>
            </a:r>
            <a:br>
              <a:rPr lang="en-US" sz="2800" dirty="0" smtClean="0"/>
            </a:br>
            <a:r>
              <a:rPr lang="en-US" sz="2800" b="1" i="1" dirty="0" smtClean="0">
                <a:solidFill>
                  <a:srgbClr val="0000FF"/>
                </a:solidFill>
              </a:rPr>
              <a:t>INTERNATIONAL COOPERATION AGREEMENTS </a:t>
            </a:r>
            <a:endParaRPr lang="ru-RU" sz="2800" b="1" i="1" dirty="0" smtClean="0">
              <a:solidFill>
                <a:srgbClr val="0000FF"/>
              </a:solidFill>
            </a:endParaRPr>
          </a:p>
        </p:txBody>
      </p:sp>
      <p:graphicFrame>
        <p:nvGraphicFramePr>
          <p:cNvPr id="83970" name="Object 5"/>
          <p:cNvGraphicFramePr>
            <a:graphicFrameLocks noChangeAspect="1"/>
          </p:cNvGraphicFramePr>
          <p:nvPr/>
        </p:nvGraphicFramePr>
        <p:xfrm>
          <a:off x="914400" y="1295400"/>
          <a:ext cx="7535863" cy="5053013"/>
        </p:xfrm>
        <a:graphic>
          <a:graphicData uri="http://schemas.openxmlformats.org/presentationml/2006/ole">
            <p:oleObj spid="_x0000_s1026" name="Worksheet" r:id="rId4" imgW="7534320" imgH="5057745" progId="Excel.Sheet.8">
              <p:embed/>
            </p:oleObj>
          </a:graphicData>
        </a:graphic>
      </p:graphicFrame>
      <p:sp>
        <p:nvSpPr>
          <p:cNvPr id="68613" name="Прямоугольник 13"/>
          <p:cNvSpPr>
            <a:spLocks noChangeArrowheads="1"/>
          </p:cNvSpPr>
          <p:nvPr/>
        </p:nvSpPr>
        <p:spPr bwMode="auto">
          <a:xfrm>
            <a:off x="1285875" y="5643563"/>
            <a:ext cx="4572000" cy="457200"/>
          </a:xfrm>
          <a:prstGeom prst="rect">
            <a:avLst/>
          </a:prstGeom>
          <a:noFill/>
          <a:ln w="9525">
            <a:noFill/>
            <a:miter lim="800000"/>
            <a:headEnd/>
            <a:tailEnd/>
          </a:ln>
        </p:spPr>
        <p:txBody>
          <a:bodyPr>
            <a:spAutoFit/>
          </a:bodyPr>
          <a:lstStyle/>
          <a:p>
            <a:pPr>
              <a:spcBef>
                <a:spcPct val="50000"/>
              </a:spcBef>
              <a:defRPr/>
            </a:pPr>
            <a:r>
              <a:rPr lang="en-US" sz="2400" b="1" dirty="0">
                <a:solidFill>
                  <a:schemeClr val="tx2">
                    <a:lumMod val="95000"/>
                    <a:lumOff val="5000"/>
                  </a:schemeClr>
                </a:solidFill>
                <a:latin typeface="Calibri" pitchFamily="34" charset="0"/>
              </a:rPr>
              <a:t>TOTAL: 70 AGREEMENTS</a:t>
            </a:r>
            <a:endParaRPr lang="uk-UA" sz="2400" b="1" dirty="0">
              <a:solidFill>
                <a:schemeClr val="tx2">
                  <a:lumMod val="95000"/>
                  <a:lumOff val="5000"/>
                </a:schemeClr>
              </a:solidFill>
              <a:latin typeface="Calibri" pitchFamily="34" charset="0"/>
            </a:endParaRPr>
          </a:p>
        </p:txBody>
      </p:sp>
      <p:sp>
        <p:nvSpPr>
          <p:cNvPr id="83977" name="Нижний колонтитул 9"/>
          <p:cNvSpPr txBox="1">
            <a:spLocks noGrp="1"/>
          </p:cNvSpPr>
          <p:nvPr/>
        </p:nvSpPr>
        <p:spPr bwMode="auto">
          <a:xfrm>
            <a:off x="6477000" y="6537325"/>
            <a:ext cx="1952624" cy="244475"/>
          </a:xfrm>
          <a:prstGeom prst="rect">
            <a:avLst/>
          </a:prstGeom>
          <a:noFill/>
          <a:ln w="9525">
            <a:solidFill>
              <a:srgbClr val="0070C0"/>
            </a:solidFill>
            <a:miter lim="800000"/>
            <a:headEnd/>
            <a:tailEnd/>
          </a:ln>
        </p:spPr>
        <p:txBody>
          <a:bodyPr lIns="0" tIns="0" rIns="0" bIns="0" anchor="b"/>
          <a:lstStyle/>
          <a:p>
            <a:pPr algn="ctr"/>
            <a:r>
              <a:rPr lang="sv-SE" sz="1200" dirty="0" smtClean="0">
                <a:solidFill>
                  <a:srgbClr val="0000FF"/>
                </a:solidFill>
              </a:rPr>
              <a:t>Maksym Strikha</a:t>
            </a:r>
            <a:endParaRPr lang="uk-UA" sz="12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3970"/>
                                        </p:tgtEl>
                                        <p:attrNameLst>
                                          <p:attrName>style.visibility</p:attrName>
                                        </p:attrNameLst>
                                      </p:cBhvr>
                                      <p:to>
                                        <p:strVal val="visible"/>
                                      </p:to>
                                    </p:set>
                                    <p:animEffect transition="in" filter="blinds(horizontal)">
                                      <p:cBhvr>
                                        <p:cTn id="11" dur="500"/>
                                        <p:tgtEl>
                                          <p:spTgt spid="839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686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3"/>
          <p:cNvSpPr txBox="1">
            <a:spLocks noChangeArrowheads="1"/>
          </p:cNvSpPr>
          <p:nvPr/>
        </p:nvSpPr>
        <p:spPr bwMode="auto">
          <a:xfrm>
            <a:off x="3048000" y="112693"/>
            <a:ext cx="5943600" cy="954107"/>
          </a:xfrm>
          <a:prstGeom prst="rect">
            <a:avLst/>
          </a:prstGeom>
          <a:noFill/>
          <a:ln w="9525">
            <a:noFill/>
            <a:miter lim="800000"/>
            <a:headEnd/>
            <a:tailEnd/>
          </a:ln>
        </p:spPr>
        <p:txBody>
          <a:bodyPr wrap="square">
            <a:spAutoFit/>
          </a:bodyPr>
          <a:lstStyle/>
          <a:p>
            <a:pPr algn="ctr"/>
            <a:r>
              <a:rPr lang="en-US" sz="2800" b="1" i="1" dirty="0">
                <a:solidFill>
                  <a:srgbClr val="0000FF"/>
                </a:solidFill>
                <a:ea typeface="Calibri" pitchFamily="34" charset="0"/>
                <a:cs typeface="Times New Roman" pitchFamily="18" charset="0"/>
              </a:rPr>
              <a:t>COOPERATION WITH INTERNATIONAL ORGANIZATIONS AND FUNDS</a:t>
            </a:r>
            <a:endParaRPr lang="uk-UA" sz="2800" b="1" i="1" dirty="0">
              <a:solidFill>
                <a:srgbClr val="0000FF"/>
              </a:solidFill>
              <a:ea typeface="Calibri" pitchFamily="34" charset="0"/>
              <a:cs typeface="Times New Roman" pitchFamily="18" charset="0"/>
            </a:endParaRPr>
          </a:p>
        </p:txBody>
      </p:sp>
      <p:pic>
        <p:nvPicPr>
          <p:cNvPr id="86018" name="Object 6"/>
          <p:cNvPicPr>
            <a:picLocks noChangeAspect="1" noChangeArrowheads="1"/>
          </p:cNvPicPr>
          <p:nvPr/>
        </p:nvPicPr>
        <p:blipFill>
          <a:blip r:embed="rId3" cstate="print"/>
          <a:srcRect/>
          <a:stretch>
            <a:fillRect/>
          </a:stretch>
        </p:blipFill>
        <p:spPr bwMode="auto">
          <a:xfrm>
            <a:off x="300038" y="214313"/>
            <a:ext cx="1800225" cy="773112"/>
          </a:xfrm>
          <a:prstGeom prst="rect">
            <a:avLst/>
          </a:prstGeom>
          <a:noFill/>
          <a:ln w="9525">
            <a:noFill/>
            <a:miter lim="800000"/>
            <a:headEnd/>
            <a:tailEnd/>
          </a:ln>
        </p:spPr>
      </p:pic>
      <p:pic>
        <p:nvPicPr>
          <p:cNvPr id="86019" name="Object 7"/>
          <p:cNvPicPr>
            <a:picLocks noChangeAspect="1" noChangeArrowheads="1"/>
          </p:cNvPicPr>
          <p:nvPr/>
        </p:nvPicPr>
        <p:blipFill>
          <a:blip r:embed="rId4" cstate="print"/>
          <a:srcRect/>
          <a:stretch>
            <a:fillRect/>
          </a:stretch>
        </p:blipFill>
        <p:spPr bwMode="auto">
          <a:xfrm>
            <a:off x="3871913" y="5605462"/>
            <a:ext cx="1000125" cy="966788"/>
          </a:xfrm>
          <a:prstGeom prst="rect">
            <a:avLst/>
          </a:prstGeom>
          <a:noFill/>
          <a:ln w="9525">
            <a:noFill/>
            <a:miter lim="800000"/>
            <a:headEnd/>
            <a:tailEnd/>
          </a:ln>
        </p:spPr>
      </p:pic>
      <p:pic>
        <p:nvPicPr>
          <p:cNvPr id="86020" name="Object 8"/>
          <p:cNvPicPr>
            <a:picLocks noChangeAspect="1" noChangeArrowheads="1"/>
          </p:cNvPicPr>
          <p:nvPr/>
        </p:nvPicPr>
        <p:blipFill>
          <a:blip r:embed="rId5" cstate="print"/>
          <a:srcRect/>
          <a:stretch>
            <a:fillRect/>
          </a:stretch>
        </p:blipFill>
        <p:spPr bwMode="auto">
          <a:xfrm>
            <a:off x="5229225" y="5462587"/>
            <a:ext cx="642938" cy="1166813"/>
          </a:xfrm>
          <a:prstGeom prst="rect">
            <a:avLst/>
          </a:prstGeom>
          <a:noFill/>
          <a:ln w="9525">
            <a:noFill/>
            <a:miter lim="800000"/>
            <a:headEnd/>
            <a:tailEnd/>
          </a:ln>
        </p:spPr>
      </p:pic>
      <p:pic>
        <p:nvPicPr>
          <p:cNvPr id="86021" name="Picture 10"/>
          <p:cNvPicPr>
            <a:picLocks noChangeAspect="1" noChangeArrowheads="1"/>
          </p:cNvPicPr>
          <p:nvPr/>
        </p:nvPicPr>
        <p:blipFill>
          <a:blip r:embed="rId6" cstate="print"/>
          <a:srcRect/>
          <a:stretch>
            <a:fillRect/>
          </a:stretch>
        </p:blipFill>
        <p:spPr bwMode="auto">
          <a:xfrm>
            <a:off x="300038" y="1214438"/>
            <a:ext cx="1503362" cy="817562"/>
          </a:xfrm>
          <a:prstGeom prst="rect">
            <a:avLst/>
          </a:prstGeom>
          <a:noFill/>
          <a:ln w="9525">
            <a:noFill/>
            <a:miter lim="800000"/>
            <a:headEnd/>
            <a:tailEnd/>
          </a:ln>
        </p:spPr>
      </p:pic>
      <p:pic>
        <p:nvPicPr>
          <p:cNvPr id="86022" name="Object 11"/>
          <p:cNvPicPr>
            <a:picLocks noChangeAspect="1" noChangeArrowheads="1"/>
          </p:cNvPicPr>
          <p:nvPr/>
        </p:nvPicPr>
        <p:blipFill>
          <a:blip r:embed="rId7" cstate="print"/>
          <a:srcRect/>
          <a:stretch>
            <a:fillRect/>
          </a:stretch>
        </p:blipFill>
        <p:spPr bwMode="auto">
          <a:xfrm>
            <a:off x="2514600" y="5605462"/>
            <a:ext cx="1036638" cy="941388"/>
          </a:xfrm>
          <a:prstGeom prst="rect">
            <a:avLst/>
          </a:prstGeom>
          <a:noFill/>
          <a:ln w="9525">
            <a:noFill/>
            <a:miter lim="800000"/>
            <a:headEnd/>
            <a:tailEnd/>
          </a:ln>
        </p:spPr>
      </p:pic>
      <p:pic>
        <p:nvPicPr>
          <p:cNvPr id="86023" name="Object 12"/>
          <p:cNvPicPr>
            <a:picLocks noChangeAspect="1" noChangeArrowheads="1"/>
          </p:cNvPicPr>
          <p:nvPr/>
        </p:nvPicPr>
        <p:blipFill>
          <a:blip r:embed="rId8" cstate="print"/>
          <a:srcRect/>
          <a:stretch>
            <a:fillRect/>
          </a:stretch>
        </p:blipFill>
        <p:spPr bwMode="auto">
          <a:xfrm>
            <a:off x="300038" y="5143500"/>
            <a:ext cx="1457325" cy="893763"/>
          </a:xfrm>
          <a:prstGeom prst="rect">
            <a:avLst/>
          </a:prstGeom>
          <a:noFill/>
          <a:ln w="9525">
            <a:noFill/>
            <a:miter lim="800000"/>
            <a:headEnd/>
            <a:tailEnd/>
          </a:ln>
        </p:spPr>
      </p:pic>
      <p:pic>
        <p:nvPicPr>
          <p:cNvPr id="86024" name="Object 13"/>
          <p:cNvPicPr>
            <a:picLocks noChangeAspect="1" noChangeArrowheads="1"/>
          </p:cNvPicPr>
          <p:nvPr/>
        </p:nvPicPr>
        <p:blipFill>
          <a:blip r:embed="rId9" cstate="print"/>
          <a:srcRect/>
          <a:stretch>
            <a:fillRect/>
          </a:stretch>
        </p:blipFill>
        <p:spPr bwMode="auto">
          <a:xfrm>
            <a:off x="228600" y="3786188"/>
            <a:ext cx="1584325" cy="895350"/>
          </a:xfrm>
          <a:prstGeom prst="rect">
            <a:avLst/>
          </a:prstGeom>
          <a:noFill/>
          <a:ln w="9525">
            <a:noFill/>
            <a:miter lim="800000"/>
            <a:headEnd/>
            <a:tailEnd/>
          </a:ln>
        </p:spPr>
      </p:pic>
      <p:pic>
        <p:nvPicPr>
          <p:cNvPr id="86025" name="Object 14"/>
          <p:cNvPicPr>
            <a:picLocks noChangeAspect="1" noChangeArrowheads="1"/>
          </p:cNvPicPr>
          <p:nvPr/>
        </p:nvPicPr>
        <p:blipFill>
          <a:blip r:embed="rId10" cstate="print"/>
          <a:srcRect/>
          <a:stretch>
            <a:fillRect/>
          </a:stretch>
        </p:blipFill>
        <p:spPr bwMode="auto">
          <a:xfrm>
            <a:off x="6256338" y="5748337"/>
            <a:ext cx="2184400" cy="642938"/>
          </a:xfrm>
          <a:prstGeom prst="rect">
            <a:avLst/>
          </a:prstGeom>
          <a:noFill/>
          <a:ln w="9525">
            <a:noFill/>
            <a:miter lim="800000"/>
            <a:headEnd/>
            <a:tailEnd/>
          </a:ln>
        </p:spPr>
      </p:pic>
      <p:sp>
        <p:nvSpPr>
          <p:cNvPr id="86026" name="Rectangle 15"/>
          <p:cNvSpPr>
            <a:spLocks noChangeArrowheads="1"/>
          </p:cNvSpPr>
          <p:nvPr/>
        </p:nvSpPr>
        <p:spPr bwMode="auto">
          <a:xfrm>
            <a:off x="2057400" y="892175"/>
            <a:ext cx="6858000" cy="3375025"/>
          </a:xfrm>
          <a:prstGeom prst="rect">
            <a:avLst/>
          </a:prstGeom>
          <a:noFill/>
          <a:ln w="9525">
            <a:noFill/>
            <a:miter lim="800000"/>
            <a:headEnd/>
            <a:tailEnd/>
          </a:ln>
        </p:spPr>
        <p:txBody>
          <a:bodyPr/>
          <a:lstStyle/>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Ukraine-EU</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Ukraine-NATO</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International European Innovation Scientific and Technical Program “EUREKA</a:t>
            </a:r>
            <a:r>
              <a:rPr lang="uk-UA" sz="2400" dirty="0">
                <a:solidFill>
                  <a:srgbClr val="0000FF"/>
                </a:solidFill>
              </a:rPr>
              <a:t>”</a:t>
            </a:r>
            <a:endParaRPr lang="en-US" sz="2400" dirty="0">
              <a:solidFill>
                <a:srgbClr val="0000FF"/>
              </a:solidFill>
            </a:endParaRP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U.S. Civilian Research and Development Foundation (CRDF)</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European Organization for Nuclear Research (CERN)</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Joint Institute for Nuclear Research (JINR)</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Organization of Black Sea Economical Cooperation (BSEC)</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Science and Technology Center in Ukraine (STCU) </a:t>
            </a:r>
          </a:p>
          <a:p>
            <a:pPr marL="273050" indent="-273050" algn="just">
              <a:lnSpc>
                <a:spcPct val="80000"/>
              </a:lnSpc>
              <a:spcBef>
                <a:spcPct val="20000"/>
              </a:spcBef>
              <a:buClr>
                <a:srgbClr val="FF3300"/>
              </a:buClr>
              <a:buSzPct val="95000"/>
              <a:buFont typeface="Wingdings" pitchFamily="2" charset="2"/>
              <a:buChar char="Ø"/>
            </a:pPr>
            <a:r>
              <a:rPr lang="en-US" sz="2400" dirty="0">
                <a:solidFill>
                  <a:srgbClr val="0000FF"/>
                </a:solidFill>
              </a:rPr>
              <a:t>International Centre for Scientific and Technical Information (ICSTI)</a:t>
            </a:r>
          </a:p>
          <a:p>
            <a:pPr marL="273050" indent="-273050" algn="just">
              <a:lnSpc>
                <a:spcPct val="80000"/>
              </a:lnSpc>
              <a:spcBef>
                <a:spcPct val="20000"/>
              </a:spcBef>
              <a:buClr>
                <a:schemeClr val="tx1"/>
              </a:buClr>
              <a:buSzPct val="95000"/>
              <a:buFont typeface="Wingdings 2" pitchFamily="18" charset="2"/>
              <a:buChar char=""/>
            </a:pPr>
            <a:endParaRPr lang="uk-UA" sz="2400" dirty="0">
              <a:solidFill>
                <a:srgbClr val="0000FF"/>
              </a:solidFill>
            </a:endParaRPr>
          </a:p>
        </p:txBody>
      </p:sp>
      <p:pic>
        <p:nvPicPr>
          <p:cNvPr id="86027" name="Object 15"/>
          <p:cNvPicPr>
            <a:picLocks noChangeAspect="1" noChangeArrowheads="1"/>
          </p:cNvPicPr>
          <p:nvPr/>
        </p:nvPicPr>
        <p:blipFill>
          <a:blip r:embed="rId11" cstate="print"/>
          <a:srcRect/>
          <a:stretch>
            <a:fillRect/>
          </a:stretch>
        </p:blipFill>
        <p:spPr bwMode="auto">
          <a:xfrm>
            <a:off x="371475" y="2214563"/>
            <a:ext cx="1223963" cy="1223962"/>
          </a:xfrm>
          <a:prstGeom prst="rect">
            <a:avLst/>
          </a:prstGeom>
          <a:noFill/>
          <a:ln w="9525">
            <a:noFill/>
            <a:miter lim="800000"/>
            <a:headEnd/>
            <a:tailEnd/>
          </a:ln>
        </p:spPr>
      </p:pic>
      <p:sp>
        <p:nvSpPr>
          <p:cNvPr id="18" name="Нижний колонтитул 9"/>
          <p:cNvSpPr txBox="1">
            <a:spLocks noGrp="1"/>
          </p:cNvSpPr>
          <p:nvPr/>
        </p:nvSpPr>
        <p:spPr bwMode="auto">
          <a:xfrm>
            <a:off x="6477000" y="6477000"/>
            <a:ext cx="1952624" cy="244475"/>
          </a:xfrm>
          <a:prstGeom prst="rect">
            <a:avLst/>
          </a:prstGeom>
          <a:noFill/>
          <a:ln w="9525">
            <a:solidFill>
              <a:srgbClr val="0070C0"/>
            </a:solidFill>
            <a:miter lim="800000"/>
            <a:headEnd/>
            <a:tailEnd/>
          </a:ln>
        </p:spPr>
        <p:txBody>
          <a:bodyPr lIns="0" tIns="0" rIns="0" bIns="0" anchor="b"/>
          <a:lstStyle/>
          <a:p>
            <a:pPr algn="ctr"/>
            <a:r>
              <a:rPr lang="sv-SE" sz="1200" dirty="0" smtClean="0">
                <a:solidFill>
                  <a:srgbClr val="0000FF"/>
                </a:solidFill>
              </a:rPr>
              <a:t>Maksym Strikha</a:t>
            </a:r>
            <a:endParaRPr lang="uk-UA" sz="12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86018"/>
                                        </p:tgtEl>
                                        <p:attrNameLst>
                                          <p:attrName>style.visibility</p:attrName>
                                        </p:attrNameLst>
                                      </p:cBhvr>
                                      <p:to>
                                        <p:strVal val="visible"/>
                                      </p:to>
                                    </p:set>
                                    <p:anim calcmode="lin" valueType="num">
                                      <p:cBhvr additive="base">
                                        <p:cTn id="11" dur="5000" fill="hold"/>
                                        <p:tgtEl>
                                          <p:spTgt spid="86018"/>
                                        </p:tgtEl>
                                        <p:attrNameLst>
                                          <p:attrName>ppt_x</p:attrName>
                                        </p:attrNameLst>
                                      </p:cBhvr>
                                      <p:tavLst>
                                        <p:tav tm="0">
                                          <p:val>
                                            <p:strVal val="#ppt_x"/>
                                          </p:val>
                                        </p:tav>
                                        <p:tav tm="100000">
                                          <p:val>
                                            <p:strVal val="#ppt_x"/>
                                          </p:val>
                                        </p:tav>
                                      </p:tavLst>
                                    </p:anim>
                                    <p:anim calcmode="lin" valueType="num">
                                      <p:cBhvr additive="base">
                                        <p:cTn id="12" dur="5000" fill="hold"/>
                                        <p:tgtEl>
                                          <p:spTgt spid="86018"/>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86021"/>
                                        </p:tgtEl>
                                        <p:attrNameLst>
                                          <p:attrName>style.visibility</p:attrName>
                                        </p:attrNameLst>
                                      </p:cBhvr>
                                      <p:to>
                                        <p:strVal val="visible"/>
                                      </p:to>
                                    </p:set>
                                    <p:anim calcmode="lin" valueType="num">
                                      <p:cBhvr additive="base">
                                        <p:cTn id="15" dur="5000" fill="hold"/>
                                        <p:tgtEl>
                                          <p:spTgt spid="86021"/>
                                        </p:tgtEl>
                                        <p:attrNameLst>
                                          <p:attrName>ppt_x</p:attrName>
                                        </p:attrNameLst>
                                      </p:cBhvr>
                                      <p:tavLst>
                                        <p:tav tm="0">
                                          <p:val>
                                            <p:strVal val="#ppt_x"/>
                                          </p:val>
                                        </p:tav>
                                        <p:tav tm="100000">
                                          <p:val>
                                            <p:strVal val="#ppt_x"/>
                                          </p:val>
                                        </p:tav>
                                      </p:tavLst>
                                    </p:anim>
                                    <p:anim calcmode="lin" valueType="num">
                                      <p:cBhvr additive="base">
                                        <p:cTn id="16" dur="5000" fill="hold"/>
                                        <p:tgtEl>
                                          <p:spTgt spid="86021"/>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86027"/>
                                        </p:tgtEl>
                                        <p:attrNameLst>
                                          <p:attrName>style.visibility</p:attrName>
                                        </p:attrNameLst>
                                      </p:cBhvr>
                                      <p:to>
                                        <p:strVal val="visible"/>
                                      </p:to>
                                    </p:set>
                                    <p:anim calcmode="lin" valueType="num">
                                      <p:cBhvr additive="base">
                                        <p:cTn id="19" dur="5000" fill="hold"/>
                                        <p:tgtEl>
                                          <p:spTgt spid="86027"/>
                                        </p:tgtEl>
                                        <p:attrNameLst>
                                          <p:attrName>ppt_x</p:attrName>
                                        </p:attrNameLst>
                                      </p:cBhvr>
                                      <p:tavLst>
                                        <p:tav tm="0">
                                          <p:val>
                                            <p:strVal val="#ppt_x"/>
                                          </p:val>
                                        </p:tav>
                                        <p:tav tm="100000">
                                          <p:val>
                                            <p:strVal val="#ppt_x"/>
                                          </p:val>
                                        </p:tav>
                                      </p:tavLst>
                                    </p:anim>
                                    <p:anim calcmode="lin" valueType="num">
                                      <p:cBhvr additive="base">
                                        <p:cTn id="20" dur="5000" fill="hold"/>
                                        <p:tgtEl>
                                          <p:spTgt spid="86027"/>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86024"/>
                                        </p:tgtEl>
                                        <p:attrNameLst>
                                          <p:attrName>style.visibility</p:attrName>
                                        </p:attrNameLst>
                                      </p:cBhvr>
                                      <p:to>
                                        <p:strVal val="visible"/>
                                      </p:to>
                                    </p:set>
                                    <p:anim calcmode="lin" valueType="num">
                                      <p:cBhvr additive="base">
                                        <p:cTn id="23" dur="5000" fill="hold"/>
                                        <p:tgtEl>
                                          <p:spTgt spid="86024"/>
                                        </p:tgtEl>
                                        <p:attrNameLst>
                                          <p:attrName>ppt_x</p:attrName>
                                        </p:attrNameLst>
                                      </p:cBhvr>
                                      <p:tavLst>
                                        <p:tav tm="0">
                                          <p:val>
                                            <p:strVal val="#ppt_x"/>
                                          </p:val>
                                        </p:tav>
                                        <p:tav tm="100000">
                                          <p:val>
                                            <p:strVal val="#ppt_x"/>
                                          </p:val>
                                        </p:tav>
                                      </p:tavLst>
                                    </p:anim>
                                    <p:anim calcmode="lin" valueType="num">
                                      <p:cBhvr additive="base">
                                        <p:cTn id="24" dur="5000" fill="hold"/>
                                        <p:tgtEl>
                                          <p:spTgt spid="86024"/>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86023"/>
                                        </p:tgtEl>
                                        <p:attrNameLst>
                                          <p:attrName>style.visibility</p:attrName>
                                        </p:attrNameLst>
                                      </p:cBhvr>
                                      <p:to>
                                        <p:strVal val="visible"/>
                                      </p:to>
                                    </p:set>
                                    <p:anim calcmode="lin" valueType="num">
                                      <p:cBhvr additive="base">
                                        <p:cTn id="27" dur="5000" fill="hold"/>
                                        <p:tgtEl>
                                          <p:spTgt spid="86023"/>
                                        </p:tgtEl>
                                        <p:attrNameLst>
                                          <p:attrName>ppt_x</p:attrName>
                                        </p:attrNameLst>
                                      </p:cBhvr>
                                      <p:tavLst>
                                        <p:tav tm="0">
                                          <p:val>
                                            <p:strVal val="#ppt_x"/>
                                          </p:val>
                                        </p:tav>
                                        <p:tav tm="100000">
                                          <p:val>
                                            <p:strVal val="#ppt_x"/>
                                          </p:val>
                                        </p:tav>
                                      </p:tavLst>
                                    </p:anim>
                                    <p:anim calcmode="lin" valueType="num">
                                      <p:cBhvr additive="base">
                                        <p:cTn id="28" dur="5000" fill="hold"/>
                                        <p:tgtEl>
                                          <p:spTgt spid="86023"/>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86022"/>
                                        </p:tgtEl>
                                        <p:attrNameLst>
                                          <p:attrName>style.visibility</p:attrName>
                                        </p:attrNameLst>
                                      </p:cBhvr>
                                      <p:to>
                                        <p:strVal val="visible"/>
                                      </p:to>
                                    </p:set>
                                    <p:anim calcmode="lin" valueType="num">
                                      <p:cBhvr additive="base">
                                        <p:cTn id="31" dur="5000" fill="hold"/>
                                        <p:tgtEl>
                                          <p:spTgt spid="86022"/>
                                        </p:tgtEl>
                                        <p:attrNameLst>
                                          <p:attrName>ppt_x</p:attrName>
                                        </p:attrNameLst>
                                      </p:cBhvr>
                                      <p:tavLst>
                                        <p:tav tm="0">
                                          <p:val>
                                            <p:strVal val="#ppt_x"/>
                                          </p:val>
                                        </p:tav>
                                        <p:tav tm="100000">
                                          <p:val>
                                            <p:strVal val="#ppt_x"/>
                                          </p:val>
                                        </p:tav>
                                      </p:tavLst>
                                    </p:anim>
                                    <p:anim calcmode="lin" valueType="num">
                                      <p:cBhvr additive="base">
                                        <p:cTn id="32" dur="5000" fill="hold"/>
                                        <p:tgtEl>
                                          <p:spTgt spid="86022"/>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86019"/>
                                        </p:tgtEl>
                                        <p:attrNameLst>
                                          <p:attrName>style.visibility</p:attrName>
                                        </p:attrNameLst>
                                      </p:cBhvr>
                                      <p:to>
                                        <p:strVal val="visible"/>
                                      </p:to>
                                    </p:set>
                                    <p:anim calcmode="lin" valueType="num">
                                      <p:cBhvr additive="base">
                                        <p:cTn id="35" dur="5000" fill="hold"/>
                                        <p:tgtEl>
                                          <p:spTgt spid="86019"/>
                                        </p:tgtEl>
                                        <p:attrNameLst>
                                          <p:attrName>ppt_x</p:attrName>
                                        </p:attrNameLst>
                                      </p:cBhvr>
                                      <p:tavLst>
                                        <p:tav tm="0">
                                          <p:val>
                                            <p:strVal val="#ppt_x"/>
                                          </p:val>
                                        </p:tav>
                                        <p:tav tm="100000">
                                          <p:val>
                                            <p:strVal val="#ppt_x"/>
                                          </p:val>
                                        </p:tav>
                                      </p:tavLst>
                                    </p:anim>
                                    <p:anim calcmode="lin" valueType="num">
                                      <p:cBhvr additive="base">
                                        <p:cTn id="36" dur="5000" fill="hold"/>
                                        <p:tgtEl>
                                          <p:spTgt spid="86019"/>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86020"/>
                                        </p:tgtEl>
                                        <p:attrNameLst>
                                          <p:attrName>style.visibility</p:attrName>
                                        </p:attrNameLst>
                                      </p:cBhvr>
                                      <p:to>
                                        <p:strVal val="visible"/>
                                      </p:to>
                                    </p:set>
                                    <p:anim calcmode="lin" valueType="num">
                                      <p:cBhvr additive="base">
                                        <p:cTn id="39" dur="5000" fill="hold"/>
                                        <p:tgtEl>
                                          <p:spTgt spid="86020"/>
                                        </p:tgtEl>
                                        <p:attrNameLst>
                                          <p:attrName>ppt_x</p:attrName>
                                        </p:attrNameLst>
                                      </p:cBhvr>
                                      <p:tavLst>
                                        <p:tav tm="0">
                                          <p:val>
                                            <p:strVal val="#ppt_x"/>
                                          </p:val>
                                        </p:tav>
                                        <p:tav tm="100000">
                                          <p:val>
                                            <p:strVal val="#ppt_x"/>
                                          </p:val>
                                        </p:tav>
                                      </p:tavLst>
                                    </p:anim>
                                    <p:anim calcmode="lin" valueType="num">
                                      <p:cBhvr additive="base">
                                        <p:cTn id="40" dur="5000" fill="hold"/>
                                        <p:tgtEl>
                                          <p:spTgt spid="86020"/>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86025"/>
                                        </p:tgtEl>
                                        <p:attrNameLst>
                                          <p:attrName>style.visibility</p:attrName>
                                        </p:attrNameLst>
                                      </p:cBhvr>
                                      <p:to>
                                        <p:strVal val="visible"/>
                                      </p:to>
                                    </p:set>
                                    <p:anim calcmode="lin" valueType="num">
                                      <p:cBhvr additive="base">
                                        <p:cTn id="43" dur="5000" fill="hold"/>
                                        <p:tgtEl>
                                          <p:spTgt spid="86025"/>
                                        </p:tgtEl>
                                        <p:attrNameLst>
                                          <p:attrName>ppt_x</p:attrName>
                                        </p:attrNameLst>
                                      </p:cBhvr>
                                      <p:tavLst>
                                        <p:tav tm="0">
                                          <p:val>
                                            <p:strVal val="#ppt_x"/>
                                          </p:val>
                                        </p:tav>
                                        <p:tav tm="100000">
                                          <p:val>
                                            <p:strVal val="#ppt_x"/>
                                          </p:val>
                                        </p:tav>
                                      </p:tavLst>
                                    </p:anim>
                                    <p:anim calcmode="lin" valueType="num">
                                      <p:cBhvr additive="base">
                                        <p:cTn id="44" dur="50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6026"/>
                                        </p:tgtEl>
                                        <p:attrNameLst>
                                          <p:attrName>style.visibility</p:attrName>
                                        </p:attrNameLst>
                                      </p:cBhvr>
                                      <p:to>
                                        <p:strVal val="visible"/>
                                      </p:to>
                                    </p:set>
                                    <p:animEffect transition="in" filter="blinds(horizontal)">
                                      <p:cBhvr>
                                        <p:cTn id="49"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8602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570</Words>
  <Application>Microsoft Office PowerPoint</Application>
  <PresentationFormat>Экран (4:3)</PresentationFormat>
  <Paragraphs>85</Paragraphs>
  <Slides>18</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18</vt:i4>
      </vt:variant>
    </vt:vector>
  </HeadingPairs>
  <TitlesOfParts>
    <vt:vector size="21" baseType="lpstr">
      <vt:lpstr>Тема Office</vt:lpstr>
      <vt:lpstr>Worksheet</vt:lpstr>
      <vt:lpstr>Лист Microsoft Office Excel 97-2003</vt:lpstr>
      <vt:lpstr>Слайд 1</vt:lpstr>
      <vt:lpstr>Слайд 2</vt:lpstr>
      <vt:lpstr>Слайд 3</vt:lpstr>
      <vt:lpstr>Слайд 4</vt:lpstr>
      <vt:lpstr>Слайд 5</vt:lpstr>
      <vt:lpstr>Слайд 6</vt:lpstr>
      <vt:lpstr>Слайд 7</vt:lpstr>
      <vt:lpstr> INTERNATIONAL COOPERATION AGREEMENTS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Shulga</dc:creator>
  <cp:lastModifiedBy>Shulga</cp:lastModifiedBy>
  <cp:revision>24</cp:revision>
  <dcterms:created xsi:type="dcterms:W3CDTF">2015-02-07T19:31:04Z</dcterms:created>
  <dcterms:modified xsi:type="dcterms:W3CDTF">2015-10-13T05:20:28Z</dcterms:modified>
</cp:coreProperties>
</file>