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3" r:id="rId7"/>
    <p:sldMasterId id="2147483746" r:id="rId8"/>
    <p:sldMasterId id="2147483759" r:id="rId9"/>
  </p:sldMasterIdLst>
  <p:notesMasterIdLst>
    <p:notesMasterId r:id="rId27"/>
  </p:notesMasterIdLst>
  <p:sldIdLst>
    <p:sldId id="259" r:id="rId10"/>
    <p:sldId id="271" r:id="rId11"/>
    <p:sldId id="289" r:id="rId12"/>
    <p:sldId id="286" r:id="rId13"/>
    <p:sldId id="272" r:id="rId14"/>
    <p:sldId id="265" r:id="rId15"/>
    <p:sldId id="274" r:id="rId16"/>
    <p:sldId id="287" r:id="rId17"/>
    <p:sldId id="279" r:id="rId18"/>
    <p:sldId id="268" r:id="rId19"/>
    <p:sldId id="288" r:id="rId20"/>
    <p:sldId id="283" r:id="rId21"/>
    <p:sldId id="269" r:id="rId22"/>
    <p:sldId id="280" r:id="rId23"/>
    <p:sldId id="284" r:id="rId24"/>
    <p:sldId id="282" r:id="rId25"/>
    <p:sldId id="260" r:id="rId26"/>
  </p:sldIdLst>
  <p:sldSz cx="9144000" cy="6858000" type="screen4x3"/>
  <p:notesSz cx="6794500" cy="9906000"/>
  <p:embeddedFontLs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Myriad Pro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Myriad Pro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Myriad Pro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Myriad Pro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kern="1200">
        <a:solidFill>
          <a:schemeClr val="tx1"/>
        </a:solidFill>
        <a:latin typeface="Myriad Pro" pitchFamily="34" charset="0"/>
        <a:ea typeface="+mn-ea"/>
        <a:cs typeface="Arial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Myriad Pro" pitchFamily="34" charset="0"/>
        <a:ea typeface="+mn-ea"/>
        <a:cs typeface="Arial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Myriad Pro" pitchFamily="34" charset="0"/>
        <a:ea typeface="+mn-ea"/>
        <a:cs typeface="Arial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Myriad Pro" pitchFamily="34" charset="0"/>
        <a:ea typeface="+mn-ea"/>
        <a:cs typeface="Arial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Myriad Pro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CC"/>
    <a:srgbClr val="0066FF"/>
    <a:srgbClr val="80808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94660"/>
  </p:normalViewPr>
  <p:slideViewPr>
    <p:cSldViewPr>
      <p:cViewPr>
        <p:scale>
          <a:sx n="118" d="100"/>
          <a:sy n="118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oguszewski\Desktop\Nowy%20Arkusz%20programu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korzeniowska\Documents\szkolnictwo%20wy&#380;sze\Dane%20statystyczne\studenci\a%20liczba%20student&#243;w%201990-2013.xlsx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szubert\Desktop\do%20prezentacji%20(2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13673504463413E-2"/>
          <c:y val="1.8566283642858606E-2"/>
          <c:w val="0.91780459815955873"/>
          <c:h val="0.76495425909945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Arkusz1!$A$1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Arkusz1!$E$2:$E$26</c:f>
              <c:strCache>
                <c:ptCount val="25"/>
                <c:pt idx="0">
                  <c:v>1990/91</c:v>
                </c:pt>
                <c:pt idx="1">
                  <c:v>1991/92</c:v>
                </c:pt>
                <c:pt idx="2">
                  <c:v>1992/93</c:v>
                </c:pt>
                <c:pt idx="3">
                  <c:v>1993/94</c:v>
                </c:pt>
                <c:pt idx="4">
                  <c:v>1994/95</c:v>
                </c:pt>
                <c:pt idx="5">
                  <c:v>1995/96</c:v>
                </c:pt>
                <c:pt idx="6">
                  <c:v>1996/97</c:v>
                </c:pt>
                <c:pt idx="7">
                  <c:v>1997/98</c:v>
                </c:pt>
                <c:pt idx="8">
                  <c:v>1998/99</c:v>
                </c:pt>
                <c:pt idx="9">
                  <c:v>1999/00</c:v>
                </c:pt>
                <c:pt idx="10">
                  <c:v>2000/01</c:v>
                </c:pt>
                <c:pt idx="11">
                  <c:v>2001/02</c:v>
                </c:pt>
                <c:pt idx="12">
                  <c:v>2002/03</c:v>
                </c:pt>
                <c:pt idx="13">
                  <c:v>2003/04</c:v>
                </c:pt>
                <c:pt idx="14">
                  <c:v>2004/05</c:v>
                </c:pt>
                <c:pt idx="15">
                  <c:v>2005/06</c:v>
                </c:pt>
                <c:pt idx="16">
                  <c:v>2006/07</c:v>
                </c:pt>
                <c:pt idx="17">
                  <c:v>2007/08</c:v>
                </c:pt>
                <c:pt idx="18">
                  <c:v>2008/09</c:v>
                </c:pt>
                <c:pt idx="19">
                  <c:v>2009/10</c:v>
                </c:pt>
                <c:pt idx="20">
                  <c:v>2010/11</c:v>
                </c:pt>
                <c:pt idx="21">
                  <c:v>2011/12</c:v>
                </c:pt>
                <c:pt idx="22">
                  <c:v>2012/13</c:v>
                </c:pt>
                <c:pt idx="23">
                  <c:v>2013/14</c:v>
                </c:pt>
                <c:pt idx="24">
                  <c:v>2014/15</c:v>
                </c:pt>
              </c:strCache>
            </c:strRef>
          </c:cat>
          <c:val>
            <c:numRef>
              <c:f>Arkusz1!$A$2:$A$26</c:f>
              <c:numCache>
                <c:formatCode>0.0</c:formatCode>
                <c:ptCount val="25"/>
                <c:pt idx="0">
                  <c:v>394.3</c:v>
                </c:pt>
                <c:pt idx="1">
                  <c:v>418.40000000000003</c:v>
                </c:pt>
                <c:pt idx="2">
                  <c:v>485.7</c:v>
                </c:pt>
                <c:pt idx="3">
                  <c:v>573.09999999999991</c:v>
                </c:pt>
                <c:pt idx="4">
                  <c:v>671.9</c:v>
                </c:pt>
                <c:pt idx="5">
                  <c:v>785.4</c:v>
                </c:pt>
                <c:pt idx="6">
                  <c:v>918</c:v>
                </c:pt>
                <c:pt idx="7">
                  <c:v>1082.7</c:v>
                </c:pt>
                <c:pt idx="8">
                  <c:v>1265.3</c:v>
                </c:pt>
                <c:pt idx="9">
                  <c:v>1421.3</c:v>
                </c:pt>
                <c:pt idx="10">
                  <c:v>1584.8</c:v>
                </c:pt>
                <c:pt idx="11">
                  <c:v>1718.8</c:v>
                </c:pt>
                <c:pt idx="12">
                  <c:v>1800.5</c:v>
                </c:pt>
                <c:pt idx="13">
                  <c:v>1858.6999999999998</c:v>
                </c:pt>
                <c:pt idx="14">
                  <c:v>1926.1</c:v>
                </c:pt>
                <c:pt idx="15">
                  <c:v>1953.8</c:v>
                </c:pt>
                <c:pt idx="16">
                  <c:v>1941.3999999999999</c:v>
                </c:pt>
                <c:pt idx="17">
                  <c:v>1937.4</c:v>
                </c:pt>
                <c:pt idx="18">
                  <c:v>1927.8000000000002</c:v>
                </c:pt>
                <c:pt idx="19">
                  <c:v>1900</c:v>
                </c:pt>
                <c:pt idx="20">
                  <c:v>1841.3000000000002</c:v>
                </c:pt>
                <c:pt idx="21">
                  <c:v>1764.1000000000001</c:v>
                </c:pt>
                <c:pt idx="22">
                  <c:v>1677</c:v>
                </c:pt>
                <c:pt idx="23">
                  <c:v>1549.9</c:v>
                </c:pt>
                <c:pt idx="24">
                  <c:v>1470.2</c:v>
                </c:pt>
              </c:numCache>
            </c:numRef>
          </c:val>
        </c:ser>
        <c:ser>
          <c:idx val="1"/>
          <c:order val="1"/>
          <c:tx>
            <c:strRef>
              <c:f>Arkusz1!$B$1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Arkusz1!$E$2:$E$26</c:f>
              <c:strCache>
                <c:ptCount val="25"/>
                <c:pt idx="0">
                  <c:v>1990/91</c:v>
                </c:pt>
                <c:pt idx="1">
                  <c:v>1991/92</c:v>
                </c:pt>
                <c:pt idx="2">
                  <c:v>1992/93</c:v>
                </c:pt>
                <c:pt idx="3">
                  <c:v>1993/94</c:v>
                </c:pt>
                <c:pt idx="4">
                  <c:v>1994/95</c:v>
                </c:pt>
                <c:pt idx="5">
                  <c:v>1995/96</c:v>
                </c:pt>
                <c:pt idx="6">
                  <c:v>1996/97</c:v>
                </c:pt>
                <c:pt idx="7">
                  <c:v>1997/98</c:v>
                </c:pt>
                <c:pt idx="8">
                  <c:v>1998/99</c:v>
                </c:pt>
                <c:pt idx="9">
                  <c:v>1999/00</c:v>
                </c:pt>
                <c:pt idx="10">
                  <c:v>2000/01</c:v>
                </c:pt>
                <c:pt idx="11">
                  <c:v>2001/02</c:v>
                </c:pt>
                <c:pt idx="12">
                  <c:v>2002/03</c:v>
                </c:pt>
                <c:pt idx="13">
                  <c:v>2003/04</c:v>
                </c:pt>
                <c:pt idx="14">
                  <c:v>2004/05</c:v>
                </c:pt>
                <c:pt idx="15">
                  <c:v>2005/06</c:v>
                </c:pt>
                <c:pt idx="16">
                  <c:v>2006/07</c:v>
                </c:pt>
                <c:pt idx="17">
                  <c:v>2007/08</c:v>
                </c:pt>
                <c:pt idx="18">
                  <c:v>2008/09</c:v>
                </c:pt>
                <c:pt idx="19">
                  <c:v>2009/10</c:v>
                </c:pt>
                <c:pt idx="20">
                  <c:v>2010/11</c:v>
                </c:pt>
                <c:pt idx="21">
                  <c:v>2011/12</c:v>
                </c:pt>
                <c:pt idx="22">
                  <c:v>2012/13</c:v>
                </c:pt>
                <c:pt idx="23">
                  <c:v>2013/14</c:v>
                </c:pt>
                <c:pt idx="24">
                  <c:v>2014/15</c:v>
                </c:pt>
              </c:strCache>
            </c:strRef>
          </c:cat>
          <c:val>
            <c:numRef>
              <c:f>Arkusz1!$B$2:$B$26</c:f>
              <c:numCache>
                <c:formatCode>General</c:formatCode>
                <c:ptCount val="25"/>
                <c:pt idx="0" formatCode="0.0">
                  <c:v>390.3</c:v>
                </c:pt>
                <c:pt idx="1">
                  <c:v>413.6</c:v>
                </c:pt>
                <c:pt idx="2">
                  <c:v>477.4</c:v>
                </c:pt>
                <c:pt idx="3">
                  <c:v>555.29999999999995</c:v>
                </c:pt>
                <c:pt idx="4">
                  <c:v>634.6</c:v>
                </c:pt>
                <c:pt idx="5">
                  <c:v>709.4</c:v>
                </c:pt>
                <c:pt idx="6">
                  <c:v>788.7</c:v>
                </c:pt>
                <c:pt idx="7">
                  <c:v>871.1</c:v>
                </c:pt>
                <c:pt idx="8">
                  <c:v>951.1</c:v>
                </c:pt>
                <c:pt idx="9">
                  <c:v>1020.3</c:v>
                </c:pt>
                <c:pt idx="10">
                  <c:v>1112.5</c:v>
                </c:pt>
                <c:pt idx="11">
                  <c:v>1209.5</c:v>
                </c:pt>
                <c:pt idx="12">
                  <c:v>1292.5999999999999</c:v>
                </c:pt>
                <c:pt idx="13">
                  <c:v>1335.1</c:v>
                </c:pt>
                <c:pt idx="14" formatCode="0.0">
                  <c:v>1344</c:v>
                </c:pt>
                <c:pt idx="15" formatCode="0.0">
                  <c:v>1333</c:v>
                </c:pt>
                <c:pt idx="16">
                  <c:v>1301.0999999999999</c:v>
                </c:pt>
                <c:pt idx="17">
                  <c:v>1276.9000000000001</c:v>
                </c:pt>
                <c:pt idx="18">
                  <c:v>1268.4000000000001</c:v>
                </c:pt>
                <c:pt idx="19">
                  <c:v>1266.9000000000001</c:v>
                </c:pt>
                <c:pt idx="20">
                  <c:v>1261.2</c:v>
                </c:pt>
                <c:pt idx="21">
                  <c:v>1245.9000000000001</c:v>
                </c:pt>
                <c:pt idx="22">
                  <c:v>1217.5</c:v>
                </c:pt>
                <c:pt idx="23">
                  <c:v>1151.3</c:v>
                </c:pt>
                <c:pt idx="24">
                  <c:v>1110.2</c:v>
                </c:pt>
              </c:numCache>
            </c:numRef>
          </c:val>
        </c:ser>
        <c:ser>
          <c:idx val="2"/>
          <c:order val="2"/>
          <c:tx>
            <c:strRef>
              <c:f>Arkusz1!$C$1</c:f>
              <c:strCache>
                <c:ptCount val="1"/>
                <c:pt idx="0">
                  <c:v>non-public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rgbClr val="0066FF"/>
              </a:solidFill>
            </a:ln>
          </c:spPr>
          <c:invertIfNegative val="0"/>
          <c:cat>
            <c:strRef>
              <c:f>Arkusz1!$E$2:$E$26</c:f>
              <c:strCache>
                <c:ptCount val="25"/>
                <c:pt idx="0">
                  <c:v>1990/91</c:v>
                </c:pt>
                <c:pt idx="1">
                  <c:v>1991/92</c:v>
                </c:pt>
                <c:pt idx="2">
                  <c:v>1992/93</c:v>
                </c:pt>
                <c:pt idx="3">
                  <c:v>1993/94</c:v>
                </c:pt>
                <c:pt idx="4">
                  <c:v>1994/95</c:v>
                </c:pt>
                <c:pt idx="5">
                  <c:v>1995/96</c:v>
                </c:pt>
                <c:pt idx="6">
                  <c:v>1996/97</c:v>
                </c:pt>
                <c:pt idx="7">
                  <c:v>1997/98</c:v>
                </c:pt>
                <c:pt idx="8">
                  <c:v>1998/99</c:v>
                </c:pt>
                <c:pt idx="9">
                  <c:v>1999/00</c:v>
                </c:pt>
                <c:pt idx="10">
                  <c:v>2000/01</c:v>
                </c:pt>
                <c:pt idx="11">
                  <c:v>2001/02</c:v>
                </c:pt>
                <c:pt idx="12">
                  <c:v>2002/03</c:v>
                </c:pt>
                <c:pt idx="13">
                  <c:v>2003/04</c:v>
                </c:pt>
                <c:pt idx="14">
                  <c:v>2004/05</c:v>
                </c:pt>
                <c:pt idx="15">
                  <c:v>2005/06</c:v>
                </c:pt>
                <c:pt idx="16">
                  <c:v>2006/07</c:v>
                </c:pt>
                <c:pt idx="17">
                  <c:v>2007/08</c:v>
                </c:pt>
                <c:pt idx="18">
                  <c:v>2008/09</c:v>
                </c:pt>
                <c:pt idx="19">
                  <c:v>2009/10</c:v>
                </c:pt>
                <c:pt idx="20">
                  <c:v>2010/11</c:v>
                </c:pt>
                <c:pt idx="21">
                  <c:v>2011/12</c:v>
                </c:pt>
                <c:pt idx="22">
                  <c:v>2012/13</c:v>
                </c:pt>
                <c:pt idx="23">
                  <c:v>2013/14</c:v>
                </c:pt>
                <c:pt idx="24">
                  <c:v>2014/15</c:v>
                </c:pt>
              </c:strCache>
            </c:strRef>
          </c:cat>
          <c:val>
            <c:numRef>
              <c:f>Arkusz1!$C$2:$C$26</c:f>
              <c:numCache>
                <c:formatCode>0.0</c:formatCode>
                <c:ptCount val="25"/>
                <c:pt idx="0">
                  <c:v>4</c:v>
                </c:pt>
                <c:pt idx="1">
                  <c:v>4.8</c:v>
                </c:pt>
                <c:pt idx="2">
                  <c:v>8.3000000000000007</c:v>
                </c:pt>
                <c:pt idx="3">
                  <c:v>17.8</c:v>
                </c:pt>
                <c:pt idx="4">
                  <c:v>37.299999999999997</c:v>
                </c:pt>
                <c:pt idx="5">
                  <c:v>76</c:v>
                </c:pt>
                <c:pt idx="6">
                  <c:v>129.30000000000001</c:v>
                </c:pt>
                <c:pt idx="7">
                  <c:v>211.6</c:v>
                </c:pt>
                <c:pt idx="8">
                  <c:v>314.2</c:v>
                </c:pt>
                <c:pt idx="9">
                  <c:v>401</c:v>
                </c:pt>
                <c:pt idx="10">
                  <c:v>472.3</c:v>
                </c:pt>
                <c:pt idx="11">
                  <c:v>509.3</c:v>
                </c:pt>
                <c:pt idx="12">
                  <c:v>507.9</c:v>
                </c:pt>
                <c:pt idx="13">
                  <c:v>523.6</c:v>
                </c:pt>
                <c:pt idx="14">
                  <c:v>582.1</c:v>
                </c:pt>
                <c:pt idx="15">
                  <c:v>620.79999999999995</c:v>
                </c:pt>
                <c:pt idx="16">
                  <c:v>640.29999999999995</c:v>
                </c:pt>
                <c:pt idx="17">
                  <c:v>660.5</c:v>
                </c:pt>
                <c:pt idx="18">
                  <c:v>659.4</c:v>
                </c:pt>
                <c:pt idx="19">
                  <c:v>633.1</c:v>
                </c:pt>
                <c:pt idx="20">
                  <c:v>580.1</c:v>
                </c:pt>
                <c:pt idx="21">
                  <c:v>518.20000000000005</c:v>
                </c:pt>
                <c:pt idx="22">
                  <c:v>459.5</c:v>
                </c:pt>
                <c:pt idx="23">
                  <c:v>398.6</c:v>
                </c:pt>
                <c:pt idx="24">
                  <c:v>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9"/>
        <c:overlap val="-100"/>
        <c:axId val="99442688"/>
        <c:axId val="73732032"/>
      </c:barChart>
      <c:catAx>
        <c:axId val="99442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73732032"/>
        <c:crosses val="autoZero"/>
        <c:auto val="1"/>
        <c:lblAlgn val="ctr"/>
        <c:lblOffset val="100"/>
        <c:noMultiLvlLbl val="0"/>
      </c:catAx>
      <c:valAx>
        <c:axId val="73732032"/>
        <c:scaling>
          <c:orientation val="minMax"/>
          <c:max val="2200"/>
        </c:scaling>
        <c:delete val="0"/>
        <c:axPos val="l"/>
        <c:majorGridlines>
          <c:spPr>
            <a:ln>
              <a:solidFill>
                <a:schemeClr val="tx1">
                  <a:alpha val="16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>
            <a:solidFill>
              <a:schemeClr val="tx1">
                <a:alpha val="62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99442688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0.31541599544495058"/>
          <c:y val="0.94051175562293221"/>
          <c:w val="0.37504698552012738"/>
          <c:h val="5.576568935035206E-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0"/>
          <c:order val="0"/>
          <c:tx>
            <c:strRef>
              <c:f>Arkusz1!$A$34</c:f>
              <c:strCache>
                <c:ptCount val="1"/>
                <c:pt idx="0">
                  <c:v>public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diamond"/>
            <c:size val="10"/>
            <c:spPr>
              <a:solidFill>
                <a:srgbClr val="FF0000"/>
              </a:solidFill>
            </c:spPr>
          </c:marker>
          <c:cat>
            <c:strRef>
              <c:f>Arkusz1!$B$3:$Z$3</c:f>
              <c:strCache>
                <c:ptCount val="25"/>
                <c:pt idx="0">
                  <c:v>1990/91</c:v>
                </c:pt>
                <c:pt idx="1">
                  <c:v>1991/92</c:v>
                </c:pt>
                <c:pt idx="2">
                  <c:v>1992/93</c:v>
                </c:pt>
                <c:pt idx="3">
                  <c:v>1993/94</c:v>
                </c:pt>
                <c:pt idx="4">
                  <c:v>1994/95</c:v>
                </c:pt>
                <c:pt idx="5">
                  <c:v>1995/96</c:v>
                </c:pt>
                <c:pt idx="6">
                  <c:v>1996/97</c:v>
                </c:pt>
                <c:pt idx="7">
                  <c:v>1997/98</c:v>
                </c:pt>
                <c:pt idx="8">
                  <c:v>1998/99</c:v>
                </c:pt>
                <c:pt idx="9">
                  <c:v>1999/00</c:v>
                </c:pt>
                <c:pt idx="10">
                  <c:v> 2000/01</c:v>
                </c:pt>
                <c:pt idx="11">
                  <c:v> 2001/02</c:v>
                </c:pt>
                <c:pt idx="12">
                  <c:v> 2002/03</c:v>
                </c:pt>
                <c:pt idx="13">
                  <c:v> 2003/04</c:v>
                </c:pt>
                <c:pt idx="14">
                  <c:v> 2004/05</c:v>
                </c:pt>
                <c:pt idx="15">
                  <c:v> 2005/06</c:v>
                </c:pt>
                <c:pt idx="16">
                  <c:v>2006/07</c:v>
                </c:pt>
                <c:pt idx="17">
                  <c:v>2007/08</c:v>
                </c:pt>
                <c:pt idx="18">
                  <c:v>2008/09</c:v>
                </c:pt>
                <c:pt idx="19">
                  <c:v>2009/10</c:v>
                </c:pt>
                <c:pt idx="20">
                  <c:v>2010/11</c:v>
                </c:pt>
                <c:pt idx="21">
                  <c:v>2011/12</c:v>
                </c:pt>
                <c:pt idx="22">
                  <c:v>2012/13</c:v>
                </c:pt>
                <c:pt idx="23">
                  <c:v>2013/14</c:v>
                </c:pt>
                <c:pt idx="24">
                  <c:v>2014/15</c:v>
                </c:pt>
              </c:strCache>
            </c:strRef>
          </c:cat>
          <c:val>
            <c:numRef>
              <c:f>Arkusz1!$B$34:$Z$34</c:f>
              <c:numCache>
                <c:formatCode>General</c:formatCode>
                <c:ptCount val="25"/>
                <c:pt idx="0">
                  <c:v>111</c:v>
                </c:pt>
                <c:pt idx="1">
                  <c:v>114</c:v>
                </c:pt>
                <c:pt idx="2">
                  <c:v>113</c:v>
                </c:pt>
                <c:pt idx="3">
                  <c:v>110</c:v>
                </c:pt>
                <c:pt idx="4">
                  <c:v>105</c:v>
                </c:pt>
                <c:pt idx="5">
                  <c:v>99</c:v>
                </c:pt>
                <c:pt idx="6">
                  <c:v>99</c:v>
                </c:pt>
                <c:pt idx="7">
                  <c:v>100</c:v>
                </c:pt>
                <c:pt idx="8">
                  <c:v>108</c:v>
                </c:pt>
                <c:pt idx="9">
                  <c:v>113</c:v>
                </c:pt>
                <c:pt idx="10">
                  <c:v>116</c:v>
                </c:pt>
                <c:pt idx="11">
                  <c:v>124</c:v>
                </c:pt>
                <c:pt idx="12">
                  <c:v>126</c:v>
                </c:pt>
                <c:pt idx="13">
                  <c:v>126</c:v>
                </c:pt>
                <c:pt idx="14">
                  <c:v>126</c:v>
                </c:pt>
                <c:pt idx="15">
                  <c:v>130</c:v>
                </c:pt>
                <c:pt idx="16">
                  <c:v>130</c:v>
                </c:pt>
                <c:pt idx="17">
                  <c:v>131</c:v>
                </c:pt>
                <c:pt idx="18">
                  <c:v>131</c:v>
                </c:pt>
                <c:pt idx="19">
                  <c:v>131</c:v>
                </c:pt>
                <c:pt idx="20">
                  <c:v>132</c:v>
                </c:pt>
                <c:pt idx="21">
                  <c:v>132</c:v>
                </c:pt>
                <c:pt idx="22">
                  <c:v>132</c:v>
                </c:pt>
                <c:pt idx="23">
                  <c:v>134</c:v>
                </c:pt>
                <c:pt idx="24">
                  <c:v>134</c:v>
                </c:pt>
              </c:numCache>
            </c:numRef>
          </c:val>
          <c:smooth val="0"/>
        </c:ser>
        <c:ser>
          <c:idx val="31"/>
          <c:order val="1"/>
          <c:tx>
            <c:strRef>
              <c:f>Arkusz1!$A$35</c:f>
              <c:strCache>
                <c:ptCount val="1"/>
                <c:pt idx="0">
                  <c:v>non-public</c:v>
                </c:pt>
              </c:strCache>
            </c:strRef>
          </c:tx>
          <c:spPr>
            <a:ln w="34925">
              <a:solidFill>
                <a:srgbClr val="0066FF"/>
              </a:solidFill>
            </a:ln>
          </c:spPr>
          <c:marker>
            <c:symbol val="triangle"/>
            <c:size val="10"/>
            <c:spPr>
              <a:solidFill>
                <a:srgbClr val="0066FF"/>
              </a:solidFill>
            </c:spPr>
          </c:marker>
          <c:cat>
            <c:strRef>
              <c:f>Arkusz1!$B$3:$Z$3</c:f>
              <c:strCache>
                <c:ptCount val="25"/>
                <c:pt idx="0">
                  <c:v>1990/91</c:v>
                </c:pt>
                <c:pt idx="1">
                  <c:v>1991/92</c:v>
                </c:pt>
                <c:pt idx="2">
                  <c:v>1992/93</c:v>
                </c:pt>
                <c:pt idx="3">
                  <c:v>1993/94</c:v>
                </c:pt>
                <c:pt idx="4">
                  <c:v>1994/95</c:v>
                </c:pt>
                <c:pt idx="5">
                  <c:v>1995/96</c:v>
                </c:pt>
                <c:pt idx="6">
                  <c:v>1996/97</c:v>
                </c:pt>
                <c:pt idx="7">
                  <c:v>1997/98</c:v>
                </c:pt>
                <c:pt idx="8">
                  <c:v>1998/99</c:v>
                </c:pt>
                <c:pt idx="9">
                  <c:v>1999/00</c:v>
                </c:pt>
                <c:pt idx="10">
                  <c:v> 2000/01</c:v>
                </c:pt>
                <c:pt idx="11">
                  <c:v> 2001/02</c:v>
                </c:pt>
                <c:pt idx="12">
                  <c:v> 2002/03</c:v>
                </c:pt>
                <c:pt idx="13">
                  <c:v> 2003/04</c:v>
                </c:pt>
                <c:pt idx="14">
                  <c:v> 2004/05</c:v>
                </c:pt>
                <c:pt idx="15">
                  <c:v> 2005/06</c:v>
                </c:pt>
                <c:pt idx="16">
                  <c:v>2006/07</c:v>
                </c:pt>
                <c:pt idx="17">
                  <c:v>2007/08</c:v>
                </c:pt>
                <c:pt idx="18">
                  <c:v>2008/09</c:v>
                </c:pt>
                <c:pt idx="19">
                  <c:v>2009/10</c:v>
                </c:pt>
                <c:pt idx="20">
                  <c:v>2010/11</c:v>
                </c:pt>
                <c:pt idx="21">
                  <c:v>2011/12</c:v>
                </c:pt>
                <c:pt idx="22">
                  <c:v>2012/13</c:v>
                </c:pt>
                <c:pt idx="23">
                  <c:v>2013/14</c:v>
                </c:pt>
                <c:pt idx="24">
                  <c:v>2014/15</c:v>
                </c:pt>
              </c:strCache>
            </c:strRef>
          </c:cat>
          <c:val>
            <c:numRef>
              <c:f>Arkusz1!$B$35:$Z$35</c:f>
              <c:numCache>
                <c:formatCode>#,##0</c:formatCode>
                <c:ptCount val="25"/>
                <c:pt idx="0">
                  <c:v>1</c:v>
                </c:pt>
                <c:pt idx="1">
                  <c:v>3</c:v>
                </c:pt>
                <c:pt idx="2">
                  <c:v>11</c:v>
                </c:pt>
                <c:pt idx="3">
                  <c:v>30</c:v>
                </c:pt>
                <c:pt idx="4">
                  <c:v>56</c:v>
                </c:pt>
                <c:pt idx="5">
                  <c:v>80</c:v>
                </c:pt>
                <c:pt idx="6">
                  <c:v>114</c:v>
                </c:pt>
                <c:pt idx="7">
                  <c:v>146</c:v>
                </c:pt>
                <c:pt idx="8">
                  <c:v>158</c:v>
                </c:pt>
                <c:pt idx="9">
                  <c:v>174</c:v>
                </c:pt>
                <c:pt idx="10">
                  <c:v>195</c:v>
                </c:pt>
                <c:pt idx="11">
                  <c:v>221</c:v>
                </c:pt>
                <c:pt idx="12">
                  <c:v>252</c:v>
                </c:pt>
                <c:pt idx="13">
                  <c:v>274</c:v>
                </c:pt>
                <c:pt idx="14">
                  <c:v>301</c:v>
                </c:pt>
                <c:pt idx="15">
                  <c:v>315</c:v>
                </c:pt>
                <c:pt idx="16">
                  <c:v>318</c:v>
                </c:pt>
                <c:pt idx="17">
                  <c:v>324</c:v>
                </c:pt>
                <c:pt idx="18">
                  <c:v>325</c:v>
                </c:pt>
                <c:pt idx="19">
                  <c:v>330</c:v>
                </c:pt>
                <c:pt idx="20">
                  <c:v>328</c:v>
                </c:pt>
                <c:pt idx="21">
                  <c:v>328</c:v>
                </c:pt>
                <c:pt idx="22">
                  <c:v>321</c:v>
                </c:pt>
                <c:pt idx="23">
                  <c:v>306</c:v>
                </c:pt>
                <c:pt idx="24">
                  <c:v>296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76032"/>
        <c:axId val="73786496"/>
      </c:lineChart>
      <c:catAx>
        <c:axId val="101676032"/>
        <c:scaling>
          <c:orientation val="minMax"/>
        </c:scaling>
        <c:delete val="0"/>
        <c:axPos val="b"/>
        <c:majorTickMark val="cross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100" b="1">
                <a:latin typeface="+mn-lt"/>
              </a:defRPr>
            </a:pPr>
            <a:endParaRPr lang="pl-PL"/>
          </a:p>
        </c:txPr>
        <c:crossAx val="73786496"/>
        <c:crosses val="autoZero"/>
        <c:auto val="1"/>
        <c:lblAlgn val="ctr"/>
        <c:lblOffset val="100"/>
        <c:noMultiLvlLbl val="0"/>
      </c:catAx>
      <c:valAx>
        <c:axId val="737864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9525"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050"/>
            </a:pPr>
            <a:endParaRPr lang="pl-PL"/>
          </a:p>
        </c:txPr>
        <c:crossAx val="1016760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spPr>
    <a:ln>
      <a:solidFill>
        <a:schemeClr val="bg1">
          <a:lumMod val="65000"/>
        </a:schemeClr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7754927860771"/>
          <c:y val="0.15336178772046016"/>
          <c:w val="0.5710532512962796"/>
          <c:h val="0.8178870164593912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638524351122777"/>
                  <c:y val="-6.072077920212781E-2"/>
                </c:manualLayout>
              </c:layout>
              <c:tx>
                <c:rich>
                  <a:bodyPr/>
                  <a:lstStyle/>
                  <a:p>
                    <a:r>
                      <a:rPr lang="pl-PL" sz="1600" b="1" dirty="0" err="1" smtClean="0"/>
                      <a:t>teaching</a:t>
                    </a:r>
                    <a:r>
                      <a:rPr lang="pl-PL" sz="1600" b="1" baseline="0" dirty="0" smtClean="0"/>
                      <a:t> </a:t>
                    </a:r>
                    <a:r>
                      <a:rPr lang="pl-PL" sz="1600" b="1" baseline="0" dirty="0" err="1" smtClean="0"/>
                      <a:t>grants</a:t>
                    </a:r>
                    <a:r>
                      <a:rPr lang="en-US" sz="1600" b="1" dirty="0" smtClean="0"/>
                      <a:t> </a:t>
                    </a:r>
                    <a:endParaRPr lang="pl-PL" sz="1600" b="1" dirty="0"/>
                  </a:p>
                  <a:p>
                    <a:r>
                      <a:rPr lang="en-US" sz="1600" b="1" dirty="0"/>
                      <a:t>12 </a:t>
                    </a:r>
                    <a:r>
                      <a:rPr lang="en-US" sz="1600" b="1" dirty="0" smtClean="0"/>
                      <a:t>921,1</a:t>
                    </a:r>
                    <a:r>
                      <a:rPr lang="pl-PL" sz="1600" b="1" dirty="0" smtClean="0"/>
                      <a:t> </a:t>
                    </a:r>
                    <a:r>
                      <a:rPr lang="pl-PL" sz="1600" b="1" dirty="0"/>
                      <a:t>mln </a:t>
                    </a:r>
                    <a:r>
                      <a:rPr lang="pl-PL" sz="1600" b="1" dirty="0" err="1" smtClean="0"/>
                      <a:t>pln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664771070282887E-2"/>
                  <c:y val="9.0518194691383932E-2"/>
                </c:manualLayout>
              </c:layout>
              <c:tx>
                <c:rich>
                  <a:bodyPr/>
                  <a:lstStyle/>
                  <a:p>
                    <a:r>
                      <a:rPr lang="pl-PL" sz="1600" b="1" dirty="0" err="1" smtClean="0"/>
                      <a:t>financial</a:t>
                    </a:r>
                    <a:r>
                      <a:rPr lang="pl-PL" sz="1600" b="1" baseline="0" dirty="0" smtClean="0"/>
                      <a:t> </a:t>
                    </a:r>
                    <a:r>
                      <a:rPr lang="pl-PL" sz="1600" b="1" baseline="0" dirty="0" err="1" smtClean="0"/>
                      <a:t>support</a:t>
                    </a:r>
                    <a:r>
                      <a:rPr lang="pl-PL" sz="1600" b="1" baseline="0" dirty="0" smtClean="0"/>
                      <a:t> for </a:t>
                    </a:r>
                    <a:r>
                      <a:rPr lang="pl-PL" sz="1600" b="1" baseline="0" dirty="0" err="1" smtClean="0"/>
                      <a:t>students</a:t>
                    </a:r>
                    <a:r>
                      <a:rPr lang="en-US" sz="1600" b="1" dirty="0" smtClean="0"/>
                      <a:t> </a:t>
                    </a:r>
                    <a:endParaRPr lang="pl-PL" sz="1600" b="1" dirty="0"/>
                  </a:p>
                  <a:p>
                    <a:r>
                      <a:rPr lang="en-US" sz="1600" b="1" dirty="0"/>
                      <a:t>1 </a:t>
                    </a:r>
                    <a:r>
                      <a:rPr lang="en-US" sz="1600" b="1" dirty="0" smtClean="0"/>
                      <a:t>745,3</a:t>
                    </a:r>
                    <a:r>
                      <a:rPr lang="pl-PL" sz="1600" b="1" dirty="0" smtClean="0"/>
                      <a:t> </a:t>
                    </a:r>
                    <a:r>
                      <a:rPr lang="pl-PL" sz="1600" b="1" dirty="0"/>
                      <a:t>mln </a:t>
                    </a:r>
                    <a:r>
                      <a:rPr lang="pl-PL" sz="1600" b="1" dirty="0" err="1" smtClean="0"/>
                      <a:t>pln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9669121220958493E-2"/>
                  <c:y val="-1.4373736594841811E-2"/>
                </c:manualLayout>
              </c:layout>
              <c:tx>
                <c:rich>
                  <a:bodyPr/>
                  <a:lstStyle/>
                  <a:p>
                    <a:r>
                      <a:rPr lang="pl-PL" sz="1600" b="1" dirty="0" err="1" smtClean="0"/>
                      <a:t>investments</a:t>
                    </a:r>
                    <a:endParaRPr lang="pl-PL" sz="1600" b="1" dirty="0"/>
                  </a:p>
                  <a:p>
                    <a:r>
                      <a:rPr lang="en-US" sz="1600" b="1" dirty="0"/>
                      <a:t> </a:t>
                    </a:r>
                    <a:r>
                      <a:rPr lang="en-US" sz="1600" b="1" dirty="0" smtClean="0"/>
                      <a:t>445,4</a:t>
                    </a:r>
                    <a:r>
                      <a:rPr lang="pl-PL" sz="1600" b="1" dirty="0" smtClean="0"/>
                      <a:t> </a:t>
                    </a:r>
                    <a:r>
                      <a:rPr lang="pl-PL" sz="1600" b="1" dirty="0"/>
                      <a:t>mln </a:t>
                    </a:r>
                    <a:r>
                      <a:rPr lang="pl-PL" sz="1600" b="1" dirty="0" err="1" smtClean="0"/>
                      <a:t>pln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022577038981237E-2"/>
                  <c:y val="-3.1319964392108372E-2"/>
                </c:manualLayout>
              </c:layout>
              <c:tx>
                <c:rich>
                  <a:bodyPr/>
                  <a:lstStyle/>
                  <a:p>
                    <a:r>
                      <a:rPr lang="pl-PL" sz="1600" b="1" dirty="0" err="1" smtClean="0"/>
                      <a:t>european</a:t>
                    </a:r>
                    <a:r>
                      <a:rPr lang="pl-PL" sz="1600" b="1" dirty="0" smtClean="0"/>
                      <a:t> </a:t>
                    </a:r>
                    <a:r>
                      <a:rPr lang="pl-PL" sz="1600" b="1" dirty="0" err="1" smtClean="0"/>
                      <a:t>funds</a:t>
                    </a:r>
                    <a:endParaRPr lang="pl-PL" sz="1600" b="1" dirty="0"/>
                  </a:p>
                  <a:p>
                    <a:r>
                      <a:rPr lang="en-US" sz="1600" b="1" dirty="0" smtClean="0"/>
                      <a:t>578,6</a:t>
                    </a:r>
                    <a:r>
                      <a:rPr lang="pl-PL" sz="1600" b="1" dirty="0" smtClean="0"/>
                      <a:t> </a:t>
                    </a:r>
                    <a:r>
                      <a:rPr lang="pl-PL" sz="1600" b="1" dirty="0"/>
                      <a:t>mln </a:t>
                    </a:r>
                    <a:r>
                      <a:rPr lang="pl-PL" sz="1600" b="1" dirty="0" err="1" smtClean="0"/>
                      <a:t>pln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94559881403713"/>
                  <c:y val="7.081807783227566E-3"/>
                </c:manualLayout>
              </c:layout>
              <c:tx>
                <c:rich>
                  <a:bodyPr/>
                  <a:lstStyle/>
                  <a:p>
                    <a:r>
                      <a:rPr lang="pl-PL" sz="1600" b="1" dirty="0" err="1" smtClean="0"/>
                      <a:t>other</a:t>
                    </a:r>
                    <a:endParaRPr lang="pl-PL" sz="1600" b="1" dirty="0"/>
                  </a:p>
                  <a:p>
                    <a:r>
                      <a:rPr lang="en-US" sz="1600" b="1" dirty="0"/>
                      <a:t> </a:t>
                    </a:r>
                    <a:r>
                      <a:rPr lang="en-US" sz="1600" b="1" dirty="0" smtClean="0"/>
                      <a:t>326,2</a:t>
                    </a:r>
                    <a:r>
                      <a:rPr lang="pl-PL" sz="1600" b="1" dirty="0" smtClean="0"/>
                      <a:t> </a:t>
                    </a:r>
                    <a:r>
                      <a:rPr lang="pl-PL" sz="1600" b="1" dirty="0"/>
                      <a:t>mln </a:t>
                    </a:r>
                    <a:r>
                      <a:rPr lang="pl-PL" sz="1600" b="1" dirty="0" err="1" smtClean="0"/>
                      <a:t>pln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Arkusz1!$A$1:$A$5</c:f>
              <c:strCache>
                <c:ptCount val="5"/>
                <c:pt idx="0">
                  <c:v>teaching grants</c:v>
                </c:pt>
                <c:pt idx="1">
                  <c:v>financial support for students</c:v>
                </c:pt>
                <c:pt idx="2">
                  <c:v>investments</c:v>
                </c:pt>
                <c:pt idx="3">
                  <c:v>european funds</c:v>
                </c:pt>
                <c:pt idx="4">
                  <c:v>other</c:v>
                </c:pt>
              </c:strCache>
            </c:strRef>
          </c:cat>
          <c:val>
            <c:numRef>
              <c:f>Arkusz1!$B$1:$B$5</c:f>
              <c:numCache>
                <c:formatCode>#,##0.00</c:formatCode>
                <c:ptCount val="5"/>
                <c:pt idx="0">
                  <c:v>12921.1</c:v>
                </c:pt>
                <c:pt idx="1">
                  <c:v>1745.3</c:v>
                </c:pt>
                <c:pt idx="2">
                  <c:v>445.4</c:v>
                </c:pt>
                <c:pt idx="3">
                  <c:v>578.6</c:v>
                </c:pt>
                <c:pt idx="4">
                  <c:v>326.2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0.74116</cdr:x>
      <cdr:y>0.80841</cdr:y>
    </cdr:from>
    <cdr:to>
      <cdr:x>0.92605</cdr:x>
      <cdr:y>0.88941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5193030" y="3954780"/>
          <a:ext cx="129540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0.7814</cdr:x>
      <cdr:y>0.90498</cdr:y>
    </cdr:from>
    <cdr:to>
      <cdr:x>0.90103</cdr:x>
      <cdr:y>0.96729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474970" y="4427220"/>
          <a:ext cx="838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baseline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F632C-E240-4DBD-9A4C-6656FFA35DD8}" type="datetimeFigureOut">
              <a:rPr lang="pl-PL" smtClean="0"/>
              <a:t>2015-10-08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C52AA-D3CC-4B6B-A563-D1A229CE33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83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C52AA-D3CC-4B6B-A563-D1A229CE335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47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C52AA-D3CC-4B6B-A563-D1A229CE3353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C52AA-D3CC-4B6B-A563-D1A229CE335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856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C52AA-D3CC-4B6B-A563-D1A229CE3353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6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C52AA-D3CC-4B6B-A563-D1A229CE335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91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EE7D-E1BC-4D56-ACD1-4883AD17FA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2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5FED-EC83-437C-8717-297FEA88EB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0333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49DD8-A45A-48F0-92AA-8B76EBC4DCC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881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5FED-EC83-437C-8717-297FEA88EB5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726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5C79-D8B4-4060-A82D-2B677749CB75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061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84213" y="569595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pl-PL" sz="1100" b="1" smtClean="0">
                <a:solidFill>
                  <a:srgbClr val="DEDEDE"/>
                </a:solidFill>
                <a:latin typeface="Trebuchet MS" pitchFamily="34" charset="0"/>
              </a:rPr>
              <a:t>Nazwa imprezy</a:t>
            </a:r>
          </a:p>
          <a:p>
            <a:pPr>
              <a:defRPr/>
            </a:pPr>
            <a:r>
              <a:rPr lang="pl-PL" altLang="pl-PL" sz="1100" b="1" smtClean="0">
                <a:solidFill>
                  <a:srgbClr val="DEDEDE"/>
                </a:solidFill>
                <a:latin typeface="Trebuchet MS" pitchFamily="34" charset="0"/>
              </a:rPr>
              <a:t>11.04.2008 / Gorzów Wlkp.</a:t>
            </a:r>
          </a:p>
        </p:txBody>
      </p:sp>
      <p:pic>
        <p:nvPicPr>
          <p:cNvPr id="4" name="Picture 19" descr="ppt_tlo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49688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22386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5C79-D8B4-4060-A82D-2B677749CB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28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84213" y="569595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pl-PL" sz="1100" b="1" smtClean="0">
                <a:solidFill>
                  <a:srgbClr val="DEDEDE"/>
                </a:solidFill>
                <a:latin typeface="Trebuchet MS" pitchFamily="34" charset="0"/>
              </a:rPr>
              <a:t>Nazwa imprezy</a:t>
            </a:r>
          </a:p>
          <a:p>
            <a:pPr>
              <a:defRPr/>
            </a:pPr>
            <a:r>
              <a:rPr lang="pl-PL" altLang="pl-PL" sz="1100" b="1" smtClean="0">
                <a:solidFill>
                  <a:srgbClr val="DEDEDE"/>
                </a:solidFill>
                <a:latin typeface="Trebuchet MS" pitchFamily="34" charset="0"/>
              </a:rPr>
              <a:t>11.04.2008 / Gorzów Wlkp.</a:t>
            </a:r>
          </a:p>
        </p:txBody>
      </p:sp>
      <p:pic>
        <p:nvPicPr>
          <p:cNvPr id="4" name="Picture 19" descr="ppt_tlo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49688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425729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EE7D-E1BC-4D56-ACD1-4883AD17FA8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7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31AB-F046-4DFA-B0E0-38D43409BC6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0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22C4-D7B1-464B-B02C-53F113BCB17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1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3819-7923-4633-8392-B7399695C61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6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D80A-10AE-4386-B505-36E06A64424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63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5B66-C181-4F6B-B5DB-A1553EAE766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0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4D1D9-3DF3-4D9E-A778-520520BC4F0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8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31AB-F046-4DFA-B0E0-38D43409BC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231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6134-BBD1-4D09-9B4B-094EA202901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27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49DD8-A45A-48F0-92AA-8B76EBC4DCC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72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5FED-EC83-437C-8717-297FEA88EB5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0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5C79-D8B4-4060-A82D-2B677749CB75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15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EE7D-E1BC-4D56-ACD1-4883AD17FA8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73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31AB-F046-4DFA-B0E0-38D43409BC6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08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22C4-D7B1-464B-B02C-53F113BCB17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11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3819-7923-4633-8392-B7399695C61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66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D80A-10AE-4386-B505-36E06A64424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63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5B66-C181-4F6B-B5DB-A1553EAE766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0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22C4-D7B1-464B-B02C-53F113BCB1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325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4D1D9-3DF3-4D9E-A778-520520BC4F0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855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6134-BBD1-4D09-9B4B-094EA202901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27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49DD8-A45A-48F0-92AA-8B76EBC4DCC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72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5FED-EC83-437C-8717-297FEA88EB5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0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5C79-D8B4-4060-A82D-2B677749CB75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15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9A4A-1BAC-4C97-A215-BECF318F7E2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20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1BAEB-544C-4384-A7DA-F2D9C0C79845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81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6C4A-3236-40AF-B9D0-23CF3755066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15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0F79D-FB86-4BB5-8F87-F5B06D8F647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30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7048-8FC9-4196-954C-6D7B1E5E7DF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0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3819-7923-4633-8392-B7399695C6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142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4046D-551B-4C37-84C6-F9D43668EB0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77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AA99-A578-42D8-81CB-4B070FC65D1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03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7366A-2C4B-4EF8-A368-B41C510B3DD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03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58751-43A0-471E-8B68-E70A58BD02D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99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A70D-BED8-40A2-BB14-29A8BFF26D4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70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D7B3F-6B5C-4850-804E-D93C9F9E156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66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9A4A-1BAC-4C97-A215-BECF318F7E2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8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1BAEB-544C-4384-A7DA-F2D9C0C79845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00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6C4A-3236-40AF-B9D0-23CF3755066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96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0F79D-FB86-4BB5-8F87-F5B06D8F647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1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D80A-10AE-4386-B505-36E06A644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643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7048-8FC9-4196-954C-6D7B1E5E7DF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16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4046D-551B-4C37-84C6-F9D43668EB0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666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AA99-A578-42D8-81CB-4B070FC65D1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48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7366A-2C4B-4EF8-A368-B41C510B3DD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42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58751-43A0-471E-8B68-E70A58BD02D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770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A70D-BED8-40A2-BB14-29A8BFF26D4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16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D7B3F-6B5C-4850-804E-D93C9F9E156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887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9A4A-1BAC-4C97-A215-BECF318F7E2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61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1BAEB-544C-4384-A7DA-F2D9C0C79845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197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6C4A-3236-40AF-B9D0-23CF3755066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5B66-C181-4F6B-B5DB-A1553EAE76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3310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0F79D-FB86-4BB5-8F87-F5B06D8F647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061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7048-8FC9-4196-954C-6D7B1E5E7DF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07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4046D-551B-4C37-84C6-F9D43668EB0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92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AA99-A578-42D8-81CB-4B070FC65D1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82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7366A-2C4B-4EF8-A368-B41C510B3DD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353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58751-43A0-471E-8B68-E70A58BD02D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33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0A70D-BED8-40A2-BB14-29A8BFF26D4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747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D7B3F-6B5C-4850-804E-D93C9F9E156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541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EE7D-E1BC-4D56-ACD1-4883AD17FA8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297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31AB-F046-4DFA-B0E0-38D43409BC6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8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4D1D9-3DF3-4D9E-A778-520520BC4F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8946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22C4-D7B1-464B-B02C-53F113BCB17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2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3819-7923-4633-8392-B7399695C61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408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D80A-10AE-4386-B505-36E06A64424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424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5B66-C181-4F6B-B5DB-A1553EAE766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3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4D1D9-3DF3-4D9E-A778-520520BC4F0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051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6134-BBD1-4D09-9B4B-094EA202901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186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49DD8-A45A-48F0-92AA-8B76EBC4DCC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86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5FED-EC83-437C-8717-297FEA88EB5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953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5C79-D8B4-4060-A82D-2B677749CB75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32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84213" y="569595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pl-PL" sz="1100" b="1" smtClean="0">
                <a:solidFill>
                  <a:srgbClr val="DEDEDE"/>
                </a:solidFill>
                <a:latin typeface="Trebuchet MS" pitchFamily="34" charset="0"/>
              </a:rPr>
              <a:t>Nazwa imprezy</a:t>
            </a:r>
          </a:p>
          <a:p>
            <a:pPr>
              <a:defRPr/>
            </a:pPr>
            <a:r>
              <a:rPr lang="pl-PL" altLang="pl-PL" sz="1100" b="1" smtClean="0">
                <a:solidFill>
                  <a:srgbClr val="DEDEDE"/>
                </a:solidFill>
                <a:latin typeface="Trebuchet MS" pitchFamily="34" charset="0"/>
              </a:rPr>
              <a:t>11.04.2008 / Gorzów Wlkp.</a:t>
            </a:r>
          </a:p>
        </p:txBody>
      </p:sp>
      <p:pic>
        <p:nvPicPr>
          <p:cNvPr id="4" name="Picture 19" descr="ppt_tlo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49688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356672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6134-BBD1-4D09-9B4B-094EA20290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3075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EE7D-E1BC-4D56-ACD1-4883AD17FA8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058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31AB-F046-4DFA-B0E0-38D43409BC6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434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22C4-D7B1-464B-B02C-53F113BCB17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979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3819-7923-4633-8392-B7399695C61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284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D80A-10AE-4386-B505-36E06A64424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90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5B66-C181-4F6B-B5DB-A1553EAE766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404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4D1D9-3DF3-4D9E-A778-520520BC4F0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73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6134-BBD1-4D09-9B4B-094EA202901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199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49DD8-A45A-48F0-92AA-8B76EBC4DCC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671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5FED-EC83-437C-8717-297FEA88EB5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5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49DD8-A45A-48F0-92AA-8B76EBC4DC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9455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5C79-D8B4-4060-A82D-2B677749CB75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60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84213" y="569595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pl-PL" sz="1100" b="1" smtClean="0">
                <a:solidFill>
                  <a:srgbClr val="DEDEDE"/>
                </a:solidFill>
                <a:latin typeface="Trebuchet MS" pitchFamily="34" charset="0"/>
              </a:rPr>
              <a:t>Nazwa imprezy</a:t>
            </a:r>
          </a:p>
          <a:p>
            <a:pPr>
              <a:defRPr/>
            </a:pPr>
            <a:r>
              <a:rPr lang="pl-PL" altLang="pl-PL" sz="1100" b="1" smtClean="0">
                <a:solidFill>
                  <a:srgbClr val="DEDEDE"/>
                </a:solidFill>
                <a:latin typeface="Trebuchet MS" pitchFamily="34" charset="0"/>
              </a:rPr>
              <a:t>11.04.2008 / Gorzów Wlkp.</a:t>
            </a:r>
          </a:p>
        </p:txBody>
      </p:sp>
      <p:pic>
        <p:nvPicPr>
          <p:cNvPr id="4" name="Picture 19" descr="ppt_tlo k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836613"/>
            <a:ext cx="49688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13944548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EE7D-E1BC-4D56-ACD1-4883AD17FA8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690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31AB-F046-4DFA-B0E0-38D43409BC6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834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22C4-D7B1-464B-B02C-53F113BCB17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68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3819-7923-4633-8392-B7399695C61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057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D80A-10AE-4386-B505-36E06A64424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683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5B66-C181-4F6B-B5DB-A1553EAE766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692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4D1D9-3DF3-4D9E-A778-520520BC4F0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48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D6134-BBD1-4D09-9B4B-094EA202901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5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60E57C-DAB2-4AAA-87D9-2F0E31348B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60E57C-DAB2-4AAA-87D9-2F0E31348B5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7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60E57C-DAB2-4AAA-87D9-2F0E31348B5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7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31B503-2E9E-4973-9F00-CFE0055B284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2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31B503-2E9E-4973-9F00-CFE0055B284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5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31B503-2E9E-4973-9F00-CFE0055B284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7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60E57C-DAB2-4AAA-87D9-2F0E31348B5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7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60E57C-DAB2-4AAA-87D9-2F0E31348B5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9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60E57C-DAB2-4AAA-87D9-2F0E31348B5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6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3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3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2384884"/>
            <a:ext cx="5904656" cy="830997"/>
          </a:xfrm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altLang="pl-PL" sz="2700" dirty="0" smtClean="0">
                <a:solidFill>
                  <a:schemeClr val="bg1"/>
                </a:solidFill>
              </a:rPr>
              <a:t>Current approach to HE Financing</a:t>
            </a:r>
            <a:br>
              <a:rPr lang="en-US" altLang="pl-PL" sz="2700" dirty="0" smtClean="0">
                <a:solidFill>
                  <a:schemeClr val="bg1"/>
                </a:solidFill>
              </a:rPr>
            </a:br>
            <a:r>
              <a:rPr lang="en-US" altLang="pl-PL" sz="2700" dirty="0" smtClean="0">
                <a:solidFill>
                  <a:schemeClr val="bg1"/>
                </a:solidFill>
              </a:rPr>
              <a:t>in Poland</a:t>
            </a:r>
            <a:endParaRPr lang="pl-PL" altLang="pl-PL" sz="2700" dirty="0" smtClean="0">
              <a:solidFill>
                <a:schemeClr val="bg1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155825" y="6153150"/>
            <a:ext cx="63039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dirty="0" err="1">
                <a:solidFill>
                  <a:srgbClr val="808080"/>
                </a:solidFill>
              </a:rPr>
              <a:t>address</a:t>
            </a:r>
            <a:r>
              <a:rPr lang="pl-PL" altLang="pl-PL">
                <a:solidFill>
                  <a:srgbClr val="808080"/>
                </a:solidFill>
              </a:rPr>
              <a:t>: ul. Hoża 20</a:t>
            </a:r>
            <a:r>
              <a:rPr lang="pl-PL" altLang="pl-PL">
                <a:solidFill>
                  <a:srgbClr val="FF0000"/>
                </a:solidFill>
              </a:rPr>
              <a:t> \</a:t>
            </a:r>
            <a:r>
              <a:rPr lang="pl-PL" altLang="pl-PL">
                <a:solidFill>
                  <a:srgbClr val="808080"/>
                </a:solidFill>
              </a:rPr>
              <a:t> ul. Wspólna 1/3 </a:t>
            </a:r>
            <a:r>
              <a:rPr lang="pl-PL" altLang="pl-PL">
                <a:solidFill>
                  <a:srgbClr val="FF0000"/>
                </a:solidFill>
              </a:rPr>
              <a:t>\</a:t>
            </a:r>
            <a:r>
              <a:rPr lang="pl-PL" altLang="pl-PL">
                <a:solidFill>
                  <a:srgbClr val="808080"/>
                </a:solidFill>
              </a:rPr>
              <a:t> 00-529 Warszawa</a:t>
            </a:r>
            <a:r>
              <a:rPr lang="pl-PL" altLang="pl-PL">
                <a:solidFill>
                  <a:srgbClr val="FF0000"/>
                </a:solidFill>
              </a:rPr>
              <a:t> \ </a:t>
            </a:r>
            <a:r>
              <a:rPr lang="pl-PL" altLang="pl-PL">
                <a:solidFill>
                  <a:srgbClr val="808080"/>
                </a:solidFill>
              </a:rPr>
              <a:t>phone: +48 (22) 529 27 18 </a:t>
            </a:r>
            <a:r>
              <a:rPr lang="pl-PL" altLang="pl-PL">
                <a:solidFill>
                  <a:srgbClr val="FF0000"/>
                </a:solidFill>
              </a:rPr>
              <a:t>\</a:t>
            </a:r>
            <a:r>
              <a:rPr lang="pl-PL" altLang="pl-PL">
                <a:solidFill>
                  <a:srgbClr val="808080"/>
                </a:solidFill>
              </a:rPr>
              <a:t> fax: +48 (22) 628 09 22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539750" y="366713"/>
            <a:ext cx="132247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200" b="1" dirty="0">
                <a:solidFill>
                  <a:schemeClr val="bg1"/>
                </a:solidFill>
              </a:rPr>
              <a:t>Data:  </a:t>
            </a:r>
            <a:r>
              <a:rPr lang="pl-PL" altLang="pl-PL" sz="1200" b="1" dirty="0" smtClean="0">
                <a:solidFill>
                  <a:schemeClr val="bg1"/>
                </a:solidFill>
              </a:rPr>
              <a:t>13\10 </a:t>
            </a:r>
            <a:r>
              <a:rPr lang="pl-PL" altLang="pl-PL" sz="1200" b="1" dirty="0" smtClean="0">
                <a:solidFill>
                  <a:schemeClr val="bg1"/>
                </a:solidFill>
              </a:rPr>
              <a:t>\</a:t>
            </a:r>
            <a:r>
              <a:rPr lang="en-US" altLang="pl-PL" sz="1200" b="1" dirty="0" smtClean="0">
                <a:solidFill>
                  <a:schemeClr val="bg1"/>
                </a:solidFill>
              </a:rPr>
              <a:t>2015</a:t>
            </a:r>
            <a:endParaRPr lang="pl-PL" altLang="pl-PL" sz="1200" b="1" dirty="0">
              <a:solidFill>
                <a:schemeClr val="bg1"/>
              </a:solidFill>
            </a:endParaRPr>
          </a:p>
        </p:txBody>
      </p:sp>
      <p:sp>
        <p:nvSpPr>
          <p:cNvPr id="2055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200" b="1">
                <a:solidFill>
                  <a:srgbClr val="FF0000"/>
                </a:solidFill>
              </a:rPr>
              <a:t>www.nauka.gov.pl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1560" y="962931"/>
            <a:ext cx="561662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altLang="pl-PL" sz="2700" b="1" dirty="0" err="1" smtClean="0">
                <a:solidFill>
                  <a:srgbClr val="6600CC"/>
                </a:solidFill>
              </a:rPr>
              <a:t>Allocation</a:t>
            </a:r>
            <a:r>
              <a:rPr lang="pl-PL" altLang="pl-PL" sz="2700" b="1" dirty="0" smtClean="0">
                <a:solidFill>
                  <a:srgbClr val="6600CC"/>
                </a:solidFill>
              </a:rPr>
              <a:t> </a:t>
            </a:r>
            <a:r>
              <a:rPr lang="pl-PL" altLang="pl-PL" sz="2700" b="1" dirty="0" err="1" smtClean="0">
                <a:solidFill>
                  <a:srgbClr val="6600CC"/>
                </a:solidFill>
              </a:rPr>
              <a:t>formula</a:t>
            </a:r>
            <a:endParaRPr lang="en-US" altLang="pl-PL" sz="2700" dirty="0">
              <a:solidFill>
                <a:srgbClr val="6600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51520" y="1459422"/>
            <a:ext cx="8640960" cy="46397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en-US" sz="1600" b="1" spc="-80" dirty="0" smtClean="0">
                <a:solidFill>
                  <a:srgbClr val="808080">
                    <a:lumMod val="75000"/>
                  </a:srgbClr>
                </a:solidFill>
              </a:rPr>
              <a:t>Allocation </a:t>
            </a:r>
            <a:r>
              <a:rPr lang="pl-PL" sz="1600" b="1" spc="-80" dirty="0" err="1" smtClean="0">
                <a:solidFill>
                  <a:srgbClr val="808080">
                    <a:lumMod val="75000"/>
                  </a:srgbClr>
                </a:solidFill>
              </a:rPr>
              <a:t>formula</a:t>
            </a:r>
            <a:r>
              <a:rPr lang="pl-PL" sz="1600" b="1" spc="-80" dirty="0" smtClean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en-US" sz="1600" b="1" spc="-80" dirty="0" smtClean="0">
                <a:solidFill>
                  <a:srgbClr val="808080">
                    <a:lumMod val="75000"/>
                  </a:srgbClr>
                </a:solidFill>
              </a:rPr>
              <a:t>is </a:t>
            </a:r>
            <a:r>
              <a:rPr lang="en-US" sz="1600" b="1" spc="-80" dirty="0">
                <a:solidFill>
                  <a:srgbClr val="808080">
                    <a:lumMod val="75000"/>
                  </a:srgbClr>
                </a:solidFill>
              </a:rPr>
              <a:t>based on </a:t>
            </a:r>
            <a:r>
              <a:rPr lang="en-US" sz="1600" b="1" spc="-80" dirty="0" smtClean="0">
                <a:solidFill>
                  <a:srgbClr val="808080">
                    <a:lumMod val="75000"/>
                  </a:srgbClr>
                </a:solidFill>
              </a:rPr>
              <a:t>: </a:t>
            </a:r>
            <a:endParaRPr lang="pl-PL" sz="1600" b="1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>
              <a:lnSpc>
                <a:spcPts val="2100"/>
              </a:lnSpc>
              <a:defRPr/>
            </a:pPr>
            <a:endParaRPr lang="pl-PL" sz="1600" b="1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pl-PL" sz="1600" b="1" spc="-80" dirty="0">
                <a:solidFill>
                  <a:srgbClr val="808080">
                    <a:lumMod val="75000"/>
                  </a:srgbClr>
                </a:solidFill>
              </a:rPr>
              <a:t>the </a:t>
            </a:r>
            <a:r>
              <a:rPr lang="pl-PL" sz="1600" b="1" spc="-80" dirty="0" err="1">
                <a:solidFill>
                  <a:srgbClr val="808080">
                    <a:lumMod val="75000"/>
                  </a:srgbClr>
                </a:solidFill>
              </a:rPr>
              <a:t>so-called</a:t>
            </a:r>
            <a:r>
              <a:rPr lang="pl-PL" sz="1600" b="1" spc="-80" dirty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pl-PL" sz="1600" b="1" spc="-80" dirty="0" err="1">
                <a:solidFill>
                  <a:srgbClr val="808080">
                    <a:lumMod val="75000"/>
                  </a:srgbClr>
                </a:solidFill>
              </a:rPr>
              <a:t>transmission</a:t>
            </a:r>
            <a:r>
              <a:rPr lang="pl-PL" sz="1600" b="1" spc="-80" dirty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pl-PL" sz="1600" b="1" spc="-80" dirty="0" err="1" smtClean="0">
                <a:solidFill>
                  <a:srgbClr val="808080">
                    <a:lumMod val="75000"/>
                  </a:srgbClr>
                </a:solidFill>
              </a:rPr>
              <a:t>constant</a:t>
            </a:r>
            <a:r>
              <a:rPr lang="pl-PL" sz="1600" b="1" spc="-80" dirty="0" smtClean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pl-PL" sz="1600" spc="-80" dirty="0" smtClean="0">
                <a:solidFill>
                  <a:srgbClr val="808080">
                    <a:lumMod val="75000"/>
                  </a:srgbClr>
                </a:solidFill>
              </a:rPr>
              <a:t>–</a:t>
            </a:r>
            <a:r>
              <a:rPr lang="pl-PL" sz="1600" b="1" spc="-80" dirty="0" smtClean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pl-PL" sz="1600" spc="-80" dirty="0" err="1" smtClean="0">
                <a:solidFill>
                  <a:srgbClr val="808080">
                    <a:lumMod val="75000"/>
                  </a:srgbClr>
                </a:solidFill>
              </a:rPr>
              <a:t>responsible</a:t>
            </a:r>
            <a:r>
              <a:rPr lang="pl-PL" sz="1600" spc="-80" dirty="0" smtClean="0">
                <a:solidFill>
                  <a:srgbClr val="808080">
                    <a:lumMod val="75000"/>
                  </a:srgbClr>
                </a:solidFill>
              </a:rPr>
              <a:t> for </a:t>
            </a:r>
            <a:r>
              <a:rPr lang="pl-PL" sz="1600" spc="-80" dirty="0" err="1" smtClean="0">
                <a:solidFill>
                  <a:srgbClr val="808080">
                    <a:lumMod val="75000"/>
                  </a:srgbClr>
                </a:solidFill>
              </a:rPr>
              <a:t>allocation</a:t>
            </a:r>
            <a:r>
              <a:rPr lang="pl-PL" sz="1600" spc="-80" dirty="0" smtClean="0">
                <a:solidFill>
                  <a:srgbClr val="808080">
                    <a:lumMod val="75000"/>
                  </a:srgbClr>
                </a:solidFill>
              </a:rPr>
              <a:t> of  </a:t>
            </a:r>
            <a:r>
              <a:rPr lang="pl-PL" sz="1600" b="1" spc="-80" dirty="0" smtClean="0">
                <a:solidFill>
                  <a:srgbClr val="808080">
                    <a:lumMod val="75000"/>
                  </a:srgbClr>
                </a:solidFill>
              </a:rPr>
              <a:t>6</a:t>
            </a:r>
            <a:r>
              <a:rPr lang="en-US" sz="1600" b="1" spc="-80" dirty="0" smtClean="0">
                <a:solidFill>
                  <a:srgbClr val="808080">
                    <a:lumMod val="75000"/>
                  </a:srgbClr>
                </a:solidFill>
              </a:rPr>
              <a:t>5</a:t>
            </a:r>
            <a:r>
              <a:rPr lang="en-US" sz="1600" b="1" spc="-80" dirty="0">
                <a:solidFill>
                  <a:srgbClr val="808080">
                    <a:lumMod val="75000"/>
                  </a:srgbClr>
                </a:solidFill>
              </a:rPr>
              <a:t>%</a:t>
            </a:r>
            <a:r>
              <a:rPr lang="en-US" sz="1600" spc="-80" dirty="0">
                <a:solidFill>
                  <a:srgbClr val="808080">
                    <a:lumMod val="75000"/>
                  </a:srgbClr>
                </a:solidFill>
              </a:rPr>
              <a:t> of the total grant</a:t>
            </a:r>
            <a:endParaRPr lang="pl-PL" sz="1600" b="1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pl-PL" sz="1600" b="1" spc="-80" dirty="0" smtClean="0">
                <a:solidFill>
                  <a:srgbClr val="808080">
                    <a:lumMod val="75000"/>
                  </a:srgbClr>
                </a:solidFill>
              </a:rPr>
              <a:t>and 6</a:t>
            </a:r>
            <a:r>
              <a:rPr lang="en-US" sz="1600" b="1" spc="-80" dirty="0" smtClean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pl-PL" sz="1600" b="1" spc="-80" dirty="0" err="1" smtClean="0">
                <a:solidFill>
                  <a:srgbClr val="808080">
                    <a:lumMod val="75000"/>
                  </a:srgbClr>
                </a:solidFill>
              </a:rPr>
              <a:t>following</a:t>
            </a:r>
            <a:r>
              <a:rPr lang="pl-PL" sz="1600" b="1" spc="-80" dirty="0" smtClean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en-US" sz="1600" b="1" spc="-80" dirty="0" smtClean="0">
                <a:solidFill>
                  <a:srgbClr val="808080">
                    <a:lumMod val="75000"/>
                  </a:srgbClr>
                </a:solidFill>
              </a:rPr>
              <a:t>criteria</a:t>
            </a:r>
            <a:r>
              <a:rPr lang="pl-PL" sz="1600" b="1" spc="-80" dirty="0" smtClean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pl-PL" sz="1600" spc="-80" dirty="0">
                <a:solidFill>
                  <a:srgbClr val="808080">
                    <a:lumMod val="75000"/>
                  </a:srgbClr>
                </a:solidFill>
              </a:rPr>
              <a:t>–</a:t>
            </a:r>
            <a:r>
              <a:rPr lang="pl-PL" sz="1600" b="1" spc="-80" dirty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pl-PL" sz="1600" spc="-80" dirty="0" err="1" smtClean="0">
                <a:solidFill>
                  <a:srgbClr val="808080">
                    <a:lumMod val="75000"/>
                  </a:srgbClr>
                </a:solidFill>
              </a:rPr>
              <a:t>responsible</a:t>
            </a:r>
            <a:r>
              <a:rPr lang="pl-PL" sz="1600" spc="-80" dirty="0" smtClean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pl-PL" sz="1600" spc="-80" dirty="0">
                <a:solidFill>
                  <a:srgbClr val="808080">
                    <a:lumMod val="75000"/>
                  </a:srgbClr>
                </a:solidFill>
              </a:rPr>
              <a:t>for </a:t>
            </a:r>
            <a:r>
              <a:rPr lang="pl-PL" sz="1600" spc="-80" dirty="0" err="1">
                <a:solidFill>
                  <a:srgbClr val="808080">
                    <a:lumMod val="75000"/>
                  </a:srgbClr>
                </a:solidFill>
              </a:rPr>
              <a:t>allocation</a:t>
            </a:r>
            <a:r>
              <a:rPr lang="pl-PL" sz="1600" spc="-80" dirty="0">
                <a:solidFill>
                  <a:srgbClr val="808080">
                    <a:lumMod val="75000"/>
                  </a:srgbClr>
                </a:solidFill>
              </a:rPr>
              <a:t> of  </a:t>
            </a:r>
            <a:r>
              <a:rPr lang="en-US" sz="1600" b="1" spc="-80" dirty="0">
                <a:solidFill>
                  <a:srgbClr val="808080">
                    <a:lumMod val="75000"/>
                  </a:srgbClr>
                </a:solidFill>
              </a:rPr>
              <a:t>35%</a:t>
            </a:r>
            <a:r>
              <a:rPr lang="en-US" sz="1600" spc="-80" dirty="0">
                <a:solidFill>
                  <a:srgbClr val="808080">
                    <a:lumMod val="75000"/>
                  </a:srgbClr>
                </a:solidFill>
              </a:rPr>
              <a:t> of the total </a:t>
            </a:r>
            <a:r>
              <a:rPr lang="en-US" sz="1600" spc="-80" dirty="0" smtClean="0">
                <a:solidFill>
                  <a:srgbClr val="808080">
                    <a:lumMod val="75000"/>
                  </a:srgbClr>
                </a:solidFill>
              </a:rPr>
              <a:t>grant</a:t>
            </a:r>
            <a:r>
              <a:rPr lang="pl-PL" sz="1600" spc="-80" dirty="0" smtClean="0">
                <a:solidFill>
                  <a:srgbClr val="808080">
                    <a:lumMod val="75000"/>
                  </a:srgbClr>
                </a:solidFill>
              </a:rPr>
              <a:t>:</a:t>
            </a:r>
            <a:endParaRPr lang="en-US" sz="1600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endParaRPr lang="en-US" sz="1600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endParaRPr lang="pl-PL" sz="1600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630238" lvl="1" indent="-180975">
              <a:lnSpc>
                <a:spcPct val="150000"/>
              </a:lnSpc>
              <a:buFontTx/>
              <a:buChar char="−"/>
              <a:defRPr/>
            </a:pPr>
            <a:r>
              <a:rPr lang="en-US" sz="1600" dirty="0"/>
              <a:t>s</a:t>
            </a:r>
            <a:r>
              <a:rPr lang="en-US" sz="1600" dirty="0" smtClean="0"/>
              <a:t>tudents </a:t>
            </a:r>
            <a:r>
              <a:rPr lang="en-US" sz="1600" i="1" dirty="0" smtClean="0"/>
              <a:t>and </a:t>
            </a:r>
            <a:r>
              <a:rPr lang="en-US" sz="1600" i="1" dirty="0"/>
              <a:t>doctoral </a:t>
            </a:r>
            <a:r>
              <a:rPr lang="en-US" sz="1600" i="1" dirty="0" smtClean="0"/>
              <a:t>students - 35% (out of 35%), </a:t>
            </a:r>
          </a:p>
          <a:p>
            <a:pPr marL="630238" lvl="1" indent="-180975">
              <a:lnSpc>
                <a:spcPct val="150000"/>
              </a:lnSpc>
              <a:buFontTx/>
              <a:buChar char="−"/>
              <a:defRPr/>
            </a:pPr>
            <a:r>
              <a:rPr lang="pl-PL" sz="1600" dirty="0" err="1" smtClean="0"/>
              <a:t>staff</a:t>
            </a:r>
            <a:r>
              <a:rPr lang="en-US" sz="1600" i="1" dirty="0" smtClean="0"/>
              <a:t>- </a:t>
            </a:r>
            <a:r>
              <a:rPr lang="en-US" sz="1600" i="1" dirty="0"/>
              <a:t>35</a:t>
            </a:r>
            <a:r>
              <a:rPr lang="en-US" sz="1600" i="1" dirty="0" smtClean="0"/>
              <a:t>%</a:t>
            </a:r>
            <a:r>
              <a:rPr lang="pl-PL" sz="1600" dirty="0" smtClean="0"/>
              <a:t>,</a:t>
            </a:r>
            <a:endParaRPr lang="pl-PL" sz="1600" i="1" dirty="0" smtClean="0"/>
          </a:p>
          <a:p>
            <a:pPr marL="630238" lvl="1" indent="-180975">
              <a:lnSpc>
                <a:spcPct val="150000"/>
              </a:lnSpc>
              <a:buFontTx/>
              <a:buChar char="−"/>
              <a:defRPr/>
            </a:pPr>
            <a:r>
              <a:rPr lang="pl-PL" sz="1600" dirty="0" err="1" smtClean="0"/>
              <a:t>proportional</a:t>
            </a:r>
            <a:r>
              <a:rPr lang="pl-PL" sz="1600" dirty="0" smtClean="0"/>
              <a:t> </a:t>
            </a:r>
            <a:r>
              <a:rPr lang="en-US" sz="1600" dirty="0" smtClean="0"/>
              <a:t>growth</a:t>
            </a:r>
            <a:r>
              <a:rPr lang="pl-PL" sz="1600" dirty="0" smtClean="0"/>
              <a:t> </a:t>
            </a:r>
            <a:r>
              <a:rPr lang="en-US" sz="1600" dirty="0" smtClean="0"/>
              <a:t>– 10%</a:t>
            </a:r>
            <a:r>
              <a:rPr lang="pl-PL" sz="1600" dirty="0" smtClean="0"/>
              <a:t>,</a:t>
            </a:r>
            <a:r>
              <a:rPr lang="en-US" sz="1600" i="1" dirty="0" smtClean="0"/>
              <a:t> </a:t>
            </a:r>
            <a:endParaRPr lang="pl-PL" sz="1600" i="1" dirty="0" smtClean="0"/>
          </a:p>
          <a:p>
            <a:pPr marL="630238" lvl="1" indent="-180975">
              <a:lnSpc>
                <a:spcPct val="150000"/>
              </a:lnSpc>
              <a:buFontTx/>
              <a:buChar char="−"/>
              <a:defRPr/>
            </a:pPr>
            <a:r>
              <a:rPr lang="en-US" sz="1600" dirty="0"/>
              <a:t>r</a:t>
            </a:r>
            <a:r>
              <a:rPr lang="en-US" sz="1600" dirty="0" smtClean="0"/>
              <a:t>esearch – 10%</a:t>
            </a:r>
            <a:r>
              <a:rPr lang="pl-PL" sz="1600" dirty="0" smtClean="0"/>
              <a:t>,</a:t>
            </a:r>
            <a:r>
              <a:rPr lang="en-US" sz="1600" dirty="0" smtClean="0"/>
              <a:t> </a:t>
            </a:r>
            <a:endParaRPr lang="pl-PL" sz="1600" i="1" dirty="0" smtClean="0"/>
          </a:p>
          <a:p>
            <a:pPr marL="630238" lvl="1" indent="-180975">
              <a:lnSpc>
                <a:spcPct val="150000"/>
              </a:lnSpc>
              <a:buFontTx/>
              <a:buChar char="−"/>
              <a:defRPr/>
            </a:pPr>
            <a:r>
              <a:rPr lang="en-US" sz="1600" dirty="0" err="1"/>
              <a:t>a</a:t>
            </a:r>
            <a:r>
              <a:rPr lang="pl-PL" sz="1600" dirty="0" err="1" smtClean="0"/>
              <a:t>uthorization</a:t>
            </a:r>
            <a:r>
              <a:rPr lang="en-US" sz="1600" dirty="0" smtClean="0"/>
              <a:t> – 5%</a:t>
            </a:r>
            <a:r>
              <a:rPr lang="pl-PL" sz="1600" dirty="0" smtClean="0"/>
              <a:t>,</a:t>
            </a:r>
            <a:endParaRPr lang="pl-PL" sz="1600" i="1" dirty="0" smtClean="0"/>
          </a:p>
          <a:p>
            <a:pPr marL="630238" lvl="1" indent="-180975">
              <a:lnSpc>
                <a:spcPct val="150000"/>
              </a:lnSpc>
              <a:buFontTx/>
              <a:buChar char="−"/>
              <a:defRPr/>
            </a:pPr>
            <a:r>
              <a:rPr lang="en-US" sz="1600" dirty="0" smtClean="0"/>
              <a:t>international exchange - 5%.</a:t>
            </a:r>
            <a:endParaRPr lang="pl-PL" sz="1600" b="1" spc="-80" dirty="0"/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endParaRPr lang="pl-PL" sz="1600" b="1" spc="-80" dirty="0">
              <a:solidFill>
                <a:srgbClr val="808080">
                  <a:lumMod val="75000"/>
                </a:srgbClr>
              </a:solidFill>
            </a:endParaRPr>
          </a:p>
          <a:p>
            <a:pPr>
              <a:lnSpc>
                <a:spcPts val="2100"/>
              </a:lnSpc>
              <a:defRPr/>
            </a:pPr>
            <a:endParaRPr lang="pl-PL" sz="1600" b="1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>
              <a:lnSpc>
                <a:spcPts val="2100"/>
              </a:lnSpc>
              <a:defRPr/>
            </a:pPr>
            <a:endParaRPr lang="en-US" sz="1600" b="1" spc="-8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4101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200" b="1">
                <a:solidFill>
                  <a:srgbClr val="FF0000"/>
                </a:solidFill>
              </a:rPr>
              <a:t>www.nauka.gov.pl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17032"/>
            <a:ext cx="1532665" cy="16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56992"/>
            <a:ext cx="9348192" cy="6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4855" y="4647490"/>
            <a:ext cx="7488832" cy="57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49" y="2348880"/>
            <a:ext cx="6803490" cy="712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60" y="5776231"/>
            <a:ext cx="6652199" cy="53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45787"/>
            <a:ext cx="7065168" cy="58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upa 43"/>
          <p:cNvGrpSpPr/>
          <p:nvPr/>
        </p:nvGrpSpPr>
        <p:grpSpPr>
          <a:xfrm>
            <a:off x="251520" y="962931"/>
            <a:ext cx="8712968" cy="5558519"/>
            <a:chOff x="251520" y="962931"/>
            <a:chExt cx="8712968" cy="5558519"/>
          </a:xfrm>
        </p:grpSpPr>
        <p:sp>
          <p:nvSpPr>
            <p:cNvPr id="4098" name="Text Box 4"/>
            <p:cNvSpPr txBox="1">
              <a:spLocks noChangeArrowheads="1"/>
            </p:cNvSpPr>
            <p:nvPr/>
          </p:nvSpPr>
          <p:spPr bwMode="auto">
            <a:xfrm>
              <a:off x="251520" y="962931"/>
              <a:ext cx="5616624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altLang="pl-PL" sz="2700" b="1" dirty="0" err="1" smtClean="0">
                  <a:solidFill>
                    <a:srgbClr val="6600CC"/>
                  </a:solidFill>
                </a:rPr>
                <a:t>Allocation</a:t>
              </a:r>
              <a:r>
                <a:rPr lang="pl-PL" altLang="pl-PL" sz="2700" b="1" dirty="0" smtClean="0">
                  <a:solidFill>
                    <a:srgbClr val="6600CC"/>
                  </a:solidFill>
                </a:rPr>
                <a:t> </a:t>
              </a:r>
              <a:r>
                <a:rPr lang="pl-PL" altLang="pl-PL" sz="2700" b="1" dirty="0" err="1" smtClean="0">
                  <a:solidFill>
                    <a:srgbClr val="6600CC"/>
                  </a:solidFill>
                </a:rPr>
                <a:t>algorithm</a:t>
              </a:r>
              <a:endParaRPr lang="en-US" altLang="pl-PL" sz="2700" dirty="0">
                <a:solidFill>
                  <a:srgbClr val="6600CC"/>
                </a:solidFill>
              </a:endParaRPr>
            </a:p>
          </p:txBody>
        </p:sp>
        <p:sp>
          <p:nvSpPr>
            <p:cNvPr id="4101" name="pole tekstowe 4"/>
            <p:cNvSpPr txBox="1">
              <a:spLocks noChangeArrowheads="1"/>
            </p:cNvSpPr>
            <p:nvPr/>
          </p:nvSpPr>
          <p:spPr bwMode="auto">
            <a:xfrm>
              <a:off x="7235825" y="6335713"/>
              <a:ext cx="1281113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1pPr>
              <a:lvl2pPr marL="742950" indent="-285750" eaLnBrk="0" hangingPunct="0"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2pPr>
              <a:lvl3pPr marL="1143000" indent="-228600" eaLnBrk="0" hangingPunct="0"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3pPr>
              <a:lvl4pPr marL="1600200" indent="-228600" eaLnBrk="0" hangingPunct="0"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4pPr>
              <a:lvl5pPr marL="2057400" indent="-228600" eaLnBrk="0" hangingPunct="0"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Myriad Pro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pl-PL" altLang="pl-PL" sz="1200" b="1">
                  <a:solidFill>
                    <a:srgbClr val="FF0000"/>
                  </a:solidFill>
                </a:rPr>
                <a:t>www.nauka.gov.pl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31" y="1484784"/>
              <a:ext cx="7904112" cy="594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Łącznik łamany 3"/>
            <p:cNvCxnSpPr/>
            <p:nvPr/>
          </p:nvCxnSpPr>
          <p:spPr>
            <a:xfrm rot="16200000" flipV="1">
              <a:off x="2133000" y="2358150"/>
              <a:ext cx="1421621" cy="864097"/>
            </a:xfrm>
            <a:prstGeom prst="bentConnector3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łamany 10"/>
            <p:cNvCxnSpPr/>
            <p:nvPr/>
          </p:nvCxnSpPr>
          <p:spPr>
            <a:xfrm rot="5400000">
              <a:off x="3615468" y="3881475"/>
              <a:ext cx="752552" cy="711696"/>
            </a:xfrm>
            <a:prstGeom prst="bentConnector3">
              <a:avLst/>
            </a:prstGeom>
            <a:ln w="28575"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ipsa 24"/>
            <p:cNvSpPr/>
            <p:nvPr/>
          </p:nvSpPr>
          <p:spPr>
            <a:xfrm>
              <a:off x="3131840" y="3501009"/>
              <a:ext cx="288032" cy="360039"/>
            </a:xfrm>
            <a:prstGeom prst="ellipse">
              <a:avLst/>
            </a:prstGeom>
            <a:noFill/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" name="Elipsa 33"/>
            <p:cNvSpPr/>
            <p:nvPr/>
          </p:nvSpPr>
          <p:spPr>
            <a:xfrm>
              <a:off x="4203576" y="3501008"/>
              <a:ext cx="288032" cy="360039"/>
            </a:xfrm>
            <a:prstGeom prst="ellipse">
              <a:avLst/>
            </a:prstGeom>
            <a:noFill/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" name="Elipsa 34"/>
            <p:cNvSpPr/>
            <p:nvPr/>
          </p:nvSpPr>
          <p:spPr>
            <a:xfrm>
              <a:off x="5292080" y="3501009"/>
              <a:ext cx="288032" cy="360039"/>
            </a:xfrm>
            <a:prstGeom prst="ellipse">
              <a:avLst/>
            </a:prstGeom>
            <a:noFill/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6" name="Elipsa 35"/>
            <p:cNvSpPr/>
            <p:nvPr/>
          </p:nvSpPr>
          <p:spPr>
            <a:xfrm>
              <a:off x="6405580" y="3473389"/>
              <a:ext cx="288032" cy="360039"/>
            </a:xfrm>
            <a:prstGeom prst="ellipse">
              <a:avLst/>
            </a:prstGeom>
            <a:noFill/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7" name="Łącznik łamany 26"/>
            <p:cNvCxnSpPr>
              <a:stCxn id="35" idx="0"/>
            </p:cNvCxnSpPr>
            <p:nvPr/>
          </p:nvCxnSpPr>
          <p:spPr>
            <a:xfrm rot="16200000" flipV="1">
              <a:off x="5036089" y="3101002"/>
              <a:ext cx="439975" cy="36004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ipsa 45"/>
            <p:cNvSpPr/>
            <p:nvPr/>
          </p:nvSpPr>
          <p:spPr>
            <a:xfrm>
              <a:off x="8604448" y="3501010"/>
              <a:ext cx="360040" cy="344412"/>
            </a:xfrm>
            <a:prstGeom prst="ellipse">
              <a:avLst/>
            </a:prstGeom>
            <a:noFill/>
            <a:ln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41" name="Łącznik łamany 40"/>
            <p:cNvCxnSpPr/>
            <p:nvPr/>
          </p:nvCxnSpPr>
          <p:spPr>
            <a:xfrm rot="5400000">
              <a:off x="7556847" y="4548609"/>
              <a:ext cx="1915183" cy="54006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66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łamany 42"/>
            <p:cNvCxnSpPr/>
            <p:nvPr/>
          </p:nvCxnSpPr>
          <p:spPr>
            <a:xfrm rot="5400000">
              <a:off x="4948730" y="4060382"/>
              <a:ext cx="1800203" cy="1401533"/>
            </a:xfrm>
            <a:prstGeom prst="bentConnector3">
              <a:avLst>
                <a:gd name="adj1" fmla="val 18254"/>
              </a:avLst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03" y="4632712"/>
            <a:ext cx="8067617" cy="54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Elipsa 63"/>
          <p:cNvSpPr/>
          <p:nvPr/>
        </p:nvSpPr>
        <p:spPr>
          <a:xfrm>
            <a:off x="7452320" y="3501010"/>
            <a:ext cx="360040" cy="344412"/>
          </a:xfrm>
          <a:prstGeom prst="ellipse">
            <a:avLst/>
          </a:prstGeom>
          <a:noFill/>
          <a:ln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4" name="Łącznik prosty ze strzałką 53"/>
          <p:cNvCxnSpPr/>
          <p:nvPr/>
        </p:nvCxnSpPr>
        <p:spPr>
          <a:xfrm>
            <a:off x="7632340" y="3861048"/>
            <a:ext cx="0" cy="648072"/>
          </a:xfrm>
          <a:prstGeom prst="straightConnector1">
            <a:avLst/>
          </a:prstGeom>
          <a:ln w="28575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9845" y="836712"/>
            <a:ext cx="8229600" cy="100811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7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Allocation of the grant for financial support for </a:t>
            </a:r>
            <a:r>
              <a:rPr lang="en-US" sz="2700" b="1" kern="1200" dirty="0" smtClean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students - parameters</a:t>
            </a:r>
            <a:endParaRPr lang="pl-PL" sz="2700" b="1" kern="1200" dirty="0">
              <a:solidFill>
                <a:srgbClr val="6600CC"/>
              </a:solidFill>
              <a:latin typeface="Myriad Pro" pitchFamily="34" charset="0"/>
              <a:ea typeface="+mn-ea"/>
              <a:cs typeface="Arial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otal number </a:t>
            </a:r>
            <a:r>
              <a:rPr lang="en-US" dirty="0"/>
              <a:t>of </a:t>
            </a:r>
            <a:r>
              <a:rPr lang="en-US" dirty="0" smtClean="0"/>
              <a:t>students</a:t>
            </a:r>
            <a:r>
              <a:rPr lang="pl-PL" dirty="0" smtClean="0"/>
              <a:t>,</a:t>
            </a:r>
            <a:endParaRPr lang="en-US" dirty="0"/>
          </a:p>
          <a:p>
            <a:r>
              <a:rPr lang="en-US" dirty="0" smtClean="0"/>
              <a:t>number </a:t>
            </a:r>
            <a:r>
              <a:rPr lang="pl-PL" dirty="0" smtClean="0"/>
              <a:t>of </a:t>
            </a:r>
            <a:r>
              <a:rPr lang="en-US" dirty="0" smtClean="0"/>
              <a:t>students staying </a:t>
            </a:r>
            <a:r>
              <a:rPr lang="en-US" dirty="0"/>
              <a:t>in </a:t>
            </a:r>
            <a:r>
              <a:rPr lang="en-US" dirty="0" smtClean="0"/>
              <a:t>dormitories,</a:t>
            </a:r>
          </a:p>
          <a:p>
            <a:r>
              <a:rPr lang="en-US" dirty="0" smtClean="0"/>
              <a:t>number </a:t>
            </a:r>
            <a:r>
              <a:rPr lang="en-US" dirty="0"/>
              <a:t>of students </a:t>
            </a:r>
            <a:r>
              <a:rPr lang="en-US" dirty="0" smtClean="0"/>
              <a:t>receiving </a:t>
            </a:r>
            <a:r>
              <a:rPr lang="en-US" dirty="0"/>
              <a:t>a </a:t>
            </a:r>
            <a:r>
              <a:rPr lang="en-US" dirty="0" smtClean="0"/>
              <a:t>financial support in the previous year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</a:p>
          <a:p>
            <a:r>
              <a:rPr lang="en-US" dirty="0" smtClean="0"/>
              <a:t>number </a:t>
            </a:r>
            <a:r>
              <a:rPr lang="en-US" dirty="0"/>
              <a:t>of disabled </a:t>
            </a:r>
            <a:r>
              <a:rPr lang="en-US" dirty="0" smtClean="0"/>
              <a:t>students</a:t>
            </a:r>
            <a:r>
              <a:rPr lang="pl-PL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r="9324"/>
          <a:stretch/>
        </p:blipFill>
        <p:spPr>
          <a:xfrm>
            <a:off x="6112722" y="5013176"/>
            <a:ext cx="1573427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0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29495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700" b="1" dirty="0" err="1" smtClean="0">
                <a:solidFill>
                  <a:srgbClr val="6600CC"/>
                </a:solidFill>
              </a:rPr>
              <a:t>Student’s</a:t>
            </a:r>
            <a:r>
              <a:rPr lang="pl-PL" altLang="pl-PL" sz="2700" b="1" dirty="0" smtClean="0">
                <a:solidFill>
                  <a:srgbClr val="6600CC"/>
                </a:solidFill>
              </a:rPr>
              <a:t> </a:t>
            </a:r>
            <a:r>
              <a:rPr lang="pl-PL" altLang="pl-PL" sz="2700" b="1" dirty="0" err="1" smtClean="0">
                <a:solidFill>
                  <a:srgbClr val="6600CC"/>
                </a:solidFill>
              </a:rPr>
              <a:t>support</a:t>
            </a:r>
            <a:endParaRPr lang="en-US" altLang="pl-PL" sz="2700" dirty="0">
              <a:solidFill>
                <a:srgbClr val="6600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060575"/>
            <a:ext cx="7994650" cy="377026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66700" indent="-266700">
              <a:lnSpc>
                <a:spcPts val="2100"/>
              </a:lnSpc>
              <a:buFont typeface="+mj-lt"/>
              <a:buAutoNum type="arabicPeriod"/>
              <a:defRPr/>
            </a:pPr>
            <a:r>
              <a:rPr lang="pl-PL" sz="2000" b="1" spc="-80" dirty="0" err="1" smtClean="0"/>
              <a:t>Grants</a:t>
            </a:r>
            <a:endParaRPr lang="pl-PL" sz="2000" b="1" spc="-80" dirty="0" smtClean="0"/>
          </a:p>
          <a:p>
            <a:pPr marL="449263" lvl="1" indent="-182563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en-US" sz="2000" spc="-80" dirty="0" smtClean="0"/>
              <a:t>a </a:t>
            </a:r>
            <a:r>
              <a:rPr lang="en-US" sz="2000" spc="-80" dirty="0"/>
              <a:t>maintenance grant, </a:t>
            </a:r>
            <a:endParaRPr lang="pl-PL" sz="2000" spc="-80" dirty="0"/>
          </a:p>
          <a:p>
            <a:pPr marL="449263" lvl="1" indent="-182563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en-US" sz="2000" spc="-80" dirty="0" smtClean="0"/>
              <a:t>a </a:t>
            </a:r>
            <a:r>
              <a:rPr lang="en-US" sz="2000" spc="-80" dirty="0"/>
              <a:t>special grant for disabled persons, </a:t>
            </a:r>
            <a:endParaRPr lang="pl-PL" sz="2000" spc="-80" dirty="0" smtClean="0"/>
          </a:p>
          <a:p>
            <a:pPr marL="449263" lvl="1" indent="-182563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en-US" sz="2000" spc="-80" dirty="0" smtClean="0"/>
              <a:t>the </a:t>
            </a:r>
            <a:r>
              <a:rPr lang="en-US" sz="2000" spc="-80" dirty="0"/>
              <a:t>Minister’s scholarship for outstanding learning achievements, </a:t>
            </a:r>
            <a:r>
              <a:rPr lang="en-US" sz="2000" spc="-80" dirty="0" smtClean="0"/>
              <a:t> </a:t>
            </a:r>
            <a:endParaRPr lang="pl-PL" sz="2000" spc="-80" dirty="0" smtClean="0"/>
          </a:p>
          <a:p>
            <a:pPr marL="449263" lvl="1" indent="-182563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en-US" sz="2000" spc="-80" dirty="0" smtClean="0"/>
              <a:t>the </a:t>
            </a:r>
            <a:r>
              <a:rPr lang="en-US" sz="2000" spc="-80" dirty="0"/>
              <a:t>Rector’s scholarship for best students, </a:t>
            </a:r>
            <a:endParaRPr lang="pl-PL" sz="2000" spc="-80" dirty="0" smtClean="0"/>
          </a:p>
          <a:p>
            <a:pPr marL="449263" lvl="1" indent="-182563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r>
              <a:rPr lang="en-US" sz="2000" spc="-80" dirty="0" smtClean="0"/>
              <a:t>assistance </a:t>
            </a:r>
            <a:r>
              <a:rPr lang="en-US" sz="2000" spc="-80" dirty="0"/>
              <a:t>grants. </a:t>
            </a:r>
            <a:endParaRPr lang="pl-PL" sz="2000" spc="-80" dirty="0" smtClean="0"/>
          </a:p>
          <a:p>
            <a:pPr marL="449263" lvl="1" indent="-182563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endParaRPr lang="pl-PL" sz="2000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342900" indent="-342900">
              <a:lnSpc>
                <a:spcPts val="2100"/>
              </a:lnSpc>
              <a:buFont typeface="+mj-lt"/>
              <a:buAutoNum type="arabicPeriod"/>
              <a:defRPr/>
            </a:pPr>
            <a:r>
              <a:rPr lang="pl-PL" sz="2000" b="1" spc="-80" dirty="0" err="1" smtClean="0"/>
              <a:t>Loans</a:t>
            </a:r>
            <a:endParaRPr lang="pl-PL" sz="2000" b="1" spc="-80" dirty="0" smtClean="0"/>
          </a:p>
          <a:p>
            <a:pPr marL="342900" indent="-342900">
              <a:lnSpc>
                <a:spcPts val="2100"/>
              </a:lnSpc>
              <a:buFont typeface="+mj-lt"/>
              <a:buAutoNum type="arabicPeriod"/>
              <a:defRPr/>
            </a:pPr>
            <a:endParaRPr lang="pl-PL" sz="2000" b="1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342900" indent="-342900">
              <a:lnSpc>
                <a:spcPts val="2100"/>
              </a:lnSpc>
              <a:buFont typeface="+mj-lt"/>
              <a:buAutoNum type="arabicPeriod"/>
              <a:defRPr/>
            </a:pPr>
            <a:r>
              <a:rPr lang="pl-PL" sz="2000" b="1" spc="-80" dirty="0" err="1" smtClean="0"/>
              <a:t>Other</a:t>
            </a:r>
            <a:r>
              <a:rPr lang="pl-PL" sz="2000" b="1" spc="-80" dirty="0" smtClean="0"/>
              <a:t> </a:t>
            </a:r>
            <a:r>
              <a:rPr lang="pl-PL" sz="2000" b="1" spc="-80" dirty="0" err="1" smtClean="0"/>
              <a:t>advantages</a:t>
            </a:r>
            <a:r>
              <a:rPr lang="pl-PL" sz="2000" b="1" spc="-80" dirty="0" smtClean="0"/>
              <a:t> </a:t>
            </a:r>
            <a:r>
              <a:rPr lang="pl-PL" sz="2000" spc="-80" dirty="0" smtClean="0"/>
              <a:t>(</a:t>
            </a:r>
            <a:r>
              <a:rPr lang="pl-PL" sz="2000" spc="-80" dirty="0" err="1" smtClean="0"/>
              <a:t>e.g</a:t>
            </a:r>
            <a:r>
              <a:rPr lang="pl-PL" sz="2000" spc="-80" dirty="0" smtClean="0"/>
              <a:t>. </a:t>
            </a:r>
            <a:r>
              <a:rPr lang="en-US" sz="2000" dirty="0" smtClean="0"/>
              <a:t>accommodation </a:t>
            </a:r>
            <a:r>
              <a:rPr lang="en-US" sz="2000" dirty="0"/>
              <a:t>in a student dormitory of their higher education institution and for meals in a student </a:t>
            </a:r>
            <a:r>
              <a:rPr lang="en-US" sz="2000" dirty="0" smtClean="0"/>
              <a:t>cafeteria</a:t>
            </a:r>
            <a:r>
              <a:rPr lang="pl-PL" sz="2000" dirty="0" smtClean="0"/>
              <a:t>, </a:t>
            </a:r>
            <a:r>
              <a:rPr lang="en-US" sz="2000" dirty="0"/>
              <a:t>reduction in urban public transport </a:t>
            </a:r>
            <a:r>
              <a:rPr lang="en-US" sz="2000" dirty="0" smtClean="0"/>
              <a:t>fares</a:t>
            </a:r>
            <a:r>
              <a:rPr lang="pl-PL" sz="2000" dirty="0" smtClean="0"/>
              <a:t>).</a:t>
            </a:r>
            <a:endParaRPr lang="pl-PL" sz="2000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342900" indent="-342900">
              <a:lnSpc>
                <a:spcPts val="2100"/>
              </a:lnSpc>
              <a:buFont typeface="+mj-lt"/>
              <a:buAutoNum type="arabicPeriod"/>
              <a:defRPr/>
            </a:pPr>
            <a:endParaRPr lang="pl-PL" sz="2000" b="1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>
              <a:lnSpc>
                <a:spcPts val="2100"/>
              </a:lnSpc>
              <a:defRPr/>
            </a:pPr>
            <a:endParaRPr lang="pl-PL" sz="2000" b="1" spc="-8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4101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200" b="1">
                <a:solidFill>
                  <a:srgbClr val="FF0000"/>
                </a:solidFill>
              </a:rPr>
              <a:t>www.nauka.gov.pl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5676" r="4348" b="5317"/>
          <a:stretch/>
        </p:blipFill>
        <p:spPr>
          <a:xfrm>
            <a:off x="6759929" y="1124744"/>
            <a:ext cx="1757009" cy="15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6857" y="692696"/>
            <a:ext cx="8229600" cy="1080120"/>
          </a:xfrm>
        </p:spPr>
        <p:txBody>
          <a:bodyPr/>
          <a:lstStyle/>
          <a:p>
            <a:r>
              <a:rPr lang="en-US" sz="36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Investment</a:t>
            </a:r>
            <a:endParaRPr lang="pl-PL" sz="3200" b="1" kern="1200" dirty="0">
              <a:solidFill>
                <a:srgbClr val="6600CC"/>
              </a:solidFill>
              <a:latin typeface="Myriad Pro" pitchFamily="34" charset="0"/>
              <a:ea typeface="+mn-ea"/>
              <a:cs typeface="Arial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Allocation of funds for the investment projects </a:t>
            </a:r>
            <a:r>
              <a:rPr lang="en-US" sz="2000" dirty="0" smtClean="0"/>
              <a:t>is not </a:t>
            </a:r>
            <a:r>
              <a:rPr lang="en-US" sz="2000" dirty="0"/>
              <a:t>based on standardized and quantified criteria. </a:t>
            </a:r>
            <a:endParaRPr lang="pl-PL" sz="2000" dirty="0" smtClean="0"/>
          </a:p>
          <a:p>
            <a:r>
              <a:rPr lang="en-US" sz="2000" dirty="0" smtClean="0"/>
              <a:t>Application </a:t>
            </a:r>
            <a:r>
              <a:rPr lang="en-US" sz="2000" dirty="0"/>
              <a:t>is judged by a panel appointed by the minister, which takes into account in particular the importance of the planned investment for the development of the HEIs. </a:t>
            </a:r>
            <a:endParaRPr lang="pl-PL" sz="2000" dirty="0" smtClean="0"/>
          </a:p>
          <a:p>
            <a:r>
              <a:rPr lang="en-US" sz="2000" dirty="0" smtClean="0"/>
              <a:t>Signing </a:t>
            </a:r>
            <a:r>
              <a:rPr lang="en-US" sz="2000" dirty="0"/>
              <a:t>the relevant agreement is required in order to receive funds</a:t>
            </a:r>
            <a:r>
              <a:rPr lang="en-US" sz="2000" dirty="0" smtClean="0"/>
              <a:t>.</a:t>
            </a:r>
            <a:endParaRPr lang="pl-PL" sz="2000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31630"/>
            <a:ext cx="2718816" cy="19141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99" y="4227541"/>
            <a:ext cx="2810256" cy="190804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43822"/>
            <a:ext cx="2663952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93565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pl-PL" sz="27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Special g</a:t>
            </a:r>
            <a:r>
              <a:rPr lang="en-US" sz="27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rants intended for improving quality</a:t>
            </a:r>
            <a:endParaRPr lang="pl-PL" sz="2700" b="1" kern="1200" dirty="0">
              <a:solidFill>
                <a:srgbClr val="6600CC"/>
              </a:solidFill>
              <a:latin typeface="Myriad Pro" pitchFamily="34" charset="0"/>
              <a:ea typeface="+mn-ea"/>
              <a:cs typeface="Arial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pl-PL" sz="2800" dirty="0" err="1"/>
              <a:t>l</a:t>
            </a:r>
            <a:r>
              <a:rPr lang="pl-PL" sz="2800" dirty="0" err="1" smtClean="0"/>
              <a:t>eading</a:t>
            </a:r>
            <a:r>
              <a:rPr lang="pl-PL" sz="2800" dirty="0" smtClean="0"/>
              <a:t> </a:t>
            </a:r>
            <a:r>
              <a:rPr lang="pl-PL" sz="2800" dirty="0" err="1"/>
              <a:t>n</a:t>
            </a:r>
            <a:r>
              <a:rPr lang="pl-PL" sz="2800" dirty="0" err="1" smtClean="0"/>
              <a:t>ational</a:t>
            </a:r>
            <a:r>
              <a:rPr lang="pl-PL" sz="2800" dirty="0" smtClean="0"/>
              <a:t> </a:t>
            </a:r>
            <a:r>
              <a:rPr lang="pl-PL" sz="2800" dirty="0" err="1"/>
              <a:t>r</a:t>
            </a:r>
            <a:r>
              <a:rPr lang="pl-PL" sz="2800" dirty="0" err="1" smtClean="0"/>
              <a:t>esearch</a:t>
            </a:r>
            <a:r>
              <a:rPr lang="pl-PL" sz="2800" dirty="0" smtClean="0"/>
              <a:t> </a:t>
            </a:r>
            <a:r>
              <a:rPr lang="pl-PL" sz="2800" dirty="0" err="1"/>
              <a:t>c</a:t>
            </a:r>
            <a:r>
              <a:rPr lang="pl-PL" sz="2800" dirty="0" err="1" smtClean="0"/>
              <a:t>entres</a:t>
            </a:r>
            <a:r>
              <a:rPr lang="pl-PL" sz="2800" dirty="0" smtClean="0"/>
              <a:t> </a:t>
            </a:r>
          </a:p>
          <a:p>
            <a:r>
              <a:rPr lang="en-US" sz="2800" dirty="0"/>
              <a:t>units which were assessed ‘with distinction’ by the State Accreditation </a:t>
            </a:r>
            <a:r>
              <a:rPr lang="en-US" sz="2800" dirty="0" smtClean="0"/>
              <a:t>Committee</a:t>
            </a:r>
            <a:endParaRPr lang="pl-PL" sz="2800" dirty="0" smtClean="0"/>
          </a:p>
          <a:p>
            <a:r>
              <a:rPr lang="pl-PL" sz="2800" dirty="0" err="1"/>
              <a:t>units</a:t>
            </a:r>
            <a:r>
              <a:rPr lang="pl-PL" sz="2800" dirty="0"/>
              <a:t> </a:t>
            </a:r>
            <a:r>
              <a:rPr lang="pl-PL" sz="2800" dirty="0" err="1"/>
              <a:t>implementing</a:t>
            </a:r>
            <a:r>
              <a:rPr lang="pl-PL" sz="2800" dirty="0"/>
              <a:t> </a:t>
            </a:r>
            <a:r>
              <a:rPr lang="pl-PL" sz="2800" dirty="0" err="1"/>
              <a:t>n</a:t>
            </a:r>
            <a:r>
              <a:rPr lang="pl-PL" sz="2800" dirty="0" err="1" smtClean="0"/>
              <a:t>ational</a:t>
            </a:r>
            <a:r>
              <a:rPr lang="pl-PL" sz="2800" dirty="0" smtClean="0"/>
              <a:t>  </a:t>
            </a:r>
            <a:r>
              <a:rPr lang="pl-PL" sz="2800" dirty="0" err="1"/>
              <a:t>q</a:t>
            </a:r>
            <a:r>
              <a:rPr lang="pl-PL" sz="2800" dirty="0" err="1" smtClean="0"/>
              <a:t>ualification</a:t>
            </a:r>
            <a:r>
              <a:rPr lang="pl-PL" sz="2800" dirty="0" smtClean="0"/>
              <a:t> </a:t>
            </a:r>
            <a:r>
              <a:rPr lang="pl-PL" sz="2800" dirty="0" err="1"/>
              <a:t>f</a:t>
            </a:r>
            <a:r>
              <a:rPr lang="pl-PL" sz="2800" dirty="0" err="1" smtClean="0"/>
              <a:t>rameworks</a:t>
            </a:r>
            <a:endParaRPr lang="pl-PL" sz="2800" dirty="0" smtClean="0"/>
          </a:p>
          <a:p>
            <a:r>
              <a:rPr lang="pl-PL" sz="2800" dirty="0" err="1" smtClean="0"/>
              <a:t>additional</a:t>
            </a:r>
            <a:r>
              <a:rPr lang="pl-PL" sz="2800" dirty="0" smtClean="0"/>
              <a:t> </a:t>
            </a:r>
            <a:r>
              <a:rPr lang="pl-PL" sz="2800" dirty="0" err="1" smtClean="0"/>
              <a:t>scholarship</a:t>
            </a:r>
            <a:r>
              <a:rPr lang="pl-PL" sz="2800" dirty="0" smtClean="0"/>
              <a:t> for 30% the </a:t>
            </a:r>
            <a:r>
              <a:rPr lang="pl-PL" sz="2800" dirty="0" err="1" smtClean="0"/>
              <a:t>best</a:t>
            </a:r>
            <a:r>
              <a:rPr lang="pl-PL" sz="2800" dirty="0" smtClean="0"/>
              <a:t> </a:t>
            </a:r>
            <a:r>
              <a:rPr lang="pl-PL" sz="2800" dirty="0" err="1" smtClean="0"/>
              <a:t>doctoral</a:t>
            </a:r>
            <a:r>
              <a:rPr lang="pl-PL" sz="2800" dirty="0" smtClean="0"/>
              <a:t> </a:t>
            </a:r>
            <a:r>
              <a:rPr lang="pl-PL" sz="2800" dirty="0" err="1" smtClean="0"/>
              <a:t>students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941168"/>
            <a:ext cx="1656184" cy="14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35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343800" y="0"/>
            <a:ext cx="1800200" cy="1102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http://www.e-harmonogram.pl/static/img/artykuly/medium/51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5377"/>
            <a:ext cx="3096344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584176"/>
          </a:xfrm>
        </p:spPr>
        <p:txBody>
          <a:bodyPr/>
          <a:lstStyle/>
          <a:p>
            <a:r>
              <a:rPr lang="en-US" sz="88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R&amp;D</a:t>
            </a:r>
            <a:endParaRPr lang="pl-PL" sz="2700" b="1" kern="1200" dirty="0">
              <a:solidFill>
                <a:srgbClr val="6600CC"/>
              </a:solidFill>
              <a:latin typeface="Myriad Pro" pitchFamily="34" charset="0"/>
              <a:ea typeface="+mn-ea"/>
              <a:cs typeface="Arial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sz="2400" dirty="0" smtClean="0"/>
          </a:p>
          <a:p>
            <a:pPr algn="just"/>
            <a:endParaRPr lang="pl-PL" sz="2400" dirty="0"/>
          </a:p>
          <a:p>
            <a:pPr algn="just"/>
            <a:r>
              <a:rPr lang="pl-PL" sz="2400" dirty="0"/>
              <a:t>f</a:t>
            </a:r>
            <a:r>
              <a:rPr lang="en-US" sz="2400" dirty="0" err="1" smtClean="0"/>
              <a:t>unds</a:t>
            </a:r>
            <a:r>
              <a:rPr lang="en-US" sz="2400" dirty="0" smtClean="0"/>
              <a:t> </a:t>
            </a:r>
            <a:r>
              <a:rPr lang="en-US" sz="2400" dirty="0"/>
              <a:t>for statutory research and development </a:t>
            </a:r>
            <a:r>
              <a:rPr lang="en-US" sz="2400" dirty="0" smtClean="0"/>
              <a:t>activities</a:t>
            </a:r>
            <a:r>
              <a:rPr lang="pl-PL" sz="2400" dirty="0" smtClean="0"/>
              <a:t>, </a:t>
            </a:r>
            <a:r>
              <a:rPr lang="en-US" sz="2400" dirty="0" smtClean="0"/>
              <a:t> </a:t>
            </a:r>
            <a:endParaRPr lang="pl-PL" sz="2400" dirty="0" smtClean="0"/>
          </a:p>
          <a:p>
            <a:pPr algn="just"/>
            <a:r>
              <a:rPr lang="pl-PL" sz="2400" dirty="0" err="1" smtClean="0"/>
              <a:t>projects</a:t>
            </a:r>
            <a:r>
              <a:rPr lang="pl-PL" sz="2400" dirty="0" smtClean="0"/>
              <a:t> </a:t>
            </a:r>
            <a:r>
              <a:rPr lang="pl-PL" sz="2400" dirty="0" err="1" smtClean="0"/>
              <a:t>obtaining</a:t>
            </a:r>
            <a:r>
              <a:rPr lang="pl-PL" sz="2400" dirty="0" smtClean="0"/>
              <a:t> in a </a:t>
            </a:r>
            <a:r>
              <a:rPr lang="pl-PL" sz="2400" dirty="0" err="1" smtClean="0"/>
              <a:t>competetive</a:t>
            </a:r>
            <a:r>
              <a:rPr lang="pl-PL" sz="2400" dirty="0" smtClean="0"/>
              <a:t> </a:t>
            </a:r>
            <a:r>
              <a:rPr lang="pl-PL" sz="2400" dirty="0" err="1" smtClean="0"/>
              <a:t>way</a:t>
            </a:r>
            <a:r>
              <a:rPr lang="pl-PL" sz="2400" dirty="0" smtClean="0"/>
              <a:t> (</a:t>
            </a:r>
            <a:r>
              <a:rPr lang="pl-PL" sz="2400" dirty="0" err="1" smtClean="0"/>
              <a:t>National</a:t>
            </a:r>
            <a:r>
              <a:rPr lang="pl-PL" sz="2400" dirty="0" smtClean="0"/>
              <a:t> Centre of Science, </a:t>
            </a:r>
            <a:r>
              <a:rPr lang="pl-PL" sz="2400" dirty="0" err="1" smtClean="0"/>
              <a:t>National</a:t>
            </a:r>
            <a:r>
              <a:rPr lang="pl-PL" sz="2400" dirty="0" smtClean="0"/>
              <a:t> Centre of </a:t>
            </a:r>
            <a:r>
              <a:rPr lang="pl-PL" sz="2400" dirty="0" err="1" smtClean="0"/>
              <a:t>Research</a:t>
            </a:r>
            <a:r>
              <a:rPr lang="pl-PL" sz="2400" dirty="0" smtClean="0"/>
              <a:t> and Development, </a:t>
            </a:r>
            <a:r>
              <a:rPr lang="pl-PL" sz="2400" dirty="0" err="1" smtClean="0"/>
              <a:t>european</a:t>
            </a:r>
            <a:r>
              <a:rPr lang="pl-PL" sz="2400" dirty="0" smtClean="0"/>
              <a:t> </a:t>
            </a:r>
            <a:r>
              <a:rPr lang="pl-PL" sz="2400" dirty="0" err="1" smtClean="0"/>
              <a:t>funds</a:t>
            </a:r>
            <a:r>
              <a:rPr lang="pl-PL" sz="2400" dirty="0" smtClean="0"/>
              <a:t>, </a:t>
            </a:r>
            <a:r>
              <a:rPr lang="pl-PL" sz="2400" dirty="0" err="1" smtClean="0"/>
              <a:t>international</a:t>
            </a:r>
            <a:r>
              <a:rPr lang="pl-PL" sz="2400" dirty="0" smtClean="0"/>
              <a:t> </a:t>
            </a:r>
            <a:r>
              <a:rPr lang="pl-PL" sz="2400" dirty="0" err="1" smtClean="0"/>
              <a:t>cooperation</a:t>
            </a:r>
            <a:r>
              <a:rPr lang="pl-PL" sz="2400" dirty="0" smtClean="0"/>
              <a:t>),</a:t>
            </a:r>
          </a:p>
          <a:p>
            <a:pPr algn="just"/>
            <a:r>
              <a:rPr lang="pl-PL" sz="2400" dirty="0" err="1"/>
              <a:t>t</a:t>
            </a:r>
            <a:r>
              <a:rPr lang="pl-PL" sz="2400" dirty="0" err="1" smtClean="0"/>
              <a:t>here</a:t>
            </a:r>
            <a:r>
              <a:rPr lang="pl-PL" sz="2400" dirty="0" smtClean="0"/>
              <a:t> </a:t>
            </a:r>
            <a:r>
              <a:rPr lang="pl-PL" sz="2400" dirty="0" err="1" smtClean="0"/>
              <a:t>are</a:t>
            </a:r>
            <a:r>
              <a:rPr lang="pl-PL" sz="2400" dirty="0" smtClean="0"/>
              <a:t> </a:t>
            </a:r>
            <a:r>
              <a:rPr lang="pl-PL" sz="2400" dirty="0" err="1" smtClean="0"/>
              <a:t>other</a:t>
            </a:r>
            <a:r>
              <a:rPr lang="pl-PL" sz="2400" dirty="0" smtClean="0"/>
              <a:t> </a:t>
            </a:r>
            <a:r>
              <a:rPr lang="pl-PL" sz="2400" dirty="0" err="1" smtClean="0"/>
              <a:t>players</a:t>
            </a:r>
            <a:r>
              <a:rPr lang="pl-PL" sz="2400" dirty="0" smtClean="0"/>
              <a:t> </a:t>
            </a:r>
            <a:r>
              <a:rPr lang="pl-PL" sz="2400" dirty="0" err="1" smtClean="0"/>
              <a:t>apart</a:t>
            </a:r>
            <a:r>
              <a:rPr lang="pl-PL" sz="2400" dirty="0" smtClean="0"/>
              <a:t> from </a:t>
            </a:r>
            <a:r>
              <a:rPr lang="pl-PL" sz="2400" dirty="0" err="1" smtClean="0"/>
              <a:t>HEIs</a:t>
            </a:r>
            <a:r>
              <a:rPr lang="pl-PL" sz="2400" dirty="0" smtClean="0"/>
              <a:t> (</a:t>
            </a:r>
            <a:r>
              <a:rPr lang="pl-PL" sz="2400" dirty="0" err="1" smtClean="0"/>
              <a:t>institutions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Polish</a:t>
            </a:r>
            <a:r>
              <a:rPr lang="pl-PL" sz="2400" dirty="0" smtClean="0"/>
              <a:t> </a:t>
            </a:r>
            <a:r>
              <a:rPr lang="pl-PL" sz="2400" dirty="0" err="1" smtClean="0"/>
              <a:t>Academy</a:t>
            </a:r>
            <a:r>
              <a:rPr lang="pl-PL" sz="2400" dirty="0" smtClean="0"/>
              <a:t> of Science, </a:t>
            </a:r>
            <a:r>
              <a:rPr lang="pl-PL" sz="2400" dirty="0" err="1" smtClean="0"/>
              <a:t>research</a:t>
            </a:r>
            <a:r>
              <a:rPr lang="pl-PL" sz="2400" dirty="0" smtClean="0"/>
              <a:t> </a:t>
            </a:r>
            <a:r>
              <a:rPr lang="pl-PL" sz="2400" dirty="0" err="1" smtClean="0"/>
              <a:t>institutes</a:t>
            </a:r>
            <a:r>
              <a:rPr lang="pl-PL" sz="2400" dirty="0" smtClean="0"/>
              <a:t>, </a:t>
            </a:r>
            <a:r>
              <a:rPr lang="pl-PL" sz="2400" dirty="0" err="1" smtClean="0"/>
              <a:t>entrepreneurs</a:t>
            </a:r>
            <a:r>
              <a:rPr lang="pl-PL" sz="2400" dirty="0" smtClean="0"/>
              <a:t>),  </a:t>
            </a:r>
          </a:p>
        </p:txBody>
      </p:sp>
    </p:spTree>
    <p:extLst>
      <p:ext uri="{BB962C8B-B14F-4D97-AF65-F5344CB8AC3E}">
        <p14:creationId xmlns:p14="http://schemas.microsoft.com/office/powerpoint/2010/main" val="3281686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155825" y="6153150"/>
            <a:ext cx="63039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>
                <a:solidFill>
                  <a:srgbClr val="808080"/>
                </a:solidFill>
              </a:rPr>
              <a:t>address: ul. Hoża 20</a:t>
            </a:r>
            <a:r>
              <a:rPr lang="pl-PL" altLang="pl-PL">
                <a:solidFill>
                  <a:srgbClr val="FF0000"/>
                </a:solidFill>
              </a:rPr>
              <a:t> \</a:t>
            </a:r>
            <a:r>
              <a:rPr lang="pl-PL" altLang="pl-PL">
                <a:solidFill>
                  <a:srgbClr val="808080"/>
                </a:solidFill>
              </a:rPr>
              <a:t> ul. Wspólna 1/3 </a:t>
            </a:r>
            <a:r>
              <a:rPr lang="pl-PL" altLang="pl-PL">
                <a:solidFill>
                  <a:srgbClr val="FF0000"/>
                </a:solidFill>
              </a:rPr>
              <a:t>\</a:t>
            </a:r>
            <a:r>
              <a:rPr lang="pl-PL" altLang="pl-PL">
                <a:solidFill>
                  <a:srgbClr val="808080"/>
                </a:solidFill>
              </a:rPr>
              <a:t> 00-529 Warszawa</a:t>
            </a:r>
            <a:r>
              <a:rPr lang="pl-PL" altLang="pl-PL">
                <a:solidFill>
                  <a:srgbClr val="FF0000"/>
                </a:solidFill>
              </a:rPr>
              <a:t> \ </a:t>
            </a:r>
            <a:r>
              <a:rPr lang="pl-PL" altLang="pl-PL">
                <a:solidFill>
                  <a:srgbClr val="808080"/>
                </a:solidFill>
              </a:rPr>
              <a:t>phone: +48 (22) 529 27 18 </a:t>
            </a:r>
            <a:r>
              <a:rPr lang="pl-PL" altLang="pl-PL">
                <a:solidFill>
                  <a:srgbClr val="FF0000"/>
                </a:solidFill>
              </a:rPr>
              <a:t>\</a:t>
            </a:r>
            <a:r>
              <a:rPr lang="pl-PL" altLang="pl-PL">
                <a:solidFill>
                  <a:srgbClr val="808080"/>
                </a:solidFill>
              </a:rPr>
              <a:t> fax: +48 (22) 628 09 22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539750" y="2284413"/>
            <a:ext cx="43088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700" dirty="0" err="1" smtClean="0">
                <a:solidFill>
                  <a:schemeClr val="bg1"/>
                </a:solidFill>
              </a:rPr>
              <a:t>Thank</a:t>
            </a:r>
            <a:r>
              <a:rPr lang="pl-PL" altLang="pl-PL" sz="2700" dirty="0" smtClean="0">
                <a:solidFill>
                  <a:schemeClr val="bg1"/>
                </a:solidFill>
              </a:rPr>
              <a:t> </a:t>
            </a:r>
            <a:r>
              <a:rPr lang="pl-PL" altLang="pl-PL" sz="2700" dirty="0" err="1" smtClean="0">
                <a:solidFill>
                  <a:schemeClr val="bg1"/>
                </a:solidFill>
              </a:rPr>
              <a:t>you</a:t>
            </a:r>
            <a:r>
              <a:rPr lang="pl-PL" altLang="pl-PL" sz="2700" dirty="0" smtClean="0">
                <a:solidFill>
                  <a:schemeClr val="bg1"/>
                </a:solidFill>
              </a:rPr>
              <a:t> for </a:t>
            </a:r>
            <a:r>
              <a:rPr lang="pl-PL" altLang="pl-PL" sz="2700" dirty="0" err="1" smtClean="0">
                <a:solidFill>
                  <a:schemeClr val="bg1"/>
                </a:solidFill>
              </a:rPr>
              <a:t>your</a:t>
            </a:r>
            <a:r>
              <a:rPr lang="pl-PL" altLang="pl-PL" sz="2700" dirty="0" smtClean="0">
                <a:solidFill>
                  <a:schemeClr val="bg1"/>
                </a:solidFill>
              </a:rPr>
              <a:t> </a:t>
            </a:r>
            <a:r>
              <a:rPr lang="pl-PL" altLang="pl-PL" sz="2700" dirty="0" err="1" smtClean="0">
                <a:solidFill>
                  <a:schemeClr val="bg1"/>
                </a:solidFill>
              </a:rPr>
              <a:t>attention</a:t>
            </a:r>
            <a:endParaRPr lang="pl-PL" altLang="pl-PL" sz="2700" dirty="0">
              <a:solidFill>
                <a:schemeClr val="bg1"/>
              </a:solidFill>
            </a:endParaRPr>
          </a:p>
        </p:txBody>
      </p:sp>
      <p:sp>
        <p:nvSpPr>
          <p:cNvPr id="6149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200" b="1">
                <a:solidFill>
                  <a:srgbClr val="FF0000"/>
                </a:solidFill>
              </a:rPr>
              <a:t>www.nauka.gov.pl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28661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700" b="1" dirty="0">
                <a:solidFill>
                  <a:srgbClr val="6600CC"/>
                </a:solidFill>
              </a:rPr>
              <a:t>General </a:t>
            </a:r>
            <a:r>
              <a:rPr lang="en-US" altLang="pl-PL" sz="2700" b="1" dirty="0">
                <a:solidFill>
                  <a:srgbClr val="6600CC"/>
                </a:solidFill>
              </a:rPr>
              <a:t>overview</a:t>
            </a:r>
            <a:endParaRPr lang="en-US" altLang="pl-PL" sz="2700" dirty="0">
              <a:solidFill>
                <a:srgbClr val="6600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22288" y="2196703"/>
            <a:ext cx="4337744" cy="43088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ts val="2100"/>
              </a:lnSpc>
              <a:buAutoNum type="arabicPeriod"/>
              <a:defRPr/>
            </a:pPr>
            <a:r>
              <a:rPr lang="pl-PL" sz="2400" b="1" spc="-80" dirty="0" err="1" smtClean="0">
                <a:solidFill>
                  <a:srgbClr val="808080">
                    <a:lumMod val="75000"/>
                  </a:srgbClr>
                </a:solidFill>
              </a:rPr>
              <a:t>Number</a:t>
            </a:r>
            <a:r>
              <a:rPr lang="pl-PL" sz="2400" b="1" spc="-80" dirty="0" smtClean="0">
                <a:solidFill>
                  <a:srgbClr val="808080">
                    <a:lumMod val="75000"/>
                  </a:srgbClr>
                </a:solidFill>
              </a:rPr>
              <a:t> of </a:t>
            </a:r>
            <a:r>
              <a:rPr lang="pl-PL" sz="2400" b="1" spc="-80" dirty="0" err="1" smtClean="0">
                <a:solidFill>
                  <a:srgbClr val="808080">
                    <a:lumMod val="75000"/>
                  </a:srgbClr>
                </a:solidFill>
              </a:rPr>
              <a:t>HEIs</a:t>
            </a:r>
            <a:r>
              <a:rPr lang="pl-PL" sz="2400" b="1" spc="-80" dirty="0" smtClean="0">
                <a:solidFill>
                  <a:srgbClr val="808080">
                    <a:lumMod val="75000"/>
                  </a:srgbClr>
                </a:solidFill>
              </a:rPr>
              <a:t> </a:t>
            </a:r>
            <a:r>
              <a:rPr lang="en-US" sz="2400" b="1" spc="-80" dirty="0" smtClean="0">
                <a:solidFill>
                  <a:srgbClr val="808080">
                    <a:lumMod val="75000"/>
                  </a:srgbClr>
                </a:solidFill>
              </a:rPr>
              <a:t>– 428</a:t>
            </a:r>
            <a:r>
              <a:rPr lang="pl-PL" sz="2400" b="1" spc="-80" dirty="0" smtClean="0">
                <a:solidFill>
                  <a:srgbClr val="808080">
                    <a:lumMod val="75000"/>
                  </a:srgbClr>
                </a:solidFill>
              </a:rPr>
              <a:t>       </a:t>
            </a:r>
            <a:endParaRPr lang="pl-PL" sz="2400" b="1" spc="-80" dirty="0">
              <a:solidFill>
                <a:srgbClr val="808080">
                  <a:lumMod val="75000"/>
                </a:srgbClr>
              </a:solidFill>
            </a:endParaRPr>
          </a:p>
          <a:p>
            <a:pPr marL="800100" lvl="1" indent="-34290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endParaRPr lang="pl-PL" sz="2000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630238" lvl="1" indent="-268288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974850" algn="l"/>
                <a:tab pos="2690813" algn="r"/>
              </a:tabLst>
              <a:defRPr/>
            </a:pPr>
            <a:r>
              <a:rPr lang="pl-PL" sz="2000" spc="-80" dirty="0" smtClean="0">
                <a:solidFill>
                  <a:srgbClr val="808080">
                    <a:lumMod val="75000"/>
                  </a:srgbClr>
                </a:solidFill>
              </a:rPr>
              <a:t>public 	–	132</a:t>
            </a:r>
          </a:p>
          <a:p>
            <a:pPr marL="630238" lvl="1" indent="-268288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endParaRPr lang="pl-PL" sz="2000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630238" lvl="1" indent="-268288" defTabSz="879475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974850" algn="l"/>
                <a:tab pos="2690813" algn="r"/>
              </a:tabLst>
              <a:defRPr/>
            </a:pPr>
            <a:r>
              <a:rPr lang="pl-PL" sz="2000" spc="-80" dirty="0" smtClean="0">
                <a:solidFill>
                  <a:srgbClr val="808080">
                    <a:lumMod val="75000"/>
                  </a:srgbClr>
                </a:solidFill>
              </a:rPr>
              <a:t>non-public 	– 	</a:t>
            </a:r>
            <a:r>
              <a:rPr lang="en-US" sz="2000" spc="-80" dirty="0" smtClean="0">
                <a:solidFill>
                  <a:srgbClr val="808080">
                    <a:lumMod val="75000"/>
                  </a:srgbClr>
                </a:solidFill>
              </a:rPr>
              <a:t>296</a:t>
            </a:r>
            <a:endParaRPr lang="pl-PL" sz="2000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800100" lvl="1" indent="-34290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endParaRPr lang="pl-PL" sz="2400" b="1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800100" lvl="1" indent="-34290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endParaRPr lang="pl-PL" sz="2400" b="1" spc="-80" dirty="0">
              <a:solidFill>
                <a:srgbClr val="808080">
                  <a:lumMod val="75000"/>
                </a:srgbClr>
              </a:solidFill>
            </a:endParaRPr>
          </a:p>
          <a:p>
            <a:pPr marL="342900" indent="-342900">
              <a:lnSpc>
                <a:spcPts val="2100"/>
              </a:lnSpc>
              <a:buAutoNum type="arabicPeriod"/>
              <a:defRPr/>
            </a:pPr>
            <a:r>
              <a:rPr lang="pl-PL" sz="2400" b="1" spc="-80" dirty="0" err="1" smtClean="0">
                <a:solidFill>
                  <a:srgbClr val="808080">
                    <a:lumMod val="75000"/>
                  </a:srgbClr>
                </a:solidFill>
              </a:rPr>
              <a:t>Number</a:t>
            </a:r>
            <a:r>
              <a:rPr lang="pl-PL" sz="2400" b="1" spc="-80" dirty="0" smtClean="0">
                <a:solidFill>
                  <a:srgbClr val="808080">
                    <a:lumMod val="75000"/>
                  </a:srgbClr>
                </a:solidFill>
              </a:rPr>
              <a:t> of </a:t>
            </a:r>
            <a:r>
              <a:rPr lang="pl-PL" sz="2400" b="1" spc="-80" dirty="0" err="1" smtClean="0">
                <a:solidFill>
                  <a:srgbClr val="808080">
                    <a:lumMod val="75000"/>
                  </a:srgbClr>
                </a:solidFill>
              </a:rPr>
              <a:t>students</a:t>
            </a:r>
            <a:r>
              <a:rPr lang="pl-PL" sz="2400" b="1" spc="-80" dirty="0" smtClean="0">
                <a:solidFill>
                  <a:srgbClr val="808080">
                    <a:lumMod val="75000"/>
                  </a:srgbClr>
                </a:solidFill>
              </a:rPr>
              <a:t> – 1,5 mln</a:t>
            </a:r>
          </a:p>
          <a:p>
            <a:pPr marL="800100" lvl="1" indent="-342900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endParaRPr lang="pl-PL" sz="2000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630238" lvl="1" indent="-268288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2690813" algn="l"/>
                <a:tab pos="4122738" algn="r"/>
              </a:tabLst>
              <a:defRPr/>
            </a:pPr>
            <a:r>
              <a:rPr lang="pl-PL" sz="2000" spc="-80" dirty="0" smtClean="0">
                <a:solidFill>
                  <a:srgbClr val="808080">
                    <a:lumMod val="75000"/>
                  </a:srgbClr>
                </a:solidFill>
              </a:rPr>
              <a:t>in public </a:t>
            </a:r>
            <a:r>
              <a:rPr lang="pl-PL" sz="2000" spc="-80" dirty="0" err="1" smtClean="0">
                <a:solidFill>
                  <a:srgbClr val="808080">
                    <a:lumMod val="75000"/>
                  </a:srgbClr>
                </a:solidFill>
              </a:rPr>
              <a:t>HEI’s</a:t>
            </a:r>
            <a:r>
              <a:rPr lang="pl-PL" sz="2000" spc="-80" dirty="0" smtClean="0">
                <a:solidFill>
                  <a:srgbClr val="808080">
                    <a:lumMod val="75000"/>
                  </a:srgbClr>
                </a:solidFill>
              </a:rPr>
              <a:t> 	–	1,1 mln </a:t>
            </a:r>
          </a:p>
          <a:p>
            <a:pPr marL="630238" lvl="1" indent="-268288">
              <a:lnSpc>
                <a:spcPts val="2100"/>
              </a:lnSpc>
              <a:buFont typeface="Arial" panose="020B0604020202020204" pitchFamily="34" charset="0"/>
              <a:buChar char="•"/>
              <a:defRPr/>
            </a:pPr>
            <a:endParaRPr lang="pl-PL" sz="2000" spc="-80" dirty="0">
              <a:solidFill>
                <a:srgbClr val="808080">
                  <a:lumMod val="75000"/>
                </a:srgbClr>
              </a:solidFill>
            </a:endParaRPr>
          </a:p>
          <a:p>
            <a:pPr marL="630238" lvl="1" indent="-268288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2690813" algn="l"/>
                <a:tab pos="4122738" algn="r"/>
              </a:tabLst>
              <a:defRPr/>
            </a:pPr>
            <a:r>
              <a:rPr lang="pl-PL" sz="2000" spc="-80" dirty="0" smtClean="0">
                <a:solidFill>
                  <a:srgbClr val="808080">
                    <a:lumMod val="75000"/>
                  </a:srgbClr>
                </a:solidFill>
              </a:rPr>
              <a:t>in non-public </a:t>
            </a:r>
            <a:r>
              <a:rPr lang="pl-PL" sz="2000" spc="-80" dirty="0" err="1" smtClean="0">
                <a:solidFill>
                  <a:srgbClr val="808080">
                    <a:lumMod val="75000"/>
                  </a:srgbClr>
                </a:solidFill>
              </a:rPr>
              <a:t>HEI’s</a:t>
            </a:r>
            <a:r>
              <a:rPr lang="pl-PL" sz="2000" spc="-80" dirty="0" smtClean="0">
                <a:solidFill>
                  <a:srgbClr val="808080">
                    <a:lumMod val="75000"/>
                  </a:srgbClr>
                </a:solidFill>
              </a:rPr>
              <a:t> 	– 	360 </a:t>
            </a:r>
            <a:r>
              <a:rPr lang="pl-PL" sz="2000" spc="-80" dirty="0" err="1" smtClean="0">
                <a:solidFill>
                  <a:srgbClr val="808080">
                    <a:lumMod val="75000"/>
                  </a:srgbClr>
                </a:solidFill>
              </a:rPr>
              <a:t>ths</a:t>
            </a:r>
            <a:endParaRPr lang="pl-PL" sz="2000" spc="-80" dirty="0">
              <a:solidFill>
                <a:srgbClr val="808080">
                  <a:lumMod val="75000"/>
                </a:srgbClr>
              </a:solidFill>
            </a:endParaRPr>
          </a:p>
          <a:p>
            <a:pPr marL="342900" indent="-342900">
              <a:lnSpc>
                <a:spcPts val="2100"/>
              </a:lnSpc>
              <a:buAutoNum type="arabicPeriod"/>
              <a:defRPr/>
            </a:pPr>
            <a:endParaRPr lang="pl-PL" sz="1600" b="1" spc="-80" dirty="0">
              <a:solidFill>
                <a:srgbClr val="808080">
                  <a:lumMod val="75000"/>
                </a:srgbClr>
              </a:solidFill>
            </a:endParaRPr>
          </a:p>
          <a:p>
            <a:pPr marL="342900" indent="-342900">
              <a:lnSpc>
                <a:spcPts val="2100"/>
              </a:lnSpc>
              <a:buAutoNum type="arabicPeriod"/>
              <a:defRPr/>
            </a:pPr>
            <a:endParaRPr lang="pl-PL" sz="1600" b="1" spc="-80" dirty="0" smtClean="0">
              <a:solidFill>
                <a:srgbClr val="808080">
                  <a:lumMod val="75000"/>
                </a:srgbClr>
              </a:solidFill>
            </a:endParaRPr>
          </a:p>
          <a:p>
            <a:pPr marL="342900" indent="-342900">
              <a:lnSpc>
                <a:spcPts val="2100"/>
              </a:lnSpc>
              <a:buAutoNum type="arabicPeriod"/>
              <a:defRPr/>
            </a:pPr>
            <a:endParaRPr lang="pl-PL" sz="1600" b="1" spc="-80" dirty="0">
              <a:solidFill>
                <a:srgbClr val="808080">
                  <a:lumMod val="75000"/>
                </a:srgbClr>
              </a:solidFill>
            </a:endParaRPr>
          </a:p>
          <a:p>
            <a:pPr marL="342900" indent="-342900">
              <a:lnSpc>
                <a:spcPts val="2100"/>
              </a:lnSpc>
              <a:buAutoNum type="arabicPeriod"/>
              <a:defRPr/>
            </a:pPr>
            <a:endParaRPr lang="pl-PL" sz="1600" b="1" spc="-80" dirty="0">
              <a:solidFill>
                <a:srgbClr val="808080">
                  <a:lumMod val="75000"/>
                </a:srgbClr>
              </a:solidFill>
            </a:endParaRPr>
          </a:p>
        </p:txBody>
      </p:sp>
      <p:sp>
        <p:nvSpPr>
          <p:cNvPr id="4101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200" b="1">
                <a:solidFill>
                  <a:srgbClr val="FF0000"/>
                </a:solidFill>
              </a:rPr>
              <a:t>www.nauka.gov.pl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47255"/>
            <a:ext cx="2592288" cy="185651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08" y="4005064"/>
            <a:ext cx="257345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200" b="1" dirty="0">
                <a:solidFill>
                  <a:srgbClr val="FF0000"/>
                </a:solidFill>
              </a:rPr>
              <a:t>www.nauka.gov.pl</a:t>
            </a:r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693246"/>
              </p:ext>
            </p:extLst>
          </p:nvPr>
        </p:nvGraphicFramePr>
        <p:xfrm>
          <a:off x="251520" y="1628800"/>
          <a:ext cx="8640960" cy="48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1907704" y="908720"/>
            <a:ext cx="70929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  <a:cs typeface="Arial" charset="0"/>
              </a:defRPr>
            </a:lvl9pPr>
          </a:lstStyle>
          <a:p>
            <a:pPr algn="r"/>
            <a:r>
              <a:rPr lang="pl-PL" altLang="pl-PL" sz="2100" kern="0" smtClean="0">
                <a:solidFill>
                  <a:srgbClr val="C00000"/>
                </a:solidFill>
                <a:cs typeface="Times New Roman" pitchFamily="18" charset="0"/>
              </a:rPr>
              <a:t>S</a:t>
            </a:r>
            <a:r>
              <a:rPr lang="en-US" altLang="pl-PL" sz="2100" kern="0" smtClean="0">
                <a:solidFill>
                  <a:srgbClr val="C00000"/>
                </a:solidFill>
                <a:cs typeface="Times New Roman" pitchFamily="18" charset="0"/>
              </a:rPr>
              <a:t>tudents by sector (public/non-public)</a:t>
            </a:r>
            <a:endParaRPr lang="en-US" altLang="pl-PL" sz="2100" kern="0" dirty="0" smtClean="0">
              <a:solidFill>
                <a:srgbClr val="333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6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846388" y="908720"/>
            <a:ext cx="6226175" cy="642938"/>
          </a:xfrm>
          <a:noFill/>
        </p:spPr>
        <p:txBody>
          <a:bodyPr/>
          <a:lstStyle/>
          <a:p>
            <a:pPr algn="r"/>
            <a:r>
              <a:rPr lang="pl-PL" altLang="pl-PL" sz="2100" dirty="0" err="1" smtClean="0">
                <a:solidFill>
                  <a:srgbClr val="C00000"/>
                </a:solidFill>
              </a:rPr>
              <a:t>HEIs</a:t>
            </a:r>
            <a:r>
              <a:rPr lang="pl-PL" altLang="pl-PL" sz="2100" dirty="0" smtClean="0">
                <a:solidFill>
                  <a:srgbClr val="C00000"/>
                </a:solidFill>
              </a:rPr>
              <a:t> by </a:t>
            </a:r>
            <a:r>
              <a:rPr lang="pl-PL" altLang="pl-PL" sz="2100" dirty="0" err="1" smtClean="0">
                <a:solidFill>
                  <a:srgbClr val="C00000"/>
                </a:solidFill>
              </a:rPr>
              <a:t>sector</a:t>
            </a:r>
            <a:r>
              <a:rPr lang="pl-PL" altLang="pl-PL" sz="2100" dirty="0" smtClean="0">
                <a:solidFill>
                  <a:srgbClr val="C00000"/>
                </a:solidFill>
              </a:rPr>
              <a:t> </a:t>
            </a:r>
            <a:r>
              <a:rPr lang="pl-PL" altLang="pl-PL" sz="2100" b="0" dirty="0" smtClean="0">
                <a:solidFill>
                  <a:srgbClr val="C00000"/>
                </a:solidFill>
              </a:rPr>
              <a:t>(public/non-public)</a:t>
            </a:r>
            <a:endParaRPr lang="en-GB" altLang="pl-PL" sz="2100" b="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0321614"/>
              </p:ext>
            </p:extLst>
          </p:nvPr>
        </p:nvGraphicFramePr>
        <p:xfrm>
          <a:off x="323528" y="1628800"/>
          <a:ext cx="8496944" cy="450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4"/>
          <p:cNvSpPr txBox="1">
            <a:spLocks noChangeArrowheads="1"/>
          </p:cNvSpPr>
          <p:nvPr/>
        </p:nvSpPr>
        <p:spPr bwMode="auto">
          <a:xfrm>
            <a:off x="7365404" y="6335712"/>
            <a:ext cx="12811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b="1" dirty="0">
                <a:solidFill>
                  <a:srgbClr val="FF0000"/>
                </a:solidFill>
              </a:rPr>
              <a:t>www.nauka.gov.pl</a:t>
            </a:r>
          </a:p>
        </p:txBody>
      </p:sp>
    </p:spTree>
    <p:extLst>
      <p:ext uri="{BB962C8B-B14F-4D97-AF65-F5344CB8AC3E}">
        <p14:creationId xmlns:p14="http://schemas.microsoft.com/office/powerpoint/2010/main" val="173999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b="1" dirty="0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3076" name="Tytuł 2"/>
          <p:cNvSpPr>
            <a:spLocks noGrp="1"/>
          </p:cNvSpPr>
          <p:nvPr>
            <p:ph type="title"/>
          </p:nvPr>
        </p:nvSpPr>
        <p:spPr>
          <a:xfrm>
            <a:off x="511175" y="908050"/>
            <a:ext cx="8229600" cy="720725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altLang="pl-PL" sz="27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Public higher education institutions (HEIs)</a:t>
            </a:r>
            <a:endParaRPr lang="pl-PL" altLang="pl-PL" sz="2700" b="1" kern="1200" dirty="0">
              <a:solidFill>
                <a:srgbClr val="6600CC"/>
              </a:solidFill>
              <a:latin typeface="Myriad Pro" pitchFamily="34" charset="0"/>
              <a:ea typeface="+mn-ea"/>
              <a:cs typeface="Arial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en-US" sz="1900" b="1" dirty="0" smtClean="0"/>
              <a:t>Types of institution:</a:t>
            </a:r>
          </a:p>
          <a:p>
            <a:pPr>
              <a:buFontTx/>
              <a:buChar char="−"/>
              <a:defRPr/>
            </a:pPr>
            <a:r>
              <a:rPr lang="en-US" sz="1900" dirty="0" smtClean="0"/>
              <a:t>Universities (18)</a:t>
            </a:r>
          </a:p>
          <a:p>
            <a:pPr>
              <a:buFontTx/>
              <a:buChar char="−"/>
              <a:defRPr/>
            </a:pPr>
            <a:r>
              <a:rPr lang="en-US" sz="1900" dirty="0" smtClean="0"/>
              <a:t>Technical universities (</a:t>
            </a:r>
            <a:r>
              <a:rPr lang="pl-PL" sz="1900" dirty="0" smtClean="0"/>
              <a:t>18</a:t>
            </a:r>
            <a:r>
              <a:rPr lang="en-US" sz="1900" dirty="0" smtClean="0"/>
              <a:t>)</a:t>
            </a:r>
          </a:p>
          <a:p>
            <a:pPr>
              <a:buFontTx/>
              <a:buChar char="−"/>
              <a:defRPr/>
            </a:pPr>
            <a:r>
              <a:rPr lang="en-US" sz="1900" dirty="0" smtClean="0"/>
              <a:t>Economic universities (</a:t>
            </a:r>
            <a:r>
              <a:rPr lang="pl-PL" sz="1900" dirty="0" smtClean="0"/>
              <a:t>5</a:t>
            </a:r>
            <a:r>
              <a:rPr lang="en-US" sz="1900" dirty="0" smtClean="0"/>
              <a:t>)</a:t>
            </a:r>
          </a:p>
          <a:p>
            <a:pPr>
              <a:buFontTx/>
              <a:buChar char="−"/>
              <a:defRPr/>
            </a:pPr>
            <a:r>
              <a:rPr lang="en-US" sz="1900" dirty="0" smtClean="0"/>
              <a:t>Agricultural universities (</a:t>
            </a:r>
            <a:r>
              <a:rPr lang="pl-PL" sz="1900" dirty="0" smtClean="0"/>
              <a:t>7</a:t>
            </a:r>
            <a:r>
              <a:rPr lang="en-US" sz="1900" dirty="0" smtClean="0"/>
              <a:t>)</a:t>
            </a:r>
          </a:p>
          <a:p>
            <a:pPr>
              <a:buFontTx/>
              <a:buChar char="−"/>
              <a:defRPr/>
            </a:pPr>
            <a:r>
              <a:rPr lang="en-US" sz="1900" dirty="0" smtClean="0"/>
              <a:t>Medical universities (</a:t>
            </a:r>
            <a:r>
              <a:rPr lang="pl-PL" sz="1900" dirty="0" smtClean="0"/>
              <a:t>9</a:t>
            </a:r>
            <a:r>
              <a:rPr lang="en-US" sz="1900" dirty="0" smtClean="0"/>
              <a:t>)</a:t>
            </a:r>
          </a:p>
          <a:p>
            <a:pPr>
              <a:buFontTx/>
              <a:buChar char="−"/>
              <a:defRPr/>
            </a:pPr>
            <a:r>
              <a:rPr lang="en-US" sz="1900" dirty="0" smtClean="0"/>
              <a:t>Pedagogical schools (</a:t>
            </a:r>
            <a:r>
              <a:rPr lang="pl-PL" sz="1900" dirty="0" smtClean="0"/>
              <a:t>5</a:t>
            </a:r>
            <a:r>
              <a:rPr lang="en-US" sz="1900" dirty="0" smtClean="0"/>
              <a:t>)</a:t>
            </a:r>
          </a:p>
          <a:p>
            <a:pPr>
              <a:buFontTx/>
              <a:buChar char="−"/>
              <a:defRPr/>
            </a:pPr>
            <a:r>
              <a:rPr lang="en-US" sz="1900" dirty="0" smtClean="0"/>
              <a:t>Academies of physical education (6)</a:t>
            </a:r>
          </a:p>
          <a:p>
            <a:pPr>
              <a:buFontTx/>
              <a:buChar char="−"/>
              <a:defRPr/>
            </a:pPr>
            <a:r>
              <a:rPr lang="en-US" sz="1900" dirty="0" smtClean="0"/>
              <a:t>Art academies (</a:t>
            </a:r>
            <a:r>
              <a:rPr lang="pl-PL" sz="1900" dirty="0" smtClean="0"/>
              <a:t>19</a:t>
            </a:r>
            <a:r>
              <a:rPr lang="en-US" sz="1900" dirty="0" smtClean="0"/>
              <a:t>)</a:t>
            </a:r>
          </a:p>
          <a:p>
            <a:pPr>
              <a:buFontTx/>
              <a:buChar char="−"/>
              <a:defRPr/>
            </a:pPr>
            <a:r>
              <a:rPr lang="en-US" sz="1900" dirty="0" smtClean="0"/>
              <a:t>Maritime and military academies (7)</a:t>
            </a:r>
          </a:p>
          <a:p>
            <a:pPr>
              <a:buFontTx/>
              <a:buChar char="−"/>
              <a:defRPr/>
            </a:pPr>
            <a:r>
              <a:rPr lang="en-US" sz="1900" dirty="0" smtClean="0"/>
              <a:t>State </a:t>
            </a:r>
            <a:r>
              <a:rPr lang="pl-PL" sz="1900" dirty="0" err="1" smtClean="0"/>
              <a:t>professional</a:t>
            </a:r>
            <a:r>
              <a:rPr lang="pl-PL" sz="1900" dirty="0" smtClean="0"/>
              <a:t> </a:t>
            </a:r>
            <a:r>
              <a:rPr lang="en-US" sz="1900" dirty="0" smtClean="0"/>
              <a:t>schools (36)</a:t>
            </a:r>
          </a:p>
          <a:p>
            <a:pPr>
              <a:buFontTx/>
              <a:buChar char="−"/>
              <a:defRPr/>
            </a:pPr>
            <a:r>
              <a:rPr lang="en-US" sz="1900" dirty="0" smtClean="0"/>
              <a:t>School of Police and Central School of Fire Service</a:t>
            </a:r>
          </a:p>
          <a:p>
            <a:pPr marL="0" indent="0">
              <a:buFontTx/>
              <a:buNone/>
              <a:defRPr/>
            </a:pPr>
            <a:endParaRPr lang="pl-PL" sz="18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77" y="2132856"/>
            <a:ext cx="2682347" cy="248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9750" y="1362075"/>
            <a:ext cx="386644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2700" b="1" dirty="0" err="1" smtClean="0">
                <a:solidFill>
                  <a:srgbClr val="6600CC"/>
                </a:solidFill>
              </a:rPr>
              <a:t>Supervisory</a:t>
            </a:r>
            <a:r>
              <a:rPr lang="pl-PL" altLang="pl-PL" sz="2700" b="1" dirty="0" smtClean="0">
                <a:solidFill>
                  <a:srgbClr val="6600CC"/>
                </a:solidFill>
              </a:rPr>
              <a:t> </a:t>
            </a:r>
            <a:r>
              <a:rPr lang="pl-PL" altLang="pl-PL" sz="2700" b="1" dirty="0" err="1" smtClean="0">
                <a:solidFill>
                  <a:srgbClr val="6600CC"/>
                </a:solidFill>
              </a:rPr>
              <a:t>authorities</a:t>
            </a:r>
            <a:endParaRPr lang="en-US" altLang="pl-PL" sz="2700" dirty="0">
              <a:solidFill>
                <a:srgbClr val="6600CC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39750" y="2420888"/>
            <a:ext cx="5112370" cy="33470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spc="-8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pl-PL" sz="2000" spc="-8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inister of </a:t>
            </a:r>
            <a:r>
              <a:rPr lang="pl-PL" sz="2000" spc="-8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pl-PL" sz="2000" spc="-8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ational</a:t>
            </a:r>
            <a:r>
              <a:rPr lang="pl-PL" sz="2000" spc="-8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spc="-8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pl-PL" sz="2000" spc="-8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efence</a:t>
            </a:r>
            <a:r>
              <a:rPr lang="pl-PL" sz="2000" spc="-8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military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academies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inister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nternal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ffairs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academies of public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services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inister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ulture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universities of artistic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education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inister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ealth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medical universities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inister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pl-PL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pl-PL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aritime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pl-PL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conomy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pl-PL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maritime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academies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285750" indent="-285750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inister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igher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ducation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pl-P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types</a:t>
            </a:r>
            <a:r>
              <a:rPr lang="pl-PL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pl-PL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HEIs</a:t>
            </a:r>
            <a:r>
              <a:rPr lang="pl-P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4101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/>
            <a:r>
              <a:rPr lang="pl-PL" altLang="pl-PL" sz="1200" b="1">
                <a:solidFill>
                  <a:srgbClr val="FF0000"/>
                </a:solidFill>
              </a:rPr>
              <a:t>www.nauka.gov.pl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1247710"/>
            <a:ext cx="792088" cy="1173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95288" y="1373188"/>
            <a:ext cx="81216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l-PL" altLang="pl-PL" sz="2700" b="1" dirty="0" err="1" smtClean="0">
                <a:solidFill>
                  <a:srgbClr val="6600CC"/>
                </a:solidFill>
              </a:rPr>
              <a:t>State</a:t>
            </a:r>
            <a:r>
              <a:rPr lang="pl-PL" altLang="pl-PL" sz="2700" b="1" dirty="0" smtClean="0">
                <a:solidFill>
                  <a:srgbClr val="6600CC"/>
                </a:solidFill>
              </a:rPr>
              <a:t> </a:t>
            </a:r>
            <a:r>
              <a:rPr lang="pl-PL" altLang="pl-PL" sz="2700" b="1" dirty="0" err="1">
                <a:solidFill>
                  <a:srgbClr val="6600CC"/>
                </a:solidFill>
              </a:rPr>
              <a:t>expenditure</a:t>
            </a:r>
            <a:r>
              <a:rPr lang="pl-PL" altLang="pl-PL" sz="2700" b="1" dirty="0">
                <a:solidFill>
                  <a:srgbClr val="6600CC"/>
                </a:solidFill>
              </a:rPr>
              <a:t> on </a:t>
            </a:r>
            <a:r>
              <a:rPr lang="pl-PL" altLang="pl-PL" sz="2700" b="1" dirty="0" err="1">
                <a:solidFill>
                  <a:srgbClr val="6600CC"/>
                </a:solidFill>
              </a:rPr>
              <a:t>higher</a:t>
            </a:r>
            <a:r>
              <a:rPr lang="pl-PL" altLang="pl-PL" sz="2700" b="1" dirty="0">
                <a:solidFill>
                  <a:srgbClr val="6600CC"/>
                </a:solidFill>
              </a:rPr>
              <a:t> </a:t>
            </a:r>
            <a:r>
              <a:rPr lang="pl-PL" altLang="pl-PL" sz="2700" b="1" dirty="0" err="1">
                <a:solidFill>
                  <a:srgbClr val="6600CC"/>
                </a:solidFill>
              </a:rPr>
              <a:t>education</a:t>
            </a:r>
            <a:endParaRPr lang="pl-PL" altLang="pl-PL" sz="2700" b="1" dirty="0">
              <a:solidFill>
                <a:srgbClr val="6600CC"/>
              </a:solidFill>
            </a:endParaRPr>
          </a:p>
        </p:txBody>
      </p:sp>
      <p:sp>
        <p:nvSpPr>
          <p:cNvPr id="5124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68313" y="2420938"/>
            <a:ext cx="7775575" cy="2938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5500" dirty="0" smtClean="0">
                <a:solidFill>
                  <a:srgbClr val="000000"/>
                </a:solidFill>
                <a:latin typeface="+mn-lt"/>
              </a:rPr>
              <a:t>16 </a:t>
            </a:r>
            <a:r>
              <a:rPr lang="pl-PL" sz="5500" dirty="0" err="1" smtClean="0">
                <a:solidFill>
                  <a:srgbClr val="000000"/>
                </a:solidFill>
                <a:latin typeface="+mn-lt"/>
              </a:rPr>
              <a:t>billion</a:t>
            </a:r>
            <a:r>
              <a:rPr lang="pl-PL" sz="55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pl-PL" sz="5500" dirty="0">
                <a:solidFill>
                  <a:srgbClr val="000000"/>
                </a:solidFill>
                <a:latin typeface="+mn-lt"/>
              </a:rPr>
              <a:t>PLN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5500" dirty="0">
                <a:solidFill>
                  <a:srgbClr val="000000"/>
                </a:solidFill>
                <a:latin typeface="+mn-lt"/>
                <a:cs typeface="Times New Roman"/>
              </a:rPr>
              <a:t>≈</a:t>
            </a:r>
            <a:r>
              <a:rPr lang="pl-PL" sz="5500" dirty="0" smtClean="0">
                <a:solidFill>
                  <a:srgbClr val="000000"/>
                </a:solidFill>
                <a:latin typeface="+mn-lt"/>
                <a:cs typeface="Times New Roman"/>
              </a:rPr>
              <a:t>3,9 </a:t>
            </a:r>
            <a:r>
              <a:rPr lang="pl-PL" sz="5500" dirty="0" err="1" smtClean="0">
                <a:solidFill>
                  <a:srgbClr val="000000"/>
                </a:solidFill>
                <a:latin typeface="+mn-lt"/>
                <a:cs typeface="Times New Roman"/>
              </a:rPr>
              <a:t>billion</a:t>
            </a:r>
            <a:r>
              <a:rPr lang="pl-PL" sz="5500" dirty="0" smtClean="0">
                <a:solidFill>
                  <a:srgbClr val="000000"/>
                </a:solidFill>
                <a:latin typeface="+mn-lt"/>
                <a:cs typeface="Times New Roman"/>
              </a:rPr>
              <a:t> </a:t>
            </a:r>
            <a:r>
              <a:rPr lang="pl-PL" sz="5500" dirty="0">
                <a:solidFill>
                  <a:srgbClr val="000000"/>
                </a:solidFill>
                <a:latin typeface="+mn-lt"/>
                <a:cs typeface="Times New Roman"/>
              </a:rPr>
              <a:t>EUR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5500" dirty="0" smtClean="0">
                <a:solidFill>
                  <a:srgbClr val="000000"/>
                </a:solidFill>
                <a:latin typeface="+mn-lt"/>
                <a:cs typeface="Times New Roman"/>
              </a:rPr>
              <a:t>0,9</a:t>
            </a:r>
            <a:r>
              <a:rPr lang="pl-PL" sz="5500" dirty="0">
                <a:solidFill>
                  <a:srgbClr val="000000"/>
                </a:solidFill>
                <a:latin typeface="+mn-lt"/>
                <a:cs typeface="Times New Roman"/>
              </a:rPr>
              <a:t>% GDP</a:t>
            </a:r>
            <a:endParaRPr lang="pl-PL" sz="55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4583684"/>
            <a:ext cx="2368277" cy="124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pole tekstowe 4"/>
          <p:cNvSpPr txBox="1">
            <a:spLocks noChangeArrowheads="1"/>
          </p:cNvSpPr>
          <p:nvPr/>
        </p:nvSpPr>
        <p:spPr bwMode="auto">
          <a:xfrm>
            <a:off x="7235825" y="6335713"/>
            <a:ext cx="12811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yriad Pro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</a:rPr>
              <a:t>www.nauka.gov.pl</a:t>
            </a:r>
          </a:p>
        </p:txBody>
      </p:sp>
      <p:sp>
        <p:nvSpPr>
          <p:cNvPr id="6148" name="Tytuł 2"/>
          <p:cNvSpPr>
            <a:spLocks noGrp="1"/>
          </p:cNvSpPr>
          <p:nvPr>
            <p:ph type="title"/>
          </p:nvPr>
        </p:nvSpPr>
        <p:spPr>
          <a:xfrm>
            <a:off x="468313" y="908050"/>
            <a:ext cx="8048625" cy="7921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l-PL" altLang="pl-PL" sz="24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The </a:t>
            </a:r>
            <a:r>
              <a:rPr lang="pl-PL" altLang="pl-PL" sz="2400" b="1" kern="1200" dirty="0" err="1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structure</a:t>
            </a:r>
            <a:r>
              <a:rPr lang="pl-PL" altLang="pl-PL" sz="24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 of </a:t>
            </a:r>
            <a:r>
              <a:rPr lang="pl-PL" altLang="pl-PL" sz="2400" b="1" kern="1200" dirty="0" err="1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expenditures</a:t>
            </a:r>
            <a:r>
              <a:rPr lang="pl-PL" altLang="pl-PL" sz="24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 in </a:t>
            </a:r>
            <a:r>
              <a:rPr lang="pl-PL" altLang="pl-PL" sz="2400" b="1" kern="1200" dirty="0" err="1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higher</a:t>
            </a:r>
            <a:r>
              <a:rPr lang="pl-PL" altLang="pl-PL" sz="24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 </a:t>
            </a:r>
            <a:r>
              <a:rPr lang="pl-PL" altLang="pl-PL" sz="2400" b="1" kern="1200" dirty="0" err="1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education</a:t>
            </a:r>
            <a:r>
              <a:rPr lang="pl-PL" altLang="pl-PL" sz="24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/>
            </a:r>
            <a:br>
              <a:rPr lang="pl-PL" altLang="pl-PL" sz="24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</a:br>
            <a:r>
              <a:rPr lang="pl-PL" altLang="pl-PL" sz="24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Budget </a:t>
            </a:r>
            <a:r>
              <a:rPr lang="pl-PL" altLang="pl-PL" sz="2400" b="1" kern="1200" dirty="0" err="1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spendings</a:t>
            </a:r>
            <a:r>
              <a:rPr lang="pl-PL" altLang="pl-PL" sz="24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 2015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424500"/>
              </p:ext>
            </p:extLst>
          </p:nvPr>
        </p:nvGraphicFramePr>
        <p:xfrm>
          <a:off x="467544" y="179123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56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pl-PL" sz="28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P</a:t>
            </a:r>
            <a:r>
              <a:rPr lang="en-US" sz="2800" b="1" kern="1200" dirty="0" err="1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rocess</a:t>
            </a:r>
            <a:r>
              <a:rPr lang="en-US" sz="2800" b="1" kern="1200" dirty="0">
                <a:solidFill>
                  <a:srgbClr val="6600CC"/>
                </a:solidFill>
                <a:latin typeface="Myriad Pro" pitchFamily="34" charset="0"/>
                <a:ea typeface="+mn-ea"/>
                <a:cs typeface="Arial" charset="0"/>
              </a:rPr>
              <a:t> of determining the amounts of grant for HEIs </a:t>
            </a:r>
            <a:endParaRPr lang="pl-PL" sz="2800" b="1" kern="1200" dirty="0">
              <a:solidFill>
                <a:srgbClr val="6600CC"/>
              </a:solidFill>
              <a:latin typeface="Myriad Pro" pitchFamily="34" charset="0"/>
              <a:ea typeface="+mn-ea"/>
              <a:cs typeface="Arial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88840"/>
            <a:ext cx="6851104" cy="4381947"/>
          </a:xfrm>
        </p:spPr>
        <p:txBody>
          <a:bodyPr/>
          <a:lstStyle/>
          <a:p>
            <a:r>
              <a:rPr lang="en-US" dirty="0" smtClean="0"/>
              <a:t>St</a:t>
            </a:r>
            <a:r>
              <a:rPr lang="pl-PL" dirty="0" err="1" smtClean="0"/>
              <a:t>ep</a:t>
            </a:r>
            <a:r>
              <a:rPr lang="en-US" dirty="0" smtClean="0"/>
              <a:t> 1</a:t>
            </a:r>
          </a:p>
          <a:p>
            <a:pPr marL="0" indent="0">
              <a:buNone/>
            </a:pPr>
            <a:r>
              <a:rPr lang="en-US" dirty="0" smtClean="0"/>
              <a:t>Index-linked way of determining the overall budget on Higher Education</a:t>
            </a:r>
            <a:endParaRPr lang="pl-PL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</a:t>
            </a:r>
            <a:r>
              <a:rPr lang="pl-PL" dirty="0" err="1" smtClean="0"/>
              <a:t>ep</a:t>
            </a:r>
            <a:r>
              <a:rPr lang="en-US" dirty="0" smtClean="0"/>
              <a:t> 2</a:t>
            </a:r>
          </a:p>
          <a:p>
            <a:pPr marL="0" indent="0">
              <a:buNone/>
            </a:pPr>
            <a:r>
              <a:rPr lang="en-US" dirty="0" smtClean="0"/>
              <a:t>distribution of the funds </a:t>
            </a:r>
            <a:r>
              <a:rPr lang="en-US" dirty="0"/>
              <a:t>among the </a:t>
            </a:r>
            <a:r>
              <a:rPr lang="en-US" dirty="0" smtClean="0"/>
              <a:t>individual 	HEIs with an allocation </a:t>
            </a:r>
            <a:r>
              <a:rPr lang="pl-PL" dirty="0" err="1" smtClean="0"/>
              <a:t>formula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797152"/>
            <a:ext cx="1494672" cy="149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63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01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zentacja01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zentacja01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rezentacja01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rezentacja01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rezentacja01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ezentacja01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rezentacja01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Prezentacja01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Myriad Pro"/>
        <a:ea typeface=""/>
        <a:cs typeface="Arial"/>
      </a:majorFont>
      <a:minorFont>
        <a:latin typeface="Myriad Pro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WPM$64AC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 — klasyczny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Projekt domyśln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Prezentacja01</Template>
  <TotalTime>0</TotalTime>
  <Words>685</Words>
  <Application>Microsoft Office PowerPoint</Application>
  <PresentationFormat>Pokaz na ekranie (4:3)</PresentationFormat>
  <Paragraphs>126</Paragraphs>
  <Slides>17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9</vt:i4>
      </vt:variant>
      <vt:variant>
        <vt:lpstr>Tytuły slajdów</vt:lpstr>
      </vt:variant>
      <vt:variant>
        <vt:i4>17</vt:i4>
      </vt:variant>
    </vt:vector>
  </HeadingPairs>
  <TitlesOfParts>
    <vt:vector size="31" baseType="lpstr">
      <vt:lpstr>Arial</vt:lpstr>
      <vt:lpstr>Times New Roman</vt:lpstr>
      <vt:lpstr>Trebuchet MS</vt:lpstr>
      <vt:lpstr>Myriad Pro</vt:lpstr>
      <vt:lpstr>Calibri</vt:lpstr>
      <vt:lpstr>Prezentacja01</vt:lpstr>
      <vt:lpstr>2_Prezentacja01</vt:lpstr>
      <vt:lpstr>3_Prezentacja01</vt:lpstr>
      <vt:lpstr>4_Prezentacja01</vt:lpstr>
      <vt:lpstr>5_Prezentacja01</vt:lpstr>
      <vt:lpstr>6_Prezentacja01</vt:lpstr>
      <vt:lpstr>1_Prezentacja01</vt:lpstr>
      <vt:lpstr>7_Prezentacja01</vt:lpstr>
      <vt:lpstr>8_Prezentacja01</vt:lpstr>
      <vt:lpstr>Current approach to HE Financing in Poland</vt:lpstr>
      <vt:lpstr>Prezentacja programu PowerPoint</vt:lpstr>
      <vt:lpstr>Prezentacja programu PowerPoint</vt:lpstr>
      <vt:lpstr>HEIs by sector (public/non-public)</vt:lpstr>
      <vt:lpstr>Public higher education institutions (HEIs)</vt:lpstr>
      <vt:lpstr>Prezentacja programu PowerPoint</vt:lpstr>
      <vt:lpstr>Prezentacja programu PowerPoint</vt:lpstr>
      <vt:lpstr>The structure of expenditures in higher education Budget spendings 2015</vt:lpstr>
      <vt:lpstr>Process of determining the amounts of grant for HEIs </vt:lpstr>
      <vt:lpstr>Prezentacja programu PowerPoint</vt:lpstr>
      <vt:lpstr>Prezentacja programu PowerPoint</vt:lpstr>
      <vt:lpstr>Allocation of the grant for financial support for students - parameters</vt:lpstr>
      <vt:lpstr>Prezentacja programu PowerPoint</vt:lpstr>
      <vt:lpstr>Investment</vt:lpstr>
      <vt:lpstr>Special grants intended for improving quality</vt:lpstr>
      <vt:lpstr>R&amp;D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2011-09-20T08:53:26Z</dcterms:created>
  <dcterms:modified xsi:type="dcterms:W3CDTF">2015-10-08T14:44:52Z</dcterms:modified>
</cp:coreProperties>
</file>