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67" r:id="rId5"/>
    <p:sldId id="262" r:id="rId6"/>
    <p:sldId id="257" r:id="rId7"/>
    <p:sldId id="260" r:id="rId8"/>
    <p:sldId id="264" r:id="rId9"/>
    <p:sldId id="263" r:id="rId10"/>
    <p:sldId id="266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Institutional</c:v>
                </c:pt>
              </c:strCache>
            </c:strRef>
          </c:tx>
          <c:invertIfNegative val="0"/>
          <c:cat>
            <c:strRef>
              <c:f>List1!$A$2:$A$12</c:f>
              <c:strCache>
                <c:ptCount val="11"/>
                <c:pt idx="0">
                  <c:v>MEYS</c:v>
                </c:pt>
                <c:pt idx="1">
                  <c:v>Academy of Sciences</c:v>
                </c:pt>
                <c:pt idx="2">
                  <c:v>NSF</c:v>
                </c:pt>
                <c:pt idx="3">
                  <c:v>Technology Agency</c:v>
                </c:pt>
                <c:pt idx="4">
                  <c:v>M. Health</c:v>
                </c:pt>
                <c:pt idx="5">
                  <c:v>MTI</c:v>
                </c:pt>
                <c:pt idx="6">
                  <c:v>M. Agri</c:v>
                </c:pt>
                <c:pt idx="7">
                  <c:v>M. Culture</c:v>
                </c:pt>
                <c:pt idx="8">
                  <c:v>M .Defence</c:v>
                </c:pt>
                <c:pt idx="9">
                  <c:v>M. Interior</c:v>
                </c:pt>
                <c:pt idx="10">
                  <c:v>Government Office</c:v>
                </c:pt>
              </c:strCache>
            </c:strRef>
          </c:cat>
          <c:val>
            <c:numRef>
              <c:f>List1!$B$2:$B$12</c:f>
              <c:numCache>
                <c:formatCode>General</c:formatCode>
                <c:ptCount val="11"/>
                <c:pt idx="0">
                  <c:v>6.78</c:v>
                </c:pt>
                <c:pt idx="1">
                  <c:v>4.5</c:v>
                </c:pt>
                <c:pt idx="2">
                  <c:v>0.1</c:v>
                </c:pt>
                <c:pt idx="3">
                  <c:v>0.11</c:v>
                </c:pt>
                <c:pt idx="4">
                  <c:v>0.43000000000000005</c:v>
                </c:pt>
                <c:pt idx="5">
                  <c:v>0.51</c:v>
                </c:pt>
                <c:pt idx="6">
                  <c:v>0.39000000000000007</c:v>
                </c:pt>
                <c:pt idx="7">
                  <c:v>0.12000000000000001</c:v>
                </c:pt>
                <c:pt idx="8">
                  <c:v>9.0000000000000011E-2</c:v>
                </c:pt>
                <c:pt idx="9">
                  <c:v>6.0000000000000005E-2</c:v>
                </c:pt>
                <c:pt idx="10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Project</c:v>
                </c:pt>
              </c:strCache>
            </c:strRef>
          </c:tx>
          <c:invertIfNegative val="0"/>
          <c:cat>
            <c:strRef>
              <c:f>List1!$A$2:$A$12</c:f>
              <c:strCache>
                <c:ptCount val="11"/>
                <c:pt idx="0">
                  <c:v>MEYS</c:v>
                </c:pt>
                <c:pt idx="1">
                  <c:v>Academy of Sciences</c:v>
                </c:pt>
                <c:pt idx="2">
                  <c:v>NSF</c:v>
                </c:pt>
                <c:pt idx="3">
                  <c:v>Technology Agency</c:v>
                </c:pt>
                <c:pt idx="4">
                  <c:v>M. Health</c:v>
                </c:pt>
                <c:pt idx="5">
                  <c:v>MTI</c:v>
                </c:pt>
                <c:pt idx="6">
                  <c:v>M. Agri</c:v>
                </c:pt>
                <c:pt idx="7">
                  <c:v>M. Culture</c:v>
                </c:pt>
                <c:pt idx="8">
                  <c:v>M .Defence</c:v>
                </c:pt>
                <c:pt idx="9">
                  <c:v>M. Interior</c:v>
                </c:pt>
                <c:pt idx="10">
                  <c:v>Government Office</c:v>
                </c:pt>
              </c:strCache>
            </c:strRef>
          </c:cat>
          <c:val>
            <c:numRef>
              <c:f>List1!$C$2:$C$12</c:f>
              <c:numCache>
                <c:formatCode>General</c:formatCode>
                <c:ptCount val="11"/>
                <c:pt idx="0">
                  <c:v>4.4800000000000004</c:v>
                </c:pt>
                <c:pt idx="1">
                  <c:v>0</c:v>
                </c:pt>
                <c:pt idx="2">
                  <c:v>3.5</c:v>
                </c:pt>
                <c:pt idx="3">
                  <c:v>2.75</c:v>
                </c:pt>
                <c:pt idx="4">
                  <c:v>1.05</c:v>
                </c:pt>
                <c:pt idx="5">
                  <c:v>0.35000000000000003</c:v>
                </c:pt>
                <c:pt idx="6">
                  <c:v>0.42000000000000004</c:v>
                </c:pt>
                <c:pt idx="7">
                  <c:v>0.37000000000000005</c:v>
                </c:pt>
                <c:pt idx="8">
                  <c:v>0.33000000000000007</c:v>
                </c:pt>
                <c:pt idx="9">
                  <c:v>0.30000000000000004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591808"/>
        <c:axId val="27593344"/>
      </c:barChart>
      <c:catAx>
        <c:axId val="27591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27593344"/>
        <c:crosses val="autoZero"/>
        <c:auto val="1"/>
        <c:lblAlgn val="ctr"/>
        <c:lblOffset val="100"/>
        <c:noMultiLvlLbl val="0"/>
      </c:catAx>
      <c:valAx>
        <c:axId val="2759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591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Czech private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Sources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29.3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Czech public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Sources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26.9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Foreign public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Sources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Foreign private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Sources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7633152"/>
        <c:axId val="27634688"/>
      </c:barChart>
      <c:catAx>
        <c:axId val="27633152"/>
        <c:scaling>
          <c:orientation val="minMax"/>
        </c:scaling>
        <c:delete val="1"/>
        <c:axPos val="b"/>
        <c:majorTickMark val="none"/>
        <c:minorTickMark val="none"/>
        <c:tickLblPos val="none"/>
        <c:crossAx val="27634688"/>
        <c:crosses val="autoZero"/>
        <c:auto val="1"/>
        <c:lblAlgn val="ctr"/>
        <c:lblOffset val="100"/>
        <c:noMultiLvlLbl val="0"/>
      </c:catAx>
      <c:valAx>
        <c:axId val="27634688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Bil. CZK</a:t>
                </a:r>
                <a:endParaRPr lang="cs-C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633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NGO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0.26400000000000001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Universities, university hospitals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20.8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Governmental sector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14.2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Private sector</c:v>
                </c:pt>
              </c:strCache>
            </c:strRef>
          </c:tx>
          <c:invertIfNegative val="0"/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42.1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7772416"/>
        <c:axId val="27773952"/>
      </c:barChart>
      <c:catAx>
        <c:axId val="27772416"/>
        <c:scaling>
          <c:orientation val="minMax"/>
        </c:scaling>
        <c:delete val="1"/>
        <c:axPos val="b"/>
        <c:majorTickMark val="none"/>
        <c:minorTickMark val="none"/>
        <c:tickLblPos val="none"/>
        <c:crossAx val="27773952"/>
        <c:crosses val="autoZero"/>
        <c:auto val="1"/>
        <c:lblAlgn val="ctr"/>
        <c:lblOffset val="100"/>
        <c:noMultiLvlLbl val="0"/>
      </c:catAx>
      <c:valAx>
        <c:axId val="2777395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Bil. CZK</a:t>
                </a:r>
                <a:endParaRPr lang="cs-CZ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77724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SME</c:v>
                </c:pt>
              </c:strCache>
            </c:strRef>
          </c:tx>
          <c:spPr>
            <a:solidFill>
              <a:srgbClr val="CC3300"/>
            </a:solidFill>
          </c:spPr>
          <c:invertIfNegative val="0"/>
          <c:cat>
            <c:numRef>
              <c:f>List1!$A$2:$A$8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List1!$B$2:$B$8</c:f>
              <c:numCache>
                <c:formatCode>General</c:formatCode>
                <c:ptCount val="7"/>
                <c:pt idx="0">
                  <c:v>294</c:v>
                </c:pt>
                <c:pt idx="1">
                  <c:v>316</c:v>
                </c:pt>
                <c:pt idx="2">
                  <c:v>337</c:v>
                </c:pt>
                <c:pt idx="3">
                  <c:v>382</c:v>
                </c:pt>
                <c:pt idx="4">
                  <c:v>491</c:v>
                </c:pt>
                <c:pt idx="5">
                  <c:v>539</c:v>
                </c:pt>
                <c:pt idx="6">
                  <c:v>698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Large enterprises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numRef>
              <c:f>List1!$A$2:$A$8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List1!$C$2:$C$8</c:f>
              <c:numCache>
                <c:formatCode>General</c:formatCode>
                <c:ptCount val="7"/>
                <c:pt idx="0">
                  <c:v>910</c:v>
                </c:pt>
                <c:pt idx="1">
                  <c:v>704</c:v>
                </c:pt>
                <c:pt idx="2">
                  <c:v>713</c:v>
                </c:pt>
                <c:pt idx="3">
                  <c:v>935</c:v>
                </c:pt>
                <c:pt idx="4">
                  <c:v>1346</c:v>
                </c:pt>
                <c:pt idx="5">
                  <c:v>1443</c:v>
                </c:pt>
                <c:pt idx="6">
                  <c:v>1599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19424"/>
        <c:axId val="28120960"/>
      </c:barChart>
      <c:catAx>
        <c:axId val="2811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120960"/>
        <c:crosses val="autoZero"/>
        <c:auto val="1"/>
        <c:lblAlgn val="ctr"/>
        <c:lblOffset val="100"/>
        <c:noMultiLvlLbl val="0"/>
      </c:catAx>
      <c:valAx>
        <c:axId val="28120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119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0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37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87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29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20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27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42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34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18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8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AF752-BBF0-4C89-8D4F-095F422A7DAE}" type="datetimeFigureOut">
              <a:rPr lang="cs-CZ" smtClean="0"/>
              <a:pPr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1E4CE-10E6-4442-925E-F9BA4EF4DB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40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tx2">
                    <a:lumMod val="50000"/>
                  </a:schemeClr>
                </a:solidFill>
              </a:rPr>
              <a:t>State-funded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R&amp;D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in </a:t>
            </a:r>
            <a:r>
              <a:rPr lang="cs-CZ" b="1" dirty="0" err="1" smtClean="0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 Czech Republic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Jan Marek</a:t>
            </a:r>
          </a:p>
          <a:p>
            <a:r>
              <a:rPr lang="cs-CZ" b="1" dirty="0" smtClean="0"/>
              <a:t>Office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Government</a:t>
            </a:r>
            <a:r>
              <a:rPr lang="cs-CZ" b="1" dirty="0" smtClean="0"/>
              <a:t> </a:t>
            </a:r>
          </a:p>
          <a:p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Czech Republic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55956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Indirect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support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6412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275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79" y="1268760"/>
            <a:ext cx="57056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Jan Marek</a:t>
            </a:r>
          </a:p>
          <a:p>
            <a:pPr algn="ctr"/>
            <a:endParaRPr lang="cs-CZ" sz="2800" b="1" dirty="0" smtClean="0"/>
          </a:p>
          <a:p>
            <a:pPr algn="ctr"/>
            <a:r>
              <a:rPr lang="cs-CZ" sz="2800" b="1" dirty="0" err="1" smtClean="0"/>
              <a:t>Government</a:t>
            </a:r>
            <a:r>
              <a:rPr lang="cs-CZ" sz="2800" b="1" dirty="0" smtClean="0"/>
              <a:t> Office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the</a:t>
            </a:r>
            <a:r>
              <a:rPr lang="cs-CZ" sz="2800" b="1" dirty="0" smtClean="0"/>
              <a:t> Czech Republic</a:t>
            </a:r>
          </a:p>
          <a:p>
            <a:pPr algn="ctr"/>
            <a:endParaRPr lang="cs-CZ" sz="2800" b="1" dirty="0" smtClean="0"/>
          </a:p>
          <a:p>
            <a:pPr algn="ctr"/>
            <a:r>
              <a:rPr lang="cs-CZ" sz="2800" b="1" dirty="0" err="1" smtClean="0"/>
              <a:t>nabrezi</a:t>
            </a:r>
            <a:r>
              <a:rPr lang="cs-CZ" sz="2800" b="1" dirty="0" smtClean="0"/>
              <a:t> Edvarda </a:t>
            </a:r>
            <a:r>
              <a:rPr lang="cs-CZ" sz="2800" b="1" dirty="0" err="1" smtClean="0"/>
              <a:t>Benese</a:t>
            </a:r>
            <a:r>
              <a:rPr lang="cs-CZ" sz="2800" b="1" dirty="0" smtClean="0"/>
              <a:t> 4</a:t>
            </a:r>
          </a:p>
          <a:p>
            <a:pPr algn="ctr"/>
            <a:r>
              <a:rPr lang="cs-CZ" sz="2800" b="1" dirty="0" smtClean="0"/>
              <a:t>CZ-118 01  Prague 1</a:t>
            </a:r>
          </a:p>
          <a:p>
            <a:pPr algn="ctr"/>
            <a:r>
              <a:rPr lang="cs-CZ" sz="2800" b="1" dirty="0" smtClean="0"/>
              <a:t>Czech Republic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m</a:t>
            </a:r>
            <a:r>
              <a:rPr lang="cs-CZ" sz="2800" b="1" dirty="0" smtClean="0"/>
              <a:t>arek.jan@vlada.cz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0152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261365" y="4581128"/>
            <a:ext cx="866143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51520" y="1268760"/>
            <a:ext cx="8661436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tx2">
                    <a:lumMod val="50000"/>
                  </a:schemeClr>
                </a:solidFill>
              </a:rPr>
              <a:t>Structure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34766" y="1547500"/>
            <a:ext cx="3114635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C000"/>
                </a:solidFill>
              </a:rPr>
              <a:t>Vice Prime </a:t>
            </a:r>
            <a:r>
              <a:rPr lang="cs-CZ" b="1" dirty="0" err="1" smtClean="0">
                <a:solidFill>
                  <a:srgbClr val="FFC000"/>
                </a:solidFill>
              </a:rPr>
              <a:t>Minister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b="1" dirty="0" err="1" smtClean="0">
                <a:solidFill>
                  <a:srgbClr val="FFC000"/>
                </a:solidFill>
              </a:rPr>
              <a:t>for</a:t>
            </a:r>
            <a:r>
              <a:rPr lang="cs-CZ" b="1" dirty="0" smtClean="0">
                <a:solidFill>
                  <a:srgbClr val="FFC000"/>
                </a:solidFill>
              </a:rPr>
              <a:t> R&amp;D&amp;I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04135" y="5445224"/>
            <a:ext cx="1306640" cy="369332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/>
              <a:t>Universities</a:t>
            </a:r>
            <a:endParaRPr lang="cs-CZ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85304" y="4869160"/>
            <a:ext cx="2226187" cy="369332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/>
              <a:t>Academy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Sciencies</a:t>
            </a:r>
            <a:endParaRPr lang="cs-CZ" b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998442" y="2348879"/>
            <a:ext cx="2498761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Nat</a:t>
            </a:r>
            <a:r>
              <a:rPr lang="cs-CZ" b="1" dirty="0" smtClean="0">
                <a:solidFill>
                  <a:schemeClr val="bg1"/>
                </a:solidFill>
              </a:rPr>
              <a:t>. Science </a:t>
            </a:r>
            <a:r>
              <a:rPr lang="cs-CZ" b="1" dirty="0" err="1" smtClean="0">
                <a:solidFill>
                  <a:schemeClr val="bg1"/>
                </a:solidFill>
              </a:rPr>
              <a:t>Foundation</a:t>
            </a:r>
            <a:endParaRPr lang="cs-CZ" b="1" dirty="0" smtClean="0">
              <a:solidFill>
                <a:schemeClr val="bg1"/>
              </a:solidFill>
            </a:endParaRPr>
          </a:p>
          <a:p>
            <a:pPr algn="ctr"/>
            <a:r>
              <a:rPr lang="cs-CZ" b="1" dirty="0" smtClean="0">
                <a:solidFill>
                  <a:schemeClr val="bg1"/>
                </a:solidFill>
              </a:rPr>
              <a:t>Technology </a:t>
            </a:r>
            <a:r>
              <a:rPr lang="cs-CZ" b="1" dirty="0" err="1" smtClean="0">
                <a:solidFill>
                  <a:schemeClr val="bg1"/>
                </a:solidFill>
              </a:rPr>
              <a:t>Agency</a:t>
            </a:r>
            <a:endParaRPr lang="cs-CZ" b="1" dirty="0" smtClean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657106" y="2348879"/>
            <a:ext cx="1806154" cy="175432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Other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ministries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b="1" dirty="0" err="1" smtClean="0">
                <a:solidFill>
                  <a:schemeClr val="bg1"/>
                </a:solidFill>
              </a:rPr>
              <a:t>Agriculture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b="1" dirty="0" err="1" smtClean="0">
                <a:solidFill>
                  <a:schemeClr val="bg1"/>
                </a:solidFill>
              </a:rPr>
              <a:t>Interior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b="1" dirty="0" err="1" smtClean="0">
                <a:solidFill>
                  <a:schemeClr val="bg1"/>
                </a:solidFill>
              </a:rPr>
              <a:t>Defence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b="1" dirty="0" err="1" smtClean="0">
                <a:solidFill>
                  <a:schemeClr val="bg1"/>
                </a:solidFill>
              </a:rPr>
              <a:t>Health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cs-CZ" b="1" dirty="0" err="1" smtClean="0">
                <a:solidFill>
                  <a:schemeClr val="bg1"/>
                </a:solidFill>
              </a:rPr>
              <a:t>Culture</a:t>
            </a:r>
            <a:endParaRPr lang="cs-CZ" b="1" dirty="0" smtClean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69630" y="2348880"/>
            <a:ext cx="724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MEYS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151686" y="2348880"/>
            <a:ext cx="561372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MTI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99391" y="1547500"/>
            <a:ext cx="1598515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R&amp;D&amp;I </a:t>
            </a:r>
            <a:r>
              <a:rPr lang="cs-CZ" b="1" dirty="0" err="1" smtClean="0"/>
              <a:t>Council</a:t>
            </a:r>
            <a:endParaRPr lang="cs-CZ" b="1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6157422" y="4870607"/>
            <a:ext cx="2180790" cy="369332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/>
              <a:t>Research</a:t>
            </a:r>
            <a:r>
              <a:rPr lang="cs-CZ" b="1" dirty="0" smtClean="0"/>
              <a:t> </a:t>
            </a:r>
            <a:r>
              <a:rPr lang="cs-CZ" b="1" dirty="0" err="1" smtClean="0"/>
              <a:t>institutions</a:t>
            </a:r>
            <a:endParaRPr lang="cs-CZ" b="1" dirty="0" smtClean="0"/>
          </a:p>
        </p:txBody>
      </p:sp>
      <p:sp>
        <p:nvSpPr>
          <p:cNvPr id="13" name="TextovéPole 12"/>
          <p:cNvSpPr txBox="1"/>
          <p:nvPr/>
        </p:nvSpPr>
        <p:spPr>
          <a:xfrm>
            <a:off x="4788024" y="5445224"/>
            <a:ext cx="1869294" cy="369332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/>
              <a:t>Other</a:t>
            </a:r>
            <a:r>
              <a:rPr lang="cs-CZ" b="1" dirty="0" smtClean="0"/>
              <a:t> </a:t>
            </a:r>
            <a:r>
              <a:rPr lang="cs-CZ" b="1" dirty="0" err="1" smtClean="0"/>
              <a:t>enterprices</a:t>
            </a:r>
            <a:endParaRPr lang="cs-CZ" b="1" dirty="0" smtClean="0"/>
          </a:p>
        </p:txBody>
      </p:sp>
      <p:cxnSp>
        <p:nvCxnSpPr>
          <p:cNvPr id="18" name="Přímá spojnice 17"/>
          <p:cNvCxnSpPr>
            <a:endCxn id="7" idx="0"/>
          </p:cNvCxnSpPr>
          <p:nvPr/>
        </p:nvCxnSpPr>
        <p:spPr>
          <a:xfrm>
            <a:off x="4592083" y="1916832"/>
            <a:ext cx="2655740" cy="4320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endCxn id="9" idx="0"/>
          </p:cNvCxnSpPr>
          <p:nvPr/>
        </p:nvCxnSpPr>
        <p:spPr>
          <a:xfrm flipH="1">
            <a:off x="2731974" y="1916832"/>
            <a:ext cx="1850264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10" idx="0"/>
          </p:cNvCxnSpPr>
          <p:nvPr/>
        </p:nvCxnSpPr>
        <p:spPr>
          <a:xfrm flipH="1">
            <a:off x="1432372" y="1916832"/>
            <a:ext cx="3149866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endCxn id="8" idx="0"/>
          </p:cNvCxnSpPr>
          <p:nvPr/>
        </p:nvCxnSpPr>
        <p:spPr>
          <a:xfrm flipH="1">
            <a:off x="4560183" y="1916831"/>
            <a:ext cx="1022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1" idx="1"/>
          </p:cNvCxnSpPr>
          <p:nvPr/>
        </p:nvCxnSpPr>
        <p:spPr>
          <a:xfrm flipH="1">
            <a:off x="6149401" y="1732166"/>
            <a:ext cx="74999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16" idx="2"/>
            <a:endCxn id="6" idx="0"/>
          </p:cNvCxnSpPr>
          <p:nvPr/>
        </p:nvCxnSpPr>
        <p:spPr>
          <a:xfrm flipH="1">
            <a:off x="1698398" y="4365104"/>
            <a:ext cx="288384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16" idx="2"/>
            <a:endCxn id="5" idx="0"/>
          </p:cNvCxnSpPr>
          <p:nvPr/>
        </p:nvCxnSpPr>
        <p:spPr>
          <a:xfrm flipH="1">
            <a:off x="3057455" y="4365104"/>
            <a:ext cx="1524783" cy="10801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6" idx="2"/>
            <a:endCxn id="13" idx="0"/>
          </p:cNvCxnSpPr>
          <p:nvPr/>
        </p:nvCxnSpPr>
        <p:spPr>
          <a:xfrm>
            <a:off x="4582238" y="4365104"/>
            <a:ext cx="1140433" cy="10801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16" idx="2"/>
            <a:endCxn id="12" idx="0"/>
          </p:cNvCxnSpPr>
          <p:nvPr/>
        </p:nvCxnSpPr>
        <p:spPr>
          <a:xfrm>
            <a:off x="4582238" y="4365104"/>
            <a:ext cx="2665579" cy="5055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92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hnutá šipka doleva 12"/>
          <p:cNvSpPr/>
          <p:nvPr/>
        </p:nvSpPr>
        <p:spPr>
          <a:xfrm>
            <a:off x="3864891" y="4488629"/>
            <a:ext cx="707109" cy="14494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Preparation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of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proposal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58966" y="2996952"/>
            <a:ext cx="163378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R</a:t>
            </a:r>
            <a:r>
              <a:rPr lang="cs-CZ" b="1" dirty="0" smtClean="0">
                <a:sym typeface="Symbol"/>
              </a:rPr>
              <a:t></a:t>
            </a:r>
            <a:r>
              <a:rPr lang="cs-CZ" b="1" dirty="0" smtClean="0"/>
              <a:t>D</a:t>
            </a:r>
            <a:r>
              <a:rPr lang="cs-CZ" b="1" dirty="0" smtClean="0">
                <a:sym typeface="Symbol"/>
              </a:rPr>
              <a:t></a:t>
            </a:r>
            <a:r>
              <a:rPr lang="cs-CZ" b="1" dirty="0" smtClean="0"/>
              <a:t>I </a:t>
            </a:r>
            <a:r>
              <a:rPr lang="cs-CZ" b="1" dirty="0" err="1" smtClean="0"/>
              <a:t>Council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95936" y="5028689"/>
            <a:ext cx="227363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Government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proposal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23899" y="4416621"/>
            <a:ext cx="1386790" cy="3693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Government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064613" y="2030906"/>
            <a:ext cx="296273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Ministry / </a:t>
            </a:r>
            <a:r>
              <a:rPr lang="cs-CZ" b="1" dirty="0" err="1" smtClean="0">
                <a:solidFill>
                  <a:schemeClr val="bg1"/>
                </a:solidFill>
              </a:rPr>
              <a:t>Agency</a:t>
            </a:r>
            <a:r>
              <a:rPr lang="cs-CZ" b="1" dirty="0" smtClean="0">
                <a:solidFill>
                  <a:schemeClr val="bg1"/>
                </a:solidFill>
              </a:rPr>
              <a:t> / </a:t>
            </a:r>
            <a:r>
              <a:rPr lang="cs-CZ" b="1" dirty="0" err="1" smtClean="0">
                <a:solidFill>
                  <a:schemeClr val="bg1"/>
                </a:solidFill>
              </a:rPr>
              <a:t>Academy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078149" y="5578293"/>
            <a:ext cx="1478290" cy="3693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Parliament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078149" y="5949280"/>
            <a:ext cx="1478290" cy="369332"/>
          </a:xfrm>
          <a:prstGeom prst="rect">
            <a:avLst/>
          </a:prstGeom>
          <a:solidFill>
            <a:srgbClr val="8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Final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decision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Zahnutá šipka doprava 11"/>
          <p:cNvSpPr/>
          <p:nvPr/>
        </p:nvSpPr>
        <p:spPr>
          <a:xfrm>
            <a:off x="1259632" y="2132856"/>
            <a:ext cx="720080" cy="265309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1384" y="3366284"/>
            <a:ext cx="152676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Final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proposal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Zahnutá šipka dolů 13"/>
          <p:cNvSpPr/>
          <p:nvPr/>
        </p:nvSpPr>
        <p:spPr>
          <a:xfrm>
            <a:off x="4480545" y="1511695"/>
            <a:ext cx="1966721" cy="4409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doleva 15"/>
          <p:cNvSpPr/>
          <p:nvPr/>
        </p:nvSpPr>
        <p:spPr>
          <a:xfrm rot="5400000">
            <a:off x="5203114" y="1679010"/>
            <a:ext cx="465963" cy="20162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043010" y="2030906"/>
            <a:ext cx="3321078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Vice Prime </a:t>
            </a:r>
            <a:r>
              <a:rPr lang="cs-CZ" b="1" dirty="0" err="1" smtClean="0">
                <a:solidFill>
                  <a:schemeClr val="bg1"/>
                </a:solidFill>
              </a:rPr>
              <a:t>Minister</a:t>
            </a:r>
            <a:r>
              <a:rPr lang="cs-CZ" b="1" dirty="0" smtClean="0">
                <a:solidFill>
                  <a:schemeClr val="bg1"/>
                </a:solidFill>
              </a:rPr>
              <a:t>  </a:t>
            </a:r>
            <a:r>
              <a:rPr lang="cs-CZ" b="1" dirty="0" err="1" smtClean="0">
                <a:solidFill>
                  <a:schemeClr val="bg1"/>
                </a:solidFill>
              </a:rPr>
              <a:t>for</a:t>
            </a:r>
            <a:r>
              <a:rPr lang="cs-CZ" b="1" dirty="0" smtClean="0">
                <a:solidFill>
                  <a:schemeClr val="bg1"/>
                </a:solidFill>
              </a:rPr>
              <a:t> R</a:t>
            </a:r>
            <a:r>
              <a:rPr lang="cs-CZ" b="1" dirty="0" smtClean="0">
                <a:solidFill>
                  <a:schemeClr val="bg1"/>
                </a:solidFill>
                <a:sym typeface="Symbol"/>
              </a:rPr>
              <a:t></a:t>
            </a:r>
            <a:r>
              <a:rPr lang="cs-CZ" b="1" dirty="0" smtClean="0">
                <a:solidFill>
                  <a:schemeClr val="bg1"/>
                </a:solidFill>
              </a:rPr>
              <a:t>D</a:t>
            </a:r>
            <a:r>
              <a:rPr lang="cs-CZ" b="1" dirty="0" smtClean="0">
                <a:solidFill>
                  <a:schemeClr val="bg1"/>
                </a:solidFill>
                <a:sym typeface="Symbol"/>
              </a:rPr>
              <a:t></a:t>
            </a:r>
            <a:r>
              <a:rPr lang="cs-CZ" b="1" dirty="0" smtClean="0">
                <a:solidFill>
                  <a:schemeClr val="bg1"/>
                </a:solidFill>
              </a:rPr>
              <a:t>I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9" name="Obousměrná svislá šipka 18"/>
          <p:cNvSpPr/>
          <p:nvPr/>
        </p:nvSpPr>
        <p:spPr>
          <a:xfrm>
            <a:off x="3211803" y="2454141"/>
            <a:ext cx="128105" cy="4409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4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Allocation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from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State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Budget (2015)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1626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578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Cash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flow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0184396"/>
              </p:ext>
            </p:extLst>
          </p:nvPr>
        </p:nvGraphicFramePr>
        <p:xfrm>
          <a:off x="457200" y="1916832"/>
          <a:ext cx="4040188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Users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05239708"/>
              </p:ext>
            </p:extLst>
          </p:nvPr>
        </p:nvGraphicFramePr>
        <p:xfrm>
          <a:off x="4645025" y="1916832"/>
          <a:ext cx="4041775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641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252106" y="1628800"/>
            <a:ext cx="5904070" cy="432048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618589" y="1628800"/>
            <a:ext cx="2273891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R&amp;D </a:t>
            </a:r>
            <a:r>
              <a:rPr lang="cs-CZ" b="1" dirty="0" err="1" smtClean="0">
                <a:solidFill>
                  <a:schemeClr val="tx2">
                    <a:lumMod val="50000"/>
                  </a:schemeClr>
                </a:solidFill>
              </a:rPr>
              <a:t>Tools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6999" y="2339346"/>
            <a:ext cx="1646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u="sng" dirty="0" smtClean="0"/>
              <a:t>Project </a:t>
            </a:r>
            <a:r>
              <a:rPr lang="cs-CZ" b="1" u="sng" dirty="0" err="1" smtClean="0"/>
              <a:t>funding</a:t>
            </a:r>
            <a:endParaRPr lang="cs-CZ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62907" y="2339346"/>
            <a:ext cx="21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u="sng" dirty="0" err="1" smtClean="0"/>
              <a:t>Institutional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funding</a:t>
            </a:r>
            <a:endParaRPr lang="cs-CZ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71292" y="3068960"/>
            <a:ext cx="2901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Basic </a:t>
            </a:r>
            <a:r>
              <a:rPr lang="cs-CZ" b="1" dirty="0" err="1" smtClean="0"/>
              <a:t>funding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smtClean="0"/>
              <a:t>R&amp;D </a:t>
            </a:r>
            <a:r>
              <a:rPr lang="cs-CZ" b="1" dirty="0" err="1" smtClean="0"/>
              <a:t>institutions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2288" y="3716542"/>
            <a:ext cx="181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Program </a:t>
            </a:r>
            <a:r>
              <a:rPr lang="cs-CZ" b="1" dirty="0" err="1" smtClean="0"/>
              <a:t>projects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03868" y="3068470"/>
            <a:ext cx="81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/>
              <a:t>Grants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40820" y="4504364"/>
            <a:ext cx="1541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Public </a:t>
            </a:r>
            <a:r>
              <a:rPr lang="cs-CZ" b="1" dirty="0" err="1" smtClean="0"/>
              <a:t>tenders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98415" y="3789040"/>
            <a:ext cx="2858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International </a:t>
            </a:r>
            <a:r>
              <a:rPr lang="cs-CZ" b="1" dirty="0" err="1" smtClean="0"/>
              <a:t>cooperation</a:t>
            </a:r>
            <a:r>
              <a:rPr lang="cs-CZ" b="1" dirty="0" smtClean="0"/>
              <a:t> in </a:t>
            </a:r>
            <a:r>
              <a:rPr lang="cs-CZ" b="1" dirty="0" smtClean="0"/>
              <a:t>R&amp;D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2106" y="5211951"/>
            <a:ext cx="2519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Research</a:t>
            </a:r>
            <a:r>
              <a:rPr lang="cs-CZ" b="1" dirty="0" smtClean="0"/>
              <a:t> </a:t>
            </a:r>
            <a:r>
              <a:rPr lang="cs-CZ" b="1" dirty="0" err="1"/>
              <a:t>i</a:t>
            </a:r>
            <a:r>
              <a:rPr lang="cs-CZ" b="1" dirty="0" err="1" smtClean="0"/>
              <a:t>nfrastructures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smtClean="0"/>
              <a:t>R&amp;D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45686" y="4504219"/>
            <a:ext cx="13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R&amp;D </a:t>
            </a:r>
            <a:r>
              <a:rPr lang="cs-CZ" b="1" dirty="0" err="1" smtClean="0"/>
              <a:t>awards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618588" y="2348880"/>
            <a:ext cx="227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Tax </a:t>
            </a:r>
            <a:r>
              <a:rPr lang="cs-CZ" b="1" dirty="0" err="1" smtClean="0"/>
              <a:t>incentives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212886" y="1726617"/>
            <a:ext cx="182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cap="all" dirty="0" smtClean="0">
                <a:solidFill>
                  <a:schemeClr val="accent1"/>
                </a:solidFill>
              </a:rPr>
              <a:t>Direct support</a:t>
            </a:r>
            <a:endParaRPr lang="cs-CZ" b="1" cap="all" dirty="0">
              <a:solidFill>
                <a:schemeClr val="accent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751124" y="1721473"/>
            <a:ext cx="203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algn="ctr">
              <a:defRPr b="1" cap="all">
                <a:solidFill>
                  <a:schemeClr val="accent1"/>
                </a:solidFill>
              </a:defRPr>
            </a:lvl1pPr>
          </a:lstStyle>
          <a:p>
            <a:r>
              <a:rPr lang="cs-CZ" dirty="0" err="1"/>
              <a:t>Indirect</a:t>
            </a:r>
            <a:r>
              <a:rPr lang="cs-CZ" dirty="0"/>
              <a:t> support</a:t>
            </a:r>
          </a:p>
        </p:txBody>
      </p:sp>
    </p:spTree>
    <p:extLst>
      <p:ext uri="{BB962C8B-B14F-4D97-AF65-F5344CB8AC3E}">
        <p14:creationId xmlns:p14="http://schemas.microsoft.com/office/powerpoint/2010/main" val="20287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Project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R&amp;D </a:t>
            </a:r>
            <a:r>
              <a:rPr lang="cs-CZ" b="1" dirty="0" err="1" smtClean="0">
                <a:solidFill>
                  <a:schemeClr val="tx2">
                    <a:lumMod val="50000"/>
                  </a:schemeClr>
                </a:solidFill>
              </a:rPr>
              <a:t>Funding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027007" y="1692990"/>
            <a:ext cx="3107471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Program </a:t>
            </a:r>
            <a:r>
              <a:rPr lang="cs-CZ" b="1" dirty="0" err="1">
                <a:solidFill>
                  <a:srgbClr val="0070C0"/>
                </a:solidFill>
              </a:rPr>
              <a:t>projects</a:t>
            </a:r>
            <a:endParaRPr lang="cs-CZ" b="1" dirty="0">
              <a:solidFill>
                <a:srgbClr val="0070C0"/>
              </a:solidFill>
            </a:endParaRPr>
          </a:p>
          <a:p>
            <a:pPr algn="ctr"/>
            <a:r>
              <a:rPr lang="cs-CZ" b="1" dirty="0" smtClean="0"/>
              <a:t>WHAT: </a:t>
            </a:r>
            <a:r>
              <a:rPr lang="cs-CZ" b="1" dirty="0" err="1" smtClean="0"/>
              <a:t>Applied</a:t>
            </a:r>
            <a:r>
              <a:rPr lang="cs-CZ" b="1" dirty="0" smtClean="0"/>
              <a:t> </a:t>
            </a:r>
            <a:r>
              <a:rPr lang="cs-CZ" b="1" dirty="0" err="1"/>
              <a:t>research</a:t>
            </a:r>
            <a:r>
              <a:rPr lang="cs-CZ" b="1" dirty="0"/>
              <a:t> and </a:t>
            </a:r>
            <a:r>
              <a:rPr lang="cs-CZ" b="1" dirty="0" err="1"/>
              <a:t>development</a:t>
            </a:r>
            <a:endParaRPr lang="cs-CZ" b="1" dirty="0"/>
          </a:p>
          <a:p>
            <a:pPr algn="ctr"/>
            <a:r>
              <a:rPr lang="cs-CZ" b="1" dirty="0" smtClean="0"/>
              <a:t>WHOM: Public </a:t>
            </a:r>
            <a:r>
              <a:rPr lang="cs-CZ" b="1" dirty="0" err="1"/>
              <a:t>research</a:t>
            </a:r>
            <a:r>
              <a:rPr lang="cs-CZ" b="1" dirty="0"/>
              <a:t> </a:t>
            </a:r>
            <a:r>
              <a:rPr lang="cs-CZ" b="1" dirty="0" err="1"/>
              <a:t>institutions</a:t>
            </a:r>
            <a:r>
              <a:rPr lang="cs-CZ" b="1" dirty="0"/>
              <a:t> + </a:t>
            </a:r>
            <a:r>
              <a:rPr lang="cs-CZ" b="1" dirty="0" err="1"/>
              <a:t>private</a:t>
            </a:r>
            <a:r>
              <a:rPr lang="cs-CZ" b="1" dirty="0"/>
              <a:t> </a:t>
            </a:r>
            <a:r>
              <a:rPr lang="cs-CZ" b="1" dirty="0" err="1"/>
              <a:t>companies</a:t>
            </a:r>
            <a:endParaRPr lang="cs-CZ" b="1" dirty="0"/>
          </a:p>
          <a:p>
            <a:pPr algn="ctr"/>
            <a:r>
              <a:rPr lang="cs-CZ" b="1" dirty="0" smtClean="0"/>
              <a:t>WHO: </a:t>
            </a:r>
            <a:r>
              <a:rPr lang="cs-CZ" b="1" dirty="0" err="1" smtClean="0"/>
              <a:t>ministries</a:t>
            </a:r>
            <a:r>
              <a:rPr lang="cs-CZ" b="1" dirty="0" smtClean="0"/>
              <a:t>, Technology </a:t>
            </a:r>
            <a:r>
              <a:rPr lang="cs-CZ" b="1" dirty="0" err="1" smtClean="0"/>
              <a:t>Agency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4651" y="1664967"/>
            <a:ext cx="226013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Grants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/>
              <a:t>WHAT: </a:t>
            </a:r>
            <a:r>
              <a:rPr lang="cs-CZ" b="1" dirty="0" err="1" smtClean="0"/>
              <a:t>Fundamental</a:t>
            </a:r>
            <a:r>
              <a:rPr lang="cs-CZ" b="1" dirty="0" smtClean="0"/>
              <a:t> </a:t>
            </a:r>
            <a:r>
              <a:rPr lang="cs-CZ" b="1" dirty="0" err="1" smtClean="0"/>
              <a:t>research</a:t>
            </a:r>
            <a:endParaRPr lang="cs-CZ" b="1" dirty="0" smtClean="0"/>
          </a:p>
          <a:p>
            <a:r>
              <a:rPr lang="cs-CZ" b="1" dirty="0" smtClean="0"/>
              <a:t>WHOM: Public </a:t>
            </a:r>
            <a:r>
              <a:rPr lang="cs-CZ" b="1" dirty="0" err="1" smtClean="0"/>
              <a:t>research</a:t>
            </a:r>
            <a:r>
              <a:rPr lang="cs-CZ" b="1" dirty="0" smtClean="0"/>
              <a:t> </a:t>
            </a:r>
            <a:r>
              <a:rPr lang="cs-CZ" b="1" dirty="0" err="1" smtClean="0"/>
              <a:t>institutions</a:t>
            </a:r>
            <a:endParaRPr lang="cs-CZ" b="1" dirty="0" smtClean="0"/>
          </a:p>
          <a:p>
            <a:r>
              <a:rPr lang="cs-CZ" b="1" dirty="0" smtClean="0"/>
              <a:t>WHO: </a:t>
            </a:r>
            <a:r>
              <a:rPr lang="cs-CZ" b="1" dirty="0" err="1" smtClean="0"/>
              <a:t>Nat</a:t>
            </a:r>
            <a:r>
              <a:rPr lang="cs-CZ" b="1" dirty="0" smtClean="0"/>
              <a:t>. </a:t>
            </a:r>
            <a:r>
              <a:rPr lang="cs-CZ" b="1" dirty="0" err="1" smtClean="0"/>
              <a:t>Sci</a:t>
            </a:r>
            <a:r>
              <a:rPr lang="cs-CZ" b="1" dirty="0" smtClean="0"/>
              <a:t>. </a:t>
            </a:r>
            <a:r>
              <a:rPr lang="cs-CZ" b="1" dirty="0" err="1" smtClean="0"/>
              <a:t>Foundation</a:t>
            </a:r>
            <a:endParaRPr lang="cs-CZ" b="1" dirty="0" smtClean="0"/>
          </a:p>
        </p:txBody>
      </p:sp>
      <p:sp>
        <p:nvSpPr>
          <p:cNvPr id="13" name="TextovéPole 12"/>
          <p:cNvSpPr txBox="1"/>
          <p:nvPr/>
        </p:nvSpPr>
        <p:spPr>
          <a:xfrm>
            <a:off x="294652" y="5085184"/>
            <a:ext cx="226013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Public </a:t>
            </a:r>
            <a:r>
              <a:rPr lang="cs-CZ" b="1" dirty="0" err="1" smtClean="0"/>
              <a:t>expenditures</a:t>
            </a:r>
            <a:r>
              <a:rPr lang="cs-CZ" b="1" dirty="0" smtClean="0"/>
              <a:t> on </a:t>
            </a:r>
            <a:r>
              <a:rPr lang="cs-CZ" b="1" dirty="0" smtClean="0"/>
              <a:t>R&amp;D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533999" y="5147900"/>
            <a:ext cx="237626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Tax </a:t>
            </a:r>
            <a:r>
              <a:rPr lang="cs-CZ" b="1" dirty="0" err="1" smtClean="0"/>
              <a:t>incentives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100275" y="5549956"/>
            <a:ext cx="288032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 smtClean="0"/>
              <a:t>Private</a:t>
            </a:r>
            <a:r>
              <a:rPr lang="cs-CZ" b="1" dirty="0" smtClean="0"/>
              <a:t> </a:t>
            </a:r>
            <a:r>
              <a:rPr lang="cs-CZ" b="1" dirty="0" err="1" smtClean="0"/>
              <a:t>expenditures</a:t>
            </a:r>
            <a:r>
              <a:rPr lang="cs-CZ" b="1" dirty="0" smtClean="0"/>
              <a:t> on </a:t>
            </a:r>
            <a:r>
              <a:rPr lang="cs-CZ" b="1" dirty="0" smtClean="0"/>
              <a:t>R&amp;D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16216" y="1690855"/>
            <a:ext cx="2376264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solidFill>
                  <a:srgbClr val="0070C0"/>
                </a:solidFill>
              </a:rPr>
              <a:t>Private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research</a:t>
            </a:r>
            <a:endParaRPr lang="cs-CZ" b="1" dirty="0">
              <a:solidFill>
                <a:srgbClr val="0070C0"/>
              </a:solidFill>
            </a:endParaRPr>
          </a:p>
          <a:p>
            <a:pPr algn="ctr"/>
            <a:r>
              <a:rPr lang="cs-CZ" b="1" dirty="0" smtClean="0"/>
              <a:t>WHAT: </a:t>
            </a:r>
            <a:r>
              <a:rPr lang="cs-CZ" b="1" dirty="0" err="1" smtClean="0"/>
              <a:t>research</a:t>
            </a:r>
            <a:endParaRPr lang="cs-CZ" b="1" dirty="0" smtClean="0"/>
          </a:p>
          <a:p>
            <a:pPr algn="ctr"/>
            <a:r>
              <a:rPr lang="cs-CZ" b="1" dirty="0" smtClean="0"/>
              <a:t>WHOM: </a:t>
            </a:r>
            <a:r>
              <a:rPr lang="cs-CZ" b="1" dirty="0" err="1" smtClean="0"/>
              <a:t>private</a:t>
            </a:r>
            <a:r>
              <a:rPr lang="cs-CZ" b="1" dirty="0" smtClean="0"/>
              <a:t> </a:t>
            </a:r>
            <a:r>
              <a:rPr lang="cs-CZ" b="1" dirty="0" err="1" smtClean="0"/>
              <a:t>companies</a:t>
            </a:r>
            <a:r>
              <a:rPr lang="cs-CZ" b="1" dirty="0" smtClean="0"/>
              <a:t> </a:t>
            </a:r>
            <a:r>
              <a:rPr lang="cs-CZ" b="1" dirty="0" err="1" smtClean="0"/>
              <a:t>only</a:t>
            </a:r>
            <a:endParaRPr lang="cs-CZ" b="1" dirty="0" smtClean="0"/>
          </a:p>
          <a:p>
            <a:pPr algn="ctr"/>
            <a:r>
              <a:rPr lang="cs-CZ" b="1" dirty="0" smtClean="0"/>
              <a:t>WHO: -</a:t>
            </a:r>
            <a:endParaRPr lang="cs-CZ" b="1" dirty="0"/>
          </a:p>
        </p:txBody>
      </p:sp>
      <p:sp>
        <p:nvSpPr>
          <p:cNvPr id="4" name="Šipka dolů 3"/>
          <p:cNvSpPr/>
          <p:nvPr/>
        </p:nvSpPr>
        <p:spPr>
          <a:xfrm rot="10800000" flipH="1">
            <a:off x="1126150" y="3861048"/>
            <a:ext cx="5971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10800000" flipH="1">
            <a:off x="4283968" y="4221088"/>
            <a:ext cx="50405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10800000" flipH="1">
            <a:off x="7596335" y="3861048"/>
            <a:ext cx="289675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 rot="14635114" flipH="1">
            <a:off x="2969737" y="3872351"/>
            <a:ext cx="621517" cy="1469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28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Project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funding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Calls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proposals</a:t>
            </a:r>
            <a:endParaRPr lang="cs-CZ" b="1" dirty="0" smtClean="0"/>
          </a:p>
          <a:p>
            <a:pPr lvl="1"/>
            <a:r>
              <a:rPr lang="cs-CZ" b="1" dirty="0" err="1" smtClean="0"/>
              <a:t>Application</a:t>
            </a:r>
            <a:r>
              <a:rPr lang="cs-CZ" b="1" dirty="0" smtClean="0"/>
              <a:t> </a:t>
            </a:r>
            <a:r>
              <a:rPr lang="cs-CZ" b="1" dirty="0"/>
              <a:t>– </a:t>
            </a:r>
            <a:r>
              <a:rPr lang="cs-CZ" b="1" dirty="0" err="1" smtClean="0"/>
              <a:t>evaluation</a:t>
            </a:r>
            <a:r>
              <a:rPr lang="cs-CZ" b="1" dirty="0" smtClean="0"/>
              <a:t> (</a:t>
            </a:r>
            <a:r>
              <a:rPr lang="cs-CZ" b="1" dirty="0" err="1" smtClean="0"/>
              <a:t>committee</a:t>
            </a:r>
            <a:r>
              <a:rPr lang="cs-CZ" b="1" dirty="0" smtClean="0"/>
              <a:t> + </a:t>
            </a:r>
            <a:r>
              <a:rPr lang="cs-CZ" b="1" dirty="0" err="1" smtClean="0"/>
              <a:t>references</a:t>
            </a:r>
            <a:r>
              <a:rPr lang="cs-CZ" b="1" dirty="0" smtClean="0"/>
              <a:t>) – </a:t>
            </a:r>
            <a:r>
              <a:rPr lang="cs-CZ" b="1" dirty="0" err="1" smtClean="0"/>
              <a:t>decision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ministry / </a:t>
            </a:r>
            <a:r>
              <a:rPr lang="cs-CZ" b="1" dirty="0" err="1" smtClean="0"/>
              <a:t>agency</a:t>
            </a:r>
            <a:endParaRPr lang="cs-CZ" b="1" dirty="0" smtClean="0"/>
          </a:p>
          <a:p>
            <a:pPr lvl="1"/>
            <a:r>
              <a:rPr lang="cs-CZ" b="1" dirty="0" err="1" smtClean="0"/>
              <a:t>Regular</a:t>
            </a:r>
            <a:r>
              <a:rPr lang="cs-CZ" b="1" dirty="0" smtClean="0"/>
              <a:t> </a:t>
            </a:r>
            <a:r>
              <a:rPr lang="cs-CZ" b="1" dirty="0" err="1" smtClean="0"/>
              <a:t>reports</a:t>
            </a:r>
            <a:r>
              <a:rPr lang="cs-CZ" b="1" dirty="0" smtClean="0"/>
              <a:t> (</a:t>
            </a:r>
            <a:r>
              <a:rPr lang="cs-CZ" b="1" dirty="0" err="1" smtClean="0"/>
              <a:t>yearly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err="1" smtClean="0"/>
              <a:t>Final</a:t>
            </a:r>
            <a:r>
              <a:rPr lang="cs-CZ" b="1" dirty="0" smtClean="0"/>
              <a:t> report and </a:t>
            </a:r>
            <a:r>
              <a:rPr lang="cs-CZ" b="1" dirty="0" err="1" smtClean="0"/>
              <a:t>evaluation</a:t>
            </a:r>
            <a:endParaRPr lang="cs-CZ" b="1" dirty="0" smtClean="0"/>
          </a:p>
          <a:p>
            <a:pPr lvl="1"/>
            <a:r>
              <a:rPr lang="cs-CZ" b="1" dirty="0" err="1" smtClean="0"/>
              <a:t>Results</a:t>
            </a:r>
            <a:r>
              <a:rPr lang="cs-CZ" b="1" dirty="0" smtClean="0"/>
              <a:t> </a:t>
            </a:r>
            <a:r>
              <a:rPr lang="cs-CZ" b="1" dirty="0" err="1" smtClean="0"/>
              <a:t>must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registered</a:t>
            </a:r>
            <a:r>
              <a:rPr lang="cs-CZ" b="1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IS </a:t>
            </a:r>
            <a:r>
              <a:rPr lang="cs-CZ" b="1" dirty="0"/>
              <a:t>R&amp;D&amp;I</a:t>
            </a:r>
            <a:endParaRPr lang="cs-CZ" b="1" dirty="0" smtClean="0"/>
          </a:p>
          <a:p>
            <a:r>
              <a:rPr lang="cs-CZ" b="1" dirty="0" err="1" smtClean="0"/>
              <a:t>Rules</a:t>
            </a:r>
            <a:r>
              <a:rPr lang="cs-CZ" b="1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R&amp;D&amp;I </a:t>
            </a:r>
            <a:r>
              <a:rPr lang="cs-CZ" b="1" dirty="0" err="1" smtClean="0"/>
              <a:t>Act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04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Basic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funding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of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2">
                    <a:lumMod val="50000"/>
                  </a:schemeClr>
                </a:solidFill>
              </a:rPr>
              <a:t>institutions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Based</a:t>
            </a:r>
            <a:r>
              <a:rPr lang="cs-CZ" b="1" dirty="0" smtClean="0"/>
              <a:t> on </a:t>
            </a:r>
            <a:r>
              <a:rPr lang="cs-CZ" b="1" dirty="0" smtClean="0"/>
              <a:t>R&amp;D </a:t>
            </a:r>
            <a:r>
              <a:rPr lang="cs-CZ" b="1" dirty="0" err="1" smtClean="0"/>
              <a:t>results</a:t>
            </a:r>
            <a:r>
              <a:rPr lang="cs-CZ" b="1" dirty="0" smtClean="0"/>
              <a:t> </a:t>
            </a:r>
            <a:endParaRPr lang="cs-CZ" b="1" dirty="0" smtClean="0"/>
          </a:p>
          <a:p>
            <a:pPr lvl="1"/>
            <a:r>
              <a:rPr lang="cs-CZ" b="1" dirty="0" err="1" smtClean="0"/>
              <a:t>Yearly</a:t>
            </a:r>
            <a:r>
              <a:rPr lang="cs-CZ" b="1" dirty="0" smtClean="0"/>
              <a:t> </a:t>
            </a:r>
            <a:r>
              <a:rPr lang="cs-CZ" b="1" dirty="0" err="1" smtClean="0"/>
              <a:t>evaluated</a:t>
            </a:r>
            <a:endParaRPr lang="cs-CZ" b="1" dirty="0" smtClean="0"/>
          </a:p>
          <a:p>
            <a:pPr lvl="1"/>
            <a:r>
              <a:rPr lang="cs-CZ" b="1" dirty="0" err="1" smtClean="0"/>
              <a:t>Five</a:t>
            </a:r>
            <a:r>
              <a:rPr lang="cs-CZ" b="1" dirty="0" smtClean="0"/>
              <a:t> </a:t>
            </a:r>
            <a:r>
              <a:rPr lang="cs-CZ" b="1" dirty="0" err="1" smtClean="0"/>
              <a:t>year</a:t>
            </a:r>
            <a:r>
              <a:rPr lang="cs-CZ" b="1" dirty="0" smtClean="0"/>
              <a:t> period </a:t>
            </a:r>
          </a:p>
          <a:p>
            <a:r>
              <a:rPr lang="cs-CZ" b="1" dirty="0" err="1" smtClean="0"/>
              <a:t>Implemented</a:t>
            </a:r>
            <a:r>
              <a:rPr lang="cs-CZ" b="1" dirty="0" smtClean="0"/>
              <a:t> in 2006</a:t>
            </a:r>
          </a:p>
          <a:p>
            <a:r>
              <a:rPr lang="cs-CZ" b="1" dirty="0" err="1" smtClean="0"/>
              <a:t>Experiences</a:t>
            </a:r>
            <a:endParaRPr lang="cs-CZ" b="1" dirty="0" smtClean="0"/>
          </a:p>
          <a:p>
            <a:pPr lvl="1"/>
            <a:r>
              <a:rPr lang="cs-CZ" b="1" dirty="0" err="1" smtClean="0"/>
              <a:t>Improvement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fundamental</a:t>
            </a:r>
            <a:r>
              <a:rPr lang="cs-CZ" b="1" dirty="0" smtClean="0"/>
              <a:t> </a:t>
            </a:r>
            <a:r>
              <a:rPr lang="cs-CZ" b="1" dirty="0" err="1" smtClean="0"/>
              <a:t>research</a:t>
            </a:r>
            <a:endParaRPr lang="cs-CZ" b="1" dirty="0" smtClean="0"/>
          </a:p>
          <a:p>
            <a:pPr lvl="1"/>
            <a:r>
              <a:rPr lang="cs-CZ" b="1" dirty="0" err="1" smtClean="0"/>
              <a:t>Unpredictability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basic </a:t>
            </a:r>
            <a:r>
              <a:rPr lang="cs-CZ" b="1" dirty="0" err="1" smtClean="0"/>
              <a:t>funding</a:t>
            </a:r>
            <a:endParaRPr lang="cs-CZ" b="1" dirty="0" smtClean="0"/>
          </a:p>
          <a:p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evaluation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results</a:t>
            </a:r>
            <a:r>
              <a:rPr lang="cs-CZ" b="1" dirty="0" smtClean="0"/>
              <a:t> </a:t>
            </a:r>
            <a:r>
              <a:rPr lang="cs-CZ" b="1" dirty="0" err="1" smtClean="0"/>
              <a:t>towards</a:t>
            </a:r>
            <a:r>
              <a:rPr lang="cs-CZ" b="1" dirty="0" smtClean="0"/>
              <a:t> </a:t>
            </a:r>
            <a:r>
              <a:rPr lang="cs-CZ" b="1" dirty="0" err="1" smtClean="0"/>
              <a:t>evaluation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institutions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307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287</Words>
  <Application>Microsoft Office PowerPoint</Application>
  <PresentationFormat>Předvádění na obrazovce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State-funded R&amp;D  in the Czech Republic</vt:lpstr>
      <vt:lpstr>Structure</vt:lpstr>
      <vt:lpstr>Preparation of proposal</vt:lpstr>
      <vt:lpstr>Allocation from the State Budget (2015)</vt:lpstr>
      <vt:lpstr>Cash flow</vt:lpstr>
      <vt:lpstr>R&amp;D Tools</vt:lpstr>
      <vt:lpstr>Project R&amp;D Funding</vt:lpstr>
      <vt:lpstr>Project funding</vt:lpstr>
      <vt:lpstr>Basic funding of institutions</vt:lpstr>
      <vt:lpstr>Indirect support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Jan</dc:creator>
  <cp:lastModifiedBy>Marek Jan</cp:lastModifiedBy>
  <cp:revision>48</cp:revision>
  <dcterms:created xsi:type="dcterms:W3CDTF">2015-10-07T06:25:01Z</dcterms:created>
  <dcterms:modified xsi:type="dcterms:W3CDTF">2015-10-13T05:05:42Z</dcterms:modified>
</cp:coreProperties>
</file>