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29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4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7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5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81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4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2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6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1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282C1-6061-4E4E-9013-BED19E4F6DF1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36A06-39C4-4C2B-9C71-B3E78716E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2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683618"/>
          </a:xfrm>
        </p:spPr>
        <p:txBody>
          <a:bodyPr>
            <a:noAutofit/>
          </a:bodyPr>
          <a:lstStyle/>
          <a:p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and </a:t>
            </a:r>
            <a:r>
              <a:rPr lang="cs-CZ" dirty="0" err="1" smtClean="0"/>
              <a:t>research</a:t>
            </a:r>
            <a:r>
              <a:rPr lang="cs-CZ" dirty="0" smtClean="0"/>
              <a:t>: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err="1" smtClean="0"/>
              <a:t>The</a:t>
            </a:r>
            <a:r>
              <a:rPr lang="cs-CZ" sz="3600" dirty="0" smtClean="0"/>
              <a:t> case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Czech Republic</a:t>
            </a:r>
            <a:endParaRPr lang="en-US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2000" b="1" dirty="0" smtClean="0"/>
              <a:t>Jiří </a:t>
            </a:r>
            <a:r>
              <a:rPr lang="cs-CZ" sz="2000" b="1" dirty="0" err="1" smtClean="0"/>
              <a:t>Nantl</a:t>
            </a:r>
            <a:endParaRPr lang="cs-CZ" sz="2000" b="1" dirty="0" smtClean="0"/>
          </a:p>
          <a:p>
            <a:r>
              <a:rPr lang="cs-CZ" sz="2000" dirty="0" err="1" smtClean="0"/>
              <a:t>Chernivtsi</a:t>
            </a:r>
            <a:r>
              <a:rPr lang="cs-CZ" sz="2000" dirty="0" smtClean="0"/>
              <a:t>, 13/10/2015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8804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theoretical</a:t>
            </a:r>
            <a:r>
              <a:rPr lang="cs-CZ" dirty="0" smtClean="0"/>
              <a:t> background</a:t>
            </a:r>
          </a:p>
          <a:p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cs-CZ" dirty="0" smtClean="0"/>
          </a:p>
          <a:p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(</a:t>
            </a:r>
            <a:r>
              <a:rPr lang="cs-CZ" dirty="0" err="1" smtClean="0"/>
              <a:t>milestones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(</a:t>
            </a:r>
            <a:r>
              <a:rPr lang="cs-CZ" dirty="0" err="1" smtClean="0"/>
              <a:t>milestons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Concluding</a:t>
            </a:r>
            <a:r>
              <a:rPr lang="cs-CZ" dirty="0" smtClean="0"/>
              <a:t> </a:t>
            </a:r>
            <a:r>
              <a:rPr lang="cs-CZ" dirty="0" err="1" smtClean="0"/>
              <a:t>remarks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32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Theoretical</a:t>
            </a:r>
            <a:r>
              <a:rPr lang="cs-CZ" dirty="0" smtClean="0"/>
              <a:t> model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and </a:t>
            </a:r>
            <a:r>
              <a:rPr lang="cs-CZ" dirty="0" err="1" smtClean="0"/>
              <a:t>research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altLang="cs-CZ" sz="1200" dirty="0" smtClean="0"/>
          </a:p>
          <a:p>
            <a:endParaRPr lang="cs-CZ" altLang="cs-CZ" sz="1200" dirty="0"/>
          </a:p>
          <a:p>
            <a:pPr marL="0" indent="0">
              <a:buNone/>
            </a:pPr>
            <a:r>
              <a:rPr lang="cs-CZ" altLang="cs-CZ" sz="1200" dirty="0" err="1" smtClean="0"/>
              <a:t>File</a:t>
            </a:r>
            <a:r>
              <a:rPr lang="cs-CZ" altLang="cs-CZ" sz="1200" dirty="0" smtClean="0"/>
              <a:t>, Jon – </a:t>
            </a:r>
            <a:r>
              <a:rPr lang="cs-CZ" altLang="cs-CZ" sz="1200" dirty="0" err="1" smtClean="0"/>
              <a:t>Goedegebuure</a:t>
            </a:r>
            <a:r>
              <a:rPr lang="cs-CZ" altLang="cs-CZ" sz="1200" dirty="0" smtClean="0"/>
              <a:t>, Leo.: Real </a:t>
            </a:r>
            <a:r>
              <a:rPr lang="cs-CZ" altLang="cs-CZ" sz="1200" dirty="0" err="1" smtClean="0"/>
              <a:t>Time</a:t>
            </a:r>
            <a:r>
              <a:rPr lang="cs-CZ" altLang="cs-CZ" sz="1200" dirty="0" smtClean="0"/>
              <a:t> Systems. </a:t>
            </a:r>
            <a:r>
              <a:rPr lang="cs-CZ" altLang="cs-CZ" sz="1200" dirty="0" err="1" smtClean="0"/>
              <a:t>Reflection</a:t>
            </a:r>
            <a:r>
              <a:rPr lang="cs-CZ" altLang="cs-CZ" sz="1200" dirty="0" smtClean="0"/>
              <a:t> on </a:t>
            </a:r>
            <a:r>
              <a:rPr lang="cs-CZ" altLang="cs-CZ" sz="1200" dirty="0" err="1" smtClean="0"/>
              <a:t>Higher</a:t>
            </a:r>
            <a:r>
              <a:rPr lang="cs-CZ" altLang="cs-CZ" sz="1200" dirty="0" smtClean="0"/>
              <a:t> </a:t>
            </a:r>
            <a:r>
              <a:rPr lang="cs-CZ" altLang="cs-CZ" sz="1200" dirty="0" err="1" smtClean="0"/>
              <a:t>Education</a:t>
            </a:r>
            <a:r>
              <a:rPr lang="cs-CZ" altLang="cs-CZ" sz="1200" dirty="0" smtClean="0"/>
              <a:t> in </a:t>
            </a:r>
            <a:r>
              <a:rPr lang="cs-CZ" altLang="cs-CZ" sz="1200" dirty="0" err="1" smtClean="0"/>
              <a:t>the</a:t>
            </a:r>
            <a:r>
              <a:rPr lang="cs-CZ" altLang="cs-CZ" sz="1200" dirty="0" smtClean="0"/>
              <a:t> Czech Republic, </a:t>
            </a:r>
            <a:r>
              <a:rPr lang="cs-CZ" altLang="cs-CZ" sz="1200" dirty="0" err="1" smtClean="0"/>
              <a:t>Hungary</a:t>
            </a:r>
            <a:r>
              <a:rPr lang="cs-CZ" altLang="cs-CZ" sz="1200" dirty="0" smtClean="0"/>
              <a:t>, </a:t>
            </a:r>
            <a:r>
              <a:rPr lang="cs-CZ" altLang="cs-CZ" sz="1200" dirty="0" err="1" smtClean="0"/>
              <a:t>Poland</a:t>
            </a:r>
            <a:r>
              <a:rPr lang="cs-CZ" altLang="cs-CZ" sz="1200" dirty="0" smtClean="0"/>
              <a:t> and </a:t>
            </a:r>
            <a:r>
              <a:rPr lang="cs-CZ" altLang="cs-CZ" sz="1200" dirty="0" err="1" smtClean="0"/>
              <a:t>Slovenia</a:t>
            </a:r>
            <a:r>
              <a:rPr lang="cs-CZ" altLang="cs-CZ" sz="1200" dirty="0" smtClean="0"/>
              <a:t>, p. 123, Brno 2003, ISBN 80-214-2384-6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1619250"/>
            <a:ext cx="5143500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7500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/>
          </a:p>
          <a:p>
            <a:endParaRPr lang="cs-CZ" altLang="cs-CZ" dirty="0" smtClean="0"/>
          </a:p>
          <a:p>
            <a:endParaRPr lang="cs-CZ" altLang="cs-CZ" dirty="0"/>
          </a:p>
          <a:p>
            <a:endParaRPr lang="cs-CZ" altLang="cs-CZ" dirty="0" smtClean="0"/>
          </a:p>
          <a:p>
            <a:endParaRPr lang="cs-CZ" altLang="cs-CZ" dirty="0"/>
          </a:p>
          <a:p>
            <a:endParaRPr lang="cs-CZ" altLang="cs-CZ" dirty="0" smtClean="0"/>
          </a:p>
          <a:p>
            <a:endParaRPr lang="cs-CZ" altLang="cs-CZ" dirty="0"/>
          </a:p>
          <a:p>
            <a:endParaRPr lang="cs-CZ" altLang="cs-CZ" dirty="0" smtClean="0"/>
          </a:p>
          <a:p>
            <a:endParaRPr lang="cs-CZ" altLang="cs-CZ" dirty="0"/>
          </a:p>
          <a:p>
            <a:endParaRPr lang="cs-CZ" altLang="cs-CZ" dirty="0" smtClean="0"/>
          </a:p>
          <a:p>
            <a:endParaRPr lang="cs-CZ" altLang="cs-CZ" dirty="0"/>
          </a:p>
          <a:p>
            <a:endParaRPr lang="cs-CZ" altLang="cs-CZ" dirty="0" smtClean="0"/>
          </a:p>
          <a:p>
            <a:endParaRPr lang="cs-CZ" altLang="cs-CZ" dirty="0"/>
          </a:p>
          <a:p>
            <a:endParaRPr lang="cs-CZ" altLang="cs-CZ" dirty="0" smtClean="0"/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dirty="0" err="1" smtClean="0"/>
              <a:t>File</a:t>
            </a:r>
            <a:r>
              <a:rPr lang="cs-CZ" altLang="cs-CZ" dirty="0" smtClean="0"/>
              <a:t>, Jon – </a:t>
            </a:r>
            <a:r>
              <a:rPr lang="cs-CZ" altLang="cs-CZ" dirty="0" err="1" smtClean="0"/>
              <a:t>Goedegebuure</a:t>
            </a:r>
            <a:r>
              <a:rPr lang="cs-CZ" altLang="cs-CZ" dirty="0" smtClean="0"/>
              <a:t>, Leo.: Real </a:t>
            </a:r>
            <a:r>
              <a:rPr lang="cs-CZ" altLang="cs-CZ" dirty="0" err="1" smtClean="0"/>
              <a:t>Time</a:t>
            </a:r>
            <a:r>
              <a:rPr lang="cs-CZ" altLang="cs-CZ" dirty="0" smtClean="0"/>
              <a:t> Systems. </a:t>
            </a:r>
            <a:r>
              <a:rPr lang="cs-CZ" altLang="cs-CZ" dirty="0" err="1" smtClean="0"/>
              <a:t>Reflection</a:t>
            </a:r>
            <a:r>
              <a:rPr lang="cs-CZ" altLang="cs-CZ" dirty="0" smtClean="0"/>
              <a:t> on </a:t>
            </a:r>
            <a:r>
              <a:rPr lang="cs-CZ" altLang="cs-CZ" dirty="0" err="1" smtClean="0"/>
              <a:t>Higher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Education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Czech Republic, </a:t>
            </a:r>
            <a:r>
              <a:rPr lang="cs-CZ" altLang="cs-CZ" dirty="0" err="1" smtClean="0"/>
              <a:t>Hungary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Poland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Slovenia</a:t>
            </a:r>
            <a:r>
              <a:rPr lang="cs-CZ" altLang="cs-CZ" dirty="0" smtClean="0"/>
              <a:t>, p. 127, Brno 2003, ISBN 80-214-2384-6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619250"/>
            <a:ext cx="5448300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187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Increase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institutional</a:t>
            </a:r>
            <a:r>
              <a:rPr lang="cs-CZ" dirty="0" smtClean="0"/>
              <a:t> autonomy in HE</a:t>
            </a:r>
          </a:p>
          <a:p>
            <a:r>
              <a:rPr lang="cs-CZ" dirty="0" err="1" smtClean="0"/>
              <a:t>Low</a:t>
            </a:r>
            <a:r>
              <a:rPr lang="cs-CZ" dirty="0" smtClean="0"/>
              <a:t> (</a:t>
            </a:r>
            <a:r>
              <a:rPr lang="cs-CZ" dirty="0" err="1" smtClean="0"/>
              <a:t>formal</a:t>
            </a:r>
            <a:r>
              <a:rPr lang="cs-CZ" dirty="0" smtClean="0"/>
              <a:t>) </a:t>
            </a:r>
            <a:r>
              <a:rPr lang="cs-CZ" dirty="0" err="1" smtClean="0"/>
              <a:t>diversification</a:t>
            </a:r>
            <a:endParaRPr lang="cs-CZ" dirty="0" smtClean="0"/>
          </a:p>
          <a:p>
            <a:pPr lvl="1"/>
            <a:r>
              <a:rPr lang="cs-CZ" dirty="0" smtClean="0"/>
              <a:t>Absence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compact</a:t>
            </a:r>
            <a:r>
              <a:rPr lang="cs-CZ" dirty="0" smtClean="0"/>
              <a:t> on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smtClean="0"/>
              <a:t>excellence</a:t>
            </a:r>
          </a:p>
          <a:p>
            <a:pPr lvl="1"/>
            <a:r>
              <a:rPr lang="cs-CZ" dirty="0" smtClean="0"/>
              <a:t>Absence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compact</a:t>
            </a:r>
            <a:r>
              <a:rPr lang="cs-CZ" dirty="0"/>
              <a:t> on </a:t>
            </a:r>
            <a:r>
              <a:rPr lang="cs-CZ" dirty="0" err="1"/>
              <a:t>cost-sharing</a:t>
            </a:r>
            <a:endParaRPr lang="cs-CZ" dirty="0"/>
          </a:p>
          <a:p>
            <a:pPr lvl="1"/>
            <a:endParaRPr lang="cs-CZ" dirty="0" smtClean="0"/>
          </a:p>
          <a:p>
            <a:r>
              <a:rPr lang="cs-CZ" dirty="0" err="1" smtClean="0"/>
              <a:t>Stagnation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public </a:t>
            </a:r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public HE and </a:t>
            </a:r>
            <a:r>
              <a:rPr lang="cs-CZ" dirty="0" err="1" smtClean="0"/>
              <a:t>research</a:t>
            </a:r>
            <a:endParaRPr lang="cs-CZ" dirty="0" smtClean="0"/>
          </a:p>
          <a:p>
            <a:r>
              <a:rPr lang="cs-CZ" dirty="0" err="1" smtClean="0"/>
              <a:t>Structural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in HE and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mostly</a:t>
            </a:r>
            <a:r>
              <a:rPr lang="cs-CZ" dirty="0" smtClean="0"/>
              <a:t> on </a:t>
            </a:r>
            <a:r>
              <a:rPr lang="cs-CZ" dirty="0" err="1" smtClean="0"/>
              <a:t>project</a:t>
            </a:r>
            <a:r>
              <a:rPr lang="cs-CZ" dirty="0" smtClean="0"/>
              <a:t> </a:t>
            </a:r>
            <a:r>
              <a:rPr lang="cs-CZ" dirty="0" err="1" smtClean="0"/>
              <a:t>basis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58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Funding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higher</a:t>
            </a:r>
            <a:r>
              <a:rPr lang="cs-CZ" sz="3600" dirty="0" smtClean="0"/>
              <a:t> </a:t>
            </a:r>
            <a:r>
              <a:rPr lang="cs-CZ" sz="3600" dirty="0" err="1" smtClean="0"/>
              <a:t>education</a:t>
            </a:r>
            <a:r>
              <a:rPr lang="cs-CZ" sz="3600" dirty="0" smtClean="0"/>
              <a:t> (</a:t>
            </a:r>
            <a:r>
              <a:rPr lang="cs-CZ" sz="3600" dirty="0" err="1" smtClean="0"/>
              <a:t>milestones</a:t>
            </a:r>
            <a:r>
              <a:rPr lang="cs-CZ" sz="3600" dirty="0" smtClean="0"/>
              <a:t>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800" dirty="0" smtClean="0"/>
              <a:t>1999 – </a:t>
            </a:r>
            <a:r>
              <a:rPr lang="cs-CZ" sz="3800" dirty="0" err="1" smtClean="0"/>
              <a:t>institutional</a:t>
            </a:r>
            <a:r>
              <a:rPr lang="cs-CZ" sz="3800" dirty="0" smtClean="0"/>
              <a:t> </a:t>
            </a:r>
            <a:r>
              <a:rPr lang="cs-CZ" sz="3800" dirty="0" err="1" smtClean="0"/>
              <a:t>legal</a:t>
            </a:r>
            <a:r>
              <a:rPr lang="cs-CZ" sz="3800" dirty="0" smtClean="0"/>
              <a:t> and </a:t>
            </a:r>
            <a:r>
              <a:rPr lang="cs-CZ" sz="3800" dirty="0" err="1" smtClean="0"/>
              <a:t>economic</a:t>
            </a:r>
            <a:r>
              <a:rPr lang="cs-CZ" sz="3800" dirty="0" smtClean="0"/>
              <a:t> autonomy </a:t>
            </a:r>
            <a:r>
              <a:rPr lang="cs-CZ" sz="3800" dirty="0" err="1" smtClean="0"/>
              <a:t>of</a:t>
            </a:r>
            <a:r>
              <a:rPr lang="cs-CZ" sz="3800" dirty="0" smtClean="0"/>
              <a:t> </a:t>
            </a:r>
            <a:r>
              <a:rPr lang="cs-CZ" sz="3800" dirty="0" err="1" smtClean="0"/>
              <a:t>HEIs</a:t>
            </a:r>
            <a:endParaRPr lang="cs-CZ" sz="3800" dirty="0" smtClean="0"/>
          </a:p>
          <a:p>
            <a:pPr marL="0" indent="0">
              <a:buNone/>
            </a:pPr>
            <a:endParaRPr lang="cs-CZ" sz="3800" dirty="0" smtClean="0"/>
          </a:p>
          <a:p>
            <a:pPr marL="0" indent="0">
              <a:buNone/>
            </a:pPr>
            <a:r>
              <a:rPr lang="cs-CZ" sz="3800" dirty="0" smtClean="0"/>
              <a:t>2005-2006 – </a:t>
            </a:r>
            <a:r>
              <a:rPr lang="cs-CZ" sz="3800" dirty="0" err="1" smtClean="0"/>
              <a:t>increase</a:t>
            </a:r>
            <a:r>
              <a:rPr lang="cs-CZ" sz="3800" dirty="0" smtClean="0"/>
              <a:t> </a:t>
            </a:r>
            <a:r>
              <a:rPr lang="cs-CZ" sz="3800" dirty="0" err="1" smtClean="0"/>
              <a:t>of</a:t>
            </a:r>
            <a:r>
              <a:rPr lang="cs-CZ" sz="3800" dirty="0" smtClean="0"/>
              <a:t> </a:t>
            </a:r>
            <a:r>
              <a:rPr lang="cs-CZ" sz="3800" dirty="0" err="1" smtClean="0"/>
              <a:t>institutional</a:t>
            </a:r>
            <a:r>
              <a:rPr lang="cs-CZ" sz="3800" dirty="0" smtClean="0"/>
              <a:t> autonomy in use </a:t>
            </a:r>
            <a:r>
              <a:rPr lang="cs-CZ" sz="3800" dirty="0" err="1" smtClean="0"/>
              <a:t>of</a:t>
            </a:r>
            <a:r>
              <a:rPr lang="cs-CZ" sz="3800" dirty="0" smtClean="0"/>
              <a:t> </a:t>
            </a:r>
            <a:r>
              <a:rPr lang="cs-CZ" sz="3800" dirty="0" err="1" smtClean="0"/>
              <a:t>teaching</a:t>
            </a:r>
            <a:r>
              <a:rPr lang="cs-CZ" sz="3800" dirty="0" smtClean="0"/>
              <a:t> grant / </a:t>
            </a:r>
            <a:r>
              <a:rPr lang="cs-CZ" sz="3800" dirty="0" err="1" smtClean="0"/>
              <a:t>transferability</a:t>
            </a:r>
            <a:r>
              <a:rPr lang="cs-CZ" sz="3800" dirty="0" smtClean="0"/>
              <a:t> </a:t>
            </a:r>
            <a:r>
              <a:rPr lang="cs-CZ" sz="3800" dirty="0" err="1" smtClean="0"/>
              <a:t>of</a:t>
            </a:r>
            <a:r>
              <a:rPr lang="cs-CZ" sz="3800" dirty="0" smtClean="0"/>
              <a:t> </a:t>
            </a:r>
            <a:r>
              <a:rPr lang="cs-CZ" sz="3800" dirty="0" err="1" smtClean="0"/>
              <a:t>teaching</a:t>
            </a:r>
            <a:r>
              <a:rPr lang="cs-CZ" sz="3800" dirty="0" smtClean="0"/>
              <a:t> grant </a:t>
            </a:r>
            <a:r>
              <a:rPr lang="cs-CZ" sz="3800" dirty="0" err="1" smtClean="0"/>
              <a:t>between</a:t>
            </a:r>
            <a:r>
              <a:rPr lang="cs-CZ" sz="3800" dirty="0" smtClean="0"/>
              <a:t> </a:t>
            </a:r>
            <a:r>
              <a:rPr lang="cs-CZ" sz="3800" dirty="0" err="1" smtClean="0"/>
              <a:t>years</a:t>
            </a:r>
            <a:endParaRPr lang="cs-CZ" sz="3800" dirty="0" smtClean="0"/>
          </a:p>
          <a:p>
            <a:pPr marL="0" indent="0">
              <a:buNone/>
            </a:pPr>
            <a:endParaRPr lang="cs-CZ" sz="3800" dirty="0" smtClean="0"/>
          </a:p>
          <a:p>
            <a:pPr marL="0" indent="0">
              <a:buNone/>
            </a:pPr>
            <a:r>
              <a:rPr lang="cs-CZ" sz="3800" dirty="0" smtClean="0"/>
              <a:t>2005 – end </a:t>
            </a:r>
            <a:r>
              <a:rPr lang="cs-CZ" sz="3800" dirty="0" err="1" smtClean="0"/>
              <a:t>of</a:t>
            </a:r>
            <a:r>
              <a:rPr lang="cs-CZ" sz="3800" dirty="0" smtClean="0"/>
              <a:t> </a:t>
            </a:r>
            <a:r>
              <a:rPr lang="cs-CZ" sz="3800" dirty="0" err="1" smtClean="0"/>
              <a:t>subsidized</a:t>
            </a:r>
            <a:r>
              <a:rPr lang="cs-CZ" sz="3800" dirty="0" smtClean="0"/>
              <a:t> </a:t>
            </a:r>
            <a:r>
              <a:rPr lang="cs-CZ" sz="3800" dirty="0" err="1" smtClean="0"/>
              <a:t>dormitories</a:t>
            </a:r>
            <a:r>
              <a:rPr lang="cs-CZ" sz="3800" dirty="0" smtClean="0"/>
              <a:t> / </a:t>
            </a:r>
            <a:r>
              <a:rPr lang="cs-CZ" sz="3800" dirty="0" err="1" smtClean="0"/>
              <a:t>semi</a:t>
            </a:r>
            <a:r>
              <a:rPr lang="cs-CZ" sz="3800" dirty="0" smtClean="0"/>
              <a:t>-direct </a:t>
            </a:r>
            <a:r>
              <a:rPr lang="cs-CZ" sz="3800" dirty="0" err="1" smtClean="0"/>
              <a:t>housing</a:t>
            </a:r>
            <a:r>
              <a:rPr lang="cs-CZ" sz="3800" dirty="0" smtClean="0"/>
              <a:t> grant </a:t>
            </a:r>
            <a:r>
              <a:rPr lang="cs-CZ" sz="3800" dirty="0" err="1" smtClean="0"/>
              <a:t>introduced</a:t>
            </a:r>
            <a:endParaRPr lang="cs-CZ" sz="3800" dirty="0" smtClean="0"/>
          </a:p>
          <a:p>
            <a:pPr marL="0" indent="0">
              <a:buNone/>
            </a:pPr>
            <a:endParaRPr lang="cs-CZ" sz="3800" dirty="0" smtClean="0"/>
          </a:p>
          <a:p>
            <a:pPr marL="0" indent="0">
              <a:buNone/>
            </a:pPr>
            <a:r>
              <a:rPr lang="cs-CZ" sz="3800" dirty="0" smtClean="0"/>
              <a:t>2007 – 2013 – </a:t>
            </a:r>
            <a:r>
              <a:rPr lang="cs-CZ" sz="3800" dirty="0" err="1" smtClean="0"/>
              <a:t>teaching</a:t>
            </a:r>
            <a:r>
              <a:rPr lang="cs-CZ" sz="3800" dirty="0" smtClean="0"/>
              <a:t> grant </a:t>
            </a:r>
            <a:r>
              <a:rPr lang="cs-CZ" sz="3800" dirty="0" err="1" smtClean="0"/>
              <a:t>formula</a:t>
            </a:r>
            <a:r>
              <a:rPr lang="cs-CZ" sz="3800" dirty="0" smtClean="0"/>
              <a:t> </a:t>
            </a:r>
            <a:r>
              <a:rPr lang="cs-CZ" sz="3800" dirty="0" err="1" smtClean="0"/>
              <a:t>moving</a:t>
            </a:r>
            <a:r>
              <a:rPr lang="cs-CZ" sz="3800" dirty="0" smtClean="0"/>
              <a:t> </a:t>
            </a:r>
            <a:r>
              <a:rPr lang="cs-CZ" sz="3800" dirty="0" err="1" smtClean="0"/>
              <a:t>away</a:t>
            </a:r>
            <a:r>
              <a:rPr lang="cs-CZ" sz="3800" dirty="0" smtClean="0"/>
              <a:t> </a:t>
            </a:r>
            <a:r>
              <a:rPr lang="cs-CZ" sz="3800" dirty="0" err="1" smtClean="0"/>
              <a:t>from</a:t>
            </a:r>
            <a:r>
              <a:rPr lang="cs-CZ" sz="3800" dirty="0" smtClean="0"/>
              <a:t> student </a:t>
            </a:r>
            <a:r>
              <a:rPr lang="cs-CZ" sz="3800" dirty="0" err="1" smtClean="0"/>
              <a:t>numbers</a:t>
            </a:r>
            <a:r>
              <a:rPr lang="cs-CZ" sz="3800" dirty="0" smtClean="0"/>
              <a:t>:</a:t>
            </a:r>
          </a:p>
          <a:p>
            <a:pPr lvl="1"/>
            <a:r>
              <a:rPr lang="cs-CZ" sz="3400" dirty="0" err="1" smtClean="0"/>
              <a:t>Research</a:t>
            </a:r>
            <a:r>
              <a:rPr lang="cs-CZ" sz="3400" dirty="0" smtClean="0"/>
              <a:t> output</a:t>
            </a:r>
          </a:p>
          <a:p>
            <a:pPr lvl="1"/>
            <a:r>
              <a:rPr lang="cs-CZ" sz="3400" dirty="0" err="1" smtClean="0"/>
              <a:t>Qualifications</a:t>
            </a:r>
            <a:r>
              <a:rPr lang="cs-CZ" sz="3400" dirty="0" smtClean="0"/>
              <a:t> </a:t>
            </a:r>
            <a:r>
              <a:rPr lang="cs-CZ" sz="3400" dirty="0" err="1" smtClean="0"/>
              <a:t>structure</a:t>
            </a:r>
            <a:r>
              <a:rPr lang="cs-CZ" sz="3400" dirty="0" smtClean="0"/>
              <a:t> </a:t>
            </a:r>
            <a:r>
              <a:rPr lang="cs-CZ" sz="3400" dirty="0" err="1" smtClean="0"/>
              <a:t>of</a:t>
            </a:r>
            <a:r>
              <a:rPr lang="cs-CZ" sz="3400" dirty="0" smtClean="0"/>
              <a:t> </a:t>
            </a:r>
            <a:r>
              <a:rPr lang="cs-CZ" sz="3400" dirty="0" err="1" smtClean="0"/>
              <a:t>academic</a:t>
            </a:r>
            <a:r>
              <a:rPr lang="cs-CZ" sz="3400" dirty="0" smtClean="0"/>
              <a:t> </a:t>
            </a:r>
            <a:r>
              <a:rPr lang="cs-CZ" sz="3400" dirty="0" err="1" smtClean="0"/>
              <a:t>staff</a:t>
            </a:r>
            <a:endParaRPr lang="cs-CZ" sz="3400" dirty="0" smtClean="0"/>
          </a:p>
          <a:p>
            <a:pPr lvl="1"/>
            <a:r>
              <a:rPr lang="cs-CZ" sz="3400" dirty="0" smtClean="0"/>
              <a:t>Student mobility</a:t>
            </a:r>
          </a:p>
          <a:p>
            <a:pPr lvl="1"/>
            <a:r>
              <a:rPr lang="cs-CZ" sz="3400" dirty="0" smtClean="0"/>
              <a:t>International </a:t>
            </a:r>
            <a:r>
              <a:rPr lang="cs-CZ" sz="3400" dirty="0" err="1" smtClean="0"/>
              <a:t>students</a:t>
            </a:r>
            <a:r>
              <a:rPr lang="cs-CZ" sz="3400" dirty="0" smtClean="0"/>
              <a:t> (incoming)</a:t>
            </a:r>
          </a:p>
          <a:p>
            <a:pPr lvl="1"/>
            <a:r>
              <a:rPr lang="cs-CZ" sz="3400" dirty="0" err="1" smtClean="0"/>
              <a:t>Commercialization</a:t>
            </a:r>
            <a:r>
              <a:rPr lang="cs-CZ" sz="3400" dirty="0" smtClean="0"/>
              <a:t> </a:t>
            </a:r>
            <a:r>
              <a:rPr lang="cs-CZ" sz="3400" dirty="0" err="1" smtClean="0"/>
              <a:t>income</a:t>
            </a:r>
            <a:endParaRPr lang="cs-CZ" sz="3400" dirty="0" smtClean="0"/>
          </a:p>
          <a:p>
            <a:pPr marL="457200" lvl="1" indent="0">
              <a:buNone/>
            </a:pPr>
            <a:endParaRPr lang="cs-CZ" sz="3800" dirty="0" smtClean="0"/>
          </a:p>
          <a:p>
            <a:pPr marL="0" indent="0">
              <a:buNone/>
            </a:pPr>
            <a:r>
              <a:rPr lang="cs-CZ" sz="4200" dirty="0" smtClean="0"/>
              <a:t>2012 – </a:t>
            </a:r>
            <a:r>
              <a:rPr lang="cs-CZ" sz="4200" dirty="0" err="1" smtClean="0"/>
              <a:t>institutional</a:t>
            </a:r>
            <a:r>
              <a:rPr lang="cs-CZ" sz="4200" dirty="0" smtClean="0"/>
              <a:t> </a:t>
            </a:r>
            <a:r>
              <a:rPr lang="cs-CZ" sz="4200" dirty="0" err="1" smtClean="0"/>
              <a:t>development</a:t>
            </a:r>
            <a:r>
              <a:rPr lang="cs-CZ" sz="4200" dirty="0" smtClean="0"/>
              <a:t> </a:t>
            </a:r>
            <a:r>
              <a:rPr lang="cs-CZ" sz="4200" dirty="0" err="1" smtClean="0"/>
              <a:t>plans</a:t>
            </a:r>
            <a:r>
              <a:rPr lang="cs-CZ" sz="4200" dirty="0" smtClean="0"/>
              <a:t> (proto-type </a:t>
            </a:r>
            <a:r>
              <a:rPr lang="cs-CZ" sz="4200" dirty="0" err="1" smtClean="0"/>
              <a:t>of</a:t>
            </a:r>
            <a:r>
              <a:rPr lang="cs-CZ" sz="4200" dirty="0" smtClean="0"/>
              <a:t> performance </a:t>
            </a:r>
            <a:r>
              <a:rPr lang="cs-CZ" sz="4200" dirty="0" err="1" smtClean="0"/>
              <a:t>agreements</a:t>
            </a:r>
            <a:r>
              <a:rPr lang="cs-CZ" sz="4200" dirty="0" smtClean="0"/>
              <a:t>) </a:t>
            </a:r>
            <a:r>
              <a:rPr lang="cs-CZ" sz="4200" dirty="0" err="1" smtClean="0"/>
              <a:t>introduced</a:t>
            </a:r>
            <a:r>
              <a:rPr lang="cs-CZ" sz="4200" dirty="0" smtClean="0"/>
              <a:t> (to </a:t>
            </a:r>
            <a:r>
              <a:rPr lang="cs-CZ" sz="4200" dirty="0" err="1" smtClean="0"/>
              <a:t>be</a:t>
            </a:r>
            <a:r>
              <a:rPr lang="cs-CZ" sz="4200" dirty="0" smtClean="0"/>
              <a:t> </a:t>
            </a:r>
            <a:r>
              <a:rPr lang="cs-CZ" sz="4200" dirty="0" err="1" smtClean="0"/>
              <a:t>negociated</a:t>
            </a:r>
            <a:r>
              <a:rPr lang="cs-CZ" sz="4200" dirty="0" smtClean="0"/>
              <a:t> on a </a:t>
            </a:r>
            <a:r>
              <a:rPr lang="cs-CZ" sz="4200" dirty="0" err="1" smtClean="0"/>
              <a:t>three-year</a:t>
            </a:r>
            <a:r>
              <a:rPr lang="cs-CZ" sz="4200" dirty="0" smtClean="0"/>
              <a:t> </a:t>
            </a:r>
            <a:r>
              <a:rPr lang="cs-CZ" sz="4200" dirty="0" err="1" smtClean="0"/>
              <a:t>basis</a:t>
            </a:r>
            <a:r>
              <a:rPr lang="cs-CZ" sz="4200" dirty="0" smtClean="0"/>
              <a:t> </a:t>
            </a:r>
            <a:r>
              <a:rPr lang="cs-CZ" sz="4200" dirty="0" err="1" smtClean="0"/>
              <a:t>from</a:t>
            </a:r>
            <a:r>
              <a:rPr lang="cs-CZ" sz="4200" dirty="0" smtClean="0"/>
              <a:t> 2016 on)</a:t>
            </a:r>
          </a:p>
        </p:txBody>
      </p:sp>
    </p:spTree>
    <p:extLst>
      <p:ext uri="{BB962C8B-B14F-4D97-AF65-F5344CB8AC3E}">
        <p14:creationId xmlns:p14="http://schemas.microsoft.com/office/powerpoint/2010/main" val="81961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(</a:t>
            </a:r>
            <a:r>
              <a:rPr lang="cs-CZ" dirty="0" err="1" smtClean="0"/>
              <a:t>milestones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1990s –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capacity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university </a:t>
            </a:r>
            <a:r>
              <a:rPr lang="cs-CZ" dirty="0" err="1" smtClean="0"/>
              <a:t>sector</a:t>
            </a:r>
            <a:r>
              <a:rPr lang="cs-CZ" dirty="0" smtClean="0"/>
              <a:t> </a:t>
            </a:r>
            <a:r>
              <a:rPr lang="cs-CZ" dirty="0" err="1" smtClean="0"/>
              <a:t>strenghtened</a:t>
            </a:r>
            <a:r>
              <a:rPr lang="cs-CZ" dirty="0" smtClean="0"/>
              <a:t> / </a:t>
            </a:r>
            <a:r>
              <a:rPr lang="cs-CZ" dirty="0" err="1" smtClean="0"/>
              <a:t>stagnation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rest</a:t>
            </a:r>
          </a:p>
          <a:p>
            <a:pPr marL="0" indent="0">
              <a:buNone/>
            </a:pPr>
            <a:r>
              <a:rPr lang="cs-CZ" dirty="0" smtClean="0"/>
              <a:t>2003  -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on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funding</a:t>
            </a:r>
            <a:r>
              <a:rPr lang="cs-CZ" dirty="0" smtClean="0"/>
              <a:t> / </a:t>
            </a:r>
            <a:r>
              <a:rPr lang="cs-CZ" dirty="0" err="1" smtClean="0"/>
              <a:t>institutional</a:t>
            </a:r>
            <a:r>
              <a:rPr lang="cs-CZ" dirty="0" smtClean="0"/>
              <a:t> and </a:t>
            </a:r>
            <a:r>
              <a:rPr lang="cs-CZ" dirty="0" err="1" smtClean="0"/>
              <a:t>targeted</a:t>
            </a:r>
            <a:r>
              <a:rPr lang="cs-CZ" dirty="0" smtClean="0"/>
              <a:t> </a:t>
            </a:r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diferentiated</a:t>
            </a:r>
            <a:r>
              <a:rPr lang="cs-CZ" dirty="0" smtClean="0"/>
              <a:t> / </a:t>
            </a:r>
            <a:r>
              <a:rPr lang="cs-CZ" dirty="0" err="1" smtClean="0"/>
              <a:t>selective</a:t>
            </a:r>
            <a:r>
              <a:rPr lang="cs-CZ" dirty="0" smtClean="0"/>
              <a:t> </a:t>
            </a:r>
            <a:r>
              <a:rPr lang="cs-CZ" dirty="0" err="1" smtClean="0"/>
              <a:t>implementation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institutional</a:t>
            </a:r>
            <a:r>
              <a:rPr lang="cs-CZ" dirty="0" smtClean="0"/>
              <a:t> </a:t>
            </a:r>
            <a:r>
              <a:rPr lang="cs-CZ" dirty="0" err="1" smtClean="0"/>
              <a:t>funding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2008 – 2013 –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reform</a:t>
            </a:r>
            <a:r>
              <a:rPr lang="cs-CZ" dirty="0" smtClean="0"/>
              <a:t> / output-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formula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institutional</a:t>
            </a:r>
            <a:r>
              <a:rPr lang="cs-CZ" dirty="0" smtClean="0"/>
              <a:t> </a:t>
            </a:r>
            <a:r>
              <a:rPr lang="cs-CZ" dirty="0" err="1" smtClean="0"/>
              <a:t>funding</a:t>
            </a:r>
            <a:r>
              <a:rPr lang="cs-CZ" dirty="0" smtClean="0"/>
              <a:t> </a:t>
            </a:r>
            <a:r>
              <a:rPr lang="cs-CZ" dirty="0" err="1" smtClean="0"/>
              <a:t>developed</a:t>
            </a:r>
            <a:endParaRPr lang="cs-CZ" dirty="0" smtClean="0"/>
          </a:p>
          <a:p>
            <a:pPr lvl="1"/>
            <a:r>
              <a:rPr lang="cs-CZ" dirty="0" err="1" smtClean="0"/>
              <a:t>Publications</a:t>
            </a:r>
            <a:endParaRPr lang="cs-CZ" dirty="0" smtClean="0"/>
          </a:p>
          <a:p>
            <a:pPr lvl="1"/>
            <a:r>
              <a:rPr lang="cs-CZ" dirty="0" err="1" smtClean="0"/>
              <a:t>Patents</a:t>
            </a:r>
            <a:r>
              <a:rPr lang="cs-CZ" dirty="0" smtClean="0"/>
              <a:t> (and </a:t>
            </a:r>
            <a:r>
              <a:rPr lang="cs-CZ" dirty="0" err="1" smtClean="0"/>
              <a:t>other</a:t>
            </a:r>
            <a:r>
              <a:rPr lang="cs-CZ" dirty="0" smtClean="0"/>
              <a:t> IP)</a:t>
            </a:r>
          </a:p>
          <a:p>
            <a:pPr lvl="1"/>
            <a:r>
              <a:rPr lang="cs-CZ" dirty="0" smtClean="0"/>
              <a:t>ERC </a:t>
            </a:r>
            <a:r>
              <a:rPr lang="cs-CZ" dirty="0" err="1" smtClean="0"/>
              <a:t>grants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2009 – 2015 –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capacities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support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Regional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Fund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2018? – REF-</a:t>
            </a:r>
            <a:r>
              <a:rPr lang="cs-CZ" dirty="0" err="1" smtClean="0"/>
              <a:t>inspired</a:t>
            </a:r>
            <a:r>
              <a:rPr lang="cs-CZ" dirty="0" smtClean="0"/>
              <a:t> </a:t>
            </a:r>
            <a:r>
              <a:rPr lang="cs-CZ" dirty="0" err="1" smtClean="0"/>
              <a:t>scheme</a:t>
            </a:r>
            <a:r>
              <a:rPr lang="cs-CZ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8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Concluding</a:t>
            </a:r>
            <a:r>
              <a:rPr lang="cs-CZ" dirty="0" smtClean="0"/>
              <a:t> </a:t>
            </a:r>
            <a:r>
              <a:rPr lang="cs-CZ" dirty="0" err="1" smtClean="0"/>
              <a:t>remarks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Achievements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Government</a:t>
            </a:r>
            <a:r>
              <a:rPr lang="cs-CZ" dirty="0" smtClean="0"/>
              <a:t> has </a:t>
            </a:r>
            <a:r>
              <a:rPr lang="cs-CZ" dirty="0" err="1" smtClean="0"/>
              <a:t>learnt</a:t>
            </a:r>
            <a:r>
              <a:rPr lang="cs-CZ" dirty="0" smtClean="0"/>
              <a:t> to </a:t>
            </a:r>
            <a:r>
              <a:rPr lang="cs-CZ" dirty="0" err="1" smtClean="0"/>
              <a:t>deal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-as-a-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sub-</a:t>
            </a:r>
            <a:r>
              <a:rPr lang="cs-CZ" dirty="0" err="1" smtClean="0"/>
              <a:t>parts</a:t>
            </a:r>
            <a:r>
              <a:rPr lang="cs-CZ" dirty="0" smtClean="0"/>
              <a:t> (</a:t>
            </a:r>
            <a:r>
              <a:rPr lang="cs-CZ" dirty="0" err="1" smtClean="0"/>
              <a:t>faculties</a:t>
            </a:r>
            <a:r>
              <a:rPr lang="cs-CZ" dirty="0" smtClean="0"/>
              <a:t>, </a:t>
            </a:r>
            <a:r>
              <a:rPr lang="cs-CZ" dirty="0" err="1" smtClean="0"/>
              <a:t>institutes</a:t>
            </a:r>
            <a:r>
              <a:rPr lang="cs-CZ" dirty="0" smtClean="0"/>
              <a:t>, </a:t>
            </a:r>
            <a:r>
              <a:rPr lang="cs-CZ" dirty="0" err="1" smtClean="0"/>
              <a:t>departements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Linkage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r>
              <a:rPr lang="cs-CZ" dirty="0" smtClean="0"/>
              <a:t> and budget</a:t>
            </a:r>
          </a:p>
          <a:p>
            <a:pPr lvl="1"/>
            <a:r>
              <a:rPr lang="cs-CZ" dirty="0" err="1" smtClean="0"/>
              <a:t>Institutional</a:t>
            </a:r>
            <a:r>
              <a:rPr lang="cs-CZ" dirty="0" smtClean="0"/>
              <a:t> autonomy </a:t>
            </a:r>
            <a:r>
              <a:rPr lang="cs-CZ" dirty="0" err="1" smtClean="0"/>
              <a:t>gradually</a:t>
            </a:r>
            <a:r>
              <a:rPr lang="cs-CZ" dirty="0" smtClean="0"/>
              <a:t> </a:t>
            </a:r>
            <a:r>
              <a:rPr lang="cs-CZ" dirty="0" err="1" smtClean="0"/>
              <a:t>increasing</a:t>
            </a:r>
            <a:endParaRPr lang="cs-CZ" dirty="0" smtClean="0"/>
          </a:p>
          <a:p>
            <a:r>
              <a:rPr lang="cs-CZ" dirty="0" err="1" smtClean="0"/>
              <a:t>Failures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match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capacities</a:t>
            </a:r>
            <a:r>
              <a:rPr lang="cs-CZ" dirty="0" smtClean="0"/>
              <a:t> (and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capacity</a:t>
            </a:r>
            <a:r>
              <a:rPr lang="cs-CZ" dirty="0" smtClean="0"/>
              <a:t> </a:t>
            </a:r>
            <a:r>
              <a:rPr lang="cs-CZ" dirty="0" err="1" smtClean="0"/>
              <a:t>building</a:t>
            </a:r>
            <a:r>
              <a:rPr lang="cs-CZ" dirty="0" smtClean="0"/>
              <a:t>) and </a:t>
            </a:r>
            <a:r>
              <a:rPr lang="cs-CZ" dirty="0" err="1" smtClean="0"/>
              <a:t>operational</a:t>
            </a:r>
            <a:r>
              <a:rPr lang="cs-CZ" dirty="0" smtClean="0"/>
              <a:t> </a:t>
            </a:r>
            <a:r>
              <a:rPr lang="cs-CZ" dirty="0" err="1" smtClean="0"/>
              <a:t>funding</a:t>
            </a:r>
            <a:endParaRPr lang="cs-CZ" dirty="0" smtClean="0"/>
          </a:p>
          <a:p>
            <a:pPr lvl="1"/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reward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mission</a:t>
            </a:r>
            <a:r>
              <a:rPr lang="cs-CZ" dirty="0" smtClean="0"/>
              <a:t> and 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engagement</a:t>
            </a:r>
            <a:r>
              <a:rPr lang="cs-CZ" dirty="0" smtClean="0"/>
              <a:t>(</a:t>
            </a:r>
            <a:r>
              <a:rPr lang="cs-CZ" dirty="0" err="1" smtClean="0"/>
              <a:t>esp</a:t>
            </a:r>
            <a:r>
              <a:rPr lang="cs-CZ" dirty="0" smtClean="0"/>
              <a:t>. </a:t>
            </a:r>
            <a:r>
              <a:rPr lang="cs-CZ" dirty="0" err="1" smtClean="0"/>
              <a:t>professional</a:t>
            </a:r>
            <a:r>
              <a:rPr lang="cs-CZ" dirty="0" smtClean="0"/>
              <a:t> HE </a:t>
            </a:r>
            <a:r>
              <a:rPr lang="cs-CZ" dirty="0" err="1" smtClean="0"/>
              <a:t>sector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err="1" smtClean="0"/>
              <a:t>Rules</a:t>
            </a:r>
            <a:r>
              <a:rPr lang="cs-CZ" dirty="0" smtClean="0"/>
              <a:t> </a:t>
            </a:r>
            <a:r>
              <a:rPr lang="cs-CZ" dirty="0" err="1" smtClean="0"/>
              <a:t>technically</a:t>
            </a:r>
            <a:r>
              <a:rPr lang="cs-CZ" dirty="0" smtClean="0"/>
              <a:t> </a:t>
            </a:r>
            <a:r>
              <a:rPr lang="cs-CZ" dirty="0" err="1" smtClean="0"/>
              <a:t>too</a:t>
            </a:r>
            <a:r>
              <a:rPr lang="cs-CZ" dirty="0" smtClean="0"/>
              <a:t> </a:t>
            </a:r>
            <a:r>
              <a:rPr lang="cs-CZ" dirty="0" err="1" smtClean="0"/>
              <a:t>complicated</a:t>
            </a:r>
            <a:endParaRPr lang="cs-CZ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21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3600" dirty="0" smtClean="0"/>
          </a:p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endParaRPr lang="cs-CZ" sz="3600" dirty="0" smtClean="0"/>
          </a:p>
          <a:p>
            <a:pPr marL="0" indent="0" algn="ctr">
              <a:buNone/>
            </a:pPr>
            <a:r>
              <a:rPr lang="cs-CZ" sz="3600" b="1" dirty="0" smtClean="0"/>
              <a:t>Jiří </a:t>
            </a:r>
            <a:r>
              <a:rPr lang="cs-CZ" sz="3600" b="1" dirty="0" err="1" smtClean="0"/>
              <a:t>Nantl</a:t>
            </a:r>
            <a:endParaRPr lang="cs-CZ" sz="3600" b="1" dirty="0" smtClean="0"/>
          </a:p>
          <a:p>
            <a:pPr marL="0" indent="0" algn="ctr">
              <a:buNone/>
            </a:pPr>
            <a:r>
              <a:rPr lang="cs-CZ" sz="3600" dirty="0" smtClean="0"/>
              <a:t>jiri.nantl@teri-institute.eu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940420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408</Words>
  <Application>Microsoft Office PowerPoint</Application>
  <PresentationFormat>Předvádění na obrazovce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Funding of higher education  and research:  The case of the Czech Republic</vt:lpstr>
      <vt:lpstr>Content</vt:lpstr>
      <vt:lpstr>Theoretical model for funding of higher education and research</vt:lpstr>
      <vt:lpstr>Prezentace aplikace PowerPoint</vt:lpstr>
      <vt:lpstr>Policy context</vt:lpstr>
      <vt:lpstr>Funding of higher education (milestones)</vt:lpstr>
      <vt:lpstr>Funding of research (milestones)</vt:lpstr>
      <vt:lpstr>Concluding remarks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Funding of higher education  and research:  The case of the Czech Republic</dc:title>
  <dc:creator>S &amp; J</dc:creator>
  <cp:lastModifiedBy>S &amp; J</cp:lastModifiedBy>
  <cp:revision>8</cp:revision>
  <dcterms:created xsi:type="dcterms:W3CDTF">2015-10-10T13:11:20Z</dcterms:created>
  <dcterms:modified xsi:type="dcterms:W3CDTF">2015-10-10T18:39:18Z</dcterms:modified>
</cp:coreProperties>
</file>