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2" r:id="rId4"/>
    <p:sldId id="283" r:id="rId5"/>
    <p:sldId id="284" r:id="rId6"/>
    <p:sldId id="272" r:id="rId7"/>
    <p:sldId id="278" r:id="rId8"/>
    <p:sldId id="273" r:id="rId9"/>
    <p:sldId id="274" r:id="rId10"/>
    <p:sldId id="257" r:id="rId11"/>
    <p:sldId id="267" r:id="rId12"/>
    <p:sldId id="269" r:id="rId13"/>
    <p:sldId id="263" r:id="rId14"/>
    <p:sldId id="286" r:id="rId15"/>
    <p:sldId id="277" r:id="rId16"/>
    <p:sldId id="266" r:id="rId17"/>
    <p:sldId id="276" r:id="rId18"/>
    <p:sldId id="285" r:id="rId19"/>
    <p:sldId id="275" r:id="rId2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661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203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41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909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95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83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98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51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44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28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vysoke-skolstvi/financovani-vysokych-skol-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Higher Education Funding in the Czech 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R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epublic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cs-CZ" sz="1400" b="1" dirty="0" smtClean="0">
                <a:latin typeface="+mn-lt"/>
              </a:rPr>
              <a:t>Higher Education Department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Ministry of Education, Youth and Sports</a:t>
            </a:r>
            <a:br>
              <a:rPr lang="en-US" sz="14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7, 118 12 Praha 1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marL="114300" indent="0" eaLnBrk="0" hangingPunct="0">
              <a:buNone/>
              <a:defRPr/>
            </a:pPr>
            <a:r>
              <a:rPr lang="en-US" altLang="cs-CZ" sz="3200" dirty="0" smtClean="0">
                <a:solidFill>
                  <a:schemeClr val="accent5">
                    <a:lumMod val="75000"/>
                  </a:schemeClr>
                </a:solidFill>
              </a:rPr>
              <a:t>Structure of the MEYS educational</a:t>
            </a:r>
            <a:r>
              <a:rPr lang="cs-CZ" alt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sz="3200" dirty="0" smtClean="0">
                <a:solidFill>
                  <a:schemeClr val="accent5">
                    <a:lumMod val="75000"/>
                  </a:schemeClr>
                </a:solidFill>
              </a:rPr>
              <a:t>grant</a:t>
            </a:r>
          </a:p>
          <a:p>
            <a:pPr marL="114300" indent="0" eaLnBrk="0" hangingPunct="0">
              <a:buNone/>
              <a:defRPr/>
            </a:pPr>
            <a:endParaRPr lang="cs-CZ" altLang="cs-CZ" sz="2900" dirty="0" smtClean="0">
              <a:solidFill>
                <a:prstClr val="black"/>
              </a:solidFill>
            </a:endParaRPr>
          </a:p>
          <a:p>
            <a:pPr marL="114300" indent="0" eaLnBrk="0" hangingPunct="0">
              <a:buNone/>
              <a:defRPr/>
            </a:pPr>
            <a:endParaRPr lang="cs-CZ" altLang="cs-CZ" sz="29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89000"/>
              </p:ext>
            </p:extLst>
          </p:nvPr>
        </p:nvGraphicFramePr>
        <p:xfrm>
          <a:off x="1259632" y="2420888"/>
          <a:ext cx="7427168" cy="36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3584"/>
                <a:gridCol w="3713584"/>
              </a:tblGrid>
              <a:tr h="5143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Institutional funding (80%)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Per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  <a:effectLst/>
                        </a:rPr>
                        <a:t>capita</a:t>
                      </a: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</a:rPr>
                        <a:t>, „A“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(61%)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43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Quality</a:t>
                      </a:r>
                      <a:r>
                        <a:rPr lang="cs-CZ" sz="2000" dirty="0" smtClean="0">
                          <a:effectLst/>
                        </a:rPr>
                        <a:t>, „K“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(19%)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434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Social support (10%)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Ph.D. scholarships (5%)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43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Accommodation scholarships (3%)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43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Other (2%)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Performance agreements (6%)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Other (4%)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wrap="square"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Institutional funding</a:t>
            </a:r>
          </a:p>
          <a:p>
            <a:pPr marL="0" indent="0">
              <a:buNone/>
            </a:pPr>
            <a:r>
              <a:rPr lang="en-US" dirty="0" smtClean="0"/>
              <a:t>Constitutes </a:t>
            </a:r>
            <a:r>
              <a:rPr lang="en-US" b="1" dirty="0" smtClean="0"/>
              <a:t>80% of the MEYS grant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Consists of </a:t>
            </a:r>
            <a:r>
              <a:rPr lang="en-US" b="1" dirty="0" smtClean="0"/>
              <a:t>two</a:t>
            </a:r>
            <a:r>
              <a:rPr lang="en-US" dirty="0" smtClean="0"/>
              <a:t> </a:t>
            </a:r>
            <a:r>
              <a:rPr lang="en-US" b="1" dirty="0" smtClean="0"/>
              <a:t>indicators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r>
              <a:rPr lang="en-US" dirty="0" smtClean="0"/>
              <a:t>Quantitative</a:t>
            </a:r>
            <a:r>
              <a:rPr lang="en-US" b="1" dirty="0" smtClean="0"/>
              <a:t> </a:t>
            </a:r>
            <a:r>
              <a:rPr lang="en-US" dirty="0" smtClean="0"/>
              <a:t>„</a:t>
            </a:r>
            <a:r>
              <a:rPr lang="en-US" b="1" dirty="0" smtClean="0"/>
              <a:t>A</a:t>
            </a:r>
            <a:r>
              <a:rPr lang="en-US" dirty="0" smtClean="0"/>
              <a:t>“, </a:t>
            </a:r>
            <a:r>
              <a:rPr lang="en-US" b="1" dirty="0" smtClean="0"/>
              <a:t>based on a number of students</a:t>
            </a:r>
            <a:r>
              <a:rPr lang="en-US" dirty="0" smtClean="0"/>
              <a:t> – in 2015 </a:t>
            </a:r>
            <a:r>
              <a:rPr lang="en-US" b="1" dirty="0" smtClean="0"/>
              <a:t>76 % of Institutional funding.</a:t>
            </a:r>
          </a:p>
          <a:p>
            <a:pPr marL="0" indent="0">
              <a:buNone/>
            </a:pPr>
            <a:r>
              <a:rPr lang="en-US" sz="2100" dirty="0"/>
              <a:t>Number of students used for calculation has to be negotiated among MEYS and HEIs. Moreover, economic demand is taken into consideration by coefficient of economic demand (</a:t>
            </a:r>
            <a:r>
              <a:rPr lang="en-US" sz="2100" dirty="0" smtClean="0"/>
              <a:t>KEN) that is set in </a:t>
            </a:r>
            <a:r>
              <a:rPr lang="cs-CZ" sz="2100" dirty="0" err="1" smtClean="0"/>
              <a:t>several</a:t>
            </a:r>
            <a:r>
              <a:rPr lang="cs-CZ" sz="2100" dirty="0" smtClean="0"/>
              <a:t> </a:t>
            </a:r>
            <a:r>
              <a:rPr lang="en-US" sz="2100" dirty="0" smtClean="0"/>
              <a:t> categories: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1 </a:t>
            </a:r>
            <a:r>
              <a:rPr lang="en-US" sz="1800" dirty="0"/>
              <a:t>	</a:t>
            </a:r>
            <a:r>
              <a:rPr lang="cs-CZ" sz="1800" dirty="0"/>
              <a:t>      </a:t>
            </a:r>
            <a:r>
              <a:rPr lang="en-US" sz="1800" dirty="0"/>
              <a:t>Humanities (economy, law, philosophy)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1,2 </a:t>
            </a:r>
            <a:r>
              <a:rPr lang="cs-CZ" sz="1800" dirty="0"/>
              <a:t>    P</a:t>
            </a:r>
            <a:r>
              <a:rPr lang="en-US" sz="1800" dirty="0" err="1"/>
              <a:t>edagogical</a:t>
            </a:r>
            <a:r>
              <a:rPr lang="en-US" sz="1800" dirty="0"/>
              <a:t> branch of studies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1,65 </a:t>
            </a:r>
            <a:r>
              <a:rPr lang="cs-CZ" sz="1800" dirty="0"/>
              <a:t>  T</a:t>
            </a:r>
            <a:r>
              <a:rPr lang="en-US" sz="1800" dirty="0" err="1"/>
              <a:t>echnical</a:t>
            </a:r>
            <a:r>
              <a:rPr lang="en-US" sz="1800" dirty="0"/>
              <a:t> branch of studies, natural science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2,25 </a:t>
            </a:r>
            <a:r>
              <a:rPr lang="cs-CZ" sz="1800" dirty="0"/>
              <a:t>  T</a:t>
            </a:r>
            <a:r>
              <a:rPr lang="en-US" sz="1800" dirty="0" err="1"/>
              <a:t>echnical</a:t>
            </a:r>
            <a:r>
              <a:rPr lang="en-US" sz="1800" dirty="0"/>
              <a:t> branch of studies, natural science´; agricultural, environmental, forest </a:t>
            </a:r>
            <a:r>
              <a:rPr lang="cs-CZ" sz="1800" dirty="0" smtClean="0"/>
              <a:t>       </a:t>
            </a:r>
            <a:r>
              <a:rPr lang="cs-CZ" sz="1800" dirty="0" smtClean="0">
                <a:solidFill>
                  <a:schemeClr val="bg1"/>
                </a:solidFill>
              </a:rPr>
              <a:t>………..</a:t>
            </a:r>
            <a:r>
              <a:rPr lang="en-US" sz="1800" dirty="0" smtClean="0"/>
              <a:t>branch </a:t>
            </a:r>
            <a:r>
              <a:rPr lang="en-US" sz="1800" dirty="0"/>
              <a:t>of studies,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2,8 </a:t>
            </a:r>
            <a:r>
              <a:rPr lang="cs-CZ" sz="1800" dirty="0"/>
              <a:t>     T</a:t>
            </a:r>
            <a:r>
              <a:rPr lang="en-US" sz="1800" dirty="0" err="1"/>
              <a:t>echnical</a:t>
            </a:r>
            <a:r>
              <a:rPr lang="en-US" sz="1800" dirty="0"/>
              <a:t>, medical and pharmaceutical branch of studies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3,5 </a:t>
            </a:r>
            <a:r>
              <a:rPr lang="cs-CZ" sz="1800" dirty="0"/>
              <a:t>     V</a:t>
            </a:r>
            <a:r>
              <a:rPr lang="en-US" sz="1800" dirty="0" err="1"/>
              <a:t>eterinary</a:t>
            </a:r>
            <a:r>
              <a:rPr lang="en-US" sz="1800" dirty="0"/>
              <a:t> branches of studies, </a:t>
            </a:r>
            <a:r>
              <a:rPr lang="cs-CZ" sz="1800" dirty="0" smtClean="0"/>
              <a:t>c</a:t>
            </a:r>
            <a:r>
              <a:rPr lang="en-US" sz="1800" dirty="0" err="1" smtClean="0"/>
              <a:t>ultural</a:t>
            </a:r>
            <a:r>
              <a:rPr lang="en-US" sz="1800" dirty="0" smtClean="0"/>
              <a:t> </a:t>
            </a:r>
            <a:r>
              <a:rPr lang="en-US" sz="1800" dirty="0"/>
              <a:t>and art science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5,9 </a:t>
            </a:r>
            <a:r>
              <a:rPr lang="cs-CZ" sz="1800" dirty="0"/>
              <a:t>     </a:t>
            </a:r>
            <a:r>
              <a:rPr lang="en-US" sz="1800" dirty="0"/>
              <a:t>Arts </a:t>
            </a: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Qualitative „</a:t>
            </a:r>
            <a:r>
              <a:rPr lang="en-US" b="1" dirty="0" smtClean="0"/>
              <a:t>K</a:t>
            </a:r>
            <a:r>
              <a:rPr lang="en-US" dirty="0" smtClean="0"/>
              <a:t>“, </a:t>
            </a:r>
            <a:r>
              <a:rPr lang="en-US" b="1" dirty="0" smtClean="0"/>
              <a:t>based on quality of HEI´s activities </a:t>
            </a:r>
            <a:r>
              <a:rPr lang="en-US" dirty="0" smtClean="0"/>
              <a:t>– in 2015 </a:t>
            </a:r>
            <a:r>
              <a:rPr lang="en-US" b="1" dirty="0" smtClean="0"/>
              <a:t>24 % of Institutional funding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086699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dirty="0" smtClean="0">
                <a:solidFill>
                  <a:schemeClr val="accent5">
                    <a:lumMod val="75000"/>
                  </a:schemeClr>
                </a:solidFill>
              </a:rPr>
              <a:t>Structure of indicator „K“ based on quality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Since the institution of „K“, its significance has been gradually increased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 of MEYS grant distributed according to „K“ indicator is divided amongst the HEIs mainly based on their performance in R&amp;D, inbound and outbound student mobility and on the unemployment of their graduates. These criteria are applied without exception.</a:t>
            </a:r>
          </a:p>
          <a:p>
            <a:endParaRPr lang="en-US" dirty="0" smtClean="0"/>
          </a:p>
          <a:p>
            <a:r>
              <a:rPr lang="en-US" dirty="0" smtClean="0"/>
              <a:t>Gradual increase of significance of this indicator has lead to a major </a:t>
            </a:r>
            <a:r>
              <a:rPr lang="en-US" dirty="0" err="1" smtClean="0"/>
              <a:t>interannual</a:t>
            </a:r>
            <a:r>
              <a:rPr lang="en-US" dirty="0" smtClean="0"/>
              <a:t> decrease in share of certain HEIs on MEYS grant: in </a:t>
            </a:r>
            <a:r>
              <a:rPr lang="en-US" b="1" dirty="0" smtClean="0"/>
              <a:t>2014</a:t>
            </a:r>
            <a:r>
              <a:rPr lang="en-US" dirty="0" smtClean="0"/>
              <a:t>, there has been set a </a:t>
            </a:r>
            <a:r>
              <a:rPr lang="en-US" b="1" dirty="0" smtClean="0"/>
              <a:t>maximum limit of 5 % </a:t>
            </a:r>
            <a:r>
              <a:rPr lang="en-US" b="1" dirty="0" err="1" smtClean="0"/>
              <a:t>interannual</a:t>
            </a:r>
            <a:r>
              <a:rPr lang="en-US" b="1" dirty="0" smtClean="0"/>
              <a:t> decrease </a:t>
            </a:r>
            <a:r>
              <a:rPr lang="en-US" dirty="0" smtClean="0"/>
              <a:t>of a share of given HEI on the Institutional part of MEYS grant.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221" y="2852936"/>
            <a:ext cx="7089973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9259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 eaLnBrk="0" hangingPunct="0">
              <a:buNone/>
            </a:pPr>
            <a:r>
              <a:rPr lang="en-US" altLang="cs-CZ" sz="3200" dirty="0" smtClean="0">
                <a:solidFill>
                  <a:schemeClr val="accent5">
                    <a:lumMod val="75000"/>
                  </a:schemeClr>
                </a:solidFill>
              </a:rPr>
              <a:t>Structure of „K“ indicator (2015)</a:t>
            </a:r>
            <a:endParaRPr lang="en-US" alt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92340"/>
              </p:ext>
            </p:extLst>
          </p:nvPr>
        </p:nvGraphicFramePr>
        <p:xfrm>
          <a:off x="1116013" y="2204864"/>
          <a:ext cx="7570787" cy="4190087"/>
        </p:xfrm>
        <a:graphic>
          <a:graphicData uri="http://schemas.openxmlformats.org/drawingml/2006/table">
            <a:tbl>
              <a:tblPr/>
              <a:tblGrid>
                <a:gridCol w="6388638"/>
                <a:gridCol w="1182149"/>
              </a:tblGrid>
              <a:tr h="774547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HEI Quality and Performance Indicators („K“ indicator)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2015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„RIV Points“ (R&amp;D performance)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34,3 %</a:t>
                      </a: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„RUV Points“ (Arts performance)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3,5</a:t>
                      </a:r>
                      <a:r>
                        <a:rPr lang="cs-CZ" sz="16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Targeted R&amp;D Funding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Own Income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Weighted number of professors and associate professors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2,6 %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Graduates Unemployment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Foreign</a:t>
                      </a: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 students</a:t>
                      </a: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 in the respective study </a:t>
                      </a:r>
                      <a:r>
                        <a:rPr lang="en-US" sz="1600" kern="1200" noProof="0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programmes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2,6 %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Paying Students in the respective study </a:t>
                      </a:r>
                      <a:r>
                        <a:rPr lang="en-US" sz="1600" kern="1200" noProof="0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programmes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Outbound </a:t>
                      </a:r>
                      <a:r>
                        <a:rPr lang="en-US" sz="1600" kern="1200" noProof="0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mobilities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14,5 %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5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Inbound </a:t>
                      </a:r>
                      <a:r>
                        <a:rPr lang="en-US" sz="1600" kern="1200" noProof="0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Times New Roman"/>
                          <a:cs typeface="Arial"/>
                        </a:rPr>
                        <a:t>mobilities</a:t>
                      </a:r>
                      <a:endParaRPr lang="en-US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14,5 %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418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Specific support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dirty="0" err="1" smtClean="0"/>
              <a:t>Internationalization</a:t>
            </a:r>
            <a:r>
              <a:rPr lang="cs-CZ" sz="2400" dirty="0" smtClean="0"/>
              <a:t> 		250 mil CZK/10.3 mil EUR</a:t>
            </a:r>
          </a:p>
          <a:p>
            <a:pPr marL="0" indent="0">
              <a:buNone/>
            </a:pPr>
            <a:r>
              <a:rPr lang="cs-CZ" sz="2400" dirty="0" smtClean="0"/>
              <a:t>(ERASMUS </a:t>
            </a:r>
            <a:r>
              <a:rPr lang="cs-CZ" sz="2400" dirty="0" err="1" smtClean="0"/>
              <a:t>etc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Students with </a:t>
            </a:r>
            <a:r>
              <a:rPr lang="cs-CZ" sz="2400" dirty="0" err="1" smtClean="0"/>
              <a:t>specific</a:t>
            </a:r>
            <a:r>
              <a:rPr lang="cs-CZ" sz="2400" dirty="0" smtClean="0"/>
              <a:t> </a:t>
            </a:r>
            <a:r>
              <a:rPr lang="cs-CZ" sz="2400" dirty="0" err="1" smtClean="0"/>
              <a:t>needs</a:t>
            </a:r>
            <a:r>
              <a:rPr lang="cs-CZ" sz="2400" dirty="0"/>
              <a:t>	</a:t>
            </a:r>
            <a:r>
              <a:rPr lang="cs-CZ" sz="2400" dirty="0" smtClean="0"/>
              <a:t> 80 mil CZK/3 mil EUR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Teachers</a:t>
            </a:r>
            <a:r>
              <a:rPr lang="cs-CZ" sz="2400" dirty="0" smtClean="0"/>
              <a:t> education 		 40 mil CZK/1.5 mil EUR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6772245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971600" y="1597770"/>
            <a:ext cx="7715200" cy="679102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Performance-based funding 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1259632" y="2708920"/>
            <a:ext cx="7427168" cy="12241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Performance based funding constitutes 6% educational grant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3 years project - 2016-2018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To fulfill strategic criteria </a:t>
            </a:r>
            <a:r>
              <a:rPr lang="cs-CZ" sz="2000" b="0" dirty="0" smtClean="0"/>
              <a:t>of HEI and </a:t>
            </a:r>
            <a:r>
              <a:rPr lang="en-US" sz="2000" b="0" dirty="0" smtClean="0"/>
              <a:t> MEYS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1259632" y="4293096"/>
            <a:ext cx="3358874" cy="2409131"/>
          </a:xfrm>
        </p:spPr>
        <p:txBody>
          <a:bodyPr/>
          <a:lstStyle/>
          <a:p>
            <a:pPr marL="0" indent="0">
              <a:buNone/>
            </a:pPr>
            <a:endParaRPr lang="cs-CZ" sz="2000" dirty="0"/>
          </a:p>
          <a:p>
            <a:pPr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₊"/>
            </a:pPr>
            <a:r>
              <a:rPr lang="en-US" sz="2000" dirty="0" smtClean="0"/>
              <a:t>Motivate to better performance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each</a:t>
            </a:r>
            <a:r>
              <a:rPr lang="cs-CZ" sz="2000" dirty="0" smtClean="0"/>
              <a:t> HEI</a:t>
            </a:r>
            <a:endParaRPr lang="en-US" sz="2000" dirty="0" smtClean="0"/>
          </a:p>
          <a:p>
            <a:pPr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₊"/>
            </a:pPr>
            <a:r>
              <a:rPr lang="en-US" sz="2000" dirty="0" smtClean="0"/>
              <a:t>Motivate to increase quality of HE institution</a:t>
            </a:r>
            <a:endParaRPr lang="en-US" sz="20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932040" y="4149079"/>
            <a:ext cx="3754760" cy="255314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₋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92189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 smtClean="0">
                <a:solidFill>
                  <a:schemeClr val="accent1"/>
                </a:solidFill>
                <a:ea typeface="Calibri"/>
                <a:cs typeface="Calibri"/>
              </a:rPr>
              <a:t>Transparency of </a:t>
            </a:r>
            <a:r>
              <a:rPr lang="cs-CZ" sz="3200" dirty="0" err="1" smtClean="0">
                <a:solidFill>
                  <a:schemeClr val="accent1"/>
                </a:solidFill>
                <a:ea typeface="Calibri"/>
                <a:cs typeface="Calibri"/>
              </a:rPr>
              <a:t>funding</a:t>
            </a:r>
            <a:r>
              <a:rPr lang="cs-CZ" sz="3200" dirty="0" smtClean="0">
                <a:solidFill>
                  <a:schemeClr val="accent1"/>
                </a:solidFill>
                <a:ea typeface="Calibri"/>
                <a:cs typeface="Calibri"/>
              </a:rPr>
              <a:t> p</a:t>
            </a:r>
            <a:r>
              <a:rPr lang="en-US" sz="3200" dirty="0" err="1" smtClean="0">
                <a:solidFill>
                  <a:schemeClr val="accent1"/>
                </a:solidFill>
                <a:ea typeface="Calibri"/>
                <a:cs typeface="Calibri"/>
              </a:rPr>
              <a:t>rocess</a:t>
            </a:r>
            <a:endParaRPr lang="en-US" sz="32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a typeface="Calibri"/>
                <a:cs typeface="Times New Roman"/>
              </a:rPr>
              <a:t>Representative commission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a typeface="Calibri"/>
                <a:cs typeface="Times New Roman"/>
              </a:rPr>
              <a:t>Rules for funding and all calculations are discussed with representations of HEIs through “Representative commission“ (“RC”), which is an advisory body of the Deputy Minister and a platform for the negotiating procedure.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a typeface="Calibri"/>
                <a:cs typeface="Times New Roman"/>
              </a:rPr>
              <a:t>RC consist of 6 members nominated by the Czech Rectors Conference, 5 members form Council of the Higher Education Institutions, 4 members representing the HEI finance officers (“bursars”) </a:t>
            </a:r>
            <a:r>
              <a:rPr lang="cs-CZ" dirty="0" smtClean="0">
                <a:ea typeface="Calibri"/>
                <a:cs typeface="Times New Roman"/>
              </a:rPr>
              <a:t> and one </a:t>
            </a:r>
            <a:r>
              <a:rPr lang="cs-CZ" dirty="0" err="1" smtClean="0">
                <a:ea typeface="Calibri"/>
                <a:cs typeface="Times New Roman"/>
              </a:rPr>
              <a:t>representative</a:t>
            </a:r>
            <a:r>
              <a:rPr lang="cs-CZ" dirty="0" smtClean="0">
                <a:ea typeface="Calibri"/>
                <a:cs typeface="Times New Roman"/>
              </a:rPr>
              <a:t> of HEIs  </a:t>
            </a:r>
            <a:r>
              <a:rPr lang="cs-CZ" dirty="0" err="1" smtClean="0">
                <a:ea typeface="Calibri"/>
                <a:cs typeface="Times New Roman"/>
              </a:rPr>
              <a:t>trade</a:t>
            </a:r>
            <a:r>
              <a:rPr lang="cs-CZ" dirty="0" smtClean="0">
                <a:ea typeface="Calibri"/>
                <a:cs typeface="Times New Roman"/>
              </a:rPr>
              <a:t> union</a:t>
            </a:r>
            <a:r>
              <a:rPr lang="en-US" dirty="0" smtClean="0"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a typeface="Calibri"/>
                <a:cs typeface="Times New Roman"/>
              </a:rPr>
              <a:t>Budget calculation is distributed  to all HEIs before the MEYS approval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ea typeface="Calibri"/>
                <a:cs typeface="Times New Roman"/>
              </a:rPr>
              <a:t>O</a:t>
            </a:r>
            <a:r>
              <a:rPr lang="en-US" b="1" dirty="0" err="1" smtClean="0">
                <a:ea typeface="Calibri"/>
                <a:cs typeface="Times New Roman"/>
              </a:rPr>
              <a:t>fficial</a:t>
            </a:r>
            <a:r>
              <a:rPr lang="en-US" b="1" dirty="0" smtClean="0">
                <a:ea typeface="Calibri"/>
                <a:cs typeface="Times New Roman"/>
              </a:rPr>
              <a:t> MEYS web page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a typeface="Calibri"/>
                <a:cs typeface="Times New Roman"/>
              </a:rPr>
              <a:t>Rules for funding and majority of calculation and are published on MEYS official web page </a:t>
            </a:r>
            <a:r>
              <a:rPr lang="en-US" dirty="0" smtClean="0">
                <a:ea typeface="Calibri"/>
                <a:cs typeface="Times New Roman"/>
                <a:hlinkClick r:id="rId3"/>
              </a:rPr>
              <a:t>http://www.msmt.cz/vzdelavani/vysoke-skolstvi/financovani-vysokych-skol-1</a:t>
            </a:r>
            <a:r>
              <a:rPr lang="en-US" dirty="0" smtClean="0"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7083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 smtClean="0">
                <a:solidFill>
                  <a:schemeClr val="accent1"/>
                </a:solidFill>
                <a:ea typeface="Calibri"/>
                <a:cs typeface="Calibri"/>
              </a:rPr>
              <a:t>Future: Strategic Plan 2016 - 2020</a:t>
            </a:r>
            <a:endParaRPr lang="en-US" sz="3200" dirty="0" smtClean="0">
              <a:solidFill>
                <a:schemeClr val="accent1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n-US" b="1" dirty="0" smtClean="0">
                <a:ea typeface="Calibri"/>
                <a:cs typeface="Calibri"/>
              </a:rPr>
              <a:t>Main priorities stated in Strategic plan 2016-2020 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n-US" dirty="0" smtClean="0">
                <a:ea typeface="Calibri"/>
                <a:cs typeface="Calibri"/>
              </a:rPr>
              <a:t>(the strategic document concerning funding of HE):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ea typeface="Calibri"/>
                <a:cs typeface="Calibri"/>
              </a:rPr>
              <a:t>Increase significance of indicators based on outputs of HEIs (concerning possibly both the per capita indicators and the indicators of the quality of HEIs activities).</a:t>
            </a:r>
            <a:endParaRPr lang="en-US" sz="18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ea typeface="Calibri"/>
                <a:cs typeface="Calibri"/>
              </a:rPr>
              <a:t>Institute multiannual elements of public funding to support HEI ability to plan (e. g. setting student number limits for longer period than one year).</a:t>
            </a:r>
          </a:p>
          <a:p>
            <a:pPr marL="358775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Calibri"/>
              </a:rPr>
              <a:t>Three year performance agreements (6% of MEYS HE </a:t>
            </a:r>
            <a:r>
              <a:rPr lang="en-US" sz="1800" dirty="0" smtClean="0">
                <a:ea typeface="Calibri"/>
                <a:cs typeface="Calibri"/>
              </a:rPr>
              <a:t>grant)</a:t>
            </a:r>
            <a:r>
              <a:rPr lang="cs-CZ" sz="1800" dirty="0" smtClean="0">
                <a:ea typeface="Calibri"/>
                <a:cs typeface="Calibri"/>
              </a:rPr>
              <a:t> </a:t>
            </a:r>
            <a:r>
              <a:rPr lang="en-US" sz="1800" dirty="0" smtClean="0">
                <a:ea typeface="Calibri"/>
                <a:cs typeface="Calibri"/>
              </a:rPr>
              <a:t>have </a:t>
            </a:r>
            <a:r>
              <a:rPr lang="en-US" sz="1800" dirty="0">
                <a:ea typeface="Calibri"/>
                <a:cs typeface="Calibri"/>
              </a:rPr>
              <a:t>been instituted to period 2016 – </a:t>
            </a:r>
            <a:r>
              <a:rPr lang="cs-CZ" sz="1800" dirty="0" smtClean="0">
                <a:ea typeface="Calibri"/>
                <a:cs typeface="Calibri"/>
              </a:rPr>
              <a:t>20</a:t>
            </a:r>
            <a:r>
              <a:rPr lang="en-US" sz="1800" dirty="0" smtClean="0">
                <a:ea typeface="Calibri"/>
                <a:cs typeface="Calibri"/>
              </a:rPr>
              <a:t>18</a:t>
            </a:r>
            <a:endParaRPr lang="en-US" sz="18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ea typeface="Calibri"/>
                <a:cs typeface="Times New Roman"/>
              </a:rPr>
              <a:t>Enhance the diversification of the study </a:t>
            </a:r>
            <a:r>
              <a:rPr lang="en-US" sz="1800" dirty="0" err="1" smtClean="0">
                <a:ea typeface="Calibri"/>
                <a:cs typeface="Times New Roman"/>
              </a:rPr>
              <a:t>programmes</a:t>
            </a:r>
            <a:r>
              <a:rPr lang="en-US" sz="1800" dirty="0" smtClean="0">
                <a:ea typeface="Calibri"/>
                <a:cs typeface="Times New Roman"/>
              </a:rPr>
              <a:t> profiles with a financing mechanism </a:t>
            </a:r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3191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 smtClean="0"/>
              <a:t>2016 – </a:t>
            </a:r>
            <a:r>
              <a:rPr lang="cs-CZ" sz="2800" dirty="0" err="1" smtClean="0"/>
              <a:t>fixed</a:t>
            </a:r>
            <a:r>
              <a:rPr lang="cs-CZ" sz="2800" dirty="0" smtClean="0"/>
              <a:t> </a:t>
            </a:r>
            <a:r>
              <a:rPr lang="cs-CZ" sz="2800" dirty="0" err="1" smtClean="0"/>
              <a:t>allocation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 smtClean="0"/>
              <a:t>2017- 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3762966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Thank you for your attention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619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auto">
              <a:spcAft>
                <a:spcPts val="0"/>
              </a:spcAft>
              <a:buNone/>
            </a:pPr>
            <a:r>
              <a:rPr lang="cs-CZ" sz="2500" b="1" spc="600" dirty="0">
                <a:solidFill>
                  <a:schemeClr val="accent5">
                    <a:lumMod val="75000"/>
                  </a:schemeClr>
                </a:solidFill>
              </a:rPr>
              <a:t>Czech Republic</a:t>
            </a:r>
          </a:p>
          <a:p>
            <a:pPr marL="0" lvl="0" indent="0" fontAlgn="auto">
              <a:spcAft>
                <a:spcPts val="0"/>
              </a:spcAft>
              <a:buClr>
                <a:srgbClr val="418E96"/>
              </a:buClr>
              <a:buSzPct val="85000"/>
              <a:buNone/>
              <a:defRPr/>
            </a:pPr>
            <a:r>
              <a:rPr lang="cs-CZ" dirty="0" smtClean="0">
                <a:ea typeface="Tahoma" pitchFamily="34" charset="0"/>
                <a:cs typeface="Tahoma" pitchFamily="34" charset="0"/>
              </a:rPr>
              <a:t>- 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currently </a:t>
            </a:r>
            <a:r>
              <a:rPr lang="en-US" b="1" dirty="0" smtClean="0">
                <a:ea typeface="Tahoma" pitchFamily="34" charset="0"/>
                <a:cs typeface="Tahoma" pitchFamily="34" charset="0"/>
              </a:rPr>
              <a:t>7</a:t>
            </a:r>
            <a:r>
              <a:rPr lang="cs-CZ" b="1" dirty="0" smtClean="0">
                <a:ea typeface="Tahoma" pitchFamily="34" charset="0"/>
                <a:cs typeface="Tahoma" pitchFamily="34" charset="0"/>
              </a:rPr>
              <a:t>1</a:t>
            </a:r>
            <a:r>
              <a:rPr lang="en-US" b="1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ea typeface="Tahoma" pitchFamily="34" charset="0"/>
                <a:cs typeface="Tahoma" pitchFamily="34" charset="0"/>
              </a:rPr>
              <a:t>higher education institutions: </a:t>
            </a:r>
            <a:endParaRPr lang="cs-CZ" b="1" dirty="0">
              <a:ea typeface="Tahoma" pitchFamily="34" charset="0"/>
              <a:cs typeface="Tahoma" pitchFamily="34" charset="0"/>
            </a:endParaRPr>
          </a:p>
          <a:p>
            <a:pPr marL="720090" lvl="1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26 </a:t>
            </a:r>
            <a:r>
              <a:rPr lang="en-US" sz="1800" dirty="0"/>
              <a:t>public </a:t>
            </a:r>
            <a:r>
              <a:rPr lang="cs-CZ" sz="1800" dirty="0" smtClean="0"/>
              <a:t>HEIs</a:t>
            </a:r>
          </a:p>
          <a:p>
            <a:pPr marL="720090" lvl="1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4</a:t>
            </a:r>
            <a:r>
              <a:rPr lang="cs-CZ" sz="1800" dirty="0" smtClean="0"/>
              <a:t>3</a:t>
            </a:r>
            <a:r>
              <a:rPr lang="en-US" sz="1800" dirty="0" smtClean="0"/>
              <a:t> </a:t>
            </a:r>
            <a:r>
              <a:rPr lang="en-US" sz="1800" dirty="0"/>
              <a:t>private </a:t>
            </a:r>
            <a:r>
              <a:rPr lang="cs-CZ" sz="1800" dirty="0" smtClean="0"/>
              <a:t>HEIs</a:t>
            </a:r>
          </a:p>
          <a:p>
            <a:pPr marL="720090" lvl="1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2 </a:t>
            </a:r>
            <a:r>
              <a:rPr lang="en-US" sz="1800" dirty="0"/>
              <a:t>state </a:t>
            </a:r>
            <a:r>
              <a:rPr lang="cs-CZ" sz="1800" dirty="0" smtClean="0"/>
              <a:t>HEIs </a:t>
            </a:r>
            <a:r>
              <a:rPr lang="en-US" sz="1800" dirty="0" smtClean="0"/>
              <a:t>(University </a:t>
            </a:r>
            <a:r>
              <a:rPr lang="en-US" sz="1800" dirty="0"/>
              <a:t>od Defense, Police Academy of the Czech </a:t>
            </a:r>
            <a:r>
              <a:rPr lang="cs-CZ" sz="1800" dirty="0" smtClean="0"/>
              <a:t>R</a:t>
            </a:r>
            <a:r>
              <a:rPr lang="en-US" sz="1800" dirty="0" smtClean="0"/>
              <a:t>epublic </a:t>
            </a:r>
            <a:r>
              <a:rPr lang="en-US" sz="1800" dirty="0"/>
              <a:t>in Prague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pPr marL="0" lvl="0" indent="0" fontAlgn="auto">
              <a:spcAft>
                <a:spcPts val="0"/>
              </a:spcAft>
              <a:buClr>
                <a:srgbClr val="418E96"/>
              </a:buClr>
              <a:buSzPct val="85000"/>
              <a:buNone/>
              <a:defRPr/>
            </a:pPr>
            <a:r>
              <a:rPr lang="cs-CZ" b="1" dirty="0" smtClean="0">
                <a:ea typeface="Tahoma" pitchFamily="34" charset="0"/>
                <a:cs typeface="Tahoma" pitchFamily="34" charset="0"/>
              </a:rPr>
              <a:t>- </a:t>
            </a:r>
            <a:r>
              <a:rPr lang="en-US" b="1" dirty="0" smtClean="0">
                <a:ea typeface="Tahoma" pitchFamily="34" charset="0"/>
                <a:cs typeface="Tahoma" pitchFamily="34" charset="0"/>
              </a:rPr>
              <a:t>3</a:t>
            </a:r>
            <a:r>
              <a:rPr lang="cs-CZ" b="1" dirty="0">
                <a:ea typeface="Tahoma" pitchFamily="34" charset="0"/>
                <a:cs typeface="Tahoma" pitchFamily="34" charset="0"/>
              </a:rPr>
              <a:t>50</a:t>
            </a:r>
            <a:r>
              <a:rPr lang="en-US" b="1" dirty="0">
                <a:ea typeface="Tahoma" pitchFamily="34" charset="0"/>
                <a:cs typeface="Tahoma" pitchFamily="34" charset="0"/>
              </a:rPr>
              <a:t>,000 students and </a:t>
            </a:r>
            <a:r>
              <a:rPr lang="cs-CZ" b="1" dirty="0">
                <a:ea typeface="Tahoma" pitchFamily="34" charset="0"/>
                <a:cs typeface="Tahoma" pitchFamily="34" charset="0"/>
              </a:rPr>
              <a:t>88</a:t>
            </a:r>
            <a:r>
              <a:rPr lang="en-US" b="1" dirty="0">
                <a:ea typeface="Tahoma" pitchFamily="34" charset="0"/>
                <a:cs typeface="Tahoma" pitchFamily="34" charset="0"/>
              </a:rPr>
              <a:t>,000 graduates </a:t>
            </a:r>
            <a:r>
              <a:rPr lang="en-US" dirty="0">
                <a:ea typeface="Tahoma" pitchFamily="34" charset="0"/>
                <a:cs typeface="Tahoma" pitchFamily="34" charset="0"/>
              </a:rPr>
              <a:t>at higher education institutions in 201</a:t>
            </a:r>
            <a:r>
              <a:rPr lang="cs-CZ" dirty="0">
                <a:ea typeface="Tahoma" pitchFamily="34" charset="0"/>
                <a:cs typeface="Tahoma" pitchFamily="34" charset="0"/>
              </a:rPr>
              <a:t>4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ea typeface="Tahoma" pitchFamily="34" charset="0"/>
                <a:cs typeface="Tahoma" pitchFamily="34" charset="0"/>
              </a:rPr>
              <a:t>(90% </a:t>
            </a:r>
            <a:r>
              <a:rPr lang="cs-CZ" dirty="0" err="1">
                <a:ea typeface="Tahoma" pitchFamily="34" charset="0"/>
                <a:cs typeface="Tahoma" pitchFamily="34" charset="0"/>
              </a:rPr>
              <a:t>at</a:t>
            </a:r>
            <a:r>
              <a:rPr lang="cs-CZ" dirty="0">
                <a:ea typeface="Tahoma" pitchFamily="34" charset="0"/>
                <a:cs typeface="Tahoma" pitchFamily="34" charset="0"/>
              </a:rPr>
              <a:t> public, 10% </a:t>
            </a:r>
            <a:r>
              <a:rPr lang="cs-CZ" dirty="0" err="1">
                <a:ea typeface="Tahoma" pitchFamily="34" charset="0"/>
                <a:cs typeface="Tahoma" pitchFamily="34" charset="0"/>
              </a:rPr>
              <a:t>at</a:t>
            </a:r>
            <a:r>
              <a:rPr lang="cs-CZ" dirty="0"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ea typeface="Tahoma" pitchFamily="34" charset="0"/>
                <a:cs typeface="Tahoma" pitchFamily="34" charset="0"/>
              </a:rPr>
              <a:t>private</a:t>
            </a:r>
            <a:r>
              <a:rPr lang="cs-CZ" dirty="0">
                <a:ea typeface="Tahoma" pitchFamily="34" charset="0"/>
                <a:cs typeface="Tahoma" pitchFamily="34" charset="0"/>
              </a:rPr>
              <a:t>, &lt;1% </a:t>
            </a:r>
            <a:r>
              <a:rPr lang="cs-CZ" dirty="0" err="1">
                <a:ea typeface="Tahoma" pitchFamily="34" charset="0"/>
                <a:cs typeface="Tahoma" pitchFamily="34" charset="0"/>
              </a:rPr>
              <a:t>at</a:t>
            </a:r>
            <a:r>
              <a:rPr lang="cs-CZ" dirty="0"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>
                <a:ea typeface="Tahoma" pitchFamily="34" charset="0"/>
                <a:cs typeface="Tahoma" pitchFamily="34" charset="0"/>
              </a:rPr>
              <a:t>state</a:t>
            </a:r>
            <a:r>
              <a:rPr lang="cs-CZ" dirty="0">
                <a:ea typeface="Tahoma" pitchFamily="34" charset="0"/>
                <a:cs typeface="Tahoma" pitchFamily="34" charset="0"/>
              </a:rPr>
              <a:t>)</a:t>
            </a:r>
          </a:p>
          <a:p>
            <a:pPr marL="0" lvl="0" indent="0" fontAlgn="auto">
              <a:spcAft>
                <a:spcPts val="0"/>
              </a:spcAft>
              <a:buClr>
                <a:srgbClr val="418E96"/>
              </a:buClr>
              <a:buSzPct val="85000"/>
              <a:buNone/>
              <a:defRPr/>
            </a:pPr>
            <a:r>
              <a:rPr lang="cs-CZ" dirty="0" smtClean="0">
                <a:ea typeface="Tahoma" pitchFamily="34" charset="0"/>
                <a:cs typeface="Tahoma" pitchFamily="34" charset="0"/>
              </a:rPr>
              <a:t>- 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including </a:t>
            </a:r>
            <a:r>
              <a:rPr lang="en-US" b="1" dirty="0">
                <a:ea typeface="Tahoma" pitchFamily="34" charset="0"/>
                <a:cs typeface="Tahoma" pitchFamily="34" charset="0"/>
              </a:rPr>
              <a:t>41,000 foreign students</a:t>
            </a:r>
            <a:r>
              <a:rPr lang="cs-CZ" b="1" dirty="0">
                <a:ea typeface="Tahoma" pitchFamily="34" charset="0"/>
                <a:cs typeface="Tahoma" pitchFamily="34" charset="0"/>
              </a:rPr>
              <a:t> (12%)</a:t>
            </a:r>
            <a:r>
              <a:rPr lang="en-US" b="1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ea typeface="Tahoma" pitchFamily="34" charset="0"/>
                <a:cs typeface="Tahoma" pitchFamily="34" charset="0"/>
              </a:rPr>
              <a:t>and </a:t>
            </a:r>
            <a:r>
              <a:rPr lang="en-US" b="1" dirty="0">
                <a:ea typeface="Tahoma" pitchFamily="34" charset="0"/>
                <a:cs typeface="Tahoma" pitchFamily="34" charset="0"/>
              </a:rPr>
              <a:t>8,000 foreign graduates</a:t>
            </a:r>
            <a:r>
              <a:rPr lang="cs-CZ" b="1" dirty="0">
                <a:ea typeface="Tahoma" pitchFamily="34" charset="0"/>
                <a:cs typeface="Tahoma" pitchFamily="34" charset="0"/>
              </a:rPr>
              <a:t> (10%)</a:t>
            </a:r>
            <a:endParaRPr lang="en-US" b="1" dirty="0"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dirty="0" smtClean="0"/>
              <a:t>- 1</a:t>
            </a:r>
            <a:r>
              <a:rPr lang="en-US" dirty="0" smtClean="0"/>
              <a:t>5 </a:t>
            </a:r>
            <a:r>
              <a:rPr lang="en-US" dirty="0"/>
              <a:t>072 </a:t>
            </a:r>
            <a:r>
              <a:rPr lang="en-US" dirty="0" smtClean="0"/>
              <a:t>academic </a:t>
            </a:r>
            <a:r>
              <a:rPr lang="en-US" dirty="0"/>
              <a:t>staff (in 2014 - FTE</a:t>
            </a:r>
            <a:r>
              <a:rPr lang="en-US" dirty="0" smtClean="0"/>
              <a:t>)</a:t>
            </a:r>
            <a:r>
              <a:rPr lang="cs-CZ" dirty="0" smtClean="0"/>
              <a:t>; </a:t>
            </a:r>
            <a:r>
              <a:rPr lang="en-US" dirty="0" smtClean="0"/>
              <a:t> 40 721</a:t>
            </a:r>
            <a:r>
              <a:rPr lang="cs-CZ" dirty="0" smtClean="0"/>
              <a:t> </a:t>
            </a:r>
            <a:r>
              <a:rPr lang="en-US" dirty="0" smtClean="0"/>
              <a:t>total </a:t>
            </a:r>
            <a:r>
              <a:rPr lang="en-US" dirty="0"/>
              <a:t>number of staff (in 2014 – FTE)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98055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Aft>
                <a:spcPts val="0"/>
              </a:spcAft>
              <a:buNone/>
            </a:pP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Prediction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Students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at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Public </a:t>
            </a:r>
            <a:r>
              <a:rPr lang="cs-CZ" sz="2300" b="1" dirty="0" err="1">
                <a:solidFill>
                  <a:schemeClr val="accent5">
                    <a:lumMod val="75000"/>
                  </a:schemeClr>
                </a:solidFill>
              </a:rPr>
              <a:t>HEIs</a:t>
            </a:r>
            <a:r>
              <a:rPr lang="cs-CZ" sz="2300" b="1" dirty="0">
                <a:solidFill>
                  <a:schemeClr val="accent5">
                    <a:lumMod val="75000"/>
                  </a:schemeClr>
                </a:solidFill>
              </a:rPr>
              <a:t> in 2020</a:t>
            </a: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589713" cy="42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15558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Aft>
                <a:spcPts val="0"/>
              </a:spcAft>
              <a:buNone/>
            </a:pPr>
            <a:r>
              <a:rPr lang="en-US" sz="2500" b="1" spc="300" dirty="0">
                <a:solidFill>
                  <a:schemeClr val="accent5">
                    <a:lumMod val="75000"/>
                  </a:schemeClr>
                </a:solidFill>
              </a:rPr>
              <a:t>Division of study </a:t>
            </a:r>
            <a:r>
              <a:rPr lang="en-US" sz="2500" b="1" spc="300" dirty="0" err="1">
                <a:solidFill>
                  <a:schemeClr val="accent5">
                    <a:lumMod val="75000"/>
                  </a:schemeClr>
                </a:solidFill>
              </a:rPr>
              <a:t>programmes</a:t>
            </a:r>
            <a:endParaRPr lang="en-US" sz="2500" b="1" spc="3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6883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4710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Aft>
                <a:spcPts val="0"/>
              </a:spcAft>
              <a:buNone/>
            </a:pPr>
            <a:r>
              <a:rPr lang="en-US" sz="2500" b="1" spc="300" dirty="0">
                <a:solidFill>
                  <a:srgbClr val="418E96"/>
                </a:solidFill>
              </a:rPr>
              <a:t>Study Conditions</a:t>
            </a:r>
          </a:p>
          <a:p>
            <a:pPr marL="320040" lvl="0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P</a:t>
            </a:r>
            <a:r>
              <a:rPr lang="en-US" dirty="0" err="1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rogrammes</a:t>
            </a:r>
            <a:r>
              <a:rPr lang="en-US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 in Czech language at public and state universities can be </a:t>
            </a:r>
            <a:r>
              <a:rPr lang="en-US" b="1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studied for free</a:t>
            </a:r>
            <a:r>
              <a:rPr lang="en-US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 both by EU and non-EU citizens</a:t>
            </a:r>
          </a:p>
          <a:p>
            <a:pPr marL="320040" lvl="0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L</a:t>
            </a:r>
            <a:r>
              <a:rPr lang="en-US" b="1" dirty="0" err="1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anguage</a:t>
            </a:r>
            <a:r>
              <a:rPr lang="en-US" b="1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 of instruction</a:t>
            </a:r>
            <a:r>
              <a:rPr lang="en-US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: besides to Czech, more and more courses are offered in English as well as German, French, </a:t>
            </a:r>
            <a:r>
              <a:rPr lang="cs-CZ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and </a:t>
            </a:r>
            <a:r>
              <a:rPr lang="en-US" dirty="0">
                <a:solidFill>
                  <a:prstClr val="black">
                    <a:lumMod val="75000"/>
                  </a:prstClr>
                </a:solidFill>
                <a:ea typeface="Tahoma" pitchFamily="34" charset="0"/>
                <a:cs typeface="Tahoma" pitchFamily="34" charset="0"/>
              </a:rPr>
              <a:t>Russian</a:t>
            </a:r>
          </a:p>
          <a:p>
            <a:pPr marL="320040" lvl="0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Division of HE </a:t>
            </a:r>
            <a:r>
              <a:rPr lang="cs-CZ" dirty="0">
                <a:solidFill>
                  <a:prstClr val="black"/>
                </a:solidFill>
              </a:rPr>
              <a:t>s</a:t>
            </a:r>
            <a:r>
              <a:rPr lang="en-US" dirty="0" err="1">
                <a:solidFill>
                  <a:prstClr val="black"/>
                </a:solidFill>
              </a:rPr>
              <a:t>tudents</a:t>
            </a:r>
            <a:r>
              <a:rPr lang="en-US" dirty="0">
                <a:solidFill>
                  <a:prstClr val="black"/>
                </a:solidFill>
              </a:rPr>
              <a:t> in </a:t>
            </a:r>
            <a:r>
              <a:rPr lang="cs-CZ" dirty="0">
                <a:solidFill>
                  <a:prstClr val="black"/>
                </a:solidFill>
              </a:rPr>
              <a:t>a</a:t>
            </a:r>
            <a:r>
              <a:rPr lang="en-US" dirty="0" err="1">
                <a:solidFill>
                  <a:prstClr val="black"/>
                </a:solidFill>
              </a:rPr>
              <a:t>ccordance</a:t>
            </a:r>
            <a:r>
              <a:rPr lang="en-US" dirty="0">
                <a:solidFill>
                  <a:prstClr val="black"/>
                </a:solidFill>
              </a:rPr>
              <a:t> with the </a:t>
            </a:r>
            <a:r>
              <a:rPr lang="cs-CZ" dirty="0">
                <a:solidFill>
                  <a:prstClr val="black"/>
                </a:solidFill>
              </a:rPr>
              <a:t>f</a:t>
            </a:r>
            <a:r>
              <a:rPr lang="en-US" dirty="0" err="1">
                <a:solidFill>
                  <a:prstClr val="black"/>
                </a:solidFill>
              </a:rPr>
              <a:t>ields</a:t>
            </a:r>
            <a:r>
              <a:rPr lang="en-US" dirty="0">
                <a:solidFill>
                  <a:prstClr val="black"/>
                </a:solidFill>
              </a:rPr>
              <a:t> of </a:t>
            </a:r>
            <a:r>
              <a:rPr lang="cs-CZ" dirty="0">
                <a:solidFill>
                  <a:prstClr val="black"/>
                </a:solidFill>
              </a:rPr>
              <a:t>s</a:t>
            </a:r>
            <a:r>
              <a:rPr lang="en-US" dirty="0" err="1">
                <a:solidFill>
                  <a:prstClr val="black"/>
                </a:solidFill>
              </a:rPr>
              <a:t>tudy</a:t>
            </a: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marL="320040" lvl="0" indent="-320040" fontAlgn="auto">
              <a:spcAft>
                <a:spcPts val="0"/>
              </a:spcAft>
              <a:buClr>
                <a:srgbClr val="418E96"/>
              </a:buClr>
              <a:buSzPct val="85000"/>
              <a:buFont typeface="Arial" pitchFamily="34" charset="0"/>
              <a:buChar char="•"/>
              <a:defRPr/>
            </a:pPr>
            <a:endParaRPr lang="en-US" dirty="0">
              <a:solidFill>
                <a:prstClr val="black">
                  <a:lumMod val="75000"/>
                </a:prstClr>
              </a:solidFill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010" y="3717032"/>
            <a:ext cx="348400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flieglt\Desktop\mm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469" y="3986187"/>
            <a:ext cx="180975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78514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Public funding of HE – final data of year 2014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b="1" dirty="0" err="1" smtClean="0"/>
              <a:t>Approx</a:t>
            </a:r>
            <a:r>
              <a:rPr lang="cs-CZ" b="1" dirty="0" smtClean="0"/>
              <a:t>. 72 % of HEIs </a:t>
            </a:r>
            <a:r>
              <a:rPr lang="cs-CZ" b="1" dirty="0" err="1" smtClean="0"/>
              <a:t>income</a:t>
            </a:r>
            <a:r>
              <a:rPr lang="cs-CZ" b="1" dirty="0" smtClean="0"/>
              <a:t> from public </a:t>
            </a:r>
            <a:r>
              <a:rPr lang="cs-CZ" b="1" dirty="0" err="1" smtClean="0"/>
              <a:t>sources</a:t>
            </a:r>
            <a:endParaRPr lang="cs-CZ" b="1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Total sum of </a:t>
            </a:r>
            <a:r>
              <a:rPr lang="en-US" b="1" dirty="0" err="1" smtClean="0"/>
              <a:t>MEYS´grant</a:t>
            </a:r>
            <a:r>
              <a:rPr lang="en-US" b="1" dirty="0" smtClean="0"/>
              <a:t>: 		35 355 mil. CZK / 1 285, 6 mil. EUR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Educational grant : 		21 667 mil. CZK</a:t>
            </a:r>
            <a:r>
              <a:rPr lang="cs-CZ" dirty="0" smtClean="0"/>
              <a:t> / 787,89 mil. EUR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Research and Development:       13 688 mil. CZK </a:t>
            </a:r>
            <a:r>
              <a:rPr lang="cs-CZ" dirty="0" smtClean="0"/>
              <a:t>/ 497, 74 mil. EUR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				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Share HEIs funding/</a:t>
            </a:r>
            <a:r>
              <a:rPr lang="cs-CZ" dirty="0" smtClean="0"/>
              <a:t>G</a:t>
            </a:r>
            <a:r>
              <a:rPr lang="en-US" dirty="0" smtClean="0"/>
              <a:t>DP</a:t>
            </a:r>
            <a:r>
              <a:rPr lang="cs-CZ" dirty="0" smtClean="0"/>
              <a:t>	1,2 % (OECD 1,4%) in 2011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Planned funding in year 2015: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Total sum of MEYS</a:t>
            </a:r>
            <a:r>
              <a:rPr lang="cs-CZ" b="1" dirty="0" smtClean="0"/>
              <a:t> </a:t>
            </a:r>
            <a:r>
              <a:rPr lang="en-US" b="1" dirty="0" smtClean="0"/>
              <a:t>grant: 		38 718 mil. CZK/	 1 407  mil. EUR*)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Educational grant : 		21 491 mil. CZK / 	 781,5  mil. EUR</a:t>
            </a:r>
          </a:p>
          <a:p>
            <a:pPr marL="0" indent="0">
              <a:buNone/>
            </a:pPr>
            <a:r>
              <a:rPr lang="en-US" dirty="0" smtClean="0"/>
              <a:t>Research and Development:       	17 227 mil. CZK /  626,4  mil. EUR*)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600" dirty="0" smtClean="0"/>
              <a:t>*) Note: This includes R &amp; D funding outside HEI funding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58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 fontScale="925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500" dirty="0" smtClean="0">
                <a:solidFill>
                  <a:schemeClr val="accent1"/>
                </a:solidFill>
                <a:ea typeface="Calibri"/>
                <a:cs typeface="Calibri"/>
              </a:rPr>
              <a:t>Background</a:t>
            </a:r>
            <a:r>
              <a:rPr lang="en-US" sz="3500" dirty="0" smtClean="0">
                <a:solidFill>
                  <a:schemeClr val="accent1"/>
                </a:solidFill>
                <a:ea typeface="Calibri"/>
                <a:cs typeface="Calibri"/>
              </a:rPr>
              <a:t> of current HE funding system </a:t>
            </a:r>
            <a:endParaRPr lang="en-US" sz="3500" dirty="0" smtClean="0">
              <a:solidFill>
                <a:schemeClr val="accent1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a typeface="Calibri"/>
                <a:cs typeface="Calibri"/>
              </a:rPr>
              <a:t>In 1990 only 7,2 % of population had completed HE, in 2001 it was 8,9%. </a:t>
            </a:r>
            <a:endParaRPr lang="en-US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u="sng" dirty="0" smtClean="0">
                <a:ea typeface="Calibri"/>
                <a:cs typeface="Calibri"/>
              </a:rPr>
              <a:t>Widening access </a:t>
            </a:r>
            <a:r>
              <a:rPr lang="en-US" dirty="0" smtClean="0">
                <a:ea typeface="Calibri"/>
                <a:cs typeface="Calibri"/>
              </a:rPr>
              <a:t>to HE had been set in 2001 as a primary goal of the HE system (however this process had already started before „spontaneously“: in 1995 only 10 % of 20-29 year olds had been enrolled in HE, in 2000 it was 15 %).</a:t>
            </a:r>
            <a:endParaRPr lang="en-US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a typeface="Calibri"/>
                <a:cs typeface="Calibri"/>
              </a:rPr>
              <a:t>To meet this goal, the funding system had been focused exclusively on per capita funding in its institutional funding grant (80 % of the MEYS grant to HEIs).</a:t>
            </a:r>
            <a:endParaRPr lang="en-US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a typeface="Calibri"/>
                <a:cs typeface="Calibri"/>
              </a:rPr>
              <a:t>In 2009 the number of newly enrolled students in HE has doubled in comparison with 2001 (and the proportion of 20-25 year olds enrolled in HE has become comparable to the average of OECD countries).</a:t>
            </a:r>
            <a:r>
              <a:rPr lang="cs-CZ" dirty="0" smtClean="0">
                <a:ea typeface="Calibri"/>
                <a:cs typeface="Calibri"/>
              </a:rPr>
              <a:t> </a:t>
            </a:r>
            <a:endParaRPr lang="cs-CZ" altLang="cs-CZ" sz="2400" dirty="0">
              <a:solidFill>
                <a:prstClr val="black"/>
              </a:solidFill>
            </a:endParaRPr>
          </a:p>
          <a:p>
            <a:pPr lvl="2" eaLnBrk="0" hangingPunct="0"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marL="914400" lvl="2" indent="0" eaLnBrk="0" hangingPunct="0">
              <a:buNone/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055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 smtClean="0">
                <a:solidFill>
                  <a:schemeClr val="accent1"/>
                </a:solidFill>
                <a:ea typeface="Calibri"/>
                <a:cs typeface="Calibri"/>
              </a:rPr>
              <a:t>Background</a:t>
            </a:r>
            <a:r>
              <a:rPr lang="en-US" sz="3200" dirty="0" smtClean="0">
                <a:solidFill>
                  <a:schemeClr val="accent1"/>
                </a:solidFill>
                <a:ea typeface="Calibri"/>
                <a:cs typeface="Calibri"/>
              </a:rPr>
              <a:t> of current HE funding system </a:t>
            </a:r>
            <a:endParaRPr lang="en-US" sz="3200" dirty="0" smtClean="0">
              <a:solidFill>
                <a:schemeClr val="accent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/>
              <a:buChar char=""/>
            </a:pPr>
            <a:endParaRPr lang="en-US" sz="1600" dirty="0" smtClean="0">
              <a:ea typeface="Calibri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/>
              <a:buChar char=""/>
            </a:pPr>
            <a:r>
              <a:rPr lang="en-US" dirty="0" smtClean="0">
                <a:ea typeface="Calibri"/>
                <a:cs typeface="Calibri"/>
              </a:rPr>
              <a:t>Rapid expansion became perceived as a threat to the quality of HE in the Czech republic. A new goal has been set: to </a:t>
            </a:r>
            <a:r>
              <a:rPr lang="en-US" u="sng" dirty="0" smtClean="0">
                <a:ea typeface="Calibri"/>
                <a:cs typeface="Calibri"/>
              </a:rPr>
              <a:t>promote </a:t>
            </a:r>
            <a:r>
              <a:rPr lang="en-US" b="1" u="sng" dirty="0" smtClean="0">
                <a:ea typeface="Calibri"/>
                <a:cs typeface="Calibri"/>
              </a:rPr>
              <a:t>quality</a:t>
            </a:r>
            <a:r>
              <a:rPr lang="en-US" u="sng" dirty="0" smtClean="0">
                <a:ea typeface="Calibri"/>
                <a:cs typeface="Calibri"/>
              </a:rPr>
              <a:t> </a:t>
            </a:r>
            <a:r>
              <a:rPr lang="en-US" dirty="0" smtClean="0">
                <a:ea typeface="Calibri"/>
                <a:cs typeface="Calibri"/>
              </a:rPr>
              <a:t>of HE and to allow for its greater diversification.</a:t>
            </a:r>
            <a:endParaRPr lang="cs-CZ" dirty="0" smtClean="0"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dirty="0" smtClean="0">
              <a:ea typeface="Calibri"/>
              <a:cs typeface="Calibri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/>
              <a:buChar char=""/>
            </a:pPr>
            <a:r>
              <a:rPr lang="en-US" dirty="0" smtClean="0">
                <a:ea typeface="Calibri"/>
                <a:cs typeface="Calibri"/>
              </a:rPr>
              <a:t>Since 2010 the </a:t>
            </a:r>
            <a:r>
              <a:rPr lang="en-US" u="sng" dirty="0" smtClean="0">
                <a:ea typeface="Calibri"/>
                <a:cs typeface="Calibri"/>
              </a:rPr>
              <a:t>institutional funding grant</a:t>
            </a:r>
            <a:r>
              <a:rPr lang="en-US" dirty="0" smtClean="0">
                <a:ea typeface="Calibri"/>
                <a:cs typeface="Calibri"/>
              </a:rPr>
              <a:t> of MEYS has been divided not only on the basis of per capita indicators (</a:t>
            </a:r>
            <a:r>
              <a:rPr lang="en-US" u="sng" dirty="0" smtClean="0">
                <a:ea typeface="Calibri"/>
                <a:cs typeface="Calibri"/>
              </a:rPr>
              <a:t>part “A“)</a:t>
            </a:r>
            <a:r>
              <a:rPr lang="en-US" dirty="0" smtClean="0">
                <a:ea typeface="Calibri"/>
                <a:cs typeface="Calibri"/>
              </a:rPr>
              <a:t> but also according to the performance and quality of HEI’s activities (</a:t>
            </a:r>
            <a:r>
              <a:rPr lang="en-US" u="sng" dirty="0" smtClean="0">
                <a:ea typeface="Calibri"/>
                <a:cs typeface="Calibri"/>
              </a:rPr>
              <a:t>part „K“).</a:t>
            </a:r>
            <a:endParaRPr lang="en-US" dirty="0" smtClean="0"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6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515259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1421</TotalTime>
  <Words>1093</Words>
  <Application>Microsoft Office PowerPoint</Application>
  <PresentationFormat>Předvádění na obrazovce (4:3)</PresentationFormat>
  <Paragraphs>164</Paragraphs>
  <Slides>19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pwp_msmt</vt:lpstr>
      <vt:lpstr>Higher Education Funding in the Czech Republic  Higher Education Department Ministry of Education, Youth and Sports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Performance-based funding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Karolína</cp:lastModifiedBy>
  <cp:revision>128</cp:revision>
  <cp:lastPrinted>2015-10-09T17:37:55Z</cp:lastPrinted>
  <dcterms:created xsi:type="dcterms:W3CDTF">2015-03-10T10:27:08Z</dcterms:created>
  <dcterms:modified xsi:type="dcterms:W3CDTF">2015-10-13T04:04:20Z</dcterms:modified>
</cp:coreProperties>
</file>