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88" r:id="rId4"/>
    <p:sldId id="298" r:id="rId5"/>
    <p:sldId id="297" r:id="rId6"/>
    <p:sldId id="295" r:id="rId7"/>
    <p:sldId id="299" r:id="rId8"/>
    <p:sldId id="308" r:id="rId9"/>
    <p:sldId id="282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610" autoAdjust="0"/>
    <p:restoredTop sz="95596" autoAdjust="0"/>
  </p:normalViewPr>
  <p:slideViewPr>
    <p:cSldViewPr>
      <p:cViewPr>
        <p:scale>
          <a:sx n="95" d="100"/>
          <a:sy n="95" d="100"/>
        </p:scale>
        <p:origin x="-1256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E3C420-1DB2-4929-9008-6A958D95A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7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F2803-9E52-4CF9-B4D5-772CDFFA6E5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31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A25F7-FE1E-4907-9D2C-47D2F188B37B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91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A25F7-FE1E-4907-9D2C-47D2F188B37B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31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3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3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3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3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3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EE63C4-D801-483D-AAE2-17F0E9240A4A}" type="slidenum">
              <a:rPr lang="en-GB" altLang="cs-CZ"/>
              <a:pPr eaLnBrk="1" hangingPunct="1">
                <a:spcBef>
                  <a:spcPct val="0"/>
                </a:spcBef>
              </a:pPr>
              <a:t>7</a:t>
            </a:fld>
            <a:endParaRPr lang="en-GB" alt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Update: May 2014</a:t>
            </a:r>
          </a:p>
          <a:p>
            <a:pPr eaLnBrk="1" hangingPunct="1"/>
            <a:r>
              <a:rPr lang="cs-CZ" altLang="cs-CZ" smtClean="0"/>
              <a:t>Author: Bradacova</a:t>
            </a:r>
            <a:endParaRPr lang="en-GB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1270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A25F7-FE1E-4907-9D2C-47D2F188B37B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99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76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362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cs-CZ" noProof="0" smtClean="0"/>
              <a:t>Kliknutím lze upravit styl předlohy.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60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77000" y="1524000"/>
            <a:ext cx="1828800" cy="5029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90600" y="1524000"/>
            <a:ext cx="5334000" cy="5029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9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0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0828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90600" y="22860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38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06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76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0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5202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2921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860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124744"/>
            <a:ext cx="7776864" cy="68580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b="1" dirty="0" smtClean="0"/>
              <a:t>Czech </a:t>
            </a:r>
            <a:r>
              <a:rPr lang="en-US" b="1" dirty="0" smtClean="0"/>
              <a:t>IT Landscape</a:t>
            </a:r>
            <a:endParaRPr lang="cs-CZ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1916832"/>
            <a:ext cx="4648200" cy="634752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cs-CZ" sz="3000" dirty="0" smtClean="0">
                <a:latin typeface="Calibri" pitchFamily="34" charset="0"/>
                <a:cs typeface="Calibri" pitchFamily="34" charset="0"/>
              </a:rPr>
              <a:t>Michal Zalesak, MBA</a:t>
            </a:r>
          </a:p>
          <a:p>
            <a:pPr>
              <a:spcBef>
                <a:spcPts val="0"/>
              </a:spcBef>
            </a:pPr>
            <a:r>
              <a:rPr lang="cs-CZ" sz="3000" dirty="0" err="1" smtClean="0">
                <a:latin typeface="Calibri" pitchFamily="34" charset="0"/>
                <a:cs typeface="Calibri" pitchFamily="34" charset="0"/>
              </a:rPr>
              <a:t>Executive</a:t>
            </a:r>
            <a:r>
              <a:rPr lang="cs-CZ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000" dirty="0" err="1" smtClean="0">
                <a:latin typeface="Calibri" pitchFamily="34" charset="0"/>
                <a:cs typeface="Calibri" pitchFamily="34" charset="0"/>
              </a:rPr>
              <a:t>Director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29842"/>
            <a:ext cx="2736304" cy="1539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71711"/>
            <a:ext cx="6934200" cy="715963"/>
          </a:xfrm>
        </p:spPr>
        <p:txBody>
          <a:bodyPr/>
          <a:lstStyle/>
          <a:p>
            <a:r>
              <a:rPr lang="en-US" sz="3400" b="1" dirty="0" smtClean="0"/>
              <a:t>Czech ICT Alliance</a:t>
            </a:r>
            <a:r>
              <a:rPr lang="cs-CZ" sz="3400" b="1" dirty="0" smtClean="0"/>
              <a:t> – </a:t>
            </a:r>
            <a:r>
              <a:rPr lang="cs-CZ" sz="3400" b="1" dirty="0" err="1" smtClean="0"/>
              <a:t>about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us</a:t>
            </a:r>
            <a:endParaRPr lang="en-US" sz="34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28800"/>
            <a:ext cx="6623248" cy="43204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Founded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in 2005</a:t>
            </a:r>
          </a:p>
          <a:p>
            <a:pPr>
              <a:lnSpc>
                <a:spcPct val="80000"/>
              </a:lnSpc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180+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members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small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multinationals</a:t>
            </a:r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fficial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ICT alliance of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CzechTrade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national TPA</a:t>
            </a:r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Czech presence at major Europe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events (CeBIT,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TechCrunch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Disrupt)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Start-up promotion events in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CR/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abroad</a:t>
            </a:r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Facilitation of investments into start-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ups (Microsoft Ventures Accelerator Berlin) </a:t>
            </a:r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Active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co-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operation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Czech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embassies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Berlin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) –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foreign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co-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operation</a:t>
            </a:r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20392" r="61672" b="21645"/>
          <a:stretch/>
        </p:blipFill>
        <p:spPr>
          <a:xfrm>
            <a:off x="8374028" y="6064720"/>
            <a:ext cx="940377" cy="9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0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8802"/>
            <a:ext cx="6934200" cy="715963"/>
          </a:xfrm>
        </p:spPr>
        <p:txBody>
          <a:bodyPr/>
          <a:lstStyle/>
          <a:p>
            <a:r>
              <a:rPr lang="en-US" sz="3400" b="1" dirty="0" smtClean="0"/>
              <a:t>How we support </a:t>
            </a:r>
            <a:r>
              <a:rPr lang="en-US" sz="3400" b="1" dirty="0" smtClean="0"/>
              <a:t>CZ start</a:t>
            </a:r>
            <a:r>
              <a:rPr lang="en-US" sz="3400" b="1" dirty="0" smtClean="0"/>
              <a:t>-ups</a:t>
            </a:r>
            <a:endParaRPr lang="en-US" sz="34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628800"/>
            <a:ext cx="6407224" cy="38884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Close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co-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operation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Silicon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Valley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Czech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suppliers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global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customers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dirty="0" err="1" smtClean="0">
                <a:latin typeface="Calibri" pitchFamily="34" charset="0"/>
                <a:cs typeface="Calibri" pitchFamily="34" charset="0"/>
              </a:rPr>
              <a:t>angel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investor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training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dirty="0" err="1" smtClean="0">
                <a:latin typeface="Calibri" pitchFamily="34" charset="0"/>
                <a:cs typeface="Calibri" pitchFamily="34" charset="0"/>
              </a:rPr>
              <a:t>Mentoring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bootcamps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-operation with Microsoft on multiple start-up programs  (students, start-ups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Facilitated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investments: 10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+ start-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ups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Regional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start-up pitch events 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Start-up promotion events USA/JPN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/EU </a:t>
            </a:r>
            <a:br>
              <a:rPr lang="cs-CZ" sz="2800" dirty="0" smtClean="0">
                <a:latin typeface="Calibri" pitchFamily="34" charset="0"/>
                <a:cs typeface="Calibri" pitchFamily="34" charset="0"/>
              </a:rPr>
            </a:br>
            <a:r>
              <a:rPr lang="cs-CZ" sz="2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TechCrunch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  <a:cs typeface="Calibri" pitchFamily="34" charset="0"/>
              </a:rPr>
              <a:t>Disrupt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...)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20392" r="61672" b="21645"/>
          <a:stretch/>
        </p:blipFill>
        <p:spPr>
          <a:xfrm>
            <a:off x="8374028" y="6064720"/>
            <a:ext cx="940377" cy="9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0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15200" cy="715963"/>
          </a:xfrm>
        </p:spPr>
        <p:txBody>
          <a:bodyPr/>
          <a:lstStyle/>
          <a:p>
            <a:pPr algn="r"/>
            <a:r>
              <a:rPr lang="en-US" b="1" dirty="0" smtClean="0"/>
              <a:t>Czech IT: 140 000  jobs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Pct val="105000"/>
              <a:buFont typeface="Wingdings" panose="05000000000000000000" pitchFamily="2" charset="2"/>
              <a:buChar char=""/>
            </a:pPr>
            <a:endParaRPr lang="cs-CZ" dirty="0">
              <a:latin typeface="Calibri" pitchFamily="34" charset="0"/>
            </a:endParaRPr>
          </a:p>
          <a:p>
            <a:pPr>
              <a:lnSpc>
                <a:spcPct val="80000"/>
              </a:lnSpc>
              <a:buSzPct val="105000"/>
              <a:buFont typeface="Wingdings" panose="05000000000000000000" pitchFamily="2" charset="2"/>
              <a:buChar char=""/>
            </a:pPr>
            <a:endParaRPr lang="cs-CZ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SzPct val="105000"/>
              <a:buFont typeface="Wingdings" panose="05000000000000000000" pitchFamily="2" charset="2"/>
              <a:buChar char=""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20392" r="61672" b="21645"/>
          <a:stretch/>
        </p:blipFill>
        <p:spPr>
          <a:xfrm>
            <a:off x="8374028" y="6064720"/>
            <a:ext cx="940377" cy="908451"/>
          </a:xfrm>
          <a:prstGeom prst="rect">
            <a:avLst/>
          </a:prstGeom>
        </p:spPr>
      </p:pic>
      <p:pic>
        <p:nvPicPr>
          <p:cNvPr id="6" name="Picture 3" descr="Key Companie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6994"/>
            <a:ext cx="8100392" cy="51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8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814" y="332656"/>
            <a:ext cx="7315200" cy="715963"/>
          </a:xfrm>
        </p:spPr>
        <p:txBody>
          <a:bodyPr/>
          <a:lstStyle/>
          <a:p>
            <a:pPr algn="r"/>
            <a:r>
              <a:rPr lang="cs-CZ" sz="3600" b="1" dirty="0" err="1" smtClean="0"/>
              <a:t>Regional</a:t>
            </a:r>
            <a:r>
              <a:rPr lang="cs-CZ" sz="3600" b="1" dirty="0" smtClean="0"/>
              <a:t> map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IT </a:t>
            </a:r>
            <a:r>
              <a:rPr lang="cs-CZ" sz="3600" b="1" dirty="0" err="1" smtClean="0"/>
              <a:t>salaries</a:t>
            </a:r>
            <a:endParaRPr lang="cs-CZ" sz="3600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531578"/>
              </p:ext>
            </p:extLst>
          </p:nvPr>
        </p:nvGraphicFramePr>
        <p:xfrm>
          <a:off x="395536" y="2224240"/>
          <a:ext cx="3824014" cy="446394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14157"/>
                <a:gridCol w="2009857"/>
              </a:tblGrid>
              <a:tr h="8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Region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effectLst/>
                        </a:rPr>
                        <a:t>Regional</a:t>
                      </a:r>
                      <a:endParaRPr lang="cs-CZ" sz="2400" dirty="0" smtClean="0">
                        <a:effectLst/>
                      </a:endParaRPr>
                    </a:p>
                    <a:p>
                      <a:r>
                        <a:rPr lang="cs-CZ" sz="2400" dirty="0" err="1" smtClean="0">
                          <a:effectLst/>
                        </a:rPr>
                        <a:t>Differences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0%</a:t>
                      </a:r>
                      <a:endParaRPr lang="cs-CZ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Prague</a:t>
                      </a:r>
                      <a:endParaRPr lang="cs-CZ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22%</a:t>
                      </a:r>
                      <a:endParaRPr lang="cs-CZ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effectLst/>
                        </a:rPr>
                        <a:t>Pilsen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-16%</a:t>
                      </a:r>
                      <a:endParaRPr lang="cs-CZ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7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Hradec </a:t>
                      </a:r>
                      <a:r>
                        <a:rPr lang="cs-CZ" sz="2400" dirty="0" err="1" smtClean="0">
                          <a:effectLst/>
                        </a:rPr>
                        <a:t>Kralove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-25%</a:t>
                      </a:r>
                      <a:endParaRPr lang="cs-CZ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7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South</a:t>
                      </a:r>
                      <a:r>
                        <a:rPr lang="cs-CZ" sz="2400" dirty="0">
                          <a:effectLst/>
                        </a:rPr>
                        <a:t>-</a:t>
                      </a:r>
                      <a:r>
                        <a:rPr lang="cs-CZ" sz="2400" dirty="0" smtClean="0">
                          <a:effectLst/>
                        </a:rPr>
                        <a:t>Moravia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0%</a:t>
                      </a:r>
                      <a:endParaRPr lang="cs-CZ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Olomouc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-34%</a:t>
                      </a:r>
                      <a:endParaRPr lang="cs-CZ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7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Moravian-</a:t>
                      </a:r>
                      <a:r>
                        <a:rPr lang="cs-CZ" sz="2400" dirty="0" err="1" smtClean="0">
                          <a:effectLst/>
                        </a:rPr>
                        <a:t>Silesia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-15%</a:t>
                      </a:r>
                      <a:endParaRPr lang="cs-CZ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20392" r="61672" b="21645"/>
          <a:stretch/>
        </p:blipFill>
        <p:spPr>
          <a:xfrm>
            <a:off x="8374028" y="6064720"/>
            <a:ext cx="940377" cy="908451"/>
          </a:xfrm>
          <a:prstGeom prst="rect">
            <a:avLst/>
          </a:prstGeom>
        </p:spPr>
      </p:pic>
      <p:pic>
        <p:nvPicPr>
          <p:cNvPr id="6148" name="Picture 4" descr="http://www.czechinvest.org/data/imgs/00174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50" y="2924944"/>
            <a:ext cx="4924450" cy="29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7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20392" r="61672" b="21645"/>
          <a:stretch/>
        </p:blipFill>
        <p:spPr>
          <a:xfrm>
            <a:off x="8374028" y="6064720"/>
            <a:ext cx="940377" cy="90845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88022"/>
            <a:ext cx="968017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3400" b="1" dirty="0" smtClean="0">
                <a:latin typeface="+mj-lt"/>
                <a:ea typeface="+mj-ea"/>
                <a:cs typeface="+mj-cs"/>
              </a:rPr>
              <a:t>             Gross </a:t>
            </a:r>
            <a:r>
              <a:rPr lang="cs-CZ" altLang="cs-CZ" sz="3400" b="1" dirty="0" err="1" smtClean="0">
                <a:latin typeface="+mj-lt"/>
                <a:ea typeface="+mj-ea"/>
                <a:cs typeface="+mj-cs"/>
              </a:rPr>
              <a:t>Average</a:t>
            </a:r>
            <a:r>
              <a:rPr lang="cs-CZ" altLang="cs-CZ" sz="34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altLang="cs-CZ" sz="3400" b="1" dirty="0" err="1" smtClean="0">
                <a:latin typeface="+mj-lt"/>
                <a:ea typeface="+mj-ea"/>
                <a:cs typeface="+mj-cs"/>
              </a:rPr>
              <a:t>Salaries</a:t>
            </a:r>
            <a:r>
              <a:rPr lang="cs-CZ" altLang="cs-CZ" sz="3400" b="1" dirty="0" smtClean="0">
                <a:latin typeface="+mj-lt"/>
                <a:ea typeface="+mj-ea"/>
                <a:cs typeface="+mj-cs"/>
              </a:rPr>
              <a:t> – IT </a:t>
            </a:r>
            <a:r>
              <a:rPr lang="cs-CZ" altLang="cs-CZ" sz="3400" b="1" dirty="0" err="1" smtClean="0">
                <a:latin typeface="+mj-lt"/>
                <a:ea typeface="+mj-ea"/>
                <a:cs typeface="+mj-cs"/>
              </a:rPr>
              <a:t>jobs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rcRect t="18268" b="18268"/>
          <a:stretch>
            <a:fillRect/>
          </a:stretch>
        </p:blipFill>
        <p:spPr/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901700"/>
            <a:ext cx="5499100" cy="50546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87527"/>
              </p:ext>
            </p:extLst>
          </p:nvPr>
        </p:nvGraphicFramePr>
        <p:xfrm>
          <a:off x="251520" y="1584960"/>
          <a:ext cx="8640959" cy="5273040"/>
        </p:xfrm>
        <a:graphic>
          <a:graphicData uri="http://schemas.openxmlformats.org/drawingml/2006/table">
            <a:tbl>
              <a:tblPr/>
              <a:tblGrid>
                <a:gridCol w="4166177"/>
                <a:gridCol w="1812876"/>
                <a:gridCol w="1330953"/>
                <a:gridCol w="1330953"/>
              </a:tblGrid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Programmer/Analyst (Graduate)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1 273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1 091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Help Desk - 1st line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1 018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1 273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1 055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Application Specialist - 2nd and 3rd line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1 273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2 036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1 636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Systems analyst/QA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1 273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2 545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1 636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Developer/Programmer - JAVA/.NET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1 600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3 455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2 182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Administrator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1 273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2 182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1 818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 Analyst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1 455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3 091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2 036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Technology/Business Consultant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1 636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3 091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2 364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Manager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2 000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3 636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2 727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Manager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1 818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2 545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Architect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2 182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3 455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2 909 EUR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11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6" descr="loga univerz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7700"/>
            <a:ext cx="68087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6660232" y="5157192"/>
            <a:ext cx="2483768" cy="1435596"/>
          </a:xfrm>
          <a:prstGeom prst="rect">
            <a:avLst/>
          </a:prstGeom>
          <a:noFill/>
          <a:ln w="9525">
            <a:solidFill>
              <a:srgbClr val="2C3F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u="sng" dirty="0">
                <a:solidFill>
                  <a:srgbClr val="D124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SOUTH MORAVIA</a:t>
            </a:r>
            <a:endParaRPr lang="cs-CZ" altLang="cs-CZ" b="1" u="sng" dirty="0">
              <a:solidFill>
                <a:srgbClr val="D12435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dirty="0">
                <a:solidFill>
                  <a:srgbClr val="072B5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Students:</a:t>
            </a:r>
            <a:r>
              <a:rPr lang="cs-CZ" altLang="cs-CZ" b="1" dirty="0">
                <a:solidFill>
                  <a:srgbClr val="072B5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9,725</a:t>
            </a:r>
            <a:endParaRPr lang="cs-CZ" altLang="cs-CZ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dirty="0">
                <a:solidFill>
                  <a:srgbClr val="7F4E1B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Graduates:</a:t>
            </a:r>
            <a:r>
              <a:rPr lang="cs-CZ" altLang="cs-CZ" b="1" dirty="0">
                <a:solidFill>
                  <a:srgbClr val="7F4E1B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2,363</a:t>
            </a:r>
            <a:endParaRPr lang="en-US" altLang="cs-CZ" sz="5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-400050" y="-1085850"/>
            <a:ext cx="1841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GB" altLang="cs-CZ" sz="1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cs-CZ" altLang="cs-CZ" sz="11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-400050" y="-307975"/>
            <a:ext cx="184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100">
                <a:latin typeface="Times New Roman" panose="02020603050405020304" pitchFamily="18" charset="0"/>
              </a:rPr>
              <a:t/>
            </a:r>
            <a:br>
              <a:rPr lang="cs-CZ" altLang="cs-CZ" sz="1100">
                <a:latin typeface="Times New Roman" panose="02020603050405020304" pitchFamily="18" charset="0"/>
              </a:rPr>
            </a:b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4831" name="Text Box 17"/>
          <p:cNvSpPr txBox="1">
            <a:spLocks noChangeArrowheads="1"/>
          </p:cNvSpPr>
          <p:nvPr/>
        </p:nvSpPr>
        <p:spPr bwMode="auto">
          <a:xfrm>
            <a:off x="210983" y="6155308"/>
            <a:ext cx="4967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altLang="ja-JP" sz="1000" b="1" dirty="0">
                <a:solidFill>
                  <a:srgbClr val="072B51"/>
                </a:solidFill>
                <a:latin typeface="+mn-lt"/>
                <a:ea typeface="MS PGothic" pitchFamily="34" charset="-128"/>
                <a:cs typeface="Arial" charset="0"/>
              </a:rPr>
              <a:t>Source</a:t>
            </a:r>
            <a:r>
              <a:rPr lang="cs-CZ" altLang="ja-JP" sz="1000" dirty="0">
                <a:solidFill>
                  <a:srgbClr val="072B51"/>
                </a:solidFill>
                <a:latin typeface="+mn-lt"/>
                <a:ea typeface="MS PGothic" pitchFamily="34" charset="-128"/>
                <a:cs typeface="Arial" charset="0"/>
              </a:rPr>
              <a:t>: Ministry </a:t>
            </a:r>
            <a:r>
              <a:rPr lang="cs-CZ" altLang="ja-JP" sz="1000" dirty="0" err="1">
                <a:solidFill>
                  <a:srgbClr val="072B51"/>
                </a:solidFill>
                <a:latin typeface="+mn-lt"/>
                <a:ea typeface="MS PGothic" pitchFamily="34" charset="-128"/>
                <a:cs typeface="Arial" charset="0"/>
              </a:rPr>
              <a:t>of</a:t>
            </a:r>
            <a:r>
              <a:rPr lang="cs-CZ" altLang="ja-JP" sz="1000" dirty="0">
                <a:solidFill>
                  <a:srgbClr val="072B51"/>
                </a:solidFill>
                <a:latin typeface="+mn-lt"/>
                <a:ea typeface="MS PGothic" pitchFamily="34" charset="-128"/>
                <a:cs typeface="Arial" charset="0"/>
              </a:rPr>
              <a:t> </a:t>
            </a:r>
            <a:r>
              <a:rPr lang="cs-CZ" altLang="ja-JP" sz="1000" dirty="0" err="1">
                <a:solidFill>
                  <a:srgbClr val="072B51"/>
                </a:solidFill>
                <a:latin typeface="+mn-lt"/>
                <a:ea typeface="MS PGothic" pitchFamily="34" charset="-128"/>
                <a:cs typeface="Arial" charset="0"/>
              </a:rPr>
              <a:t>Education</a:t>
            </a:r>
            <a:r>
              <a:rPr lang="cs-CZ" altLang="ja-JP" sz="1000" dirty="0">
                <a:solidFill>
                  <a:srgbClr val="072B51"/>
                </a:solidFill>
                <a:latin typeface="+mn-lt"/>
                <a:ea typeface="MS PGothic" pitchFamily="34" charset="-128"/>
                <a:cs typeface="Arial" charset="0"/>
              </a:rPr>
              <a:t>, </a:t>
            </a:r>
            <a:r>
              <a:rPr lang="cs-CZ" altLang="ja-JP" sz="1000" dirty="0" err="1">
                <a:solidFill>
                  <a:srgbClr val="072B51"/>
                </a:solidFill>
                <a:latin typeface="+mn-lt"/>
                <a:ea typeface="MS PGothic" pitchFamily="34" charset="-128"/>
                <a:cs typeface="Arial" charset="0"/>
              </a:rPr>
              <a:t>Youth</a:t>
            </a:r>
            <a:r>
              <a:rPr lang="cs-CZ" altLang="ja-JP" sz="1000" dirty="0">
                <a:solidFill>
                  <a:srgbClr val="072B51"/>
                </a:solidFill>
                <a:latin typeface="+mn-lt"/>
                <a:ea typeface="MS PGothic" pitchFamily="34" charset="-128"/>
                <a:cs typeface="Arial" charset="0"/>
              </a:rPr>
              <a:t> and Sport, 2014</a:t>
            </a:r>
          </a:p>
          <a:p>
            <a:pPr>
              <a:defRPr/>
            </a:pPr>
            <a:r>
              <a:rPr lang="cs-CZ" sz="1000" b="1" noProof="1">
                <a:solidFill>
                  <a:srgbClr val="072B51"/>
                </a:solidFill>
                <a:latin typeface="Arial" charset="0"/>
              </a:rPr>
              <a:t>Note</a:t>
            </a:r>
            <a:r>
              <a:rPr lang="cs-CZ" sz="1000" noProof="1">
                <a:solidFill>
                  <a:srgbClr val="072B51"/>
                </a:solidFill>
                <a:latin typeface="Arial" charset="0"/>
              </a:rPr>
              <a:t>: according to the selected educational fields</a:t>
            </a:r>
          </a:p>
          <a:p>
            <a:pPr>
              <a:defRPr/>
            </a:pPr>
            <a:endParaRPr lang="en-US" altLang="ja-JP" sz="1000" b="1" dirty="0">
              <a:solidFill>
                <a:srgbClr val="000000"/>
              </a:solidFill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23566" name="Text Box 43"/>
          <p:cNvSpPr txBox="1">
            <a:spLocks noChangeArrowheads="1"/>
          </p:cNvSpPr>
          <p:nvPr/>
        </p:nvSpPr>
        <p:spPr bwMode="auto">
          <a:xfrm>
            <a:off x="1907704" y="4221088"/>
            <a:ext cx="2376264" cy="1152128"/>
          </a:xfrm>
          <a:prstGeom prst="rect">
            <a:avLst/>
          </a:prstGeom>
          <a:noFill/>
          <a:ln w="9525">
            <a:solidFill>
              <a:srgbClr val="2C3F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u="sng" dirty="0">
                <a:solidFill>
                  <a:srgbClr val="D12435"/>
                </a:solidFill>
                <a:cs typeface="Arial" panose="020B0604020202020204" pitchFamily="34" charset="0"/>
              </a:rPr>
              <a:t>PRAGUE</a:t>
            </a:r>
            <a:r>
              <a:rPr lang="en-US" altLang="cs-CZ" b="1" u="sng" dirty="0">
                <a:solidFill>
                  <a:srgbClr val="D124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REGION</a:t>
            </a:r>
            <a:endParaRPr lang="cs-CZ" altLang="cs-CZ" b="1" u="sng" dirty="0">
              <a:solidFill>
                <a:srgbClr val="D12435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dirty="0">
                <a:solidFill>
                  <a:srgbClr val="072B51"/>
                </a:solidFill>
                <a:cs typeface="Times New Roman" panose="02020603050405020304" pitchFamily="18" charset="0"/>
              </a:rPr>
              <a:t>Students:</a:t>
            </a:r>
            <a:r>
              <a:rPr lang="cs-CZ" altLang="cs-CZ" b="1" dirty="0">
                <a:solidFill>
                  <a:srgbClr val="072B51"/>
                </a:solidFill>
                <a:cs typeface="Times New Roman" panose="02020603050405020304" pitchFamily="18" charset="0"/>
              </a:rPr>
              <a:t>   12,071</a:t>
            </a:r>
            <a:endParaRPr lang="cs-CZ" altLang="cs-CZ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dirty="0">
                <a:solidFill>
                  <a:srgbClr val="7F4E1B"/>
                </a:solidFill>
                <a:cs typeface="Times New Roman" panose="02020603050405020304" pitchFamily="18" charset="0"/>
              </a:rPr>
              <a:t>Graduates:</a:t>
            </a:r>
            <a:r>
              <a:rPr lang="cs-CZ" altLang="cs-CZ" b="1" dirty="0">
                <a:solidFill>
                  <a:srgbClr val="7F4E1B"/>
                </a:solidFill>
                <a:cs typeface="Times New Roman" panose="02020603050405020304" pitchFamily="18" charset="0"/>
              </a:rPr>
              <a:t>   2,541</a:t>
            </a:r>
            <a:endParaRPr lang="en-US" altLang="cs-CZ" dirty="0">
              <a:latin typeface="Times New Roman" panose="02020603050405020304" pitchFamily="18" charset="0"/>
            </a:endParaRPr>
          </a:p>
        </p:txBody>
      </p:sp>
      <p:sp>
        <p:nvSpPr>
          <p:cNvPr id="23567" name="Text Box 46"/>
          <p:cNvSpPr txBox="1">
            <a:spLocks noChangeArrowheads="1"/>
          </p:cNvSpPr>
          <p:nvPr/>
        </p:nvSpPr>
        <p:spPr bwMode="auto">
          <a:xfrm>
            <a:off x="6156176" y="1916832"/>
            <a:ext cx="2987824" cy="1584176"/>
          </a:xfrm>
          <a:prstGeom prst="rect">
            <a:avLst/>
          </a:prstGeom>
          <a:noFill/>
          <a:ln w="28575">
            <a:solidFill>
              <a:srgbClr val="D1243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solidFill>
                  <a:srgbClr val="D12435"/>
                </a:solidFill>
                <a:cs typeface="Arial" panose="020B0604020202020204" pitchFamily="34" charset="0"/>
              </a:rPr>
              <a:t>CZECH REPUBLIC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solidFill>
                  <a:srgbClr val="072B5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Students:</a:t>
            </a:r>
            <a:r>
              <a:rPr lang="cs-CZ" altLang="cs-CZ" sz="2400" b="1" dirty="0">
                <a:solidFill>
                  <a:srgbClr val="072B5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37,752</a:t>
            </a:r>
            <a:endParaRPr lang="cs-CZ" altLang="cs-CZ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solidFill>
                  <a:srgbClr val="7F4E1B"/>
                </a:solidFill>
                <a:cs typeface="Times New Roman" panose="02020603050405020304" pitchFamily="18" charset="0"/>
              </a:rPr>
              <a:t>Graduates:</a:t>
            </a:r>
            <a:r>
              <a:rPr lang="cs-CZ" altLang="cs-CZ" sz="2400" b="1" dirty="0">
                <a:solidFill>
                  <a:srgbClr val="7F4E1B"/>
                </a:solidFill>
                <a:cs typeface="Times New Roman" panose="02020603050405020304" pitchFamily="18" charset="0"/>
              </a:rPr>
              <a:t>   7,990</a:t>
            </a:r>
            <a:endParaRPr lang="en-US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23568" name="Rectangle 47"/>
          <p:cNvSpPr>
            <a:spLocks noGrp="1" noChangeArrowheads="1"/>
          </p:cNvSpPr>
          <p:nvPr>
            <p:ph type="title"/>
          </p:nvPr>
        </p:nvSpPr>
        <p:spPr>
          <a:xfrm>
            <a:off x="539552" y="297761"/>
            <a:ext cx="9365827" cy="850900"/>
          </a:xfrm>
        </p:spPr>
        <p:txBody>
          <a:bodyPr/>
          <a:lstStyle/>
          <a:p>
            <a:pPr eaLnBrk="1" hangingPunct="1"/>
            <a:r>
              <a:rPr lang="cs-CZ" altLang="cs-CZ" sz="3200" b="1" dirty="0" smtClean="0"/>
              <a:t>Czech IT </a:t>
            </a:r>
            <a:r>
              <a:rPr lang="cs-CZ" altLang="cs-CZ" sz="3200" b="1" dirty="0" smtClean="0"/>
              <a:t>University </a:t>
            </a:r>
            <a:r>
              <a:rPr lang="cs-CZ" altLang="cs-CZ" sz="3200" b="1" dirty="0" err="1" smtClean="0"/>
              <a:t>Students</a:t>
            </a:r>
            <a:r>
              <a:rPr lang="cs-CZ" altLang="cs-CZ" sz="3200" b="1" dirty="0" smtClean="0"/>
              <a:t> </a:t>
            </a:r>
            <a:r>
              <a:rPr lang="en-US" altLang="cs-CZ" sz="3200" b="1" dirty="0" smtClean="0"/>
              <a:t>&amp;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Graduates</a:t>
            </a:r>
            <a:endParaRPr lang="cs-CZ" altLang="cs-CZ" sz="3200" b="1" noProof="1" smtClean="0"/>
          </a:p>
        </p:txBody>
      </p:sp>
    </p:spTree>
    <p:extLst>
      <p:ext uri="{BB962C8B-B14F-4D97-AF65-F5344CB8AC3E}">
        <p14:creationId xmlns:p14="http://schemas.microsoft.com/office/powerpoint/2010/main" val="8107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35280" cy="715963"/>
          </a:xfrm>
        </p:spPr>
        <p:txBody>
          <a:bodyPr/>
          <a:lstStyle/>
          <a:p>
            <a:pPr algn="r"/>
            <a:r>
              <a:rPr lang="en-US" b="1" dirty="0" smtClean="0"/>
              <a:t>Czech </a:t>
            </a:r>
            <a:r>
              <a:rPr lang="en-US" b="1" dirty="0"/>
              <a:t>IT </a:t>
            </a:r>
            <a:r>
              <a:rPr lang="en-US" b="1" dirty="0" smtClean="0"/>
              <a:t>sales </a:t>
            </a:r>
            <a:r>
              <a:rPr lang="en-US" b="1" dirty="0" smtClean="0"/>
              <a:t>and investment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760905"/>
              </p:ext>
            </p:extLst>
          </p:nvPr>
        </p:nvGraphicFramePr>
        <p:xfrm>
          <a:off x="611560" y="2420888"/>
          <a:ext cx="5184576" cy="18669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162265"/>
                <a:gridCol w="1022311"/>
              </a:tblGrid>
              <a:tr h="30899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Sales (in mil </a:t>
                      </a:r>
                      <a:r>
                        <a:rPr lang="cs-CZ" sz="2400" u="none" strike="noStrike" dirty="0" smtClean="0">
                          <a:effectLst/>
                        </a:rPr>
                        <a:t>EUR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- 2013</a:t>
                      </a:r>
                      <a:r>
                        <a:rPr lang="cs-CZ" sz="2400" u="none" strike="noStrike" dirty="0" smtClean="0">
                          <a:effectLst/>
                        </a:rPr>
                        <a:t>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         23,669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54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 err="1">
                          <a:effectLst/>
                        </a:rPr>
                        <a:t>Production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31%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54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Business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23%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54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Services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46%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86021"/>
              </p:ext>
            </p:extLst>
          </p:nvPr>
        </p:nvGraphicFramePr>
        <p:xfrm>
          <a:off x="2339752" y="4797152"/>
          <a:ext cx="6235080" cy="149161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5005627"/>
                <a:gridCol w="1229453"/>
              </a:tblGrid>
              <a:tr h="70414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 err="1">
                          <a:effectLst/>
                        </a:rPr>
                        <a:t>Investments</a:t>
                      </a:r>
                      <a:r>
                        <a:rPr lang="cs-CZ" sz="2400" u="none" strike="noStrike" dirty="0">
                          <a:effectLst/>
                        </a:rPr>
                        <a:t> in ICT 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cs-CZ" sz="2400" u="none" strike="noStrike" dirty="0" smtClean="0">
                          <a:effectLst/>
                        </a:rPr>
                        <a:t>(</a:t>
                      </a:r>
                      <a:r>
                        <a:rPr lang="cs-CZ" sz="2400" u="none" strike="noStrike" dirty="0">
                          <a:effectLst/>
                        </a:rPr>
                        <a:t>in mil. EUR </a:t>
                      </a:r>
                      <a:r>
                        <a:rPr lang="cs-CZ" sz="2400" u="none" strike="noStrike" dirty="0" smtClean="0">
                          <a:effectLst/>
                        </a:rPr>
                        <a:t> - 2013</a:t>
                      </a:r>
                      <a:r>
                        <a:rPr lang="cs-CZ" sz="2400" u="none" strike="noStrike" dirty="0">
                          <a:effectLst/>
                        </a:rPr>
                        <a:t>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           5,565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4586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ICT </a:t>
                      </a:r>
                      <a:r>
                        <a:rPr lang="cs-CZ" sz="2400" u="none" strike="noStrike" dirty="0" err="1">
                          <a:effectLst/>
                        </a:rPr>
                        <a:t>Equipment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48%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4586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Software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52%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7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Ppt templates\CIA_logo_transpar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0926" r="4791" b="20741"/>
          <a:stretch/>
        </p:blipFill>
        <p:spPr bwMode="auto">
          <a:xfrm>
            <a:off x="1547664" y="2501280"/>
            <a:ext cx="5325204" cy="19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879812" y="488057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>
                <a:latin typeface="Calibri" pitchFamily="34" charset="0"/>
                <a:cs typeface="Calibri" pitchFamily="34" charset="0"/>
              </a:rPr>
              <a:t>Michal </a:t>
            </a:r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Zalesak</a:t>
            </a: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Executive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Director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800" dirty="0" smtClean="0">
                <a:latin typeface="Calibri" pitchFamily="34" charset="0"/>
                <a:cs typeface="Calibri" pitchFamily="34" charset="0"/>
              </a:rPr>
              <a:t>http: //www.czechict.cz</a:t>
            </a:r>
          </a:p>
          <a:p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info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@czechict.cz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cs-CZ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2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64371C"/>
      </a:lt2>
      <a:accent1>
        <a:srgbClr val="AA7B3C"/>
      </a:accent1>
      <a:accent2>
        <a:srgbClr val="D1B34C"/>
      </a:accent2>
      <a:accent3>
        <a:srgbClr val="FFFFFF"/>
      </a:accent3>
      <a:accent4>
        <a:srgbClr val="404040"/>
      </a:accent4>
      <a:accent5>
        <a:srgbClr val="D2BFAF"/>
      </a:accent5>
      <a:accent6>
        <a:srgbClr val="BDA244"/>
      </a:accent6>
      <a:hlink>
        <a:srgbClr val="BD703B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57C28"/>
        </a:lt2>
        <a:accent1>
          <a:srgbClr val="DDBF97"/>
        </a:accent1>
        <a:accent2>
          <a:srgbClr val="D4961A"/>
        </a:accent2>
        <a:accent3>
          <a:srgbClr val="FFFFFF"/>
        </a:accent3>
        <a:accent4>
          <a:srgbClr val="404040"/>
        </a:accent4>
        <a:accent5>
          <a:srgbClr val="EBDCC9"/>
        </a:accent5>
        <a:accent6>
          <a:srgbClr val="C08716"/>
        </a:accent6>
        <a:hlink>
          <a:srgbClr val="EC8D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64371C"/>
        </a:lt2>
        <a:accent1>
          <a:srgbClr val="AA7B3C"/>
        </a:accent1>
        <a:accent2>
          <a:srgbClr val="D1B34C"/>
        </a:accent2>
        <a:accent3>
          <a:srgbClr val="FFFFFF"/>
        </a:accent3>
        <a:accent4>
          <a:srgbClr val="404040"/>
        </a:accent4>
        <a:accent5>
          <a:srgbClr val="D2BFAF"/>
        </a:accent5>
        <a:accent6>
          <a:srgbClr val="BDA244"/>
        </a:accent6>
        <a:hlink>
          <a:srgbClr val="BD703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3525</TotalTime>
  <Words>397</Words>
  <Application>Microsoft Macintosh PowerPoint</Application>
  <PresentationFormat>On-screen Show (4:3)</PresentationFormat>
  <Paragraphs>134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powerpoint-template</vt:lpstr>
      <vt:lpstr>Czech IT Landscape</vt:lpstr>
      <vt:lpstr>Czech ICT Alliance – about us</vt:lpstr>
      <vt:lpstr>How we support CZ start-ups</vt:lpstr>
      <vt:lpstr>Czech IT: 140 000  jobs</vt:lpstr>
      <vt:lpstr>Regional map of IT salaries</vt:lpstr>
      <vt:lpstr>PowerPoint Presentation</vt:lpstr>
      <vt:lpstr>Czech IT University Students &amp; Graduates</vt:lpstr>
      <vt:lpstr>Czech IT sales and investment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SmartTech Angels Program</dc:title>
  <dc:creator>Uzivatel</dc:creator>
  <cp:lastModifiedBy>Mike</cp:lastModifiedBy>
  <cp:revision>111</cp:revision>
  <dcterms:created xsi:type="dcterms:W3CDTF">2013-05-01T20:54:37Z</dcterms:created>
  <dcterms:modified xsi:type="dcterms:W3CDTF">2015-04-20T19:41:59Z</dcterms:modified>
</cp:coreProperties>
</file>