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4" r:id="rId3"/>
    <p:sldId id="276" r:id="rId4"/>
    <p:sldId id="287" r:id="rId5"/>
    <p:sldId id="297" r:id="rId6"/>
    <p:sldId id="295" r:id="rId7"/>
    <p:sldId id="296" r:id="rId8"/>
    <p:sldId id="293" r:id="rId9"/>
    <p:sldId id="279" r:id="rId10"/>
    <p:sldId id="286" r:id="rId11"/>
    <p:sldId id="277" r:id="rId12"/>
    <p:sldId id="284" r:id="rId13"/>
    <p:sldId id="283" r:id="rId14"/>
    <p:sldId id="288" r:id="rId15"/>
    <p:sldId id="281" r:id="rId1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99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784" y="0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r">
              <a:defRPr sz="1200"/>
            </a:lvl1pPr>
          </a:lstStyle>
          <a:p>
            <a:fld id="{B6BC040D-2A75-4FE6-97FB-A2D532D445E5}" type="datetimeFigureOut">
              <a:rPr lang="en-GB" smtClean="0"/>
              <a:t>17/03/2014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575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784" y="9721575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r">
              <a:defRPr sz="1200"/>
            </a:lvl1pPr>
          </a:lstStyle>
          <a:p>
            <a:fld id="{E04823AB-5BDA-42D1-AC9F-C87265F14BF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31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r">
              <a:defRPr sz="1200"/>
            </a:lvl1pPr>
          </a:lstStyle>
          <a:p>
            <a:fld id="{A0C36EAB-875B-400A-83E1-CCB984CEFED4}" type="datetimeFigureOut">
              <a:rPr lang="en-GB" smtClean="0"/>
              <a:pPr/>
              <a:t>17/03/2014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21" tIns="47311" rIns="94621" bIns="47311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4621" tIns="47311" rIns="94621" bIns="47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6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r">
              <a:defRPr sz="1200"/>
            </a:lvl1pPr>
          </a:lstStyle>
          <a:p>
            <a:fld id="{6444576F-EEB1-4B72-B7CC-EC8CC3C9776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9247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4576F-EEB1-4B72-B7CC-EC8CC3C9776E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481869"/>
            <a:ext cx="6300000" cy="1265731"/>
          </a:xfrm>
        </p:spPr>
        <p:txBody>
          <a:bodyPr anchor="b" anchorCtr="0">
            <a:spAutoFit/>
          </a:bodyPr>
          <a:lstStyle>
            <a:lvl1pPr>
              <a:lnSpc>
                <a:spcPts val="4500"/>
              </a:lnSpc>
              <a:defRPr sz="450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233"/>
          </a:xfrm>
        </p:spPr>
        <p:txBody>
          <a:bodyPr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07/05/2013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OECD ECONOMIC SURVEY OF BELGIUM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07/05/2013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OECD ECONOMIC SURVEY OF BELGIUM 2013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7272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19600"/>
            <a:ext cx="6624000" cy="1058400"/>
          </a:xfrm>
        </p:spPr>
        <p:txBody>
          <a:bodyPr anchor="ctr" anchorCtr="0"/>
          <a:lstStyle>
            <a:lvl1pPr algn="ctr">
              <a:lnSpc>
                <a:spcPts val="3700"/>
              </a:lnSpc>
              <a:defRPr sz="3700" b="0" i="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Section Header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07/05/2013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OECD ECONOMIC SURVEY OF BELGIUM 2013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6299"/>
                </a:solidFill>
              </a:defRPr>
            </a:lvl1pPr>
          </a:lstStyle>
          <a:p>
            <a:fld id="{CA179EE9-7D17-4550-981B-737673CC805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600200"/>
            <a:ext cx="8218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Arial"/>
              </a:defRPr>
            </a:lvl1pPr>
          </a:lstStyle>
          <a:p>
            <a:r>
              <a:rPr lang="en-US" dirty="0" smtClean="0"/>
              <a:t>07/05/2013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r>
              <a:rPr lang="en-GB" dirty="0" smtClean="0"/>
              <a:t>OECD ECONOMIC SURVEY OF BELGIUM 2013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rgbClr val="006299"/>
                </a:solidFill>
                <a:latin typeface="Arial"/>
              </a:defRPr>
            </a:lvl1pPr>
          </a:lstStyle>
          <a:p>
            <a:fld id="{CA179EE9-7D17-4550-981B-737673CC805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0" y="288000"/>
            <a:ext cx="458654" cy="9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eorgia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1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eorgia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eorgi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000" y="2501105"/>
            <a:ext cx="6300000" cy="1246495"/>
          </a:xfrm>
        </p:spPr>
        <p:txBody>
          <a:bodyPr/>
          <a:lstStyle/>
          <a:p>
            <a:pPr algn="ctr"/>
            <a:r>
              <a:rPr lang="en-GB" sz="3200" dirty="0" smtClean="0"/>
              <a:t>The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Macroeconomic context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221088"/>
            <a:ext cx="6300000" cy="605294"/>
          </a:xfrm>
        </p:spPr>
        <p:txBody>
          <a:bodyPr/>
          <a:lstStyle/>
          <a:p>
            <a:r>
              <a:rPr lang="en-GB" dirty="0"/>
              <a:t>OECD Economic Survey of the Czech Republic 2014</a:t>
            </a:r>
            <a:endParaRPr lang="fr-FR" dirty="0"/>
          </a:p>
          <a:p>
            <a:r>
              <a:rPr lang="fr-FR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116632"/>
            <a:ext cx="7416000" cy="1143368"/>
          </a:xfrm>
        </p:spPr>
        <p:txBody>
          <a:bodyPr/>
          <a:lstStyle/>
          <a:p>
            <a:r>
              <a:rPr lang="en-GB" sz="3600" dirty="0" smtClean="0"/>
              <a:t>Via high integration in the global (German) value chain 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9984"/>
            <a:ext cx="9143999" cy="5059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603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956496" cy="1022400"/>
          </a:xfrm>
        </p:spPr>
        <p:txBody>
          <a:bodyPr/>
          <a:lstStyle/>
          <a:p>
            <a:r>
              <a:rPr lang="en-GB" dirty="0" smtClean="0"/>
              <a:t>Income convergence has stalled, pointing to a need for new growth drivers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11</a:t>
            </a:fld>
            <a:endParaRPr lang="en-GB"/>
          </a:p>
        </p:txBody>
      </p:sp>
      <p:pic>
        <p:nvPicPr>
          <p:cNvPr id="1028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799288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2667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755650" algn="l"/>
                <a:tab pos="971550" algn="l"/>
              </a:tabLst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84488" cy="1143368"/>
          </a:xfrm>
        </p:spPr>
        <p:txBody>
          <a:bodyPr/>
          <a:lstStyle/>
          <a:p>
            <a:r>
              <a:rPr lang="en-GB" sz="2400" dirty="0" smtClean="0"/>
              <a:t>Looking ahead</a:t>
            </a:r>
            <a:r>
              <a:rPr lang="en-GB" sz="2400" u="sng" dirty="0" smtClean="0"/>
              <a:t> [all the following slides are very good, but not macro, more an overview for what is in the Survey]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r>
              <a:rPr lang="en-GB" dirty="0" smtClean="0"/>
              <a:t>Further income convergence cannot rely on manufacturing </a:t>
            </a:r>
            <a:r>
              <a:rPr lang="en-GB" u="sng" dirty="0" smtClean="0"/>
              <a:t>alone</a:t>
            </a:r>
            <a:endParaRPr lang="en-GB" dirty="0" smtClean="0"/>
          </a:p>
          <a:p>
            <a:pPr lvl="1"/>
            <a:r>
              <a:rPr lang="en-GB" dirty="0" smtClean="0"/>
              <a:t>Indeed, an implication of income convergence is the loss of current cost advantages</a:t>
            </a:r>
          </a:p>
          <a:p>
            <a:r>
              <a:rPr lang="en-GB" dirty="0" smtClean="0"/>
              <a:t>Benefiting more from global value chains:</a:t>
            </a:r>
          </a:p>
          <a:p>
            <a:pPr lvl="1"/>
            <a:r>
              <a:rPr lang="en-GB" dirty="0" smtClean="0"/>
              <a:t>Move up the value added chain:</a:t>
            </a:r>
          </a:p>
          <a:p>
            <a:pPr lvl="2"/>
            <a:r>
              <a:rPr lang="en-GB" sz="2800" i="1" dirty="0" smtClean="0"/>
              <a:t>in final exports goods</a:t>
            </a:r>
          </a:p>
          <a:p>
            <a:pPr lvl="2"/>
            <a:r>
              <a:rPr lang="en-GB" sz="2800" i="1" dirty="0" smtClean="0"/>
              <a:t>in intermediate inputs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1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959152"/>
          </a:xfrm>
        </p:spPr>
        <p:txBody>
          <a:bodyPr/>
          <a:lstStyle/>
          <a:p>
            <a:r>
              <a:rPr lang="en-GB" sz="4000" dirty="0" smtClean="0"/>
              <a:t>Future income convergence must rely on: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Autofit/>
          </a:bodyPr>
          <a:lstStyle/>
          <a:p>
            <a:r>
              <a:rPr lang="en-GB" dirty="0" smtClean="0"/>
              <a:t>A </a:t>
            </a:r>
            <a:r>
              <a:rPr lang="en-GB" dirty="0"/>
              <a:t>stronger service </a:t>
            </a:r>
            <a:r>
              <a:rPr lang="en-GB" dirty="0" smtClean="0"/>
              <a:t>sector</a:t>
            </a:r>
          </a:p>
          <a:p>
            <a:pPr lvl="1"/>
            <a:r>
              <a:rPr lang="en-GB" dirty="0" smtClean="0"/>
              <a:t>Boost value added in production</a:t>
            </a:r>
          </a:p>
          <a:p>
            <a:pPr lvl="1"/>
            <a:r>
              <a:rPr lang="en-GB" dirty="0" smtClean="0"/>
              <a:t>Stimulate innovation</a:t>
            </a:r>
          </a:p>
          <a:p>
            <a:pPr lvl="1"/>
            <a:r>
              <a:rPr lang="en-GB" dirty="0" smtClean="0"/>
              <a:t>Exploit domestic resources of growth</a:t>
            </a:r>
          </a:p>
          <a:p>
            <a:r>
              <a:rPr lang="en-GB" dirty="0" smtClean="0"/>
              <a:t>Better </a:t>
            </a:r>
            <a:r>
              <a:rPr lang="en-GB" dirty="0"/>
              <a:t>skill use and school-to-work </a:t>
            </a:r>
            <a:r>
              <a:rPr lang="en-GB" dirty="0" smtClean="0"/>
              <a:t>transitions</a:t>
            </a:r>
          </a:p>
          <a:p>
            <a:pPr lvl="1"/>
            <a:r>
              <a:rPr lang="en-GB" dirty="0" smtClean="0"/>
              <a:t>Moving up the value added chain requires new set of skills</a:t>
            </a:r>
          </a:p>
          <a:p>
            <a:pPr lvl="1"/>
            <a:r>
              <a:rPr lang="en-GB" dirty="0" smtClean="0"/>
              <a:t>Growth depend on an education system that adjusts to changes in labour market needs </a:t>
            </a:r>
          </a:p>
          <a:p>
            <a:pPr lvl="1"/>
            <a:endParaRPr lang="en-GB" dirty="0"/>
          </a:p>
          <a:p>
            <a:pPr lvl="2"/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629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This survey points to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smtClean="0"/>
              <a:t>Strengthening </a:t>
            </a:r>
            <a:r>
              <a:rPr lang="en-GB" sz="3600" dirty="0" smtClean="0"/>
              <a:t>the domestic economy via promotion of competition</a:t>
            </a:r>
          </a:p>
          <a:p>
            <a:endParaRPr lang="en-GB" sz="3600" dirty="0" smtClean="0"/>
          </a:p>
          <a:p>
            <a:r>
              <a:rPr lang="en-GB" sz="3600" dirty="0" smtClean="0"/>
              <a:t>Strengthening skill use and school-to-work transitions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524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2420888"/>
            <a:ext cx="6768752" cy="4104456"/>
          </a:xfrm>
        </p:spPr>
        <p:txBody>
          <a:bodyPr>
            <a:normAutofit/>
          </a:bodyPr>
          <a:lstStyle/>
          <a:p>
            <a:r>
              <a:rPr lang="fr-FR" dirty="0" smtClean="0"/>
              <a:t>Thank you</a:t>
            </a:r>
          </a:p>
          <a:p>
            <a:r>
              <a:rPr lang="fr-FR" dirty="0" smtClean="0"/>
              <a:t>Merci</a:t>
            </a:r>
          </a:p>
          <a:p>
            <a:r>
              <a:rPr lang="fr-FR" dirty="0" smtClean="0"/>
              <a:t>Muito obrigado</a:t>
            </a:r>
          </a:p>
          <a:p>
            <a:r>
              <a:rPr lang="fr-FR" dirty="0" smtClean="0"/>
              <a:t>Mange tak</a:t>
            </a:r>
          </a:p>
          <a:p>
            <a:r>
              <a:rPr lang="en-GB" dirty="0" smtClean="0"/>
              <a:t>Děkuji</a:t>
            </a:r>
          </a:p>
          <a:p>
            <a:r>
              <a:rPr lang="en-GB" dirty="0" smtClean="0"/>
              <a:t>Danke für Ihre Aufmerksamkeit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15</a:t>
            </a:fld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Czech economy has double-dipped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1027" name="Picture 3" descr="K:\Users\Guerard_B\CS5\Czech\Figures\PPT\Launch  Presentation\fig2PPT_E.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88840"/>
            <a:ext cx="6338044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0"/>
            <a:ext cx="7884488" cy="1412776"/>
          </a:xfrm>
        </p:spPr>
        <p:txBody>
          <a:bodyPr/>
          <a:lstStyle/>
          <a:p>
            <a:r>
              <a:rPr lang="en-US" sz="4000" dirty="0" smtClean="0">
                <a:solidFill>
                  <a:prstClr val="white"/>
                </a:solidFill>
              </a:rPr>
              <a:t>Credit financed domestic demand growth has ended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288134"/>
            <a:ext cx="7200800" cy="38771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549470"/>
            <a:ext cx="61926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prstClr val="white"/>
                </a:solidFill>
              </a:rPr>
              <a:t>Credit expansion has slowed</a:t>
            </a:r>
          </a:p>
          <a:p>
            <a:pPr algn="ctr"/>
            <a:r>
              <a:rPr lang="en-US" dirty="0">
                <a:solidFill>
                  <a:prstClr val="white"/>
                </a:solidFill>
              </a:rPr>
              <a:t>Bank credits to resident in % of GDP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together with the international crisis =&gt; a recession that is only ending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484784"/>
            <a:ext cx="8496488" cy="489654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Supporting the recovery:</a:t>
            </a:r>
          </a:p>
          <a:p>
            <a:pPr lvl="1"/>
            <a:r>
              <a:rPr lang="en-GB" dirty="0" smtClean="0"/>
              <a:t>Accommodative monetary stance until deflation risks recede</a:t>
            </a:r>
          </a:p>
          <a:p>
            <a:pPr lvl="1"/>
            <a:r>
              <a:rPr lang="en-GB" dirty="0" smtClean="0"/>
              <a:t>Preserve neutral fiscal stance in the short term</a:t>
            </a:r>
          </a:p>
          <a:p>
            <a:r>
              <a:rPr lang="en-GB" dirty="0" smtClean="0"/>
              <a:t>Secure fiscal sustainability	</a:t>
            </a:r>
          </a:p>
          <a:p>
            <a:pPr lvl="1"/>
            <a:r>
              <a:rPr lang="en-GB" dirty="0" smtClean="0"/>
              <a:t>Higher effective retirement age</a:t>
            </a:r>
          </a:p>
          <a:p>
            <a:pPr lvl="1"/>
            <a:r>
              <a:rPr lang="en-GB" dirty="0" smtClean="0"/>
              <a:t>Lower pension indexation (avoid old-age poverty)</a:t>
            </a:r>
          </a:p>
          <a:p>
            <a:pPr lvl="1"/>
            <a:r>
              <a:rPr lang="en-GB" dirty="0" smtClean="0"/>
              <a:t>Diversifying pensioners’ income sources</a:t>
            </a:r>
          </a:p>
          <a:p>
            <a:pPr lvl="1"/>
            <a:r>
              <a:rPr lang="en-GB" strike="sngStrike" dirty="0" smtClean="0"/>
              <a:t>Forwarding</a:t>
            </a:r>
            <a:r>
              <a:rPr lang="en-GB" dirty="0" smtClean="0"/>
              <a:t> </a:t>
            </a:r>
            <a:r>
              <a:rPr lang="en-GB" u="sng" dirty="0" smtClean="0"/>
              <a:t>Accelerating </a:t>
            </a:r>
            <a:r>
              <a:rPr lang="en-GB" dirty="0" smtClean="0"/>
              <a:t>increases in statutory retirement age</a:t>
            </a:r>
          </a:p>
          <a:p>
            <a:r>
              <a:rPr lang="en-GB" dirty="0" smtClean="0"/>
              <a:t>Independent fiscal council with a broad remit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428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Fiscal policy has room to postpone consolidation, but not for ever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4098" name="Picture 2" descr="K:\Users\Guerard_B\CS5\Czech\Figures\PUB\fig7ppt_E.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88840"/>
            <a:ext cx="6480720" cy="2761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432103" y="1484784"/>
            <a:ext cx="22797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Fiscal position, 2012</a:t>
            </a:r>
          </a:p>
        </p:txBody>
      </p:sp>
    </p:spTree>
    <p:extLst>
      <p:ext uri="{BB962C8B-B14F-4D97-AF65-F5344CB8AC3E}">
        <p14:creationId xmlns:p14="http://schemas.microsoft.com/office/powerpoint/2010/main" val="67349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37600"/>
            <a:ext cx="8316416" cy="1022400"/>
          </a:xfrm>
        </p:spPr>
        <p:txBody>
          <a:bodyPr/>
          <a:lstStyle/>
          <a:p>
            <a:r>
              <a:rPr lang="en-GB" dirty="0" smtClean="0"/>
              <a:t>The zero interest rate floor has been reached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2050" name="Picture 2" descr="K:\Users\Guerard_B\CS5\Czech\Figures\PUB\fig5ppt_E.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38300"/>
            <a:ext cx="6264696" cy="3950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84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After a year of discussions CNB intervened on the exchange rate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3074" name="Picture 2" descr="K:\Users\Guerard_B\CS5\Czech\Figures\PUB\fig6PPT_E.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32856"/>
            <a:ext cx="6336704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87624" y="1597442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Exchange rates vis-à-vis the Euro (National </a:t>
            </a:r>
            <a:r>
              <a:rPr lang="fr-FR" dirty="0" err="1"/>
              <a:t>currency</a:t>
            </a:r>
            <a:r>
              <a:rPr lang="fr-FR" dirty="0"/>
              <a:t>/EUR)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97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8064000" cy="1022400"/>
          </a:xfrm>
        </p:spPr>
        <p:txBody>
          <a:bodyPr/>
          <a:lstStyle/>
          <a:p>
            <a:r>
              <a:rPr lang="en-GB" dirty="0" smtClean="0"/>
              <a:t>The exchange rate intervention seems to have worked – although a unconventionally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18800" cy="4525963"/>
          </a:xfrm>
        </p:spPr>
        <p:txBody>
          <a:bodyPr>
            <a:noAutofit/>
          </a:bodyPr>
          <a:lstStyle/>
          <a:p>
            <a:r>
              <a:rPr lang="en-GB" dirty="0" smtClean="0"/>
              <a:t>The exchange rate depreciated by a relatively small amount (less than 5%)</a:t>
            </a:r>
          </a:p>
          <a:p>
            <a:r>
              <a:rPr lang="en-GB" dirty="0" smtClean="0"/>
              <a:t>Prices see to have reacted with some delay and not as strongly as hoped</a:t>
            </a:r>
          </a:p>
          <a:p>
            <a:r>
              <a:rPr lang="en-GB" dirty="0" smtClean="0"/>
              <a:t>Quantities (exports, consumption) seem to react more or less immediately</a:t>
            </a:r>
          </a:p>
          <a:p>
            <a:r>
              <a:rPr lang="en-GB" dirty="0" smtClean="0"/>
              <a:t>The overall environment in the euro are is characterised by low inflation</a:t>
            </a:r>
          </a:p>
          <a:p>
            <a:r>
              <a:rPr lang="en-GB" dirty="0" smtClean="0"/>
              <a:t>Exit is well defined in theoretical terms but may become tricky in practical terms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2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Growth has been based on manufacturing exports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373216"/>
          </a:xfrm>
        </p:spPr>
        <p:txBody>
          <a:bodyPr>
            <a:noAutofit/>
          </a:bodyPr>
          <a:lstStyle/>
          <a:p>
            <a:r>
              <a:rPr lang="en-GB" sz="2200" dirty="0" smtClean="0"/>
              <a:t>Bosting industry’s share of value added in the economy</a:t>
            </a:r>
          </a:p>
          <a:p>
            <a:endParaRPr lang="en-GB" sz="22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378526"/>
            <a:ext cx="9361040" cy="4146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ECD_English_blu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OECD_English_blue</Template>
  <TotalTime>2926</TotalTime>
  <Words>400</Words>
  <Application>Microsoft Office PowerPoint</Application>
  <PresentationFormat>On-screen Show (4:3)</PresentationFormat>
  <Paragraphs>72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OECD_English_blue</vt:lpstr>
      <vt:lpstr>The Macroeconomic context </vt:lpstr>
      <vt:lpstr>The Czech economy has double-dipped</vt:lpstr>
      <vt:lpstr>Credit financed domestic demand growth has ended</vt:lpstr>
      <vt:lpstr>Which together with the international crisis =&gt; a recession that is only ending</vt:lpstr>
      <vt:lpstr>Fiscal policy has room to postpone consolidation, but not for ever</vt:lpstr>
      <vt:lpstr>The zero interest rate floor has been reached</vt:lpstr>
      <vt:lpstr>After a year of discussions CNB intervened on the exchange rate </vt:lpstr>
      <vt:lpstr>The exchange rate intervention seems to have worked – although a unconventionally</vt:lpstr>
      <vt:lpstr>Growth has been based on manufacturing exports </vt:lpstr>
      <vt:lpstr>Via high integration in the global (German) value chain </vt:lpstr>
      <vt:lpstr>Income convergence has stalled, pointing to a need for new growth drivers</vt:lpstr>
      <vt:lpstr>Looking ahead [all the following slides are very good, but not macro, more an overview for what is in the Survey]</vt:lpstr>
      <vt:lpstr>Future income convergence must rely on: </vt:lpstr>
      <vt:lpstr>This survey points to:</vt:lpstr>
      <vt:lpstr>PowerPoint Presentation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OECD ECONOMIC SURVEY BELGIUM 2013</dc:title>
  <dc:creator>Sorbe Stéphane</dc:creator>
  <cp:lastModifiedBy>HOJ Jens-Christian</cp:lastModifiedBy>
  <cp:revision>170</cp:revision>
  <dcterms:created xsi:type="dcterms:W3CDTF">2013-04-26T08:21:28Z</dcterms:created>
  <dcterms:modified xsi:type="dcterms:W3CDTF">2014-03-17T15:57:44Z</dcterms:modified>
</cp:coreProperties>
</file>