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6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83" r:id="rId3"/>
    <p:sldId id="309" r:id="rId4"/>
    <p:sldId id="287" r:id="rId5"/>
    <p:sldId id="299" r:id="rId6"/>
    <p:sldId id="310" r:id="rId7"/>
    <p:sldId id="307" r:id="rId8"/>
    <p:sldId id="312" r:id="rId9"/>
    <p:sldId id="301" r:id="rId10"/>
    <p:sldId id="294" r:id="rId11"/>
    <p:sldId id="313" r:id="rId12"/>
    <p:sldId id="298" r:id="rId13"/>
    <p:sldId id="295" r:id="rId14"/>
    <p:sldId id="311" r:id="rId15"/>
    <p:sldId id="314" r:id="rId16"/>
    <p:sldId id="291" r:id="rId17"/>
    <p:sldId id="315" r:id="rId18"/>
    <p:sldId id="292" r:id="rId19"/>
    <p:sldId id="281" r:id="rId20"/>
    <p:sldId id="316" r:id="rId21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860" cy="511404"/>
          </a:xfrm>
          <a:prstGeom prst="rect">
            <a:avLst/>
          </a:prstGeom>
        </p:spPr>
        <p:txBody>
          <a:bodyPr vert="horz" lIns="94621" tIns="47311" rIns="94621" bIns="4731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0784" y="0"/>
            <a:ext cx="3076860" cy="511404"/>
          </a:xfrm>
          <a:prstGeom prst="rect">
            <a:avLst/>
          </a:prstGeom>
        </p:spPr>
        <p:txBody>
          <a:bodyPr vert="horz" lIns="94621" tIns="47311" rIns="94621" bIns="47311" rtlCol="0"/>
          <a:lstStyle>
            <a:lvl1pPr algn="r">
              <a:defRPr sz="1200"/>
            </a:lvl1pPr>
          </a:lstStyle>
          <a:p>
            <a:fld id="{B6BC040D-2A75-4FE6-97FB-A2D532D445E5}" type="datetimeFigureOut">
              <a:rPr lang="en-GB" smtClean="0"/>
              <a:t>17/03/2014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575"/>
            <a:ext cx="3076860" cy="511404"/>
          </a:xfrm>
          <a:prstGeom prst="rect">
            <a:avLst/>
          </a:prstGeom>
        </p:spPr>
        <p:txBody>
          <a:bodyPr vert="horz" lIns="94621" tIns="47311" rIns="94621" bIns="4731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0784" y="9721575"/>
            <a:ext cx="3076860" cy="511404"/>
          </a:xfrm>
          <a:prstGeom prst="rect">
            <a:avLst/>
          </a:prstGeom>
        </p:spPr>
        <p:txBody>
          <a:bodyPr vert="horz" lIns="94621" tIns="47311" rIns="94621" bIns="47311" rtlCol="0" anchor="b"/>
          <a:lstStyle>
            <a:lvl1pPr algn="r">
              <a:defRPr sz="1200"/>
            </a:lvl1pPr>
          </a:lstStyle>
          <a:p>
            <a:fld id="{E04823AB-5BDA-42D1-AC9F-C87265F14B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31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6363" cy="511731"/>
          </a:xfrm>
          <a:prstGeom prst="rect">
            <a:avLst/>
          </a:prstGeom>
        </p:spPr>
        <p:txBody>
          <a:bodyPr vert="horz" lIns="94621" tIns="47311" rIns="94621" bIns="4731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621" tIns="47311" rIns="94621" bIns="47311" rtlCol="0"/>
          <a:lstStyle>
            <a:lvl1pPr algn="r">
              <a:defRPr sz="1200"/>
            </a:lvl1pPr>
          </a:lstStyle>
          <a:p>
            <a:fld id="{A0C36EAB-875B-400A-83E1-CCB984CEFED4}" type="datetimeFigureOut">
              <a:rPr lang="en-GB" smtClean="0"/>
              <a:pPr/>
              <a:t>17/03/2014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6512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21" tIns="47311" rIns="94621" bIns="4731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2"/>
            <a:ext cx="5679440" cy="4605576"/>
          </a:xfrm>
          <a:prstGeom prst="rect">
            <a:avLst/>
          </a:prstGeom>
        </p:spPr>
        <p:txBody>
          <a:bodyPr vert="horz" lIns="94621" tIns="47311" rIns="94621" bIns="4731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106"/>
            <a:ext cx="3076363" cy="511731"/>
          </a:xfrm>
          <a:prstGeom prst="rect">
            <a:avLst/>
          </a:prstGeom>
        </p:spPr>
        <p:txBody>
          <a:bodyPr vert="horz" lIns="94621" tIns="47311" rIns="94621" bIns="4731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621" tIns="47311" rIns="94621" bIns="47311" rtlCol="0" anchor="b"/>
          <a:lstStyle>
            <a:lvl1pPr algn="r">
              <a:defRPr sz="1200"/>
            </a:lvl1pPr>
          </a:lstStyle>
          <a:p>
            <a:fld id="{6444576F-EEB1-4B72-B7CC-EC8CC3C9776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247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44576F-EEB1-4B72-B7CC-EC8CC3C9776E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44576F-EEB1-4B72-B7CC-EC8CC3C9776E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396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44576F-EEB1-4B72-B7CC-EC8CC3C9776E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853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62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8"/>
            <a:ext cx="2628000" cy="4229631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1200" y="432000"/>
            <a:ext cx="692307" cy="1440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000" y="2628508"/>
            <a:ext cx="2628000" cy="4229631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6055200"/>
            <a:ext cx="1742400" cy="5788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481869"/>
            <a:ext cx="6300000" cy="1265731"/>
          </a:xfrm>
        </p:spPr>
        <p:txBody>
          <a:bodyPr anchor="b" anchorCtr="0">
            <a:spAutoFit/>
          </a:bodyPr>
          <a:lstStyle>
            <a:lvl1pPr>
              <a:lnSpc>
                <a:spcPts val="4500"/>
              </a:lnSpc>
              <a:defRPr sz="4500" cap="all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3805200"/>
            <a:ext cx="6300000" cy="352233"/>
          </a:xfrm>
        </p:spPr>
        <p:txBody>
          <a:bodyPr>
            <a:sp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Subtitle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07/05/2013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OECD ECONOMIC SURVEY OF BELGIUM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extended</a:t>
            </a:r>
            <a:r>
              <a:rPr lang="fr-FR" dirty="0" smtClean="0"/>
              <a:t> to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07/05/2013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OECD ECONOMIC SURVEY OF BELGIUM 2013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rgbClr val="7272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60000" y="2919600"/>
            <a:ext cx="6624000" cy="1058400"/>
          </a:xfrm>
        </p:spPr>
        <p:txBody>
          <a:bodyPr anchor="ctr" anchorCtr="0"/>
          <a:lstStyle>
            <a:lvl1pPr algn="ctr">
              <a:lnSpc>
                <a:spcPts val="3700"/>
              </a:lnSpc>
              <a:defRPr sz="3700" b="0" i="0" cap="all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Section Header </a:t>
            </a:r>
            <a:r>
              <a:rPr lang="fr-FR" dirty="0" err="1" smtClean="0"/>
              <a:t>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07/05/2013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OECD ECONOMIC SURVEY OF BELGIUM 2013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6299"/>
                </a:solidFill>
              </a:defRPr>
            </a:lvl1pPr>
          </a:lstStyle>
          <a:p>
            <a:fld id="{CA179EE9-7D17-4550-981B-737673CC805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2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504000" y="1306800"/>
            <a:ext cx="8154000" cy="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extended</a:t>
            </a:r>
            <a:r>
              <a:rPr lang="fr-FR" dirty="0" smtClean="0"/>
              <a:t> to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lines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000" y="1600200"/>
            <a:ext cx="8218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Arial"/>
              </a:defRPr>
            </a:lvl1pPr>
          </a:lstStyle>
          <a:p>
            <a:r>
              <a:rPr lang="en-US" smtClean="0"/>
              <a:t>07/05/2013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tx1"/>
                </a:solidFill>
                <a:latin typeface="Arial"/>
              </a:defRPr>
            </a:lvl1pPr>
          </a:lstStyle>
          <a:p>
            <a:r>
              <a:rPr lang="en-GB" smtClean="0"/>
              <a:t>OECD ECONOMIC SURVEY OF BELGIUM 2013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rgbClr val="006299"/>
                </a:solidFill>
                <a:latin typeface="Arial"/>
              </a:defRPr>
            </a:lvl1pPr>
          </a:lstStyle>
          <a:p>
            <a:fld id="{CA179EE9-7D17-4550-981B-737673CC805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400" y="288000"/>
            <a:ext cx="458654" cy="9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Georgia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1"/>
        </a:buClr>
        <a:buFont typeface="Arial" pitchFamily="34" charset="0"/>
        <a:buChar char="–"/>
        <a:defRPr sz="2800" kern="1200">
          <a:solidFill>
            <a:schemeClr val="tx1"/>
          </a:solidFill>
          <a:latin typeface="Georgia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Georgia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Georgia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Georgia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484784"/>
            <a:ext cx="6300000" cy="3554819"/>
          </a:xfrm>
        </p:spPr>
        <p:txBody>
          <a:bodyPr/>
          <a:lstStyle/>
          <a:p>
            <a:r>
              <a:rPr lang="en-GB" sz="3600" dirty="0" smtClean="0"/>
              <a:t>Strengthening skill use and school-to-work transitions </a:t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/>
              <a:t/>
            </a:r>
            <a:br>
              <a:rPr lang="en-GB" sz="3600" dirty="0"/>
            </a:br>
            <a:endParaRPr lang="en-GB" sz="28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68000" y="3805200"/>
            <a:ext cx="6300000" cy="861774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OECD </a:t>
            </a:r>
            <a:r>
              <a:rPr lang="en-GB" dirty="0"/>
              <a:t>Economic Survey of the Czech Republic 2014</a:t>
            </a:r>
            <a:endParaRPr lang="fr-FR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188640"/>
            <a:ext cx="7416000" cy="1071360"/>
          </a:xfrm>
        </p:spPr>
        <p:txBody>
          <a:bodyPr/>
          <a:lstStyle/>
          <a:p>
            <a:r>
              <a:rPr lang="en-GB" dirty="0" smtClean="0"/>
              <a:t>Policies: Improve the match between VET and the </a:t>
            </a:r>
            <a:r>
              <a:rPr lang="en-GB" dirty="0" smtClean="0"/>
              <a:t>labour </a:t>
            </a:r>
            <a:r>
              <a:rPr lang="en-GB" dirty="0"/>
              <a:t>m</a:t>
            </a:r>
            <a:r>
              <a:rPr lang="en-GB" dirty="0" smtClean="0"/>
              <a:t>arket </a:t>
            </a:r>
            <a:r>
              <a:rPr lang="en-GB" dirty="0"/>
              <a:t>n</a:t>
            </a:r>
            <a:r>
              <a:rPr lang="en-GB" dirty="0" smtClean="0"/>
              <a:t>eeds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3000" dirty="0" smtClean="0"/>
              <a:t>Increase </a:t>
            </a:r>
            <a:r>
              <a:rPr lang="en-GB" sz="3000" dirty="0"/>
              <a:t>participation of private employers </a:t>
            </a:r>
            <a:r>
              <a:rPr lang="en-GB" sz="3000" dirty="0" smtClean="0"/>
              <a:t> </a:t>
            </a:r>
          </a:p>
          <a:p>
            <a:endParaRPr lang="en-GB" sz="1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sz="3000" dirty="0" smtClean="0"/>
              <a:t>Introduce </a:t>
            </a:r>
            <a:r>
              <a:rPr lang="en-GB" sz="3000" dirty="0"/>
              <a:t>a </a:t>
            </a:r>
            <a:r>
              <a:rPr lang="en-GB" sz="3000" dirty="0" smtClean="0"/>
              <a:t>contract </a:t>
            </a:r>
            <a:r>
              <a:rPr lang="en-GB" sz="3000" dirty="0"/>
              <a:t>between </a:t>
            </a:r>
            <a:r>
              <a:rPr lang="en-GB" sz="3000" dirty="0" smtClean="0"/>
              <a:t>apprentices </a:t>
            </a:r>
            <a:r>
              <a:rPr lang="en-GB" sz="3000" dirty="0"/>
              <a:t>and </a:t>
            </a:r>
            <a:r>
              <a:rPr lang="en-GB" sz="3000" dirty="0" smtClean="0"/>
              <a:t>their employers </a:t>
            </a:r>
          </a:p>
          <a:p>
            <a:endParaRPr lang="en-GB" sz="1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3000" dirty="0" smtClean="0"/>
              <a:t>Stimulate </a:t>
            </a:r>
            <a:r>
              <a:rPr lang="en-GB" sz="3000" dirty="0"/>
              <a:t>workplace training </a:t>
            </a:r>
            <a:r>
              <a:rPr lang="en-GB" sz="3000" dirty="0" smtClean="0"/>
              <a:t>for difficult-to-place students via </a:t>
            </a:r>
            <a:r>
              <a:rPr lang="en-GB" sz="3000" dirty="0"/>
              <a:t>subsidies to </a:t>
            </a:r>
            <a:r>
              <a:rPr lang="en-GB" sz="3000" dirty="0" smtClean="0"/>
              <a:t>firms</a:t>
            </a:r>
          </a:p>
          <a:p>
            <a:endParaRPr lang="en-GB" sz="1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3000" dirty="0" smtClean="0"/>
              <a:t>Link </a:t>
            </a:r>
            <a:r>
              <a:rPr lang="en-GB" sz="3000" dirty="0"/>
              <a:t>school financing </a:t>
            </a:r>
            <a:r>
              <a:rPr lang="en-GB" sz="3000" dirty="0" smtClean="0"/>
              <a:t>to labour </a:t>
            </a:r>
            <a:r>
              <a:rPr lang="en-GB" sz="3000" dirty="0"/>
              <a:t>market </a:t>
            </a:r>
            <a:r>
              <a:rPr lang="en-GB" sz="3000" dirty="0" smtClean="0"/>
              <a:t>developments </a:t>
            </a:r>
          </a:p>
          <a:p>
            <a:endParaRPr lang="en-GB" sz="1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sz="3000" dirty="0" smtClean="0"/>
              <a:t>Improve the quality of general education to    reduce drop-out rates in apprenticeships</a:t>
            </a:r>
            <a:endParaRPr lang="en-GB" sz="3000" dirty="0"/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093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Tertiary Education: Challenges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324528" cy="50691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To reach the OECD average, current high intake needs to be sustained </a:t>
            </a:r>
            <a:endParaRPr lang="en-GB" dirty="0" smtClean="0"/>
          </a:p>
          <a:p>
            <a:pPr>
              <a:buFont typeface="Wingdings" panose="05000000000000000000" pitchFamily="2" charset="2"/>
              <a:buChar char="§"/>
            </a:pPr>
            <a:endParaRPr lang="en-GB" sz="13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Increase in student intake rose faster than financial resources </a:t>
            </a:r>
            <a:endParaRPr lang="en-GB" dirty="0" smtClean="0"/>
          </a:p>
          <a:p>
            <a:pPr>
              <a:buFont typeface="Wingdings" panose="05000000000000000000" pitchFamily="2" charset="2"/>
              <a:buChar char="§"/>
            </a:pPr>
            <a:endParaRPr lang="en-GB" sz="13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Concerns regarding diverging quality standards in private </a:t>
            </a:r>
            <a:r>
              <a:rPr lang="en-GB" dirty="0" smtClean="0"/>
              <a:t>and public HE institutions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13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Weak </a:t>
            </a:r>
            <a:r>
              <a:rPr lang="en-GB" dirty="0" smtClean="0"/>
              <a:t>connections with the private sector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791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High returns on tertiary education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12</a:t>
            </a:fld>
            <a:endParaRPr lang="en-GB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84784"/>
            <a:ext cx="8712968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3528" y="6381328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Source: OECD Education at a Glance and National Accounts Databases.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4208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116632"/>
            <a:ext cx="8064000" cy="1143368"/>
          </a:xfrm>
        </p:spPr>
        <p:txBody>
          <a:bodyPr/>
          <a:lstStyle/>
          <a:p>
            <a:r>
              <a:rPr lang="en-GB" sz="4000" dirty="0" smtClean="0"/>
              <a:t>Policy: Secure </a:t>
            </a:r>
            <a:r>
              <a:rPr lang="en-GB" sz="4000" dirty="0"/>
              <a:t>quality in tertiary </a:t>
            </a:r>
            <a:r>
              <a:rPr lang="en-GB" sz="4000" dirty="0" smtClean="0"/>
              <a:t>education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Introduce </a:t>
            </a:r>
            <a:r>
              <a:rPr lang="en-GB" dirty="0"/>
              <a:t>output based accreditation </a:t>
            </a:r>
            <a:r>
              <a:rPr lang="en-GB" dirty="0" smtClean="0"/>
              <a:t>criteria</a:t>
            </a:r>
          </a:p>
          <a:p>
            <a:pPr marL="0" indent="0" algn="ctr">
              <a:buNone/>
            </a:pPr>
            <a:r>
              <a:rPr lang="en-GB" dirty="0" smtClean="0"/>
              <a:t>(focus also on the quality of universities’ output)</a:t>
            </a:r>
            <a:endParaRPr lang="en-GB" dirty="0" smtClean="0"/>
          </a:p>
          <a:p>
            <a:pPr>
              <a:buFont typeface="Wingdings" panose="05000000000000000000" pitchFamily="2" charset="2"/>
              <a:buChar char="§"/>
            </a:pPr>
            <a:endParaRPr lang="en-GB" sz="1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Strengthen </a:t>
            </a:r>
            <a:r>
              <a:rPr lang="en-GB" dirty="0"/>
              <a:t>the links with the private sector and foreign research </a:t>
            </a:r>
            <a:r>
              <a:rPr lang="en-GB" dirty="0" smtClean="0"/>
              <a:t>networks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1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Increase resources: student fees with grants and income-contingent repayment loans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1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Support student choices </a:t>
            </a:r>
            <a:r>
              <a:rPr lang="en-GB" dirty="0" smtClean="0"/>
              <a:t>with labour </a:t>
            </a:r>
            <a:r>
              <a:rPr lang="en-GB" dirty="0"/>
              <a:t>market </a:t>
            </a:r>
            <a:r>
              <a:rPr lang="en-GB" dirty="0" smtClean="0"/>
              <a:t>outcome information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0931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92D050"/>
                </a:solidFill>
                <a:latin typeface="Arial" pitchFamily="34" charset="0"/>
              </a:rPr>
              <a:t>PART 2</a:t>
            </a:r>
            <a:endParaRPr lang="en-US" altLang="en-US" sz="2800" b="1" dirty="0" smtClean="0">
              <a:solidFill>
                <a:srgbClr val="92D050"/>
              </a:solidFill>
              <a:latin typeface="Arial" pitchFamily="34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68313" y="1341438"/>
            <a:ext cx="8218487" cy="4784725"/>
          </a:xfrm>
        </p:spPr>
        <p:txBody>
          <a:bodyPr>
            <a:normAutofit/>
          </a:bodyPr>
          <a:lstStyle/>
          <a:p>
            <a:pPr algn="ctr" eaLnBrk="1" hangingPunct="1">
              <a:buFont typeface="Arial" pitchFamily="34" charset="0"/>
              <a:buNone/>
            </a:pPr>
            <a:endParaRPr lang="en-GB" altLang="en-US" sz="6000" dirty="0" smtClean="0">
              <a:latin typeface="Calibri" pitchFamily="34" charset="0"/>
            </a:endParaRPr>
          </a:p>
          <a:p>
            <a:pPr algn="ctr" eaLnBrk="1" hangingPunct="1">
              <a:buFont typeface="Arial" pitchFamily="34" charset="0"/>
              <a:buNone/>
            </a:pPr>
            <a:r>
              <a:rPr lang="en-GB" altLang="en-US" sz="6000" dirty="0" smtClean="0">
                <a:latin typeface="Calibri" pitchFamily="34" charset="0"/>
              </a:rPr>
              <a:t>Labour Market Issues</a:t>
            </a:r>
          </a:p>
        </p:txBody>
      </p:sp>
    </p:spTree>
    <p:extLst>
      <p:ext uri="{BB962C8B-B14F-4D97-AF65-F5344CB8AC3E}">
        <p14:creationId xmlns:p14="http://schemas.microsoft.com/office/powerpoint/2010/main" val="278204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Challenge: </a:t>
            </a:r>
            <a:r>
              <a:rPr lang="en-GB" altLang="en-US" dirty="0">
                <a:latin typeface="Calibri" pitchFamily="34" charset="0"/>
              </a:rPr>
              <a:t>Make more effective use of existing resources and </a:t>
            </a:r>
            <a:r>
              <a:rPr lang="en-GB" altLang="en-US" dirty="0" smtClean="0">
                <a:latin typeface="Calibri" pitchFamily="34" charset="0"/>
              </a:rPr>
              <a:t>skills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92D050"/>
                </a:solidFill>
              </a:rPr>
              <a:t>Youth and low-skilled unemployment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Much higher than the national average</a:t>
            </a:r>
          </a:p>
          <a:p>
            <a:pPr marL="971550" lvl="1" indent="-514350">
              <a:buFont typeface="+mj-lt"/>
              <a:buAutoNum type="arabicPeriod"/>
            </a:pPr>
            <a:endParaRPr lang="en-GB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92D050"/>
                </a:solidFill>
              </a:rPr>
              <a:t>Low Female labour market participation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Gender employment </a:t>
            </a:r>
            <a:r>
              <a:rPr lang="en-GB" dirty="0" smtClean="0"/>
              <a:t>and wage differentials </a:t>
            </a:r>
            <a:r>
              <a:rPr lang="en-GB" dirty="0" smtClean="0"/>
              <a:t>are large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Strong work disincentives for mothers </a:t>
            </a:r>
            <a:r>
              <a:rPr lang="en-GB" dirty="0" smtClean="0"/>
              <a:t>with small </a:t>
            </a:r>
            <a:r>
              <a:rPr lang="en-GB" dirty="0" smtClean="0"/>
              <a:t>children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495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116632"/>
            <a:ext cx="7956496" cy="1143368"/>
          </a:xfrm>
        </p:spPr>
        <p:txBody>
          <a:bodyPr/>
          <a:lstStyle/>
          <a:p>
            <a:r>
              <a:rPr lang="en-GB" sz="3600" dirty="0" smtClean="0"/>
              <a:t>Policy: Promote </a:t>
            </a:r>
            <a:r>
              <a:rPr lang="en-GB" sz="3600" dirty="0"/>
              <a:t>youth and </a:t>
            </a:r>
            <a:r>
              <a:rPr lang="en-GB" sz="3600" dirty="0" smtClean="0"/>
              <a:t>activate low-skilled </a:t>
            </a:r>
            <a:r>
              <a:rPr lang="en-GB" sz="3600" dirty="0"/>
              <a:t>employment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2800" dirty="0" smtClean="0"/>
              <a:t>Secure </a:t>
            </a:r>
            <a:r>
              <a:rPr lang="en-GB" sz="2800" dirty="0"/>
              <a:t>training </a:t>
            </a:r>
            <a:r>
              <a:rPr lang="en-GB" sz="2800" dirty="0" smtClean="0"/>
              <a:t>for </a:t>
            </a:r>
            <a:r>
              <a:rPr lang="en-GB" sz="2800" dirty="0" smtClean="0"/>
              <a:t>unskilled youngsters via </a:t>
            </a:r>
            <a:r>
              <a:rPr lang="en-GB" sz="2800" dirty="0" smtClean="0"/>
              <a:t>subsidies or a youth minimum wage linked to training</a:t>
            </a:r>
            <a:endParaRPr lang="en-GB" sz="2800" dirty="0" smtClean="0"/>
          </a:p>
          <a:p>
            <a:endParaRPr lang="en-GB" sz="1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2800" dirty="0" smtClean="0"/>
              <a:t>Provide sufficiently </a:t>
            </a:r>
            <a:r>
              <a:rPr lang="en-GB" sz="2800" dirty="0"/>
              <a:t>long work place training to secure strong skills acquisition </a:t>
            </a:r>
            <a:endParaRPr lang="en-GB" sz="2800" dirty="0" smtClean="0"/>
          </a:p>
          <a:p>
            <a:endParaRPr lang="en-GB" sz="1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2800" dirty="0" smtClean="0"/>
              <a:t>Focus ALMP resources </a:t>
            </a:r>
            <a:r>
              <a:rPr lang="en-GB" sz="2800" dirty="0"/>
              <a:t>on clearly identified target groups and establish performance </a:t>
            </a:r>
            <a:r>
              <a:rPr lang="en-GB" sz="2800" dirty="0" smtClean="0"/>
              <a:t>targets </a:t>
            </a:r>
          </a:p>
          <a:p>
            <a:endParaRPr lang="en-GB" sz="1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sz="2800" dirty="0" smtClean="0"/>
              <a:t>Improve </a:t>
            </a:r>
            <a:r>
              <a:rPr lang="en-GB" sz="2800" dirty="0"/>
              <a:t>monitoring of active labour market </a:t>
            </a:r>
            <a:r>
              <a:rPr lang="en-GB" sz="2800" dirty="0" smtClean="0"/>
              <a:t>programmes</a:t>
            </a:r>
            <a:endParaRPr lang="en-GB" sz="2800" dirty="0"/>
          </a:p>
          <a:p>
            <a:pPr lvl="1"/>
            <a:endParaRPr lang="en-GB" dirty="0"/>
          </a:p>
          <a:p>
            <a:endParaRPr lang="en-GB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093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Female Labour Market Participation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17</a:t>
            </a:fld>
            <a:endParaRPr lang="en-GB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8313" y="2280596"/>
            <a:ext cx="8218487" cy="316517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7544" y="162880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Impact of motherhood on employment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5733256"/>
            <a:ext cx="734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Source: Eurostat.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8437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48872" cy="1143368"/>
          </a:xfrm>
        </p:spPr>
        <p:txBody>
          <a:bodyPr/>
          <a:lstStyle/>
          <a:p>
            <a:r>
              <a:rPr lang="en-GB" sz="4000" dirty="0" smtClean="0"/>
              <a:t>Policy: Support </a:t>
            </a:r>
            <a:r>
              <a:rPr lang="en-GB" sz="4000" dirty="0"/>
              <a:t>family and working life choices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Autofit/>
          </a:bodyPr>
          <a:lstStyle/>
          <a:p>
            <a:pPr lvl="1"/>
            <a:endParaRPr lang="en-GB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Provide an </a:t>
            </a:r>
            <a:r>
              <a:rPr lang="en-GB" dirty="0"/>
              <a:t>adequate supply of </a:t>
            </a:r>
            <a:r>
              <a:rPr lang="en-GB" dirty="0" smtClean="0"/>
              <a:t>affordable and high quality early </a:t>
            </a:r>
            <a:r>
              <a:rPr lang="en-GB" dirty="0"/>
              <a:t>childcare </a:t>
            </a:r>
            <a:r>
              <a:rPr lang="en-GB" dirty="0" smtClean="0"/>
              <a:t>facilities 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1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Reduce maximum </a:t>
            </a:r>
            <a:r>
              <a:rPr lang="en-GB" dirty="0"/>
              <a:t>duration of </a:t>
            </a:r>
            <a:r>
              <a:rPr lang="en-GB" dirty="0" smtClean="0"/>
              <a:t>parental leave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1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Turn part </a:t>
            </a:r>
            <a:r>
              <a:rPr lang="en-GB" dirty="0"/>
              <a:t>of the parental allowance </a:t>
            </a:r>
            <a:r>
              <a:rPr lang="en-GB" dirty="0" smtClean="0"/>
              <a:t>into vouchers 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1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Condition allowances on fathers’ participation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1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Increase </a:t>
            </a:r>
            <a:r>
              <a:rPr lang="en-GB" dirty="0"/>
              <a:t>opening hours of early </a:t>
            </a:r>
            <a:r>
              <a:rPr lang="en-GB" dirty="0" smtClean="0"/>
              <a:t>child care facilities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0931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8240" y="2420888"/>
            <a:ext cx="3887976" cy="23328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i="1" dirty="0" err="1" smtClean="0"/>
              <a:t>Thank</a:t>
            </a:r>
            <a:r>
              <a:rPr lang="fr-FR" i="1" dirty="0" smtClean="0"/>
              <a:t> </a:t>
            </a:r>
            <a:r>
              <a:rPr lang="fr-FR" i="1" dirty="0" err="1" smtClean="0"/>
              <a:t>you</a:t>
            </a:r>
            <a:r>
              <a:rPr lang="fr-FR" i="1" dirty="0" smtClean="0"/>
              <a:t>!</a:t>
            </a:r>
          </a:p>
          <a:p>
            <a:pPr marL="0" indent="0">
              <a:buNone/>
            </a:pPr>
            <a:endParaRPr lang="fr-FR" i="1" dirty="0" smtClean="0"/>
          </a:p>
          <a:p>
            <a:pPr marL="0" indent="0">
              <a:buNone/>
            </a:pPr>
            <a:r>
              <a:rPr lang="en-GB" i="1" dirty="0" err="1" smtClean="0"/>
              <a:t>Děkuji</a:t>
            </a:r>
            <a:r>
              <a:rPr lang="en-GB" i="1" dirty="0" smtClean="0"/>
              <a:t>!</a:t>
            </a:r>
            <a:endParaRPr lang="en-GB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416000" cy="959152"/>
          </a:xfrm>
        </p:spPr>
        <p:txBody>
          <a:bodyPr/>
          <a:lstStyle/>
          <a:p>
            <a:pPr algn="ctr"/>
            <a:r>
              <a:rPr lang="en-GB" sz="4000" dirty="0" smtClean="0"/>
              <a:t>Key messages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Autofit/>
          </a:bodyPr>
          <a:lstStyle/>
          <a:p>
            <a:pPr marL="457200" lvl="1" indent="-457200">
              <a:buClrTx/>
              <a:buFont typeface="Wingdings" panose="05000000000000000000" pitchFamily="2" charset="2"/>
              <a:buChar char="§"/>
            </a:pPr>
            <a:r>
              <a:rPr lang="en-GB" sz="3200" dirty="0"/>
              <a:t>Moving up the value added chain requires new set of </a:t>
            </a:r>
            <a:r>
              <a:rPr lang="en-GB" sz="3200" dirty="0" smtClean="0"/>
              <a:t>skills</a:t>
            </a:r>
          </a:p>
          <a:p>
            <a:pPr marL="342900" lvl="1" indent="-342900">
              <a:buClrTx/>
              <a:buFont typeface="Arial" pitchFamily="34" charset="0"/>
              <a:buChar char="•"/>
            </a:pPr>
            <a:endParaRPr lang="en-GB" sz="3200" dirty="0"/>
          </a:p>
          <a:p>
            <a:pPr marL="457200" lvl="1" indent="-457200">
              <a:buClrTx/>
              <a:buFont typeface="Wingdings" panose="05000000000000000000" pitchFamily="2" charset="2"/>
              <a:buChar char="§"/>
            </a:pPr>
            <a:r>
              <a:rPr lang="en-GB" sz="3200" dirty="0"/>
              <a:t>Growth </a:t>
            </a:r>
            <a:r>
              <a:rPr lang="en-GB" sz="3200" dirty="0" smtClean="0"/>
              <a:t>depends </a:t>
            </a:r>
            <a:r>
              <a:rPr lang="en-GB" sz="3200" dirty="0"/>
              <a:t>on an education system that adjusts to changes in labour market needs </a:t>
            </a:r>
            <a:endParaRPr lang="en-GB" sz="3200" dirty="0" smtClean="0"/>
          </a:p>
          <a:p>
            <a:pPr marL="342900" lvl="1" indent="-342900">
              <a:buClrTx/>
              <a:buFont typeface="Arial" pitchFamily="34" charset="0"/>
              <a:buChar char="•"/>
            </a:pPr>
            <a:endParaRPr lang="en-GB" sz="3200" dirty="0" smtClean="0"/>
          </a:p>
          <a:p>
            <a:pPr marL="457200" lvl="1" indent="-457200">
              <a:buClrTx/>
              <a:buFont typeface="Wingdings" panose="05000000000000000000" pitchFamily="2" charset="2"/>
              <a:buChar char="§"/>
            </a:pPr>
            <a:r>
              <a:rPr lang="en-GB" sz="3200" dirty="0" smtClean="0"/>
              <a:t>There are </a:t>
            </a:r>
            <a:r>
              <a:rPr lang="en-GB" sz="3200" dirty="0" smtClean="0"/>
              <a:t>unemployed </a:t>
            </a:r>
            <a:r>
              <a:rPr lang="en-GB" sz="3200" dirty="0" smtClean="0"/>
              <a:t>skills that could be put to effective use</a:t>
            </a:r>
            <a:br>
              <a:rPr lang="en-GB" sz="3200" dirty="0" smtClean="0"/>
            </a:br>
            <a:endParaRPr lang="en-GB" sz="3200" dirty="0"/>
          </a:p>
          <a:p>
            <a:endParaRPr lang="en-GB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6295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Occupation and education are changing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20</a:t>
            </a:fld>
            <a:endParaRPr lang="en-GB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9036496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627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800" b="1" smtClean="0">
                <a:solidFill>
                  <a:srgbClr val="92D050"/>
                </a:solidFill>
                <a:latin typeface="Arial" pitchFamily="34" charset="0"/>
              </a:rPr>
              <a:t>PART 1</a:t>
            </a:r>
            <a:endParaRPr lang="en-US" altLang="en-US" sz="2800" b="1" smtClean="0">
              <a:solidFill>
                <a:srgbClr val="92D050"/>
              </a:solidFill>
              <a:latin typeface="Arial" pitchFamily="34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68313" y="1341438"/>
            <a:ext cx="8218487" cy="4784725"/>
          </a:xfrm>
        </p:spPr>
        <p:txBody>
          <a:bodyPr/>
          <a:lstStyle/>
          <a:p>
            <a:pPr algn="ctr" eaLnBrk="1" hangingPunct="1">
              <a:buFont typeface="Arial" pitchFamily="34" charset="0"/>
              <a:buNone/>
            </a:pPr>
            <a:endParaRPr lang="en-GB" altLang="en-US" sz="6000" dirty="0" smtClean="0">
              <a:latin typeface="Calibri" pitchFamily="34" charset="0"/>
            </a:endParaRPr>
          </a:p>
          <a:p>
            <a:pPr algn="ctr" eaLnBrk="1" hangingPunct="1">
              <a:buFont typeface="Arial" pitchFamily="34" charset="0"/>
              <a:buNone/>
            </a:pPr>
            <a:r>
              <a:rPr lang="en-GB" altLang="en-US" sz="6000" dirty="0" smtClean="0">
                <a:latin typeface="Calibri" pitchFamily="34" charset="0"/>
              </a:rPr>
              <a:t>Education</a:t>
            </a:r>
          </a:p>
        </p:txBody>
      </p:sp>
    </p:spTree>
    <p:extLst>
      <p:ext uri="{BB962C8B-B14F-4D97-AF65-F5344CB8AC3E}">
        <p14:creationId xmlns:p14="http://schemas.microsoft.com/office/powerpoint/2010/main" val="146166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116632"/>
            <a:ext cx="7416000" cy="1143368"/>
          </a:xfrm>
        </p:spPr>
        <p:txBody>
          <a:bodyPr/>
          <a:lstStyle/>
          <a:p>
            <a:r>
              <a:rPr lang="en-GB" sz="4000" dirty="0" smtClean="0"/>
              <a:t>Education / school-to-work transition challenges: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036496" cy="558924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92D050"/>
                </a:solidFill>
              </a:rPr>
              <a:t>Learning outcomes are declining: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Performance in PISA has deteriorated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The share of low achievers has increased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92D050"/>
                </a:solidFill>
              </a:rPr>
              <a:t>Students with </a:t>
            </a:r>
            <a:r>
              <a:rPr lang="en-GB" dirty="0" smtClean="0">
                <a:solidFill>
                  <a:srgbClr val="92D050"/>
                </a:solidFill>
              </a:rPr>
              <a:t>VET are faced with:</a:t>
            </a:r>
            <a:endParaRPr lang="en-GB" dirty="0" smtClean="0">
              <a:solidFill>
                <a:srgbClr val="92D050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Little </a:t>
            </a:r>
            <a:r>
              <a:rPr lang="en-GB" dirty="0" smtClean="0"/>
              <a:t>demand for their skills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Or with skills that are not suitable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92D050"/>
                </a:solidFill>
              </a:rPr>
              <a:t>Quality concerns in </a:t>
            </a:r>
            <a:r>
              <a:rPr lang="en-GB" dirty="0" smtClean="0">
                <a:solidFill>
                  <a:srgbClr val="92D050"/>
                </a:solidFill>
              </a:rPr>
              <a:t>fast expanding </a:t>
            </a:r>
            <a:r>
              <a:rPr lang="en-GB" dirty="0" smtClean="0">
                <a:solidFill>
                  <a:srgbClr val="92D050"/>
                </a:solidFill>
              </a:rPr>
              <a:t>tertiary </a:t>
            </a:r>
            <a:r>
              <a:rPr lang="en-GB" dirty="0" smtClean="0">
                <a:solidFill>
                  <a:srgbClr val="92D050"/>
                </a:solidFill>
              </a:rPr>
              <a:t>education</a:t>
            </a:r>
            <a:r>
              <a:rPr lang="en-GB" dirty="0" smtClean="0">
                <a:solidFill>
                  <a:srgbClr val="92D050"/>
                </a:solidFill>
              </a:rPr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Higher intake in the public system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The emergence of private institutions</a:t>
            </a:r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207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Student performance is strongly influenced by socio-economic status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23528" y="6453336"/>
            <a:ext cx="5544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Source: OECD PISA 2012 Database.</a:t>
            </a:r>
            <a:endParaRPr lang="en-GB" sz="1600" dirty="0"/>
          </a:p>
        </p:txBody>
      </p:sp>
      <p:pic>
        <p:nvPicPr>
          <p:cNvPr id="7" name="Picture 2" descr="K:\Users\Guerard_B\CS5\Czech\Figures\PPT\Launch  Presentation\fig17ppt_E.eps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10459"/>
            <a:ext cx="7992888" cy="5142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8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Declining Educational Performance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4641379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3500" dirty="0" smtClean="0">
                <a:solidFill>
                  <a:srgbClr val="92D050"/>
                </a:solidFill>
              </a:rPr>
              <a:t>Related to strong selectivity in the education system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Streaming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Early tracking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Low transferability between tracks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GB" sz="19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sz="3500" dirty="0" smtClean="0">
                <a:solidFill>
                  <a:srgbClr val="92D050"/>
                </a:solidFill>
              </a:rPr>
              <a:t>Selectivity reinforces students’ socio-economic background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100" dirty="0" smtClean="0"/>
              <a:t>Leaving </a:t>
            </a:r>
            <a:r>
              <a:rPr lang="en-GB" sz="3100" dirty="0"/>
              <a:t>many students behind</a:t>
            </a:r>
            <a:endParaRPr lang="en-GB" sz="31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100" dirty="0" smtClean="0"/>
              <a:t>Without raising average performance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1700" dirty="0" smtClean="0">
              <a:solidFill>
                <a:srgbClr val="92D05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3500" dirty="0" smtClean="0">
                <a:solidFill>
                  <a:srgbClr val="92D050"/>
                </a:solidFill>
              </a:rPr>
              <a:t>Selectivity has negative effects on: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Labour market prospects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Human capital accumulation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 smtClean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024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Policies: Provide a solid skill foundation by avoiding selectivity in education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Expand early childhood </a:t>
            </a:r>
            <a:r>
              <a:rPr lang="en-GB" dirty="0" smtClean="0"/>
              <a:t>education</a:t>
            </a:r>
            <a:endParaRPr lang="en-GB" dirty="0" smtClean="0"/>
          </a:p>
          <a:p>
            <a:pPr>
              <a:buFont typeface="Wingdings" panose="05000000000000000000" pitchFamily="2" charset="2"/>
              <a:buChar char="§"/>
            </a:pPr>
            <a:endParaRPr lang="en-GB" sz="11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Eliminate early tracking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11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Avoid streaming into special needs schools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11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Increase </a:t>
            </a:r>
            <a:r>
              <a:rPr lang="en-GB" dirty="0" smtClean="0"/>
              <a:t>transfer possibilities between </a:t>
            </a:r>
            <a:r>
              <a:rPr lang="en-GB" dirty="0" smtClean="0"/>
              <a:t>tracks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11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Improve teaching quality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1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Use standardised national tests to introduce school benchmarking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076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Poor match </a:t>
            </a:r>
            <a:r>
              <a:rPr lang="en-GB" dirty="0"/>
              <a:t>between fields of study and </a:t>
            </a:r>
            <a:r>
              <a:rPr lang="en-GB" dirty="0" smtClean="0"/>
              <a:t>work branches in VET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12" y="1556792"/>
            <a:ext cx="8734655" cy="460851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3528" y="6309320"/>
            <a:ext cx="5504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Source: National Institute for Education.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3690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Challenges in the VET</a:t>
            </a:r>
            <a:r>
              <a:rPr lang="en-GB" dirty="0"/>
              <a:t> </a:t>
            </a:r>
            <a:r>
              <a:rPr lang="en-GB" dirty="0" smtClean="0"/>
              <a:t>System: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00200"/>
            <a:ext cx="8640504" cy="452596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Unlinked </a:t>
            </a:r>
            <a:r>
              <a:rPr lang="en-GB" dirty="0" smtClean="0"/>
              <a:t>from the labour market </a:t>
            </a:r>
            <a:endParaRPr lang="en-GB" dirty="0" smtClean="0"/>
          </a:p>
          <a:p>
            <a:pPr>
              <a:buFont typeface="Wingdings" panose="05000000000000000000" pitchFamily="2" charset="2"/>
              <a:buChar char="§"/>
            </a:pPr>
            <a:endParaRPr lang="en-GB" dirty="0" smtClean="0"/>
          </a:p>
          <a:p>
            <a:endParaRPr lang="en-GB" sz="13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Limited use of workplace </a:t>
            </a:r>
            <a:r>
              <a:rPr lang="en-GB" dirty="0" smtClean="0"/>
              <a:t>training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 smtClean="0"/>
          </a:p>
          <a:p>
            <a:endParaRPr lang="en-GB" sz="13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Fragmented involvement </a:t>
            </a:r>
            <a:r>
              <a:rPr lang="en-GB" dirty="0" smtClean="0"/>
              <a:t>of social </a:t>
            </a:r>
            <a:r>
              <a:rPr lang="en-GB" dirty="0" smtClean="0"/>
              <a:t>partners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 smtClean="0"/>
          </a:p>
          <a:p>
            <a:endParaRPr lang="en-GB" sz="13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Concerns </a:t>
            </a:r>
            <a:r>
              <a:rPr lang="en-GB" dirty="0"/>
              <a:t>about </a:t>
            </a:r>
            <a:r>
              <a:rPr lang="en-GB" dirty="0" smtClean="0"/>
              <a:t>quality of </a:t>
            </a:r>
            <a:r>
              <a:rPr lang="en-GB" dirty="0"/>
              <a:t>general </a:t>
            </a:r>
            <a:r>
              <a:rPr lang="en-GB" dirty="0" smtClean="0"/>
              <a:t>education, </a:t>
            </a:r>
            <a:r>
              <a:rPr lang="en-GB" dirty="0"/>
              <a:t>particularly in apprenticeships</a:t>
            </a:r>
          </a:p>
          <a:p>
            <a:endParaRPr lang="en-GB" sz="1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041207"/>
      </p:ext>
    </p:extLst>
  </p:cSld>
  <p:clrMapOvr>
    <a:masterClrMapping/>
  </p:clrMapOvr>
</p:sld>
</file>

<file path=ppt/theme/theme1.xml><?xml version="1.0" encoding="utf-8"?>
<a:theme xmlns:a="http://schemas.openxmlformats.org/drawingml/2006/main" name="OECD_English_blue">
  <a:themeElements>
    <a:clrScheme name="OECD white">
      <a:dk1>
        <a:srgbClr val="727272"/>
      </a:dk1>
      <a:lt1>
        <a:sysClr val="window" lastClr="FFFFFF"/>
      </a:lt1>
      <a:dk2>
        <a:srgbClr val="006299"/>
      </a:dk2>
      <a:lt2>
        <a:srgbClr val="E6E6E6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ECD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OECD_English_blue</Template>
  <TotalTime>4233</TotalTime>
  <Words>622</Words>
  <Application>Microsoft Office PowerPoint</Application>
  <PresentationFormat>On-screen Show (4:3)</PresentationFormat>
  <Paragraphs>147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OECD_English_blue</vt:lpstr>
      <vt:lpstr>Strengthening skill use and school-to-work transitions    </vt:lpstr>
      <vt:lpstr>Key messages</vt:lpstr>
      <vt:lpstr>PART 1</vt:lpstr>
      <vt:lpstr>Education / school-to-work transition challenges:</vt:lpstr>
      <vt:lpstr>Student performance is strongly influenced by socio-economic status</vt:lpstr>
      <vt:lpstr>Declining Educational Performance</vt:lpstr>
      <vt:lpstr>Policies: Provide a solid skill foundation by avoiding selectivity in education</vt:lpstr>
      <vt:lpstr>Poor match between fields of study and work branches in VET</vt:lpstr>
      <vt:lpstr>Challenges in the VET System:</vt:lpstr>
      <vt:lpstr>Policies: Improve the match between VET and the labour market needs</vt:lpstr>
      <vt:lpstr>Tertiary Education: Challenges</vt:lpstr>
      <vt:lpstr>High returns on tertiary education</vt:lpstr>
      <vt:lpstr>Policy: Secure quality in tertiary education</vt:lpstr>
      <vt:lpstr>PART 2</vt:lpstr>
      <vt:lpstr>Challenge: Make more effective use of existing resources and skills</vt:lpstr>
      <vt:lpstr>Policy: Promote youth and activate low-skilled employment</vt:lpstr>
      <vt:lpstr>Female Labour Market Participation</vt:lpstr>
      <vt:lpstr>Policy: Support family and working life choices</vt:lpstr>
      <vt:lpstr>PowerPoint Presentation</vt:lpstr>
      <vt:lpstr>Occupation and education are changing</vt:lpstr>
    </vt:vector>
  </TitlesOfParts>
  <Company>OECD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OECD ECONOMIC SURVEY BELGIUM 2013</dc:title>
  <dc:creator>Sorbe Stéphane</dc:creator>
  <cp:lastModifiedBy>ARAUJO Sonia</cp:lastModifiedBy>
  <cp:revision>182</cp:revision>
  <dcterms:created xsi:type="dcterms:W3CDTF">2013-04-26T08:21:28Z</dcterms:created>
  <dcterms:modified xsi:type="dcterms:W3CDTF">2014-03-17T15:32:30Z</dcterms:modified>
</cp:coreProperties>
</file>