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3" r:id="rId3"/>
    <p:sldId id="297" r:id="rId4"/>
    <p:sldId id="285" r:id="rId5"/>
    <p:sldId id="298" r:id="rId6"/>
    <p:sldId id="299" r:id="rId7"/>
    <p:sldId id="300" r:id="rId8"/>
    <p:sldId id="288" r:id="rId9"/>
    <p:sldId id="302" r:id="rId10"/>
    <p:sldId id="289" r:id="rId11"/>
    <p:sldId id="296" r:id="rId12"/>
    <p:sldId id="301" r:id="rId13"/>
    <p:sldId id="290" r:id="rId14"/>
    <p:sldId id="281" r:id="rId1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784" y="0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r">
              <a:defRPr sz="1200"/>
            </a:lvl1pPr>
          </a:lstStyle>
          <a:p>
            <a:fld id="{B6BC040D-2A75-4FE6-97FB-A2D532D445E5}" type="datetimeFigureOut">
              <a:rPr lang="en-GB" smtClean="0"/>
              <a:t>17/03/2014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575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784" y="9721575"/>
            <a:ext cx="3076860" cy="511404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r">
              <a:defRPr sz="1200"/>
            </a:lvl1pPr>
          </a:lstStyle>
          <a:p>
            <a:fld id="{E04823AB-5BDA-42D1-AC9F-C87265F14B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31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r">
              <a:defRPr sz="1200"/>
            </a:lvl1pPr>
          </a:lstStyle>
          <a:p>
            <a:fld id="{A0C36EAB-875B-400A-83E1-CCB984CEFED4}" type="datetimeFigureOut">
              <a:rPr lang="en-GB" smtClean="0"/>
              <a:pPr/>
              <a:t>17/03/2014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21" tIns="47311" rIns="94621" bIns="4731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4621" tIns="47311" rIns="94621" bIns="47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6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r">
              <a:defRPr sz="1200"/>
            </a:lvl1pPr>
          </a:lstStyle>
          <a:p>
            <a:fld id="{6444576F-EEB1-4B72-B7CC-EC8CC3C9776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247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4576F-EEB1-4B72-B7CC-EC8CC3C9776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481869"/>
            <a:ext cx="6300000" cy="1265731"/>
          </a:xfrm>
        </p:spPr>
        <p:txBody>
          <a:bodyPr anchor="b" anchorCtr="0">
            <a:spAutoFit/>
          </a:bodyPr>
          <a:lstStyle>
            <a:lvl1pPr>
              <a:lnSpc>
                <a:spcPts val="4500"/>
              </a:lnSpc>
              <a:defRPr sz="450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3805200"/>
            <a:ext cx="6300000" cy="352233"/>
          </a:xfrm>
        </p:spPr>
        <p:txBody>
          <a:bodyPr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07/05/2013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OECD ECONOMIC SURVEY OF BELGIUM 2013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07/05/2013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OECD ECONOMIC SURVEY OF BELGIUM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7272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19600"/>
            <a:ext cx="6624000" cy="1058400"/>
          </a:xfrm>
        </p:spPr>
        <p:txBody>
          <a:bodyPr anchor="ctr" anchorCtr="0"/>
          <a:lstStyle>
            <a:lvl1pPr algn="ctr">
              <a:lnSpc>
                <a:spcPts val="3700"/>
              </a:lnSpc>
              <a:defRPr sz="3700" b="0" i="0" cap="all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Section Header </a:t>
            </a:r>
            <a:r>
              <a:rPr lang="fr-FR" dirty="0" err="1" smtClean="0"/>
              <a:t>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07/05/2013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OECD ECONOMIC SURVEY OF BELGIUM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6299"/>
                </a:solidFill>
              </a:defRPr>
            </a:lvl1pPr>
          </a:lstStyle>
          <a:p>
            <a:fld id="{CA179EE9-7D17-4550-981B-737673CC805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</a:t>
            </a: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Slide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extended</a:t>
            </a:r>
            <a:r>
              <a:rPr lang="fr-FR" dirty="0" smtClean="0"/>
              <a:t> to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lines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000" y="1600200"/>
            <a:ext cx="8218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Arial"/>
              </a:defRPr>
            </a:lvl1pPr>
          </a:lstStyle>
          <a:p>
            <a:r>
              <a:rPr lang="en-US" smtClean="0"/>
              <a:t>07/05/2013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r>
              <a:rPr lang="en-GB" smtClean="0"/>
              <a:t>OECD ECONOMIC SURVEY OF BELGIUM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rgbClr val="006299"/>
                </a:solidFill>
                <a:latin typeface="Arial"/>
              </a:defRPr>
            </a:lvl1pPr>
          </a:lstStyle>
          <a:p>
            <a:fld id="{CA179EE9-7D17-4550-981B-737673CC805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400" y="288000"/>
            <a:ext cx="458654" cy="9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eorgia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1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eorgia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eorgi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000" y="1346943"/>
            <a:ext cx="6948416" cy="2400657"/>
          </a:xfrm>
        </p:spPr>
        <p:txBody>
          <a:bodyPr/>
          <a:lstStyle/>
          <a:p>
            <a:pPr algn="ctr"/>
            <a:r>
              <a:rPr lang="en-GB" sz="3600" dirty="0" smtClean="0"/>
              <a:t>Completing the transition to a competitive domestic economy 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000" y="3805200"/>
            <a:ext cx="6300000" cy="1118255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OECD </a:t>
            </a:r>
            <a:r>
              <a:rPr lang="en-GB" dirty="0"/>
              <a:t>Economic </a:t>
            </a:r>
            <a:r>
              <a:rPr lang="en-GB" dirty="0" smtClean="0"/>
              <a:t>Survey of </a:t>
            </a:r>
            <a:r>
              <a:rPr lang="en-GB" dirty="0"/>
              <a:t>the Czech </a:t>
            </a:r>
            <a:r>
              <a:rPr lang="en-GB" dirty="0" smtClean="0"/>
              <a:t>Republic </a:t>
            </a:r>
            <a:r>
              <a:rPr lang="en-GB" dirty="0"/>
              <a:t>2014</a:t>
            </a:r>
            <a:endParaRPr lang="fr-FR" dirty="0" smtClean="0"/>
          </a:p>
          <a:p>
            <a:endParaRPr lang="fr-FR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Reinforce competition law </a:t>
            </a:r>
            <a:r>
              <a:rPr lang="en-GB" dirty="0" smtClean="0"/>
              <a:t>enforcement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424936" cy="5040560"/>
          </a:xfrm>
        </p:spPr>
        <p:txBody>
          <a:bodyPr>
            <a:normAutofit/>
          </a:bodyPr>
          <a:lstStyle/>
          <a:p>
            <a:r>
              <a:rPr lang="en-GB" dirty="0" smtClean="0"/>
              <a:t>Secure a well-functioning leniency programme</a:t>
            </a:r>
          </a:p>
          <a:p>
            <a:r>
              <a:rPr lang="en-GB" dirty="0" smtClean="0"/>
              <a:t>Improve </a:t>
            </a:r>
            <a:r>
              <a:rPr lang="en-GB" dirty="0"/>
              <a:t>the scope for private </a:t>
            </a:r>
            <a:r>
              <a:rPr lang="en-GB" dirty="0" smtClean="0"/>
              <a:t>litigation</a:t>
            </a:r>
          </a:p>
          <a:p>
            <a:r>
              <a:rPr lang="en-GB" dirty="0" smtClean="0"/>
              <a:t>Increase sanctions for bid-rigging in public procurement</a:t>
            </a:r>
          </a:p>
          <a:p>
            <a:r>
              <a:rPr lang="en-GB" dirty="0" smtClean="0"/>
              <a:t>Use </a:t>
            </a:r>
            <a:r>
              <a:rPr lang="en-GB" dirty="0"/>
              <a:t>sector </a:t>
            </a:r>
            <a:r>
              <a:rPr lang="en-GB" dirty="0" smtClean="0"/>
              <a:t>inquiries </a:t>
            </a:r>
            <a:endParaRPr lang="en-GB" dirty="0"/>
          </a:p>
          <a:p>
            <a:r>
              <a:rPr lang="en-GB" dirty="0"/>
              <a:t>Remove the </a:t>
            </a:r>
            <a:r>
              <a:rPr lang="en-GB" dirty="0" smtClean="0"/>
              <a:t>food retailing regulation from the competition policy framework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203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Network prices are relatively high: in the mobile phone area as well as in….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11</a:t>
            </a:fld>
            <a:endParaRPr lang="en-GB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412776"/>
            <a:ext cx="9001000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8337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188640"/>
            <a:ext cx="8028504" cy="1071360"/>
          </a:xfrm>
        </p:spPr>
        <p:txBody>
          <a:bodyPr/>
          <a:lstStyle/>
          <a:p>
            <a:r>
              <a:rPr lang="en-GB" sz="2400" dirty="0" smtClean="0"/>
              <a:t>High pre-tax industry electricity prices compensate </a:t>
            </a:r>
            <a:r>
              <a:rPr lang="en-GB" sz="2400" dirty="0" smtClean="0"/>
              <a:t>households (unlike DNK and NLD) </a:t>
            </a:r>
            <a:r>
              <a:rPr lang="en-GB" sz="2400" dirty="0" smtClean="0"/>
              <a:t>and are compensated by the public purse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600200"/>
            <a:ext cx="9108503" cy="470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4380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740472" cy="1022400"/>
          </a:xfrm>
        </p:spPr>
        <p:txBody>
          <a:bodyPr/>
          <a:lstStyle/>
          <a:p>
            <a:r>
              <a:rPr lang="en-GB" sz="3600" dirty="0" smtClean="0"/>
              <a:t>More competition in network sectors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00" y="1340768"/>
            <a:ext cx="8568496" cy="5517232"/>
          </a:xfrm>
        </p:spPr>
        <p:txBody>
          <a:bodyPr>
            <a:normAutofit/>
          </a:bodyPr>
          <a:lstStyle/>
          <a:p>
            <a:r>
              <a:rPr lang="en-GB" dirty="0" smtClean="0"/>
              <a:t>Better </a:t>
            </a:r>
            <a:r>
              <a:rPr lang="en-GB" dirty="0"/>
              <a:t>co-ordination between the competition authority and sector </a:t>
            </a:r>
            <a:r>
              <a:rPr lang="en-GB" dirty="0" smtClean="0"/>
              <a:t>regulators </a:t>
            </a:r>
          </a:p>
          <a:p>
            <a:r>
              <a:rPr lang="en-GB" dirty="0" smtClean="0"/>
              <a:t>Effective </a:t>
            </a:r>
            <a:r>
              <a:rPr lang="en-GB" dirty="0"/>
              <a:t>independence of all network </a:t>
            </a:r>
            <a:r>
              <a:rPr lang="en-GB" dirty="0" smtClean="0"/>
              <a:t>regulators</a:t>
            </a:r>
            <a:endParaRPr lang="en-GB" dirty="0"/>
          </a:p>
          <a:p>
            <a:r>
              <a:rPr lang="en-GB" dirty="0" smtClean="0"/>
              <a:t>Effective </a:t>
            </a:r>
            <a:r>
              <a:rPr lang="en-GB" dirty="0"/>
              <a:t>ownership unbundling or </a:t>
            </a:r>
            <a:r>
              <a:rPr lang="en-GB" dirty="0" smtClean="0"/>
              <a:t>holding structures with </a:t>
            </a:r>
            <a:r>
              <a:rPr lang="en-US" dirty="0"/>
              <a:t>financial separation of all </a:t>
            </a:r>
            <a:r>
              <a:rPr lang="en-US" dirty="0" smtClean="0"/>
              <a:t>activities </a:t>
            </a:r>
            <a:endParaRPr lang="en-GB" dirty="0"/>
          </a:p>
          <a:p>
            <a:r>
              <a:rPr lang="en-GB" dirty="0" smtClean="0"/>
              <a:t>Secure </a:t>
            </a:r>
            <a:r>
              <a:rPr lang="en-GB" dirty="0"/>
              <a:t>cost-based </a:t>
            </a:r>
            <a:r>
              <a:rPr lang="en-GB" dirty="0" smtClean="0"/>
              <a:t>access </a:t>
            </a:r>
            <a:r>
              <a:rPr lang="en-GB" dirty="0"/>
              <a:t>for </a:t>
            </a:r>
            <a:r>
              <a:rPr lang="en-GB" dirty="0" smtClean="0"/>
              <a:t>MVNOs, and remove</a:t>
            </a:r>
            <a:r>
              <a:rPr lang="en-US" dirty="0" smtClean="0"/>
              <a:t> barriers for becoming Full MVNOs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203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8240" y="3068960"/>
            <a:ext cx="3887976" cy="1684784"/>
          </a:xfrm>
        </p:spPr>
        <p:txBody>
          <a:bodyPr>
            <a:normAutofit/>
          </a:bodyPr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endParaRPr lang="fr-FR" dirty="0" smtClean="0"/>
          </a:p>
          <a:p>
            <a:r>
              <a:rPr lang="en-GB" dirty="0" err="1" smtClean="0"/>
              <a:t>Děkuji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959152"/>
          </a:xfrm>
        </p:spPr>
        <p:txBody>
          <a:bodyPr/>
          <a:lstStyle/>
          <a:p>
            <a:r>
              <a:rPr lang="en-GB" sz="4000" dirty="0" smtClean="0"/>
              <a:t>Income convergence must rely on a stronger service sector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Autofit/>
          </a:bodyPr>
          <a:lstStyle/>
          <a:p>
            <a:r>
              <a:rPr lang="en-GB" sz="2800" dirty="0" smtClean="0"/>
              <a:t>The Czech private service sector is among the smallest</a:t>
            </a:r>
          </a:p>
          <a:p>
            <a:endParaRPr lang="en-GB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88840"/>
            <a:ext cx="8316415" cy="4869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1629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Advantages of a stronger service </a:t>
            </a:r>
            <a:r>
              <a:rPr lang="en-GB" dirty="0" smtClean="0"/>
              <a:t>sector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600" dirty="0"/>
              <a:t>Lower prices of service inputs </a:t>
            </a:r>
          </a:p>
          <a:p>
            <a:pPr lvl="1"/>
            <a:r>
              <a:rPr lang="en-GB" sz="3200" dirty="0"/>
              <a:t>Boost </a:t>
            </a:r>
            <a:r>
              <a:rPr lang="en-GB" sz="3200" dirty="0" smtClean="0"/>
              <a:t>competitiveness</a:t>
            </a:r>
            <a:endParaRPr lang="en-GB" sz="3200" dirty="0"/>
          </a:p>
          <a:p>
            <a:endParaRPr lang="en-GB" sz="3600" dirty="0" smtClean="0"/>
          </a:p>
          <a:p>
            <a:r>
              <a:rPr lang="en-GB" sz="3600" dirty="0" smtClean="0"/>
              <a:t>More </a:t>
            </a:r>
            <a:r>
              <a:rPr lang="en-GB" sz="3600" dirty="0"/>
              <a:t>innovative services</a:t>
            </a:r>
          </a:p>
          <a:p>
            <a:pPr lvl="1"/>
            <a:r>
              <a:rPr lang="en-GB" sz="3200" dirty="0"/>
              <a:t>Boost </a:t>
            </a:r>
            <a:r>
              <a:rPr lang="en-GB" sz="3200" dirty="0" smtClean="0"/>
              <a:t>job creation and wages</a:t>
            </a:r>
            <a:endParaRPr lang="en-GB" sz="3200" dirty="0"/>
          </a:p>
          <a:p>
            <a:endParaRPr lang="en-GB" dirty="0"/>
          </a:p>
          <a:p>
            <a:r>
              <a:rPr lang="en-GB" sz="3600" dirty="0"/>
              <a:t>Exploit domestic resources of </a:t>
            </a:r>
            <a:r>
              <a:rPr lang="en-GB" sz="3600" dirty="0" smtClean="0"/>
              <a:t>growth</a:t>
            </a:r>
          </a:p>
          <a:p>
            <a:pPr lvl="1"/>
            <a:r>
              <a:rPr lang="en-GB" sz="3200" dirty="0" smtClean="0"/>
              <a:t>Requires human </a:t>
            </a:r>
            <a:r>
              <a:rPr lang="en-GB" sz="3200" dirty="0" smtClean="0"/>
              <a:t>capital accumulation</a:t>
            </a:r>
            <a:endParaRPr lang="en-GB" sz="3200" dirty="0"/>
          </a:p>
          <a:p>
            <a:pPr lvl="2"/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968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/>
              <a:t>Competition is inhibited by :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676456" cy="5373216"/>
          </a:xfrm>
        </p:spPr>
        <p:txBody>
          <a:bodyPr>
            <a:noAutofit/>
          </a:bodyPr>
          <a:lstStyle/>
          <a:p>
            <a:r>
              <a:rPr lang="en-GB" sz="3600" dirty="0" smtClean="0"/>
              <a:t>Red tape</a:t>
            </a:r>
          </a:p>
          <a:p>
            <a:pPr lvl="1"/>
            <a:r>
              <a:rPr lang="en-GB" dirty="0" smtClean="0"/>
              <a:t>Gold plating and entry barriers for professional services</a:t>
            </a:r>
          </a:p>
          <a:p>
            <a:r>
              <a:rPr lang="en-GB" sz="3600" dirty="0" smtClean="0"/>
              <a:t>Public ownership</a:t>
            </a:r>
          </a:p>
          <a:p>
            <a:r>
              <a:rPr lang="en-GB" sz="3600" dirty="0" smtClean="0"/>
              <a:t>Uneven application of competition policy</a:t>
            </a:r>
          </a:p>
          <a:p>
            <a:pPr lvl="1"/>
            <a:r>
              <a:rPr lang="en-GB" dirty="0" smtClean="0"/>
              <a:t>Little success in uncovering hard-core cartels</a:t>
            </a:r>
          </a:p>
          <a:p>
            <a:r>
              <a:rPr lang="en-GB" sz="3600" dirty="0" smtClean="0"/>
              <a:t>Weak regulation of network sectors</a:t>
            </a:r>
          </a:p>
          <a:p>
            <a:pPr lvl="2"/>
            <a:endParaRPr lang="en-GB" sz="32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296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Despite progress, there are still barriers to entrepreneurship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3999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0451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Czech Republic has the highest number of regulated professions in the EU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5" name="Picture 2" descr="K:\Users\Guerard_B\CS5\Czech\Figures\PPT\Launch  Presentation\figPPT1_E.ep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8136904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769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956496" cy="1022400"/>
          </a:xfrm>
        </p:spPr>
        <p:txBody>
          <a:bodyPr/>
          <a:lstStyle/>
          <a:p>
            <a:r>
              <a:rPr lang="en-GB" sz="4000" dirty="0" smtClean="0"/>
              <a:t>Corruption is another entry barrier</a:t>
            </a:r>
            <a:endParaRPr lang="en-GB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7"/>
            <a:ext cx="8712968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225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8100392" cy="1022400"/>
          </a:xfrm>
        </p:spPr>
        <p:txBody>
          <a:bodyPr/>
          <a:lstStyle/>
          <a:p>
            <a:r>
              <a:rPr lang="en-GB" sz="4000" dirty="0" smtClean="0"/>
              <a:t>Competition friendly measures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640960" cy="5040560"/>
          </a:xfrm>
        </p:spPr>
        <p:txBody>
          <a:bodyPr>
            <a:normAutofit/>
          </a:bodyPr>
          <a:lstStyle/>
          <a:p>
            <a:r>
              <a:rPr lang="en-GB" dirty="0" smtClean="0"/>
              <a:t>Reduce </a:t>
            </a:r>
            <a:r>
              <a:rPr lang="en-GB" dirty="0"/>
              <a:t>legal delays </a:t>
            </a:r>
            <a:r>
              <a:rPr lang="en-GB" dirty="0" smtClean="0"/>
              <a:t>for </a:t>
            </a:r>
            <a:r>
              <a:rPr lang="en-GB" dirty="0"/>
              <a:t>contract </a:t>
            </a:r>
            <a:r>
              <a:rPr lang="en-GB" dirty="0" smtClean="0"/>
              <a:t>enforcement</a:t>
            </a:r>
          </a:p>
          <a:p>
            <a:r>
              <a:rPr lang="en-GB" dirty="0" smtClean="0"/>
              <a:t>Lower barriers </a:t>
            </a:r>
            <a:r>
              <a:rPr lang="en-GB" dirty="0"/>
              <a:t>to entry in </a:t>
            </a:r>
            <a:r>
              <a:rPr lang="en-GB" dirty="0" smtClean="0"/>
              <a:t>(professional) services </a:t>
            </a:r>
          </a:p>
          <a:p>
            <a:r>
              <a:rPr lang="en-GB" dirty="0" smtClean="0"/>
              <a:t>Improve regulatory </a:t>
            </a:r>
            <a:r>
              <a:rPr lang="en-GB" dirty="0"/>
              <a:t>impact </a:t>
            </a:r>
            <a:r>
              <a:rPr lang="en-GB" dirty="0" smtClean="0"/>
              <a:t>assessments</a:t>
            </a:r>
          </a:p>
          <a:p>
            <a:r>
              <a:rPr lang="en-GB" dirty="0" smtClean="0"/>
              <a:t>Control SOEs within </a:t>
            </a:r>
            <a:r>
              <a:rPr lang="en-GB" dirty="0"/>
              <a:t>a single authority </a:t>
            </a:r>
            <a:r>
              <a:rPr lang="en-GB" dirty="0" smtClean="0"/>
              <a:t>with </a:t>
            </a:r>
            <a:r>
              <a:rPr lang="en-GB" dirty="0"/>
              <a:t>professional corporate governance </a:t>
            </a:r>
            <a:r>
              <a:rPr lang="en-GB" dirty="0" smtClean="0"/>
              <a:t> </a:t>
            </a:r>
          </a:p>
          <a:p>
            <a:r>
              <a:rPr lang="en-GB" dirty="0" smtClean="0"/>
              <a:t>Privatise </a:t>
            </a:r>
            <a:r>
              <a:rPr lang="en-GB" dirty="0"/>
              <a:t>and divest business-related state-owned enterprises and </a:t>
            </a:r>
            <a:r>
              <a:rPr lang="en-GB" dirty="0" smtClean="0"/>
              <a:t>activities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94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8064000" cy="1022400"/>
          </a:xfrm>
        </p:spPr>
        <p:txBody>
          <a:bodyPr/>
          <a:lstStyle/>
          <a:p>
            <a:r>
              <a:rPr lang="en-GB" sz="2800" dirty="0" smtClean="0"/>
              <a:t>The competition authority initiates relatively few cases and often in public tender bid rigging 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EE9-7D17-4550-981B-737673CC805A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9144000" cy="4968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9292923"/>
      </p:ext>
    </p:extLst>
  </p:cSld>
  <p:clrMapOvr>
    <a:masterClrMapping/>
  </p:clrMapOvr>
</p:sld>
</file>

<file path=ppt/theme/theme1.xml><?xml version="1.0" encoding="utf-8"?>
<a:theme xmlns:a="http://schemas.openxmlformats.org/drawingml/2006/main" name="OECD_English_blue">
  <a:themeElements>
    <a:clrScheme name="OECD white">
      <a:dk1>
        <a:srgbClr val="727272"/>
      </a:dk1>
      <a:lt1>
        <a:sysClr val="window" lastClr="FFFFFF"/>
      </a:lt1>
      <a:dk2>
        <a:srgbClr val="006299"/>
      </a:dk2>
      <a:lt2>
        <a:srgbClr val="E6E6E6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ECD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OECD_English_blue</Template>
  <TotalTime>2732</TotalTime>
  <Words>310</Words>
  <Application>Microsoft Office PowerPoint</Application>
  <PresentationFormat>On-screen Show (4:3)</PresentationFormat>
  <Paragraphs>60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OECD_English_blue</vt:lpstr>
      <vt:lpstr>Completing the transition to a competitive domestic economy </vt:lpstr>
      <vt:lpstr>Income convergence must rely on a stronger service sector </vt:lpstr>
      <vt:lpstr>Advantages of a stronger service sector</vt:lpstr>
      <vt:lpstr>Competition is inhibited by :</vt:lpstr>
      <vt:lpstr>Despite progress, there are still barriers to entrepreneurship</vt:lpstr>
      <vt:lpstr>Czech Republic has the highest number of regulated professions in the EU</vt:lpstr>
      <vt:lpstr>Corruption is another entry barrier</vt:lpstr>
      <vt:lpstr>Competition friendly measures</vt:lpstr>
      <vt:lpstr>The competition authority initiates relatively few cases and often in public tender bid rigging </vt:lpstr>
      <vt:lpstr>Reinforce competition law enforcement</vt:lpstr>
      <vt:lpstr>Network prices are relatively high: in the mobile phone area as well as in….</vt:lpstr>
      <vt:lpstr>High pre-tax industry electricity prices compensate households (unlike DNK and NLD) and are compensated by the public purse</vt:lpstr>
      <vt:lpstr>More competition in network sectors</vt:lpstr>
      <vt:lpstr>PowerPoint Presentation</vt:lpstr>
    </vt:vector>
  </TitlesOfParts>
  <Company>OECD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OECD ECONOMIC SURVEY BELGIUM 2013</dc:title>
  <dc:creator>Sorbe Stéphane</dc:creator>
  <cp:lastModifiedBy>HOJ Jens-Christian</cp:lastModifiedBy>
  <cp:revision>177</cp:revision>
  <dcterms:created xsi:type="dcterms:W3CDTF">2013-04-26T08:21:28Z</dcterms:created>
  <dcterms:modified xsi:type="dcterms:W3CDTF">2014-03-17T13:46:03Z</dcterms:modified>
</cp:coreProperties>
</file>