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2.xml" ContentType="application/vnd.openxmlformats-officedocument.presentationml.notesSlide+xml"/>
  <Override PartName="/ppt/charts/chart1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4.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699" r:id="rId3"/>
    <p:sldMasterId id="2147483716" r:id="rId4"/>
    <p:sldMasterId id="2147483729" r:id="rId5"/>
    <p:sldMasterId id="2147483742" r:id="rId6"/>
    <p:sldMasterId id="2147483755" r:id="rId7"/>
    <p:sldMasterId id="2147483767" r:id="rId8"/>
    <p:sldMasterId id="2147483772" r:id="rId9"/>
  </p:sldMasterIdLst>
  <p:notesMasterIdLst>
    <p:notesMasterId r:id="rId42"/>
  </p:notesMasterIdLst>
  <p:sldIdLst>
    <p:sldId id="287" r:id="rId10"/>
    <p:sldId id="283" r:id="rId11"/>
    <p:sldId id="258" r:id="rId12"/>
    <p:sldId id="303" r:id="rId13"/>
    <p:sldId id="302" r:id="rId14"/>
    <p:sldId id="280" r:id="rId15"/>
    <p:sldId id="281" r:id="rId16"/>
    <p:sldId id="291" r:id="rId17"/>
    <p:sldId id="290" r:id="rId18"/>
    <p:sldId id="304" r:id="rId19"/>
    <p:sldId id="305" r:id="rId20"/>
    <p:sldId id="306" r:id="rId21"/>
    <p:sldId id="262" r:id="rId22"/>
    <p:sldId id="263" r:id="rId23"/>
    <p:sldId id="264" r:id="rId24"/>
    <p:sldId id="277" r:id="rId25"/>
    <p:sldId id="298" r:id="rId26"/>
    <p:sldId id="299" r:id="rId27"/>
    <p:sldId id="265" r:id="rId28"/>
    <p:sldId id="294" r:id="rId29"/>
    <p:sldId id="295" r:id="rId30"/>
    <p:sldId id="301" r:id="rId31"/>
    <p:sldId id="269" r:id="rId32"/>
    <p:sldId id="286" r:id="rId33"/>
    <p:sldId id="292" r:id="rId34"/>
    <p:sldId id="271" r:id="rId35"/>
    <p:sldId id="272" r:id="rId36"/>
    <p:sldId id="293" r:id="rId37"/>
    <p:sldId id="279" r:id="rId38"/>
    <p:sldId id="274" r:id="rId39"/>
    <p:sldId id="276" r:id="rId40"/>
    <p:sldId id="30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34" y="-12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ILESVRA\Users4\Rebolledo-Gomez_C\Mis%20docs\2%20EnvOutlook_2012\Graphs_chapters\Presentations_dissemination\Figure_GDP_GHG_28Mar12Viz.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Kaminker_C\AppData\Local\Microsoft\Windows\Temporary%20Internet%20Files\Content.Outlook\HFIQ0ZPC\OECD_total_by_fuel.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Kaminker_C\AppData\Local\Microsoft\Windows\Temporary%20Internet%20Files\Content.Outlook\HFIQ0ZPC\OECD_total_by_indicator.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Kaminker_C\AppData\Local\Microsoft\Windows\Temporary%20Internet%20Files\Content.Outlook\HFIQ0ZPC\CZEdata.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kaminker_c\Local%20Settings\Temporary%20Internet%20Files\Content.Outlook\3CPAK5I4\ISR%20EPR%20figure.xlsx" TargetMode="External"/></Relationships>
</file>

<file path=ppt/charts/_rels/chart14.xml.rels><?xml version="1.0" encoding="UTF-8" standalone="yes"?>
<Relationships xmlns="http://schemas.openxmlformats.org/package/2006/relationships"><Relationship Id="rId2" Type="http://schemas.openxmlformats.org/officeDocument/2006/relationships/oleObject" Target="file:///\\FILESVRA\Users4\Serret_Y\HHBehaviour%20and%20Env%20Policy\Dissemination\PPT\Vienna_Jan13\ENVSTATEMENTS_County-ViennaJan2013.xlsx" TargetMode="External"/><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FILESVRA\Users4\Rebolledo-Gomez_C\Mis%20docs\2%20EnvOutlook_2012\Graphs_chapters\Presentations_dissemination\Figure_GDP_GHG_28Mar12Viz.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FILESVRA\Users4\Rebolledo-Gomez_C\Mis%20docs\2%20EnvOutlook_2012\Graphs_chapters\Presentations_dissemination\Figure_GDP_GHG_28Mar12Viz.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FILESVRA\Users4\Rebolledo-Gomez_C\Mis%20docs\2%20EnvOutlook_2012\Graphs_chapters\Presentations_dissemination\Figure_GDP_GHG_28Mar12Viz.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FILESVRA\Users4\Rebolledo-Gomez_C\Mis%20docs\2%20EnvOutlook_2012\Graphs_chapters\Presentations_dissemination\Figure_GDP_GHG_28Mar12Viz.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Kaminker_C\LocalData\Copy%20of%20Multiple%20Thumbnail%20Graph.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kaminker_c\My%20Documents\Drutschinin%20--%20Synthesis%20report%20graphs%20--%2015%2001%2013%20(Autosaved).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main.oecd.org\sdataSGE\Applic\Round%20Table%20on%20Sustainable%20Development\Green%20Growth\Data\Wealth%20of%20Nations%202011\total_and_per_capita_wealth_of_nations.xls"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main.oecd.org\sdataSGE\Applic\Round%20Table%20on%20Sustainable%20Development\Green%20Growth\Consultations\GG%20slide%20data.xls"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786549333907748"/>
          <c:y val="0.12769156596624512"/>
          <c:w val="0.81797992454368562"/>
          <c:h val="0.7229561587003932"/>
        </c:manualLayout>
      </c:layout>
      <c:scatterChart>
        <c:scatterStyle val="lineMarker"/>
        <c:varyColors val="0"/>
        <c:ser>
          <c:idx val="2"/>
          <c:order val="0"/>
          <c:spPr>
            <a:ln w="28575">
              <a:noFill/>
            </a:ln>
          </c:spPr>
          <c:marker>
            <c:symbol val="none"/>
          </c:marker>
          <c:xVal>
            <c:numRef>
              <c:f>'GDP-GHG'!$B$32:$C$32</c:f>
              <c:numCache>
                <c:formatCode>General</c:formatCode>
                <c:ptCount val="2"/>
                <c:pt idx="0">
                  <c:v>0</c:v>
                </c:pt>
                <c:pt idx="1">
                  <c:v>0</c:v>
                </c:pt>
              </c:numCache>
            </c:numRef>
          </c:xVal>
          <c:yVal>
            <c:numRef>
              <c:f>'GDP-GHG'!$B$33:$C$33</c:f>
              <c:numCache>
                <c:formatCode>_(* #,##0_);_(* \(#,##0\);_(* "-"??_);_(@_)</c:formatCode>
                <c:ptCount val="2"/>
                <c:pt idx="0" formatCode="_(* #,##0.000_);_(* \(#,##0.000\);_(* &quot;-&quot;??_);_(@_)">
                  <c:v>0.97099931115511984</c:v>
                </c:pt>
                <c:pt idx="1">
                  <c:v>77215.519536319378</c:v>
                </c:pt>
              </c:numCache>
            </c:numRef>
          </c:yVal>
          <c:smooth val="0"/>
        </c:ser>
        <c:dLbls>
          <c:showLegendKey val="0"/>
          <c:showVal val="0"/>
          <c:showCatName val="0"/>
          <c:showSerName val="0"/>
          <c:showPercent val="0"/>
          <c:showBubbleSize val="0"/>
        </c:dLbls>
        <c:axId val="126179200"/>
        <c:axId val="126287872"/>
      </c:scatterChart>
      <c:valAx>
        <c:axId val="126179200"/>
        <c:scaling>
          <c:orientation val="minMax"/>
          <c:max val="350000"/>
          <c:min val="0"/>
        </c:scaling>
        <c:delete val="0"/>
        <c:axPos val="b"/>
        <c:title>
          <c:tx>
            <c:rich>
              <a:bodyPr/>
              <a:lstStyle/>
              <a:p>
                <a:pPr>
                  <a:defRPr sz="1200"/>
                </a:pPr>
                <a:r>
                  <a:rPr lang="en-US" sz="1200"/>
                  <a:t>GDP (billions 2010</a:t>
                </a:r>
                <a:r>
                  <a:rPr lang="en-US" sz="1200" baseline="0"/>
                  <a:t> USD PPP</a:t>
                </a:r>
                <a:r>
                  <a:rPr lang="en-US" sz="1200"/>
                  <a:t>)</a:t>
                </a:r>
              </a:p>
            </c:rich>
          </c:tx>
          <c:layout>
            <c:manualLayout>
              <c:xMode val="edge"/>
              <c:yMode val="edge"/>
              <c:x val="0.76733438549513577"/>
              <c:y val="0.95576064175875541"/>
            </c:manualLayout>
          </c:layout>
          <c:overlay val="0"/>
        </c:title>
        <c:numFmt formatCode="#\ ##0" sourceLinked="0"/>
        <c:majorTickMark val="out"/>
        <c:minorTickMark val="none"/>
        <c:tickLblPos val="nextTo"/>
        <c:txPr>
          <a:bodyPr/>
          <a:lstStyle/>
          <a:p>
            <a:pPr>
              <a:defRPr sz="1400" b="1"/>
            </a:pPr>
            <a:endParaRPr lang="cs-CZ"/>
          </a:p>
        </c:txPr>
        <c:crossAx val="126287872"/>
        <c:crossesAt val="0"/>
        <c:crossBetween val="midCat"/>
      </c:valAx>
      <c:valAx>
        <c:axId val="126287872"/>
        <c:scaling>
          <c:orientation val="minMax"/>
          <c:max val="1"/>
          <c:min val="0"/>
        </c:scaling>
        <c:delete val="0"/>
        <c:axPos val="l"/>
        <c:numFmt formatCode="#,##0.0" sourceLinked="0"/>
        <c:majorTickMark val="out"/>
        <c:minorTickMark val="none"/>
        <c:tickLblPos val="nextTo"/>
        <c:txPr>
          <a:bodyPr/>
          <a:lstStyle/>
          <a:p>
            <a:pPr>
              <a:defRPr sz="1200" b="1"/>
            </a:pPr>
            <a:endParaRPr lang="cs-CZ"/>
          </a:p>
        </c:txPr>
        <c:crossAx val="126179200"/>
        <c:crosses val="autoZero"/>
        <c:crossBetween val="midCat"/>
        <c:majorUnit val="0.1"/>
      </c:valAx>
      <c:spPr>
        <a:solidFill>
          <a:schemeClr val="bg2">
            <a:lumMod val="75000"/>
          </a:schemeClr>
        </a:solidFill>
      </c:spPr>
    </c:plotArea>
    <c:plotVisOnly val="1"/>
    <c:dispBlanksAs val="gap"/>
    <c:showDLblsOverMax val="0"/>
  </c:chart>
  <c:spPr>
    <a:solidFill>
      <a:schemeClr val="bg2"/>
    </a:solidFill>
    <a:ln>
      <a:noFill/>
    </a:ln>
  </c:spPr>
  <c:txPr>
    <a:bodyPr/>
    <a:lstStyle/>
    <a:p>
      <a:pPr>
        <a:defRPr sz="1200">
          <a:latin typeface="Arial" pitchFamily="34" charset="0"/>
          <a:cs typeface="Arial" pitchFamily="34" charset="0"/>
        </a:defRPr>
      </a:pPr>
      <a:endParaRPr lang="cs-CZ"/>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v>Coal</c:v>
          </c:tx>
          <c:cat>
            <c:numRef>
              <c:f>[OECD_total_by_fuel.xls]Stata_output!$A$2:$A$8</c:f>
              <c:numCache>
                <c:formatCode>General</c:formatCode>
                <c:ptCount val="7"/>
                <c:pt idx="0">
                  <c:v>2005</c:v>
                </c:pt>
                <c:pt idx="1">
                  <c:v>2006</c:v>
                </c:pt>
                <c:pt idx="2">
                  <c:v>2007</c:v>
                </c:pt>
                <c:pt idx="3">
                  <c:v>2008</c:v>
                </c:pt>
                <c:pt idx="4">
                  <c:v>2009</c:v>
                </c:pt>
                <c:pt idx="5">
                  <c:v>2010</c:v>
                </c:pt>
                <c:pt idx="6">
                  <c:v>2011</c:v>
                </c:pt>
              </c:numCache>
            </c:numRef>
          </c:cat>
          <c:val>
            <c:numRef>
              <c:f>[OECD_total_by_fuel.xls]Stata_output!$B$2:$B$8</c:f>
              <c:numCache>
                <c:formatCode>General</c:formatCode>
                <c:ptCount val="7"/>
                <c:pt idx="0">
                  <c:v>11772.3974609375</c:v>
                </c:pt>
                <c:pt idx="1">
                  <c:v>15235.201171875016</c:v>
                </c:pt>
                <c:pt idx="2">
                  <c:v>12400.011718750016</c:v>
                </c:pt>
                <c:pt idx="3">
                  <c:v>10964.52734375</c:v>
                </c:pt>
                <c:pt idx="4">
                  <c:v>11481.359374999982</c:v>
                </c:pt>
                <c:pt idx="5">
                  <c:v>12843.573242187516</c:v>
                </c:pt>
                <c:pt idx="6">
                  <c:v>9725.8125</c:v>
                </c:pt>
              </c:numCache>
            </c:numRef>
          </c:val>
        </c:ser>
        <c:ser>
          <c:idx val="1"/>
          <c:order val="1"/>
          <c:tx>
            <c:v>Petroleum</c:v>
          </c:tx>
          <c:cat>
            <c:numRef>
              <c:f>[OECD_total_by_fuel.xls]Stata_output!$A$2:$A$8</c:f>
              <c:numCache>
                <c:formatCode>General</c:formatCode>
                <c:ptCount val="7"/>
                <c:pt idx="0">
                  <c:v>2005</c:v>
                </c:pt>
                <c:pt idx="1">
                  <c:v>2006</c:v>
                </c:pt>
                <c:pt idx="2">
                  <c:v>2007</c:v>
                </c:pt>
                <c:pt idx="3">
                  <c:v>2008</c:v>
                </c:pt>
                <c:pt idx="4">
                  <c:v>2009</c:v>
                </c:pt>
                <c:pt idx="5">
                  <c:v>2010</c:v>
                </c:pt>
                <c:pt idx="6">
                  <c:v>2011</c:v>
                </c:pt>
              </c:numCache>
            </c:numRef>
          </c:cat>
          <c:val>
            <c:numRef>
              <c:f>[OECD_total_by_fuel.xls]Stata_output!$D$2:$D$8</c:f>
              <c:numCache>
                <c:formatCode>General</c:formatCode>
                <c:ptCount val="7"/>
                <c:pt idx="0">
                  <c:v>35438.8203125</c:v>
                </c:pt>
                <c:pt idx="1">
                  <c:v>35172.4140625</c:v>
                </c:pt>
                <c:pt idx="2">
                  <c:v>42926.80078125</c:v>
                </c:pt>
                <c:pt idx="3">
                  <c:v>62437.179687499993</c:v>
                </c:pt>
                <c:pt idx="4">
                  <c:v>39392.859375000065</c:v>
                </c:pt>
                <c:pt idx="5">
                  <c:v>48485.04296875</c:v>
                </c:pt>
                <c:pt idx="6">
                  <c:v>59254.96875</c:v>
                </c:pt>
              </c:numCache>
            </c:numRef>
          </c:val>
        </c:ser>
        <c:ser>
          <c:idx val="2"/>
          <c:order val="2"/>
          <c:tx>
            <c:v>Natural Gas</c:v>
          </c:tx>
          <c:cat>
            <c:numRef>
              <c:f>[OECD_total_by_fuel.xls]Stata_output!$A$2:$A$8</c:f>
              <c:numCache>
                <c:formatCode>General</c:formatCode>
                <c:ptCount val="7"/>
                <c:pt idx="0">
                  <c:v>2005</c:v>
                </c:pt>
                <c:pt idx="1">
                  <c:v>2006</c:v>
                </c:pt>
                <c:pt idx="2">
                  <c:v>2007</c:v>
                </c:pt>
                <c:pt idx="3">
                  <c:v>2008</c:v>
                </c:pt>
                <c:pt idx="4">
                  <c:v>2009</c:v>
                </c:pt>
                <c:pt idx="5">
                  <c:v>2010</c:v>
                </c:pt>
                <c:pt idx="6">
                  <c:v>2011</c:v>
                </c:pt>
              </c:numCache>
            </c:numRef>
          </c:cat>
          <c:val>
            <c:numRef>
              <c:f>[OECD_total_by_fuel.xls]Stata_output!$C$2:$C$8</c:f>
              <c:numCache>
                <c:formatCode>General</c:formatCode>
                <c:ptCount val="7"/>
                <c:pt idx="0">
                  <c:v>9647.6220703125236</c:v>
                </c:pt>
                <c:pt idx="1">
                  <c:v>11310.374023437482</c:v>
                </c:pt>
                <c:pt idx="2">
                  <c:v>12105.948242187516</c:v>
                </c:pt>
                <c:pt idx="3">
                  <c:v>15238.998046875016</c:v>
                </c:pt>
                <c:pt idx="4">
                  <c:v>12334.40234375</c:v>
                </c:pt>
                <c:pt idx="5">
                  <c:v>14093.15234375</c:v>
                </c:pt>
                <c:pt idx="6">
                  <c:v>14789.129882812531</c:v>
                </c:pt>
              </c:numCache>
            </c:numRef>
          </c:val>
        </c:ser>
        <c:dLbls>
          <c:showLegendKey val="0"/>
          <c:showVal val="0"/>
          <c:showCatName val="0"/>
          <c:showSerName val="0"/>
          <c:showPercent val="0"/>
          <c:showBubbleSize val="0"/>
        </c:dLbls>
        <c:axId val="131755392"/>
        <c:axId val="131773568"/>
      </c:areaChart>
      <c:catAx>
        <c:axId val="131755392"/>
        <c:scaling>
          <c:orientation val="minMax"/>
        </c:scaling>
        <c:delete val="0"/>
        <c:axPos val="b"/>
        <c:numFmt formatCode="General" sourceLinked="1"/>
        <c:majorTickMark val="none"/>
        <c:minorTickMark val="none"/>
        <c:tickLblPos val="nextTo"/>
        <c:crossAx val="131773568"/>
        <c:crosses val="autoZero"/>
        <c:auto val="1"/>
        <c:lblAlgn val="ctr"/>
        <c:lblOffset val="100"/>
        <c:noMultiLvlLbl val="0"/>
      </c:catAx>
      <c:valAx>
        <c:axId val="131773568"/>
        <c:scaling>
          <c:orientation val="minMax"/>
        </c:scaling>
        <c:delete val="0"/>
        <c:axPos val="l"/>
        <c:majorGridlines/>
        <c:numFmt formatCode="[$$-409]#,##0" sourceLinked="0"/>
        <c:majorTickMark val="none"/>
        <c:minorTickMark val="none"/>
        <c:tickLblPos val="nextTo"/>
        <c:crossAx val="131755392"/>
        <c:crosses val="autoZero"/>
        <c:crossBetween val="midCat"/>
        <c:majorUnit val="20000"/>
      </c:valAx>
    </c:plotArea>
    <c:legend>
      <c:legendPos val="b"/>
      <c:overlay val="0"/>
    </c:legend>
    <c:plotVisOnly val="1"/>
    <c:dispBlanksAs val="zero"/>
    <c:showDLblsOverMax val="0"/>
  </c:chart>
  <c:txPr>
    <a:bodyPr/>
    <a:lstStyle/>
    <a:p>
      <a:pPr>
        <a:defRPr sz="1600">
          <a:latin typeface="Arial" pitchFamily="34" charset="0"/>
          <a:cs typeface="Arial" pitchFamily="34" charset="0"/>
        </a:defRPr>
      </a:pPr>
      <a:endParaRPr lang="cs-CZ"/>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v>PSE</c:v>
          </c:tx>
          <c:cat>
            <c:numRef>
              <c:f>[OECD_total_by_indicator.xls]Stata_output!$A$2:$A$8</c:f>
              <c:numCache>
                <c:formatCode>General</c:formatCode>
                <c:ptCount val="7"/>
                <c:pt idx="0">
                  <c:v>2005</c:v>
                </c:pt>
                <c:pt idx="1">
                  <c:v>2006</c:v>
                </c:pt>
                <c:pt idx="2">
                  <c:v>2007</c:v>
                </c:pt>
                <c:pt idx="3">
                  <c:v>2008</c:v>
                </c:pt>
                <c:pt idx="4">
                  <c:v>2009</c:v>
                </c:pt>
                <c:pt idx="5">
                  <c:v>2010</c:v>
                </c:pt>
                <c:pt idx="6">
                  <c:v>2011</c:v>
                </c:pt>
              </c:numCache>
            </c:numRef>
          </c:cat>
          <c:val>
            <c:numRef>
              <c:f>[OECD_total_by_indicator.xls]Stata_output!$D$2:$D$8</c:f>
              <c:numCache>
                <c:formatCode>General</c:formatCode>
                <c:ptCount val="7"/>
                <c:pt idx="0">
                  <c:v>14685.763671875016</c:v>
                </c:pt>
                <c:pt idx="1">
                  <c:v>18751.4296875</c:v>
                </c:pt>
                <c:pt idx="2">
                  <c:v>16026.693359375016</c:v>
                </c:pt>
                <c:pt idx="3">
                  <c:v>14997.674804687482</c:v>
                </c:pt>
                <c:pt idx="4">
                  <c:v>13706.340820312516</c:v>
                </c:pt>
                <c:pt idx="5">
                  <c:v>14892.857421875</c:v>
                </c:pt>
                <c:pt idx="6">
                  <c:v>13660.762695312516</c:v>
                </c:pt>
              </c:numCache>
            </c:numRef>
          </c:val>
        </c:ser>
        <c:ser>
          <c:idx val="1"/>
          <c:order val="1"/>
          <c:tx>
            <c:v>CSE</c:v>
          </c:tx>
          <c:cat>
            <c:numRef>
              <c:f>[OECD_total_by_indicator.xls]Stata_output!$A$2:$A$8</c:f>
              <c:numCache>
                <c:formatCode>General</c:formatCode>
                <c:ptCount val="7"/>
                <c:pt idx="0">
                  <c:v>2005</c:v>
                </c:pt>
                <c:pt idx="1">
                  <c:v>2006</c:v>
                </c:pt>
                <c:pt idx="2">
                  <c:v>2007</c:v>
                </c:pt>
                <c:pt idx="3">
                  <c:v>2008</c:v>
                </c:pt>
                <c:pt idx="4">
                  <c:v>2009</c:v>
                </c:pt>
                <c:pt idx="5">
                  <c:v>2010</c:v>
                </c:pt>
                <c:pt idx="6">
                  <c:v>2011</c:v>
                </c:pt>
              </c:numCache>
            </c:numRef>
          </c:cat>
          <c:val>
            <c:numRef>
              <c:f>[OECD_total_by_indicator.xls]Stata_output!$B$2:$B$8</c:f>
              <c:numCache>
                <c:formatCode>General</c:formatCode>
                <c:ptCount val="7"/>
                <c:pt idx="0">
                  <c:v>38966.15234375</c:v>
                </c:pt>
                <c:pt idx="1">
                  <c:v>40047.742187499993</c:v>
                </c:pt>
                <c:pt idx="2">
                  <c:v>48096.24609375</c:v>
                </c:pt>
                <c:pt idx="3">
                  <c:v>70162.6875</c:v>
                </c:pt>
                <c:pt idx="4">
                  <c:v>43399.75390625</c:v>
                </c:pt>
                <c:pt idx="5">
                  <c:v>53569.277343749985</c:v>
                </c:pt>
                <c:pt idx="6">
                  <c:v>66805.296874999767</c:v>
                </c:pt>
              </c:numCache>
            </c:numRef>
          </c:val>
        </c:ser>
        <c:ser>
          <c:idx val="2"/>
          <c:order val="2"/>
          <c:tx>
            <c:v>GSSE</c:v>
          </c:tx>
          <c:cat>
            <c:numRef>
              <c:f>[OECD_total_by_indicator.xls]Stata_output!$A$2:$A$8</c:f>
              <c:numCache>
                <c:formatCode>General</c:formatCode>
                <c:ptCount val="7"/>
                <c:pt idx="0">
                  <c:v>2005</c:v>
                </c:pt>
                <c:pt idx="1">
                  <c:v>2006</c:v>
                </c:pt>
                <c:pt idx="2">
                  <c:v>2007</c:v>
                </c:pt>
                <c:pt idx="3">
                  <c:v>2008</c:v>
                </c:pt>
                <c:pt idx="4">
                  <c:v>2009</c:v>
                </c:pt>
                <c:pt idx="5">
                  <c:v>2010</c:v>
                </c:pt>
                <c:pt idx="6">
                  <c:v>2011</c:v>
                </c:pt>
              </c:numCache>
            </c:numRef>
          </c:cat>
          <c:val>
            <c:numRef>
              <c:f>[OECD_total_by_indicator.xls]Stata_output!$C$2:$C$8</c:f>
              <c:numCache>
                <c:formatCode>General</c:formatCode>
                <c:ptCount val="7"/>
                <c:pt idx="0">
                  <c:v>3206.9238281249959</c:v>
                </c:pt>
                <c:pt idx="1">
                  <c:v>2918.816650390625</c:v>
                </c:pt>
                <c:pt idx="2">
                  <c:v>3309.819091796875</c:v>
                </c:pt>
                <c:pt idx="3">
                  <c:v>3480.347900390625</c:v>
                </c:pt>
                <c:pt idx="4">
                  <c:v>6102.5244140625082</c:v>
                </c:pt>
                <c:pt idx="5">
                  <c:v>6959.6337890625</c:v>
                </c:pt>
                <c:pt idx="6">
                  <c:v>3303.8540039062541</c:v>
                </c:pt>
              </c:numCache>
            </c:numRef>
          </c:val>
        </c:ser>
        <c:dLbls>
          <c:showLegendKey val="0"/>
          <c:showVal val="0"/>
          <c:showCatName val="0"/>
          <c:showSerName val="0"/>
          <c:showPercent val="0"/>
          <c:showBubbleSize val="0"/>
        </c:dLbls>
        <c:axId val="142295040"/>
        <c:axId val="142296576"/>
      </c:areaChart>
      <c:catAx>
        <c:axId val="142295040"/>
        <c:scaling>
          <c:orientation val="minMax"/>
        </c:scaling>
        <c:delete val="0"/>
        <c:axPos val="b"/>
        <c:numFmt formatCode="General" sourceLinked="1"/>
        <c:majorTickMark val="none"/>
        <c:minorTickMark val="none"/>
        <c:tickLblPos val="nextTo"/>
        <c:crossAx val="142296576"/>
        <c:crosses val="autoZero"/>
        <c:auto val="1"/>
        <c:lblAlgn val="ctr"/>
        <c:lblOffset val="100"/>
        <c:noMultiLvlLbl val="0"/>
      </c:catAx>
      <c:valAx>
        <c:axId val="142296576"/>
        <c:scaling>
          <c:orientation val="minMax"/>
        </c:scaling>
        <c:delete val="0"/>
        <c:axPos val="l"/>
        <c:majorGridlines/>
        <c:numFmt formatCode="[$$-409]#,##0" sourceLinked="0"/>
        <c:majorTickMark val="none"/>
        <c:minorTickMark val="none"/>
        <c:tickLblPos val="nextTo"/>
        <c:crossAx val="142295040"/>
        <c:crosses val="autoZero"/>
        <c:crossBetween val="midCat"/>
        <c:majorUnit val="20000"/>
      </c:valAx>
    </c:plotArea>
    <c:legend>
      <c:legendPos val="b"/>
      <c:overlay val="0"/>
    </c:legend>
    <c:plotVisOnly val="1"/>
    <c:dispBlanksAs val="zero"/>
    <c:showDLblsOverMax val="0"/>
  </c:chart>
  <c:txPr>
    <a:bodyPr/>
    <a:lstStyle/>
    <a:p>
      <a:pPr>
        <a:defRPr sz="1800">
          <a:latin typeface="+mj-lt"/>
        </a:defRPr>
      </a:pPr>
      <a:endParaRPr lang="cs-CZ"/>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[CZEdata.xls]CZE_table_coal!$D$21</c:f>
              <c:strCache>
                <c:ptCount val="1"/>
                <c:pt idx="0">
                  <c:v>Energy-Tax Refund for Oil Used for Heating </c:v>
                </c:pt>
              </c:strCache>
            </c:strRef>
          </c:tx>
          <c:spPr>
            <a:ln w="57150"/>
          </c:spPr>
          <c:marker>
            <c:symbol val="none"/>
          </c:marker>
          <c:cat>
            <c:strRef>
              <c:f>[CZEdata.xls]CZE_table_coal!$E$20:$H$20</c:f>
              <c:strCache>
                <c:ptCount val="4"/>
                <c:pt idx="0">
                  <c:v>2008</c:v>
                </c:pt>
                <c:pt idx="1">
                  <c:v>2009</c:v>
                </c:pt>
                <c:pt idx="2">
                  <c:v>2010</c:v>
                </c:pt>
                <c:pt idx="3">
                  <c:v>2011p</c:v>
                </c:pt>
              </c:strCache>
            </c:strRef>
          </c:cat>
          <c:val>
            <c:numRef>
              <c:f>[CZEdata.xls]CZE_table_coal!$E$21:$H$21</c:f>
              <c:numCache>
                <c:formatCode>_([$$-409]* #,##0_);_([$$-409]* \(#,##0\);_([$$-409]* "-"??_);_(@_)</c:formatCode>
                <c:ptCount val="4"/>
                <c:pt idx="0">
                  <c:v>586.39141845703125</c:v>
                </c:pt>
                <c:pt idx="1">
                  <c:v>701.12152099609341</c:v>
                </c:pt>
                <c:pt idx="2">
                  <c:v>534.66125488281125</c:v>
                </c:pt>
                <c:pt idx="3">
                  <c:v>577.52545166015716</c:v>
                </c:pt>
              </c:numCache>
            </c:numRef>
          </c:val>
          <c:smooth val="0"/>
        </c:ser>
        <c:ser>
          <c:idx val="0"/>
          <c:order val="1"/>
          <c:tx>
            <c:strRef>
              <c:f>[CZEdata.xls]CZE_table_coal!$D$22</c:f>
              <c:strCache>
                <c:ptCount val="1"/>
                <c:pt idx="0">
                  <c:v>Energy-Tax Exemption for Certain Uses of Solid Fuels (coal)</c:v>
                </c:pt>
              </c:strCache>
            </c:strRef>
          </c:tx>
          <c:spPr>
            <a:ln w="57150"/>
          </c:spPr>
          <c:marker>
            <c:symbol val="none"/>
          </c:marker>
          <c:cat>
            <c:strRef>
              <c:f>[CZEdata.xls]CZE_table_coal!$E$20:$H$20</c:f>
              <c:strCache>
                <c:ptCount val="4"/>
                <c:pt idx="0">
                  <c:v>2008</c:v>
                </c:pt>
                <c:pt idx="1">
                  <c:v>2009</c:v>
                </c:pt>
                <c:pt idx="2">
                  <c:v>2010</c:v>
                </c:pt>
                <c:pt idx="3">
                  <c:v>2011p</c:v>
                </c:pt>
              </c:strCache>
            </c:strRef>
          </c:cat>
          <c:val>
            <c:numRef>
              <c:f>[CZEdata.xls]CZE_table_coal!$E$22:$H$22</c:f>
              <c:numCache>
                <c:formatCode>_([$$-409]* #,##0_);_([$$-409]* \(#,##0\);_([$$-409]* "-"??_);_(@_)</c:formatCode>
                <c:ptCount val="4"/>
                <c:pt idx="0">
                  <c:v>912.90624999999909</c:v>
                </c:pt>
                <c:pt idx="1">
                  <c:v>752.5557861328125</c:v>
                </c:pt>
                <c:pt idx="2">
                  <c:v>923.30035400390545</c:v>
                </c:pt>
                <c:pt idx="3">
                  <c:v>923.30035400390545</c:v>
                </c:pt>
              </c:numCache>
            </c:numRef>
          </c:val>
          <c:smooth val="0"/>
        </c:ser>
        <c:ser>
          <c:idx val="2"/>
          <c:order val="2"/>
          <c:tx>
            <c:strRef>
              <c:f>[CZEdata.xls]CZE_table_coal!$D$23</c:f>
              <c:strCache>
                <c:ptCount val="1"/>
                <c:pt idx="0">
                  <c:v>Energy-Tax Exemption for Certain Uses of Natural Gas </c:v>
                </c:pt>
              </c:strCache>
            </c:strRef>
          </c:tx>
          <c:spPr>
            <a:ln w="57150"/>
          </c:spPr>
          <c:marker>
            <c:symbol val="none"/>
          </c:marker>
          <c:cat>
            <c:strRef>
              <c:f>[CZEdata.xls]CZE_table_coal!$E$20:$H$20</c:f>
              <c:strCache>
                <c:ptCount val="4"/>
                <c:pt idx="0">
                  <c:v>2008</c:v>
                </c:pt>
                <c:pt idx="1">
                  <c:v>2009</c:v>
                </c:pt>
                <c:pt idx="2">
                  <c:v>2010</c:v>
                </c:pt>
                <c:pt idx="3">
                  <c:v>2011p</c:v>
                </c:pt>
              </c:strCache>
            </c:strRef>
          </c:cat>
          <c:val>
            <c:numRef>
              <c:f>[CZEdata.xls]CZE_table_coal!$E$23:$H$23</c:f>
              <c:numCache>
                <c:formatCode>_([$$-409]* #,##0_);_([$$-409]* \(#,##0\);_([$$-409]* "-"??_);_(@_)</c:formatCode>
                <c:ptCount val="4"/>
                <c:pt idx="0">
                  <c:v>1802.3172607421891</c:v>
                </c:pt>
                <c:pt idx="1">
                  <c:v>1353.222900390625</c:v>
                </c:pt>
                <c:pt idx="2">
                  <c:v>1572.4959716796891</c:v>
                </c:pt>
                <c:pt idx="3">
                  <c:v>1572.4959716796891</c:v>
                </c:pt>
              </c:numCache>
            </c:numRef>
          </c:val>
          <c:smooth val="0"/>
        </c:ser>
        <c:dLbls>
          <c:showLegendKey val="0"/>
          <c:showVal val="0"/>
          <c:showCatName val="0"/>
          <c:showSerName val="0"/>
          <c:showPercent val="0"/>
          <c:showBubbleSize val="0"/>
        </c:dLbls>
        <c:marker val="1"/>
        <c:smooth val="0"/>
        <c:axId val="142614912"/>
        <c:axId val="142616448"/>
      </c:lineChart>
      <c:catAx>
        <c:axId val="142614912"/>
        <c:scaling>
          <c:orientation val="minMax"/>
        </c:scaling>
        <c:delete val="0"/>
        <c:axPos val="b"/>
        <c:majorTickMark val="out"/>
        <c:minorTickMark val="none"/>
        <c:tickLblPos val="nextTo"/>
        <c:crossAx val="142616448"/>
        <c:crosses val="autoZero"/>
        <c:auto val="1"/>
        <c:lblAlgn val="ctr"/>
        <c:lblOffset val="100"/>
        <c:noMultiLvlLbl val="0"/>
      </c:catAx>
      <c:valAx>
        <c:axId val="142616448"/>
        <c:scaling>
          <c:orientation val="minMax"/>
        </c:scaling>
        <c:delete val="0"/>
        <c:axPos val="l"/>
        <c:majorGridlines/>
        <c:numFmt formatCode="_([$$-409]* #,##0_);_([$$-409]* \(#,##0\);_([$$-409]* &quot;-&quot;??_);_(@_)" sourceLinked="1"/>
        <c:majorTickMark val="out"/>
        <c:minorTickMark val="none"/>
        <c:tickLblPos val="nextTo"/>
        <c:crossAx val="142614912"/>
        <c:crosses val="autoZero"/>
        <c:crossBetween val="between"/>
      </c:valAx>
    </c:plotArea>
    <c:plotVisOnly val="1"/>
    <c:dispBlanksAs val="gap"/>
    <c:showDLblsOverMax val="0"/>
  </c:chart>
  <c:txPr>
    <a:bodyPr/>
    <a:lstStyle/>
    <a:p>
      <a:pPr>
        <a:defRPr sz="1600" b="1">
          <a:latin typeface="+mj-lt"/>
        </a:defRPr>
      </a:pPr>
      <a:endParaRPr lang="cs-CZ"/>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534320099023994E-2"/>
          <c:y val="0.11291862489791495"/>
          <c:w val="0.91088216020553558"/>
          <c:h val="0.79834198807340861"/>
        </c:manualLayout>
      </c:layout>
      <c:lineChart>
        <c:grouping val="standard"/>
        <c:varyColors val="0"/>
        <c:ser>
          <c:idx val="0"/>
          <c:order val="0"/>
          <c:tx>
            <c:strRef>
              <c:f>'4.5 Eco efficiency AGR water '!$L$3</c:f>
              <c:strCache>
                <c:ptCount val="1"/>
                <c:pt idx="0">
                  <c:v>Real agricultural freshwater price (deflated by the consumer price index)</c:v>
                </c:pt>
              </c:strCache>
            </c:strRef>
          </c:tx>
          <c:spPr>
            <a:ln w="38100">
              <a:solidFill>
                <a:srgbClr val="C00000"/>
              </a:solidFill>
              <a:prstDash val="sysDot"/>
            </a:ln>
          </c:spPr>
          <c:marker>
            <c:symbol val="none"/>
          </c:marker>
          <c:cat>
            <c:numRef>
              <c:f>'4.5 Eco efficiency AGR water '!$K$4:$K$26</c:f>
              <c:numCache>
                <c:formatCode>0</c:formatCode>
                <c:ptCount val="23"/>
                <c:pt idx="0">
                  <c:v>1986</c:v>
                </c:pt>
                <c:pt idx="1">
                  <c:v>1987</c:v>
                </c:pt>
                <c:pt idx="2">
                  <c:v>1988</c:v>
                </c:pt>
                <c:pt idx="3">
                  <c:v>1989</c:v>
                </c:pt>
                <c:pt idx="4">
                  <c:v>1990</c:v>
                </c:pt>
                <c:pt idx="5">
                  <c:v>1991</c:v>
                </c:pt>
                <c:pt idx="6">
                  <c:v>1992</c:v>
                </c:pt>
                <c:pt idx="7">
                  <c:v>1993</c:v>
                </c:pt>
                <c:pt idx="8">
                  <c:v>1994</c:v>
                </c:pt>
                <c:pt idx="9">
                  <c:v>1995</c:v>
                </c:pt>
                <c:pt idx="10">
                  <c:v>1996</c:v>
                </c:pt>
                <c:pt idx="11">
                  <c:v>1996.6666666666711</c:v>
                </c:pt>
                <c:pt idx="12">
                  <c:v>1998</c:v>
                </c:pt>
                <c:pt idx="13">
                  <c:v>1999.3333333333096</c:v>
                </c:pt>
                <c:pt idx="14">
                  <c:v>2000</c:v>
                </c:pt>
                <c:pt idx="15">
                  <c:v>2000.6666666666711</c:v>
                </c:pt>
                <c:pt idx="16">
                  <c:v>2002</c:v>
                </c:pt>
                <c:pt idx="17">
                  <c:v>2003.3333333333096</c:v>
                </c:pt>
                <c:pt idx="18">
                  <c:v>2004</c:v>
                </c:pt>
                <c:pt idx="19">
                  <c:v>2004.6666666666711</c:v>
                </c:pt>
                <c:pt idx="20">
                  <c:v>2006</c:v>
                </c:pt>
                <c:pt idx="21">
                  <c:v>2007.3333333333096</c:v>
                </c:pt>
                <c:pt idx="22">
                  <c:v>2008</c:v>
                </c:pt>
              </c:numCache>
            </c:numRef>
          </c:cat>
          <c:val>
            <c:numRef>
              <c:f>'4.5 Eco efficiency AGR water '!$L$4:$L$26</c:f>
              <c:numCache>
                <c:formatCode>0</c:formatCode>
                <c:ptCount val="23"/>
                <c:pt idx="0">
                  <c:v>100</c:v>
                </c:pt>
                <c:pt idx="1">
                  <c:v>88.334683182369702</c:v>
                </c:pt>
                <c:pt idx="2">
                  <c:v>88.49941577212951</c:v>
                </c:pt>
                <c:pt idx="3">
                  <c:v>83.337284839066257</c:v>
                </c:pt>
                <c:pt idx="4">
                  <c:v>83.865467264281548</c:v>
                </c:pt>
                <c:pt idx="5">
                  <c:v>95.071498330519375</c:v>
                </c:pt>
                <c:pt idx="6">
                  <c:v>98.293367756956258</c:v>
                </c:pt>
                <c:pt idx="7">
                  <c:v>85.184415988244425</c:v>
                </c:pt>
                <c:pt idx="8">
                  <c:v>85.158445350175285</c:v>
                </c:pt>
                <c:pt idx="9">
                  <c:v>86.382575773119584</c:v>
                </c:pt>
                <c:pt idx="10">
                  <c:v>86.382680055822249</c:v>
                </c:pt>
                <c:pt idx="11">
                  <c:v>94.132655901333692</c:v>
                </c:pt>
                <c:pt idx="12">
                  <c:v>94.388114247072565</c:v>
                </c:pt>
                <c:pt idx="13">
                  <c:v>94.440991056273262</c:v>
                </c:pt>
                <c:pt idx="14">
                  <c:v>98.791932105824259</c:v>
                </c:pt>
                <c:pt idx="15">
                  <c:v>106.97165143415526</c:v>
                </c:pt>
                <c:pt idx="16">
                  <c:v>116.34939942936442</c:v>
                </c:pt>
                <c:pt idx="17">
                  <c:v>118.09082116835739</c:v>
                </c:pt>
                <c:pt idx="18">
                  <c:v>126.83371302101629</c:v>
                </c:pt>
                <c:pt idx="19">
                  <c:v>140.76712169179996</c:v>
                </c:pt>
                <c:pt idx="20">
                  <c:v>144.66915936867326</c:v>
                </c:pt>
                <c:pt idx="21">
                  <c:v>141.00464277222676</c:v>
                </c:pt>
              </c:numCache>
            </c:numRef>
          </c:val>
          <c:smooth val="0"/>
        </c:ser>
        <c:ser>
          <c:idx val="1"/>
          <c:order val="1"/>
          <c:tx>
            <c:strRef>
              <c:f>'4.5 Eco efficiency AGR water '!$M$3</c:f>
              <c:strCache>
                <c:ptCount val="1"/>
                <c:pt idx="0">
                  <c:v>Agricultural output value per m3 of water used for irrigation</c:v>
                </c:pt>
              </c:strCache>
            </c:strRef>
          </c:tx>
          <c:spPr>
            <a:ln w="38100">
              <a:solidFill>
                <a:srgbClr val="00B050"/>
              </a:solidFill>
            </a:ln>
          </c:spPr>
          <c:marker>
            <c:symbol val="none"/>
          </c:marker>
          <c:cat>
            <c:numRef>
              <c:f>'4.5 Eco efficiency AGR water '!$K$4:$K$26</c:f>
              <c:numCache>
                <c:formatCode>0</c:formatCode>
                <c:ptCount val="23"/>
                <c:pt idx="0">
                  <c:v>1986</c:v>
                </c:pt>
                <c:pt idx="1">
                  <c:v>1987</c:v>
                </c:pt>
                <c:pt idx="2">
                  <c:v>1988</c:v>
                </c:pt>
                <c:pt idx="3">
                  <c:v>1989</c:v>
                </c:pt>
                <c:pt idx="4">
                  <c:v>1990</c:v>
                </c:pt>
                <c:pt idx="5">
                  <c:v>1991</c:v>
                </c:pt>
                <c:pt idx="6">
                  <c:v>1992</c:v>
                </c:pt>
                <c:pt idx="7">
                  <c:v>1993</c:v>
                </c:pt>
                <c:pt idx="8">
                  <c:v>1994</c:v>
                </c:pt>
                <c:pt idx="9">
                  <c:v>1995</c:v>
                </c:pt>
                <c:pt idx="10">
                  <c:v>1996</c:v>
                </c:pt>
                <c:pt idx="11">
                  <c:v>1996.6666666666711</c:v>
                </c:pt>
                <c:pt idx="12">
                  <c:v>1998</c:v>
                </c:pt>
                <c:pt idx="13">
                  <c:v>1999.3333333333096</c:v>
                </c:pt>
                <c:pt idx="14">
                  <c:v>2000</c:v>
                </c:pt>
                <c:pt idx="15">
                  <c:v>2000.6666666666711</c:v>
                </c:pt>
                <c:pt idx="16">
                  <c:v>2002</c:v>
                </c:pt>
                <c:pt idx="17">
                  <c:v>2003.3333333333096</c:v>
                </c:pt>
                <c:pt idx="18">
                  <c:v>2004</c:v>
                </c:pt>
                <c:pt idx="19">
                  <c:v>2004.6666666666711</c:v>
                </c:pt>
                <c:pt idx="20">
                  <c:v>2006</c:v>
                </c:pt>
                <c:pt idx="21">
                  <c:v>2007.3333333333096</c:v>
                </c:pt>
                <c:pt idx="22">
                  <c:v>2008</c:v>
                </c:pt>
              </c:numCache>
            </c:numRef>
          </c:cat>
          <c:val>
            <c:numRef>
              <c:f>'4.5 Eco efficiency AGR water '!$M$4:$M$26</c:f>
              <c:numCache>
                <c:formatCode>0</c:formatCode>
                <c:ptCount val="23"/>
                <c:pt idx="0">
                  <c:v>100</c:v>
                </c:pt>
                <c:pt idx="1">
                  <c:v>96.545964933730815</c:v>
                </c:pt>
                <c:pt idx="2">
                  <c:v>84.691409121097067</c:v>
                </c:pt>
                <c:pt idx="3">
                  <c:v>79.586276073500258</c:v>
                </c:pt>
                <c:pt idx="4">
                  <c:v>87.405453755478433</c:v>
                </c:pt>
                <c:pt idx="5">
                  <c:v>98.678341349551957</c:v>
                </c:pt>
                <c:pt idx="6">
                  <c:v>89.828224065222727</c:v>
                </c:pt>
                <c:pt idx="7">
                  <c:v>79.648184128123418</c:v>
                </c:pt>
                <c:pt idx="8">
                  <c:v>73.691173402569788</c:v>
                </c:pt>
                <c:pt idx="9">
                  <c:v>71.375027905580609</c:v>
                </c:pt>
                <c:pt idx="10">
                  <c:v>68.103708255298358</c:v>
                </c:pt>
                <c:pt idx="11">
                  <c:v>65.167786094245116</c:v>
                </c:pt>
                <c:pt idx="12">
                  <c:v>63.767452493414545</c:v>
                </c:pt>
                <c:pt idx="13">
                  <c:v>63.751601596458045</c:v>
                </c:pt>
                <c:pt idx="14">
                  <c:v>69.88741976113873</c:v>
                </c:pt>
                <c:pt idx="15">
                  <c:v>77.919484089154295</c:v>
                </c:pt>
                <c:pt idx="16">
                  <c:v>91.789985456083343</c:v>
                </c:pt>
                <c:pt idx="17">
                  <c:v>91.823399084091378</c:v>
                </c:pt>
                <c:pt idx="18">
                  <c:v>92.773836053340148</c:v>
                </c:pt>
                <c:pt idx="19">
                  <c:v>109.24471163373686</c:v>
                </c:pt>
                <c:pt idx="20">
                  <c:v>118.09001213643326</c:v>
                </c:pt>
                <c:pt idx="21">
                  <c:v>119.51827854192625</c:v>
                </c:pt>
                <c:pt idx="22">
                  <c:v>119.00252835497341</c:v>
                </c:pt>
              </c:numCache>
            </c:numRef>
          </c:val>
          <c:smooth val="0"/>
        </c:ser>
        <c:dLbls>
          <c:showLegendKey val="0"/>
          <c:showVal val="0"/>
          <c:showCatName val="0"/>
          <c:showSerName val="0"/>
          <c:showPercent val="0"/>
          <c:showBubbleSize val="0"/>
        </c:dLbls>
        <c:marker val="1"/>
        <c:smooth val="0"/>
        <c:axId val="142686464"/>
        <c:axId val="142696448"/>
      </c:lineChart>
      <c:catAx>
        <c:axId val="142686464"/>
        <c:scaling>
          <c:orientation val="minMax"/>
        </c:scaling>
        <c:delete val="0"/>
        <c:axPos val="b"/>
        <c:majorGridlines>
          <c:spPr>
            <a:ln w="9525">
              <a:solidFill>
                <a:srgbClr val="FFFFFF"/>
              </a:solidFill>
              <a:prstDash val="solid"/>
            </a:ln>
          </c:spPr>
        </c:majorGridlines>
        <c:numFmt formatCode="0" sourceLinked="1"/>
        <c:majorTickMark val="in"/>
        <c:minorTickMark val="none"/>
        <c:tickLblPos val="low"/>
        <c:spPr>
          <a:noFill/>
          <a:ln w="9525">
            <a:solidFill>
              <a:srgbClr val="000000"/>
            </a:solidFill>
            <a:prstDash val="solid"/>
          </a:ln>
        </c:spPr>
        <c:txPr>
          <a:bodyPr rot="-60000000" vert="horz"/>
          <a:lstStyle/>
          <a:p>
            <a:pPr>
              <a:defRPr/>
            </a:pPr>
            <a:endParaRPr lang="cs-CZ"/>
          </a:p>
        </c:txPr>
        <c:crossAx val="142696448"/>
        <c:crosses val="autoZero"/>
        <c:auto val="1"/>
        <c:lblAlgn val="ctr"/>
        <c:lblOffset val="0"/>
        <c:tickLblSkip val="2"/>
        <c:noMultiLvlLbl val="0"/>
      </c:catAx>
      <c:valAx>
        <c:axId val="142696448"/>
        <c:scaling>
          <c:orientation val="minMax"/>
          <c:max val="150"/>
          <c:min val="0"/>
        </c:scaling>
        <c:delete val="0"/>
        <c:axPos val="l"/>
        <c:majorGridlines>
          <c:spPr>
            <a:ln w="9525">
              <a:solidFill>
                <a:srgbClr val="FFFFFF"/>
              </a:solidFill>
              <a:prstDash val="solid"/>
            </a:ln>
          </c:spPr>
        </c:majorGridlines>
        <c:title>
          <c:tx>
            <c:rich>
              <a:bodyPr rot="0" vert="horz"/>
              <a:lstStyle/>
              <a:p>
                <a:pPr>
                  <a:defRPr/>
                </a:pPr>
                <a:r>
                  <a:rPr lang="en-US" dirty="0" smtClean="0"/>
                  <a:t>Index </a:t>
                </a:r>
                <a:r>
                  <a:rPr lang="en-US" dirty="0"/>
                  <a:t>1986=100</a:t>
                </a:r>
              </a:p>
            </c:rich>
          </c:tx>
          <c:layout>
            <c:manualLayout>
              <c:xMode val="edge"/>
              <c:yMode val="edge"/>
              <c:x val="1.0568031704095123E-2"/>
              <c:y val="3.2739082688848366E-3"/>
            </c:manualLayout>
          </c:layout>
          <c:overlay val="0"/>
        </c:title>
        <c:numFmt formatCode="#\ ##0" sourceLinked="0"/>
        <c:majorTickMark val="in"/>
        <c:minorTickMark val="none"/>
        <c:tickLblPos val="nextTo"/>
        <c:spPr>
          <a:noFill/>
          <a:ln w="9525">
            <a:solidFill>
              <a:srgbClr val="000000"/>
            </a:solidFill>
            <a:prstDash val="solid"/>
          </a:ln>
        </c:spPr>
        <c:txPr>
          <a:bodyPr rot="-60000000" vert="horz"/>
          <a:lstStyle/>
          <a:p>
            <a:pPr>
              <a:defRPr/>
            </a:pPr>
            <a:endParaRPr lang="cs-CZ"/>
          </a:p>
        </c:txPr>
        <c:crossAx val="142686464"/>
        <c:crosses val="autoZero"/>
        <c:crossBetween val="between"/>
      </c:valAx>
      <c:spPr>
        <a:solidFill>
          <a:srgbClr val="F4FFFF"/>
        </a:solidFill>
        <a:ln>
          <a:noFill/>
        </a:ln>
      </c:spPr>
    </c:plotArea>
    <c:plotVisOnly val="1"/>
    <c:dispBlanksAs val="gap"/>
    <c:showDLblsOverMax val="1"/>
  </c:chart>
  <c:spPr>
    <a:noFill/>
    <a:ln>
      <a:noFill/>
    </a:ln>
  </c:spPr>
  <c:txPr>
    <a:bodyPr/>
    <a:lstStyle/>
    <a:p>
      <a:pPr>
        <a:defRPr sz="1600">
          <a:latin typeface="Arial Narrow" pitchFamily="34" charset="0"/>
        </a:defRPr>
      </a:pPr>
      <a:endParaRPr lang="cs-CZ"/>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846713748410328E-2"/>
          <c:y val="3.380952380952381E-2"/>
          <c:w val="0.89125294260897803"/>
          <c:h val="0.46689220097487955"/>
        </c:manualLayout>
      </c:layout>
      <c:barChart>
        <c:barDir val="col"/>
        <c:grouping val="clustered"/>
        <c:varyColors val="0"/>
        <c:ser>
          <c:idx val="0"/>
          <c:order val="0"/>
          <c:tx>
            <c:strRef>
              <c:f>Sheet1!$B$56</c:f>
              <c:strCache>
                <c:ptCount val="1"/>
                <c:pt idx="0">
                  <c:v>Environmental issues should be dealth with primarily by future generations.</c:v>
                </c:pt>
              </c:strCache>
            </c:strRef>
          </c:tx>
          <c:spPr>
            <a:solidFill>
              <a:srgbClr val="47CFFF"/>
            </a:solidFill>
            <a:ln>
              <a:solidFill>
                <a:schemeClr val="accent6">
                  <a:lumMod val="20000"/>
                  <a:lumOff val="80000"/>
                </a:schemeClr>
              </a:solidFill>
              <a:prstDash val="sysDash"/>
            </a:ln>
          </c:spPr>
          <c:invertIfNegative val="0"/>
          <c:cat>
            <c:strRef>
              <c:f>Sheet1!$A$57:$A$68</c:f>
              <c:strCache>
                <c:ptCount val="12"/>
                <c:pt idx="0">
                  <c:v>Australia</c:v>
                </c:pt>
                <c:pt idx="1">
                  <c:v>Canada</c:v>
                </c:pt>
                <c:pt idx="2">
                  <c:v>Chile</c:v>
                </c:pt>
                <c:pt idx="3">
                  <c:v>France</c:v>
                </c:pt>
                <c:pt idx="4">
                  <c:v>Israel</c:v>
                </c:pt>
                <c:pt idx="5">
                  <c:v>Japan</c:v>
                </c:pt>
                <c:pt idx="6">
                  <c:v>Korea</c:v>
                </c:pt>
                <c:pt idx="7">
                  <c:v>Netherlands</c:v>
                </c:pt>
                <c:pt idx="8">
                  <c:v>Spain</c:v>
                </c:pt>
                <c:pt idx="9">
                  <c:v>Sweden</c:v>
                </c:pt>
                <c:pt idx="10">
                  <c:v>Switzerland</c:v>
                </c:pt>
                <c:pt idx="11">
                  <c:v>OECD11</c:v>
                </c:pt>
              </c:strCache>
            </c:strRef>
          </c:cat>
          <c:val>
            <c:numRef>
              <c:f>Sheet1!$B$57:$B$68</c:f>
              <c:numCache>
                <c:formatCode>0%</c:formatCode>
                <c:ptCount val="12"/>
                <c:pt idx="0">
                  <c:v>0.17400000000000004</c:v>
                </c:pt>
                <c:pt idx="1">
                  <c:v>0.16700000000000001</c:v>
                </c:pt>
                <c:pt idx="2">
                  <c:v>0.15200000000000038</c:v>
                </c:pt>
                <c:pt idx="3">
                  <c:v>0.18200000000000024</c:v>
                </c:pt>
                <c:pt idx="4">
                  <c:v>7.1900000000000006E-2</c:v>
                </c:pt>
                <c:pt idx="5">
                  <c:v>0.252</c:v>
                </c:pt>
                <c:pt idx="6">
                  <c:v>0.13600000000000001</c:v>
                </c:pt>
                <c:pt idx="7">
                  <c:v>0.161</c:v>
                </c:pt>
                <c:pt idx="8">
                  <c:v>0.22600000000000001</c:v>
                </c:pt>
                <c:pt idx="9">
                  <c:v>0.114</c:v>
                </c:pt>
                <c:pt idx="10">
                  <c:v>0.1</c:v>
                </c:pt>
                <c:pt idx="11">
                  <c:v>0.15780909090909145</c:v>
                </c:pt>
              </c:numCache>
            </c:numRef>
          </c:val>
        </c:ser>
        <c:ser>
          <c:idx val="1"/>
          <c:order val="1"/>
          <c:tx>
            <c:strRef>
              <c:f>Sheet1!$C$56</c:f>
              <c:strCache>
                <c:ptCount val="1"/>
                <c:pt idx="0">
                  <c:v>Environmental impacts are frequently overstated.</c:v>
                </c:pt>
              </c:strCache>
            </c:strRef>
          </c:tx>
          <c:spPr>
            <a:solidFill>
              <a:schemeClr val="bg1">
                <a:lumMod val="75000"/>
              </a:schemeClr>
            </a:solidFill>
            <a:ln>
              <a:solidFill>
                <a:schemeClr val="bg1">
                  <a:lumMod val="65000"/>
                </a:schemeClr>
              </a:solidFill>
            </a:ln>
          </c:spPr>
          <c:invertIfNegative val="0"/>
          <c:cat>
            <c:strRef>
              <c:f>Sheet1!$A$57:$A$68</c:f>
              <c:strCache>
                <c:ptCount val="12"/>
                <c:pt idx="0">
                  <c:v>Australia</c:v>
                </c:pt>
                <c:pt idx="1">
                  <c:v>Canada</c:v>
                </c:pt>
                <c:pt idx="2">
                  <c:v>Chile</c:v>
                </c:pt>
                <c:pt idx="3">
                  <c:v>France</c:v>
                </c:pt>
                <c:pt idx="4">
                  <c:v>Israel</c:v>
                </c:pt>
                <c:pt idx="5">
                  <c:v>Japan</c:v>
                </c:pt>
                <c:pt idx="6">
                  <c:v>Korea</c:v>
                </c:pt>
                <c:pt idx="7">
                  <c:v>Netherlands</c:v>
                </c:pt>
                <c:pt idx="8">
                  <c:v>Spain</c:v>
                </c:pt>
                <c:pt idx="9">
                  <c:v>Sweden</c:v>
                </c:pt>
                <c:pt idx="10">
                  <c:v>Switzerland</c:v>
                </c:pt>
                <c:pt idx="11">
                  <c:v>OECD11</c:v>
                </c:pt>
              </c:strCache>
            </c:strRef>
          </c:cat>
          <c:val>
            <c:numRef>
              <c:f>Sheet1!$C$57:$C$68</c:f>
              <c:numCache>
                <c:formatCode>0%</c:formatCode>
                <c:ptCount val="12"/>
                <c:pt idx="0">
                  <c:v>0.44400000000000001</c:v>
                </c:pt>
                <c:pt idx="1">
                  <c:v>0.37500000000000078</c:v>
                </c:pt>
                <c:pt idx="2">
                  <c:v>0.18900000000000042</c:v>
                </c:pt>
                <c:pt idx="3">
                  <c:v>0.3260000000000009</c:v>
                </c:pt>
                <c:pt idx="4">
                  <c:v>0.22700000000000001</c:v>
                </c:pt>
                <c:pt idx="5">
                  <c:v>0.45700000000000002</c:v>
                </c:pt>
                <c:pt idx="6">
                  <c:v>0.36100000000000032</c:v>
                </c:pt>
                <c:pt idx="7">
                  <c:v>0.42700000000000032</c:v>
                </c:pt>
                <c:pt idx="8">
                  <c:v>0.38200000000000089</c:v>
                </c:pt>
                <c:pt idx="9">
                  <c:v>0.33800000000000102</c:v>
                </c:pt>
                <c:pt idx="10">
                  <c:v>0.35700000000000032</c:v>
                </c:pt>
                <c:pt idx="11">
                  <c:v>0.35300000000000031</c:v>
                </c:pt>
              </c:numCache>
            </c:numRef>
          </c:val>
        </c:ser>
        <c:ser>
          <c:idx val="2"/>
          <c:order val="2"/>
          <c:tx>
            <c:strRef>
              <c:f>Sheet1!$D$56</c:f>
              <c:strCache>
                <c:ptCount val="1"/>
                <c:pt idx="0">
                  <c:v>Environmental issues will be resolved through technological progress.</c:v>
                </c:pt>
              </c:strCache>
            </c:strRef>
          </c:tx>
          <c:spPr>
            <a:solidFill>
              <a:srgbClr val="0070C0"/>
            </a:solidFill>
            <a:ln>
              <a:solidFill>
                <a:schemeClr val="bg2">
                  <a:lumMod val="60000"/>
                  <a:lumOff val="40000"/>
                </a:schemeClr>
              </a:solidFill>
              <a:prstDash val="sysDot"/>
            </a:ln>
          </c:spPr>
          <c:invertIfNegative val="0"/>
          <c:dPt>
            <c:idx val="11"/>
            <c:invertIfNegative val="0"/>
            <c:bubble3D val="0"/>
            <c:spPr>
              <a:solidFill>
                <a:srgbClr val="0070C0"/>
              </a:solidFill>
              <a:ln>
                <a:solidFill>
                  <a:schemeClr val="tx1"/>
                </a:solidFill>
                <a:prstDash val="sysDot"/>
              </a:ln>
            </c:spPr>
          </c:dPt>
          <c:cat>
            <c:strRef>
              <c:f>Sheet1!$A$57:$A$68</c:f>
              <c:strCache>
                <c:ptCount val="12"/>
                <c:pt idx="0">
                  <c:v>Australia</c:v>
                </c:pt>
                <c:pt idx="1">
                  <c:v>Canada</c:v>
                </c:pt>
                <c:pt idx="2">
                  <c:v>Chile</c:v>
                </c:pt>
                <c:pt idx="3">
                  <c:v>France</c:v>
                </c:pt>
                <c:pt idx="4">
                  <c:v>Israel</c:v>
                </c:pt>
                <c:pt idx="5">
                  <c:v>Japan</c:v>
                </c:pt>
                <c:pt idx="6">
                  <c:v>Korea</c:v>
                </c:pt>
                <c:pt idx="7">
                  <c:v>Netherlands</c:v>
                </c:pt>
                <c:pt idx="8">
                  <c:v>Spain</c:v>
                </c:pt>
                <c:pt idx="9">
                  <c:v>Sweden</c:v>
                </c:pt>
                <c:pt idx="10">
                  <c:v>Switzerland</c:v>
                </c:pt>
                <c:pt idx="11">
                  <c:v>OECD11</c:v>
                </c:pt>
              </c:strCache>
            </c:strRef>
          </c:cat>
          <c:val>
            <c:numRef>
              <c:f>Sheet1!$D$57:$D$68</c:f>
              <c:numCache>
                <c:formatCode>0%</c:formatCode>
                <c:ptCount val="12"/>
                <c:pt idx="0">
                  <c:v>0.34100000000000008</c:v>
                </c:pt>
                <c:pt idx="1">
                  <c:v>0.33900000000000102</c:v>
                </c:pt>
                <c:pt idx="2">
                  <c:v>0.37300000000000078</c:v>
                </c:pt>
                <c:pt idx="3">
                  <c:v>0.27400000000000002</c:v>
                </c:pt>
                <c:pt idx="4">
                  <c:v>0.2</c:v>
                </c:pt>
                <c:pt idx="5">
                  <c:v>0.48500000000000032</c:v>
                </c:pt>
                <c:pt idx="6">
                  <c:v>0.49600000000000077</c:v>
                </c:pt>
                <c:pt idx="7">
                  <c:v>0.50900000000000001</c:v>
                </c:pt>
                <c:pt idx="8">
                  <c:v>0.45700000000000002</c:v>
                </c:pt>
                <c:pt idx="9">
                  <c:v>0.26800000000000002</c:v>
                </c:pt>
                <c:pt idx="10">
                  <c:v>0.3260000000000009</c:v>
                </c:pt>
                <c:pt idx="11">
                  <c:v>0.36981818181818316</c:v>
                </c:pt>
              </c:numCache>
            </c:numRef>
          </c:val>
        </c:ser>
        <c:dLbls>
          <c:showLegendKey val="0"/>
          <c:showVal val="0"/>
          <c:showCatName val="0"/>
          <c:showSerName val="0"/>
          <c:showPercent val="0"/>
          <c:showBubbleSize val="0"/>
        </c:dLbls>
        <c:gapWidth val="150"/>
        <c:axId val="131894272"/>
        <c:axId val="131904256"/>
      </c:barChart>
      <c:catAx>
        <c:axId val="131894272"/>
        <c:scaling>
          <c:orientation val="minMax"/>
        </c:scaling>
        <c:delete val="0"/>
        <c:axPos val="b"/>
        <c:majorTickMark val="out"/>
        <c:minorTickMark val="none"/>
        <c:tickLblPos val="nextTo"/>
        <c:txPr>
          <a:bodyPr/>
          <a:lstStyle/>
          <a:p>
            <a:pPr>
              <a:defRPr sz="1600">
                <a:latin typeface="Arial" pitchFamily="34" charset="0"/>
                <a:cs typeface="Arial" pitchFamily="34" charset="0"/>
              </a:defRPr>
            </a:pPr>
            <a:endParaRPr lang="cs-CZ"/>
          </a:p>
        </c:txPr>
        <c:crossAx val="131904256"/>
        <c:crosses val="autoZero"/>
        <c:auto val="1"/>
        <c:lblAlgn val="ctr"/>
        <c:lblOffset val="100"/>
        <c:noMultiLvlLbl val="0"/>
      </c:catAx>
      <c:valAx>
        <c:axId val="131904256"/>
        <c:scaling>
          <c:orientation val="minMax"/>
        </c:scaling>
        <c:delete val="0"/>
        <c:axPos val="l"/>
        <c:majorGridlines/>
        <c:numFmt formatCode="0%" sourceLinked="1"/>
        <c:majorTickMark val="out"/>
        <c:minorTickMark val="none"/>
        <c:tickLblPos val="nextTo"/>
        <c:txPr>
          <a:bodyPr/>
          <a:lstStyle/>
          <a:p>
            <a:pPr>
              <a:defRPr sz="1600">
                <a:latin typeface="Arial" pitchFamily="34" charset="0"/>
                <a:cs typeface="Arial" pitchFamily="34" charset="0"/>
              </a:defRPr>
            </a:pPr>
            <a:endParaRPr lang="cs-CZ"/>
          </a:p>
        </c:txPr>
        <c:crossAx val="131894272"/>
        <c:crosses val="autoZero"/>
        <c:crossBetween val="between"/>
      </c:valAx>
    </c:plotArea>
    <c:legend>
      <c:legendPos val="b"/>
      <c:layout>
        <c:manualLayout>
          <c:xMode val="edge"/>
          <c:yMode val="edge"/>
          <c:x val="9.0252996725924725E-2"/>
          <c:y val="0.73425370541917723"/>
          <c:w val="0.82980328489866606"/>
          <c:h val="0.26574629458082444"/>
        </c:manualLayout>
      </c:layout>
      <c:overlay val="0"/>
      <c:txPr>
        <a:bodyPr/>
        <a:lstStyle/>
        <a:p>
          <a:pPr>
            <a:defRPr sz="1800">
              <a:latin typeface="Arial" pitchFamily="34" charset="0"/>
              <a:cs typeface="Arial" pitchFamily="34" charset="0"/>
            </a:defRPr>
          </a:pPr>
          <a:endParaRPr lang="cs-CZ"/>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786549333907753"/>
          <c:y val="0.12769156596624512"/>
          <c:w val="0.81797992454368584"/>
          <c:h val="0.7229561587003932"/>
        </c:manualLayout>
      </c:layout>
      <c:scatterChart>
        <c:scatterStyle val="lineMarker"/>
        <c:varyColors val="0"/>
        <c:ser>
          <c:idx val="2"/>
          <c:order val="0"/>
          <c:spPr>
            <a:ln w="28575">
              <a:noFill/>
            </a:ln>
          </c:spPr>
          <c:marker>
            <c:symbol val="none"/>
          </c:marker>
          <c:xVal>
            <c:numRef>
              <c:f>'GDP-GHG'!$B$32:$C$32</c:f>
              <c:numCache>
                <c:formatCode>General</c:formatCode>
                <c:ptCount val="2"/>
                <c:pt idx="0">
                  <c:v>0</c:v>
                </c:pt>
                <c:pt idx="1">
                  <c:v>0</c:v>
                </c:pt>
              </c:numCache>
            </c:numRef>
          </c:xVal>
          <c:yVal>
            <c:numRef>
              <c:f>'GDP-GHG'!$B$33:$C$33</c:f>
              <c:numCache>
                <c:formatCode>_(* #,##0_);_(* \(#,##0\);_(* "-"??_);_(@_)</c:formatCode>
                <c:ptCount val="2"/>
                <c:pt idx="0" formatCode="_(* #,##0.000_);_(* \(#,##0.000\);_(* &quot;-&quot;??_);_(@_)">
                  <c:v>0.97099931115511984</c:v>
                </c:pt>
                <c:pt idx="1">
                  <c:v>77215.519536319378</c:v>
                </c:pt>
              </c:numCache>
            </c:numRef>
          </c:yVal>
          <c:smooth val="0"/>
        </c:ser>
        <c:dLbls>
          <c:showLegendKey val="0"/>
          <c:showVal val="0"/>
          <c:showCatName val="0"/>
          <c:showSerName val="0"/>
          <c:showPercent val="0"/>
          <c:showBubbleSize val="0"/>
        </c:dLbls>
        <c:axId val="133055616"/>
        <c:axId val="133057536"/>
      </c:scatterChart>
      <c:valAx>
        <c:axId val="133055616"/>
        <c:scaling>
          <c:orientation val="minMax"/>
          <c:max val="350000"/>
          <c:min val="0"/>
        </c:scaling>
        <c:delete val="0"/>
        <c:axPos val="b"/>
        <c:title>
          <c:tx>
            <c:rich>
              <a:bodyPr/>
              <a:lstStyle/>
              <a:p>
                <a:pPr>
                  <a:defRPr sz="1200"/>
                </a:pPr>
                <a:r>
                  <a:rPr lang="en-US" sz="1200"/>
                  <a:t>GDP (billions 2010</a:t>
                </a:r>
                <a:r>
                  <a:rPr lang="en-US" sz="1200" baseline="0"/>
                  <a:t> USD PPP</a:t>
                </a:r>
                <a:r>
                  <a:rPr lang="en-US" sz="1200"/>
                  <a:t>)</a:t>
                </a:r>
              </a:p>
            </c:rich>
          </c:tx>
          <c:layout>
            <c:manualLayout>
              <c:xMode val="edge"/>
              <c:yMode val="edge"/>
              <c:x val="0.76733438549513577"/>
              <c:y val="0.95576064175875541"/>
            </c:manualLayout>
          </c:layout>
          <c:overlay val="0"/>
        </c:title>
        <c:numFmt formatCode="#\ ##0" sourceLinked="0"/>
        <c:majorTickMark val="out"/>
        <c:minorTickMark val="none"/>
        <c:tickLblPos val="nextTo"/>
        <c:txPr>
          <a:bodyPr/>
          <a:lstStyle/>
          <a:p>
            <a:pPr>
              <a:defRPr sz="1400" b="1"/>
            </a:pPr>
            <a:endParaRPr lang="cs-CZ"/>
          </a:p>
        </c:txPr>
        <c:crossAx val="133057536"/>
        <c:crossesAt val="0"/>
        <c:crossBetween val="midCat"/>
      </c:valAx>
      <c:valAx>
        <c:axId val="133057536"/>
        <c:scaling>
          <c:orientation val="minMax"/>
          <c:max val="1"/>
          <c:min val="0"/>
        </c:scaling>
        <c:delete val="0"/>
        <c:axPos val="l"/>
        <c:numFmt formatCode="#,##0.0" sourceLinked="0"/>
        <c:majorTickMark val="out"/>
        <c:minorTickMark val="none"/>
        <c:tickLblPos val="nextTo"/>
        <c:txPr>
          <a:bodyPr/>
          <a:lstStyle/>
          <a:p>
            <a:pPr>
              <a:defRPr sz="1200" b="1"/>
            </a:pPr>
            <a:endParaRPr lang="cs-CZ"/>
          </a:p>
        </c:txPr>
        <c:crossAx val="133055616"/>
        <c:crosses val="autoZero"/>
        <c:crossBetween val="midCat"/>
        <c:majorUnit val="0.1"/>
      </c:valAx>
      <c:spPr>
        <a:solidFill>
          <a:schemeClr val="bg2">
            <a:lumMod val="75000"/>
          </a:schemeClr>
        </a:solidFill>
      </c:spPr>
    </c:plotArea>
    <c:plotVisOnly val="1"/>
    <c:dispBlanksAs val="gap"/>
    <c:showDLblsOverMax val="0"/>
  </c:chart>
  <c:spPr>
    <a:solidFill>
      <a:schemeClr val="bg2"/>
    </a:solidFill>
    <a:ln>
      <a:noFill/>
    </a:ln>
  </c:spPr>
  <c:txPr>
    <a:bodyPr/>
    <a:lstStyle/>
    <a:p>
      <a:pPr>
        <a:defRPr sz="1200">
          <a:latin typeface="Arial" pitchFamily="34" charset="0"/>
          <a:cs typeface="Arial" pitchFamily="34" charset="0"/>
        </a:defRPr>
      </a:pPr>
      <a:endParaRPr lang="cs-CZ"/>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786549333907759"/>
          <c:y val="0.12769156596624512"/>
          <c:w val="0.81797992454368607"/>
          <c:h val="0.7229561587003932"/>
        </c:manualLayout>
      </c:layout>
      <c:scatterChart>
        <c:scatterStyle val="lineMarker"/>
        <c:varyColors val="0"/>
        <c:ser>
          <c:idx val="2"/>
          <c:order val="0"/>
          <c:spPr>
            <a:ln w="28575">
              <a:noFill/>
            </a:ln>
          </c:spPr>
          <c:marker>
            <c:symbol val="none"/>
          </c:marker>
          <c:xVal>
            <c:numRef>
              <c:f>'GDP-GHG'!$B$32:$C$32</c:f>
              <c:numCache>
                <c:formatCode>General</c:formatCode>
                <c:ptCount val="2"/>
                <c:pt idx="0">
                  <c:v>0</c:v>
                </c:pt>
                <c:pt idx="1">
                  <c:v>0</c:v>
                </c:pt>
              </c:numCache>
            </c:numRef>
          </c:xVal>
          <c:yVal>
            <c:numRef>
              <c:f>'GDP-GHG'!$B$33:$C$33</c:f>
              <c:numCache>
                <c:formatCode>_(* #,##0_);_(* \(#,##0\);_(* "-"??_);_(@_)</c:formatCode>
                <c:ptCount val="2"/>
                <c:pt idx="0" formatCode="_(* #,##0.000_);_(* \(#,##0.000\);_(* &quot;-&quot;??_);_(@_)">
                  <c:v>0.97099931115511984</c:v>
                </c:pt>
                <c:pt idx="1">
                  <c:v>77215.519536319378</c:v>
                </c:pt>
              </c:numCache>
            </c:numRef>
          </c:yVal>
          <c:smooth val="0"/>
        </c:ser>
        <c:dLbls>
          <c:showLegendKey val="0"/>
          <c:showVal val="0"/>
          <c:showCatName val="0"/>
          <c:showSerName val="0"/>
          <c:showPercent val="0"/>
          <c:showBubbleSize val="0"/>
        </c:dLbls>
        <c:axId val="133194496"/>
        <c:axId val="133196416"/>
      </c:scatterChart>
      <c:valAx>
        <c:axId val="133194496"/>
        <c:scaling>
          <c:orientation val="minMax"/>
          <c:max val="350000"/>
          <c:min val="0"/>
        </c:scaling>
        <c:delete val="0"/>
        <c:axPos val="b"/>
        <c:title>
          <c:tx>
            <c:rich>
              <a:bodyPr/>
              <a:lstStyle/>
              <a:p>
                <a:pPr>
                  <a:defRPr sz="1200"/>
                </a:pPr>
                <a:r>
                  <a:rPr lang="en-US" sz="1200"/>
                  <a:t>GDP (billions 2010</a:t>
                </a:r>
                <a:r>
                  <a:rPr lang="en-US" sz="1200" baseline="0"/>
                  <a:t> USD PPP</a:t>
                </a:r>
                <a:r>
                  <a:rPr lang="en-US" sz="1200"/>
                  <a:t>)</a:t>
                </a:r>
              </a:p>
            </c:rich>
          </c:tx>
          <c:layout>
            <c:manualLayout>
              <c:xMode val="edge"/>
              <c:yMode val="edge"/>
              <c:x val="0.76733438549513577"/>
              <c:y val="0.95576064175875541"/>
            </c:manualLayout>
          </c:layout>
          <c:overlay val="0"/>
        </c:title>
        <c:numFmt formatCode="#\ ##0" sourceLinked="0"/>
        <c:majorTickMark val="out"/>
        <c:minorTickMark val="none"/>
        <c:tickLblPos val="nextTo"/>
        <c:txPr>
          <a:bodyPr/>
          <a:lstStyle/>
          <a:p>
            <a:pPr>
              <a:defRPr sz="1400" b="1"/>
            </a:pPr>
            <a:endParaRPr lang="cs-CZ"/>
          </a:p>
        </c:txPr>
        <c:crossAx val="133196416"/>
        <c:crossesAt val="0"/>
        <c:crossBetween val="midCat"/>
      </c:valAx>
      <c:valAx>
        <c:axId val="133196416"/>
        <c:scaling>
          <c:orientation val="minMax"/>
          <c:max val="1"/>
          <c:min val="0"/>
        </c:scaling>
        <c:delete val="0"/>
        <c:axPos val="l"/>
        <c:numFmt formatCode="#,##0.0" sourceLinked="0"/>
        <c:majorTickMark val="out"/>
        <c:minorTickMark val="none"/>
        <c:tickLblPos val="nextTo"/>
        <c:txPr>
          <a:bodyPr/>
          <a:lstStyle/>
          <a:p>
            <a:pPr>
              <a:defRPr sz="1200" b="1"/>
            </a:pPr>
            <a:endParaRPr lang="cs-CZ"/>
          </a:p>
        </c:txPr>
        <c:crossAx val="133194496"/>
        <c:crosses val="autoZero"/>
        <c:crossBetween val="midCat"/>
        <c:majorUnit val="0.1"/>
      </c:valAx>
      <c:spPr>
        <a:solidFill>
          <a:schemeClr val="bg2">
            <a:lumMod val="75000"/>
          </a:schemeClr>
        </a:solidFill>
      </c:spPr>
    </c:plotArea>
    <c:plotVisOnly val="1"/>
    <c:dispBlanksAs val="gap"/>
    <c:showDLblsOverMax val="0"/>
  </c:chart>
  <c:spPr>
    <a:solidFill>
      <a:schemeClr val="bg2"/>
    </a:solidFill>
    <a:ln>
      <a:noFill/>
    </a:ln>
  </c:spPr>
  <c:txPr>
    <a:bodyPr/>
    <a:lstStyle/>
    <a:p>
      <a:pPr>
        <a:defRPr sz="1200">
          <a:latin typeface="Arial" pitchFamily="34" charset="0"/>
          <a:cs typeface="Arial" pitchFamily="34" charset="0"/>
        </a:defRPr>
      </a:pPr>
      <a:endParaRPr lang="cs-CZ"/>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786549333907764"/>
          <c:y val="0.12769156596624512"/>
          <c:w val="0.81797992454368651"/>
          <c:h val="0.7229561587003932"/>
        </c:manualLayout>
      </c:layout>
      <c:scatterChart>
        <c:scatterStyle val="lineMarker"/>
        <c:varyColors val="0"/>
        <c:ser>
          <c:idx val="2"/>
          <c:order val="0"/>
          <c:spPr>
            <a:ln w="28575">
              <a:noFill/>
            </a:ln>
          </c:spPr>
          <c:marker>
            <c:symbol val="none"/>
          </c:marker>
          <c:xVal>
            <c:numRef>
              <c:f>'GDP-GHG'!$B$32:$C$32</c:f>
              <c:numCache>
                <c:formatCode>General</c:formatCode>
                <c:ptCount val="2"/>
                <c:pt idx="0">
                  <c:v>0</c:v>
                </c:pt>
                <c:pt idx="1">
                  <c:v>0</c:v>
                </c:pt>
              </c:numCache>
            </c:numRef>
          </c:xVal>
          <c:yVal>
            <c:numRef>
              <c:f>'GDP-GHG'!$B$33:$C$33</c:f>
              <c:numCache>
                <c:formatCode>_(* #,##0_);_(* \(#,##0\);_(* "-"??_);_(@_)</c:formatCode>
                <c:ptCount val="2"/>
                <c:pt idx="0" formatCode="_(* #,##0.000_);_(* \(#,##0.000\);_(* &quot;-&quot;??_);_(@_)">
                  <c:v>0.97099931115511984</c:v>
                </c:pt>
                <c:pt idx="1">
                  <c:v>77215.519536319378</c:v>
                </c:pt>
              </c:numCache>
            </c:numRef>
          </c:yVal>
          <c:smooth val="0"/>
        </c:ser>
        <c:dLbls>
          <c:showLegendKey val="0"/>
          <c:showVal val="0"/>
          <c:showCatName val="0"/>
          <c:showSerName val="0"/>
          <c:showPercent val="0"/>
          <c:showBubbleSize val="0"/>
        </c:dLbls>
        <c:axId val="134734208"/>
        <c:axId val="134736128"/>
      </c:scatterChart>
      <c:valAx>
        <c:axId val="134734208"/>
        <c:scaling>
          <c:orientation val="minMax"/>
          <c:max val="350000"/>
          <c:min val="0"/>
        </c:scaling>
        <c:delete val="0"/>
        <c:axPos val="b"/>
        <c:title>
          <c:tx>
            <c:rich>
              <a:bodyPr/>
              <a:lstStyle/>
              <a:p>
                <a:pPr>
                  <a:defRPr sz="1200"/>
                </a:pPr>
                <a:r>
                  <a:rPr lang="en-US" sz="1200"/>
                  <a:t>GDP (billions 2010</a:t>
                </a:r>
                <a:r>
                  <a:rPr lang="en-US" sz="1200" baseline="0"/>
                  <a:t> USD PPP</a:t>
                </a:r>
                <a:r>
                  <a:rPr lang="en-US" sz="1200"/>
                  <a:t>)</a:t>
                </a:r>
              </a:p>
            </c:rich>
          </c:tx>
          <c:layout>
            <c:manualLayout>
              <c:xMode val="edge"/>
              <c:yMode val="edge"/>
              <c:x val="0.76733438549513577"/>
              <c:y val="0.95576064175875541"/>
            </c:manualLayout>
          </c:layout>
          <c:overlay val="0"/>
        </c:title>
        <c:numFmt formatCode="#\ ##0" sourceLinked="0"/>
        <c:majorTickMark val="out"/>
        <c:minorTickMark val="none"/>
        <c:tickLblPos val="nextTo"/>
        <c:txPr>
          <a:bodyPr/>
          <a:lstStyle/>
          <a:p>
            <a:pPr>
              <a:defRPr sz="1400" b="1"/>
            </a:pPr>
            <a:endParaRPr lang="cs-CZ"/>
          </a:p>
        </c:txPr>
        <c:crossAx val="134736128"/>
        <c:crossesAt val="0"/>
        <c:crossBetween val="midCat"/>
      </c:valAx>
      <c:valAx>
        <c:axId val="134736128"/>
        <c:scaling>
          <c:orientation val="minMax"/>
          <c:max val="1"/>
          <c:min val="0"/>
        </c:scaling>
        <c:delete val="0"/>
        <c:axPos val="l"/>
        <c:numFmt formatCode="#,##0.0" sourceLinked="0"/>
        <c:majorTickMark val="out"/>
        <c:minorTickMark val="none"/>
        <c:tickLblPos val="nextTo"/>
        <c:txPr>
          <a:bodyPr/>
          <a:lstStyle/>
          <a:p>
            <a:pPr>
              <a:defRPr sz="1200" b="1"/>
            </a:pPr>
            <a:endParaRPr lang="cs-CZ"/>
          </a:p>
        </c:txPr>
        <c:crossAx val="134734208"/>
        <c:crosses val="autoZero"/>
        <c:crossBetween val="midCat"/>
        <c:majorUnit val="0.1"/>
      </c:valAx>
      <c:spPr>
        <a:solidFill>
          <a:schemeClr val="bg2">
            <a:lumMod val="75000"/>
          </a:schemeClr>
        </a:solidFill>
      </c:spPr>
    </c:plotArea>
    <c:plotVisOnly val="1"/>
    <c:dispBlanksAs val="gap"/>
    <c:showDLblsOverMax val="0"/>
  </c:chart>
  <c:spPr>
    <a:solidFill>
      <a:schemeClr val="bg2"/>
    </a:solidFill>
    <a:ln>
      <a:noFill/>
    </a:ln>
  </c:spPr>
  <c:txPr>
    <a:bodyPr/>
    <a:lstStyle/>
    <a:p>
      <a:pPr>
        <a:defRPr sz="1200">
          <a:latin typeface="Arial" pitchFamily="34" charset="0"/>
          <a:cs typeface="Arial" pitchFamily="34" charset="0"/>
        </a:defRPr>
      </a:pPr>
      <a:endParaRPr lang="cs-CZ"/>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786549333907772"/>
          <c:y val="0.12769156596624512"/>
          <c:w val="0.81797992454368684"/>
          <c:h val="0.7229561587003932"/>
        </c:manualLayout>
      </c:layout>
      <c:scatterChart>
        <c:scatterStyle val="lineMarker"/>
        <c:varyColors val="0"/>
        <c:ser>
          <c:idx val="2"/>
          <c:order val="0"/>
          <c:spPr>
            <a:ln w="28575">
              <a:noFill/>
            </a:ln>
          </c:spPr>
          <c:marker>
            <c:symbol val="none"/>
          </c:marker>
          <c:xVal>
            <c:numRef>
              <c:f>'GDP-GHG'!$B$32:$C$32</c:f>
              <c:numCache>
                <c:formatCode>General</c:formatCode>
                <c:ptCount val="2"/>
                <c:pt idx="0">
                  <c:v>0</c:v>
                </c:pt>
                <c:pt idx="1">
                  <c:v>0</c:v>
                </c:pt>
              </c:numCache>
            </c:numRef>
          </c:xVal>
          <c:yVal>
            <c:numRef>
              <c:f>'GDP-GHG'!$B$33:$C$33</c:f>
              <c:numCache>
                <c:formatCode>_(* #,##0_);_(* \(#,##0\);_(* "-"??_);_(@_)</c:formatCode>
                <c:ptCount val="2"/>
                <c:pt idx="0" formatCode="_(* #,##0.000_);_(* \(#,##0.000\);_(* &quot;-&quot;??_);_(@_)">
                  <c:v>0.97099931115511984</c:v>
                </c:pt>
                <c:pt idx="1">
                  <c:v>77215.519536319378</c:v>
                </c:pt>
              </c:numCache>
            </c:numRef>
          </c:yVal>
          <c:smooth val="0"/>
        </c:ser>
        <c:dLbls>
          <c:showLegendKey val="0"/>
          <c:showVal val="0"/>
          <c:showCatName val="0"/>
          <c:showSerName val="0"/>
          <c:showPercent val="0"/>
          <c:showBubbleSize val="0"/>
        </c:dLbls>
        <c:axId val="133234688"/>
        <c:axId val="133236608"/>
      </c:scatterChart>
      <c:valAx>
        <c:axId val="133234688"/>
        <c:scaling>
          <c:orientation val="minMax"/>
          <c:max val="350000"/>
          <c:min val="0"/>
        </c:scaling>
        <c:delete val="0"/>
        <c:axPos val="b"/>
        <c:title>
          <c:tx>
            <c:rich>
              <a:bodyPr/>
              <a:lstStyle/>
              <a:p>
                <a:pPr>
                  <a:defRPr sz="1200"/>
                </a:pPr>
                <a:r>
                  <a:rPr lang="en-US" sz="1200" dirty="0" smtClean="0"/>
                  <a:t>GDP (thousand millions USD, 2010, </a:t>
                </a:r>
                <a:r>
                  <a:rPr lang="en-US" sz="1200" baseline="0" dirty="0" smtClean="0"/>
                  <a:t>PPP</a:t>
                </a:r>
                <a:r>
                  <a:rPr lang="en-US" sz="1200" dirty="0"/>
                  <a:t>)</a:t>
                </a:r>
              </a:p>
            </c:rich>
          </c:tx>
          <c:layout>
            <c:manualLayout>
              <c:xMode val="edge"/>
              <c:yMode val="edge"/>
              <c:x val="0.76733438549513577"/>
              <c:y val="0.95576064175875541"/>
            </c:manualLayout>
          </c:layout>
          <c:overlay val="0"/>
        </c:title>
        <c:numFmt formatCode="#\ ##0" sourceLinked="0"/>
        <c:majorTickMark val="out"/>
        <c:minorTickMark val="none"/>
        <c:tickLblPos val="nextTo"/>
        <c:txPr>
          <a:bodyPr/>
          <a:lstStyle/>
          <a:p>
            <a:pPr>
              <a:defRPr sz="1400" b="1"/>
            </a:pPr>
            <a:endParaRPr lang="cs-CZ"/>
          </a:p>
        </c:txPr>
        <c:crossAx val="133236608"/>
        <c:crossesAt val="0"/>
        <c:crossBetween val="midCat"/>
      </c:valAx>
      <c:valAx>
        <c:axId val="133236608"/>
        <c:scaling>
          <c:orientation val="minMax"/>
          <c:max val="1"/>
          <c:min val="0"/>
        </c:scaling>
        <c:delete val="0"/>
        <c:axPos val="l"/>
        <c:numFmt formatCode="#,##0.0" sourceLinked="0"/>
        <c:majorTickMark val="out"/>
        <c:minorTickMark val="none"/>
        <c:tickLblPos val="nextTo"/>
        <c:txPr>
          <a:bodyPr/>
          <a:lstStyle/>
          <a:p>
            <a:pPr>
              <a:defRPr sz="1200" b="1"/>
            </a:pPr>
            <a:endParaRPr lang="cs-CZ"/>
          </a:p>
        </c:txPr>
        <c:crossAx val="133234688"/>
        <c:crosses val="autoZero"/>
        <c:crossBetween val="midCat"/>
        <c:majorUnit val="0.1"/>
      </c:valAx>
      <c:spPr>
        <a:solidFill>
          <a:schemeClr val="bg2">
            <a:lumMod val="75000"/>
          </a:schemeClr>
        </a:solidFill>
      </c:spPr>
    </c:plotArea>
    <c:plotVisOnly val="1"/>
    <c:dispBlanksAs val="gap"/>
    <c:showDLblsOverMax val="0"/>
  </c:chart>
  <c:spPr>
    <a:solidFill>
      <a:schemeClr val="bg2"/>
    </a:solidFill>
    <a:ln>
      <a:noFill/>
    </a:ln>
  </c:spPr>
  <c:txPr>
    <a:bodyPr/>
    <a:lstStyle/>
    <a:p>
      <a:pPr>
        <a:defRPr sz="1200">
          <a:latin typeface="Arial" pitchFamily="34" charset="0"/>
          <a:cs typeface="Arial" pitchFamily="34" charset="0"/>
        </a:defRPr>
      </a:pPr>
      <a:endParaRPr lang="cs-CZ"/>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751658851632469E-2"/>
          <c:y val="0.11659868988915761"/>
          <c:w val="0.86105903332707046"/>
          <c:h val="0.78352111517523659"/>
        </c:manualLayout>
      </c:layout>
      <c:scatterChart>
        <c:scatterStyle val="lineMarker"/>
        <c:varyColors val="0"/>
        <c:ser>
          <c:idx val="0"/>
          <c:order val="0"/>
          <c:tx>
            <c:strRef>
              <c:f>EnergyCurves!$C$51</c:f>
              <c:strCache>
                <c:ptCount val="1"/>
                <c:pt idx="0">
                  <c:v>USA</c:v>
                </c:pt>
              </c:strCache>
            </c:strRef>
          </c:tx>
          <c:spPr>
            <a:ln w="57150">
              <a:solidFill>
                <a:srgbClr val="002060"/>
              </a:solidFill>
              <a:prstDash val="solid"/>
            </a:ln>
          </c:spPr>
          <c:marker>
            <c:symbol val="none"/>
          </c:marker>
          <c:dLbls>
            <c:dLbl>
              <c:idx val="43"/>
              <c:layout/>
              <c:numFmt formatCode="#,##0" sourceLinked="0"/>
              <c:spPr/>
              <c:txPr>
                <a:bodyPr/>
                <a:lstStyle/>
                <a:p>
                  <a:pPr>
                    <a:defRPr/>
                  </a:pPr>
                  <a:endParaRPr lang="cs-CZ"/>
                </a:p>
              </c:txPr>
              <c:showLegendKey val="0"/>
              <c:showVal val="0"/>
              <c:showCatName val="0"/>
              <c:showSerName val="1"/>
              <c:showPercent val="0"/>
              <c:showBubbleSize val="0"/>
            </c:dLbl>
            <c:showLegendKey val="0"/>
            <c:showVal val="0"/>
            <c:showCatName val="0"/>
            <c:showSerName val="0"/>
            <c:showPercent val="0"/>
            <c:showBubbleSize val="0"/>
          </c:dLbls>
          <c:xVal>
            <c:numRef>
              <c:f>EnergyCurves!$C$52:$C$95</c:f>
              <c:numCache>
                <c:formatCode>General</c:formatCode>
                <c:ptCount val="44"/>
                <c:pt idx="0">
                  <c:v>0</c:v>
                </c:pt>
                <c:pt idx="1">
                  <c:v>0.68920097091240939</c:v>
                </c:pt>
                <c:pt idx="2">
                  <c:v>0.68920097091240939</c:v>
                </c:pt>
                <c:pt idx="3">
                  <c:v>0.69567853316897466</c:v>
                </c:pt>
                <c:pt idx="4">
                  <c:v>0.69567853316897466</c:v>
                </c:pt>
                <c:pt idx="5">
                  <c:v>0.71819652057294059</c:v>
                </c:pt>
                <c:pt idx="6">
                  <c:v>0.71819652057294059</c:v>
                </c:pt>
                <c:pt idx="7">
                  <c:v>0.72467992515856239</c:v>
                </c:pt>
                <c:pt idx="8">
                  <c:v>0.72467992515856239</c:v>
                </c:pt>
                <c:pt idx="9">
                  <c:v>0.92096178434444853</c:v>
                </c:pt>
                <c:pt idx="10">
                  <c:v>0.92096178434444853</c:v>
                </c:pt>
                <c:pt idx="11">
                  <c:v>0.92432654108297163</c:v>
                </c:pt>
                <c:pt idx="12">
                  <c:v>0.92432654108297163</c:v>
                </c:pt>
                <c:pt idx="13">
                  <c:v>0.98794289915503219</c:v>
                </c:pt>
                <c:pt idx="14">
                  <c:v>0.98794289915503219</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numCache>
            </c:numRef>
          </c:xVal>
          <c:yVal>
            <c:numRef>
              <c:f>EnergyCurves!$D$52:$D$95</c:f>
              <c:numCache>
                <c:formatCode>General</c:formatCode>
                <c:ptCount val="44"/>
                <c:pt idx="0">
                  <c:v>0</c:v>
                </c:pt>
                <c:pt idx="1">
                  <c:v>0</c:v>
                </c:pt>
                <c:pt idx="2">
                  <c:v>0.67269894792562468</c:v>
                </c:pt>
                <c:pt idx="3">
                  <c:v>0.67269894792562468</c:v>
                </c:pt>
                <c:pt idx="4">
                  <c:v>3.4823337112935495</c:v>
                </c:pt>
                <c:pt idx="5">
                  <c:v>3.4823337112935495</c:v>
                </c:pt>
                <c:pt idx="6">
                  <c:v>5.3412725664262251</c:v>
                </c:pt>
                <c:pt idx="7">
                  <c:v>5.3412725664262251</c:v>
                </c:pt>
                <c:pt idx="8">
                  <c:v>16.206189458487927</c:v>
                </c:pt>
                <c:pt idx="9">
                  <c:v>16.206189458487927</c:v>
                </c:pt>
                <c:pt idx="10">
                  <c:v>17.332524608483787</c:v>
                </c:pt>
                <c:pt idx="11">
                  <c:v>17.332524608483787</c:v>
                </c:pt>
                <c:pt idx="12">
                  <c:v>18.56894701973096</c:v>
                </c:pt>
                <c:pt idx="13">
                  <c:v>18.56894701973096</c:v>
                </c:pt>
                <c:pt idx="14">
                  <c:v>24.898508596942076</c:v>
                </c:pt>
                <c:pt idx="15">
                  <c:v>24.898508596942076</c:v>
                </c:pt>
                <c:pt idx="16">
                  <c:v>24.898508596942076</c:v>
                </c:pt>
                <c:pt idx="17">
                  <c:v>24.898508596942076</c:v>
                </c:pt>
                <c:pt idx="18">
                  <c:v>24.898508596942076</c:v>
                </c:pt>
                <c:pt idx="19">
                  <c:v>24.898508596942076</c:v>
                </c:pt>
                <c:pt idx="20">
                  <c:v>24.898508596942076</c:v>
                </c:pt>
                <c:pt idx="21">
                  <c:v>24.898508596942076</c:v>
                </c:pt>
                <c:pt idx="22">
                  <c:v>24.898508596942076</c:v>
                </c:pt>
                <c:pt idx="23">
                  <c:v>24.898508596942076</c:v>
                </c:pt>
                <c:pt idx="24">
                  <c:v>24.898508596942076</c:v>
                </c:pt>
                <c:pt idx="25">
                  <c:v>24.898508596942076</c:v>
                </c:pt>
                <c:pt idx="26">
                  <c:v>24.898508596942076</c:v>
                </c:pt>
                <c:pt idx="27">
                  <c:v>24.898508596942076</c:v>
                </c:pt>
                <c:pt idx="28">
                  <c:v>24.898508596942076</c:v>
                </c:pt>
                <c:pt idx="29">
                  <c:v>24.898508596942076</c:v>
                </c:pt>
                <c:pt idx="30">
                  <c:v>24.898508596942076</c:v>
                </c:pt>
                <c:pt idx="31">
                  <c:v>24.898508596942076</c:v>
                </c:pt>
                <c:pt idx="32">
                  <c:v>24.898508596942076</c:v>
                </c:pt>
                <c:pt idx="33">
                  <c:v>24.898508596942076</c:v>
                </c:pt>
                <c:pt idx="34">
                  <c:v>24.898508596942076</c:v>
                </c:pt>
                <c:pt idx="35">
                  <c:v>24.898508596942076</c:v>
                </c:pt>
                <c:pt idx="36">
                  <c:v>24.898508596942076</c:v>
                </c:pt>
                <c:pt idx="37">
                  <c:v>24.898508596942076</c:v>
                </c:pt>
                <c:pt idx="38">
                  <c:v>24.898508596942076</c:v>
                </c:pt>
                <c:pt idx="39">
                  <c:v>24.898508596942076</c:v>
                </c:pt>
                <c:pt idx="40">
                  <c:v>24.898508596942076</c:v>
                </c:pt>
                <c:pt idx="41">
                  <c:v>24.898508596942076</c:v>
                </c:pt>
                <c:pt idx="42">
                  <c:v>24.898508596942076</c:v>
                </c:pt>
                <c:pt idx="43">
                  <c:v>24.898508596942076</c:v>
                </c:pt>
              </c:numCache>
            </c:numRef>
          </c:yVal>
          <c:smooth val="0"/>
        </c:ser>
        <c:ser>
          <c:idx val="1"/>
          <c:order val="1"/>
          <c:tx>
            <c:strRef>
              <c:f>EnergyCurves!$E$51</c:f>
              <c:strCache>
                <c:ptCount val="1"/>
                <c:pt idx="0">
                  <c:v>CZE</c:v>
                </c:pt>
              </c:strCache>
            </c:strRef>
          </c:tx>
          <c:spPr>
            <a:ln w="57150">
              <a:solidFill>
                <a:srgbClr val="FFC000"/>
              </a:solidFill>
              <a:prstDash val="sysDash"/>
            </a:ln>
          </c:spPr>
          <c:marker>
            <c:symbol val="none"/>
          </c:marker>
          <c:dLbls>
            <c:dLbl>
              <c:idx val="43"/>
              <c:layout/>
              <c:showLegendKey val="0"/>
              <c:showVal val="0"/>
              <c:showCatName val="0"/>
              <c:showSerName val="1"/>
              <c:showPercent val="0"/>
              <c:showBubbleSize val="0"/>
            </c:dLbl>
            <c:showLegendKey val="0"/>
            <c:showVal val="0"/>
            <c:showCatName val="0"/>
            <c:showSerName val="0"/>
            <c:showPercent val="0"/>
            <c:showBubbleSize val="0"/>
          </c:dLbls>
          <c:xVal>
            <c:numRef>
              <c:f>EnergyCurves!$E$52:$E$95</c:f>
              <c:numCache>
                <c:formatCode>General</c:formatCode>
                <c:ptCount val="44"/>
                <c:pt idx="0">
                  <c:v>0</c:v>
                </c:pt>
                <c:pt idx="1">
                  <c:v>0.26095025418918183</c:v>
                </c:pt>
                <c:pt idx="2">
                  <c:v>0.26095025418918183</c:v>
                </c:pt>
                <c:pt idx="3">
                  <c:v>0.26229615452311611</c:v>
                </c:pt>
                <c:pt idx="4">
                  <c:v>0.26229615452311611</c:v>
                </c:pt>
                <c:pt idx="5">
                  <c:v>0.57929562804173163</c:v>
                </c:pt>
                <c:pt idx="6">
                  <c:v>0.57929562804173163</c:v>
                </c:pt>
                <c:pt idx="7">
                  <c:v>0.5928749504527695</c:v>
                </c:pt>
                <c:pt idx="8">
                  <c:v>0.5928749504527695</c:v>
                </c:pt>
                <c:pt idx="9">
                  <c:v>0.5961763987276113</c:v>
                </c:pt>
                <c:pt idx="10">
                  <c:v>0.5961763987276113</c:v>
                </c:pt>
                <c:pt idx="11">
                  <c:v>0.72453367501067667</c:v>
                </c:pt>
                <c:pt idx="12">
                  <c:v>0.72453367501067667</c:v>
                </c:pt>
                <c:pt idx="13">
                  <c:v>0.81699075721666092</c:v>
                </c:pt>
                <c:pt idx="14">
                  <c:v>0.81699075721666092</c:v>
                </c:pt>
                <c:pt idx="15">
                  <c:v>0.82850847961201535</c:v>
                </c:pt>
                <c:pt idx="16">
                  <c:v>0.82850847961201535</c:v>
                </c:pt>
                <c:pt idx="17">
                  <c:v>0.83222433377678462</c:v>
                </c:pt>
                <c:pt idx="18">
                  <c:v>0.83222433377678462</c:v>
                </c:pt>
                <c:pt idx="19">
                  <c:v>0.84159863769111298</c:v>
                </c:pt>
                <c:pt idx="20">
                  <c:v>0.84159863769111298</c:v>
                </c:pt>
                <c:pt idx="21">
                  <c:v>0.84438591705997856</c:v>
                </c:pt>
                <c:pt idx="22">
                  <c:v>0.84438591705997856</c:v>
                </c:pt>
                <c:pt idx="23">
                  <c:v>0.94499184479148102</c:v>
                </c:pt>
                <c:pt idx="24">
                  <c:v>0.94499184479148102</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numCache>
            </c:numRef>
          </c:xVal>
          <c:yVal>
            <c:numRef>
              <c:f>EnergyCurves!$F$52:$F$95</c:f>
              <c:numCache>
                <c:formatCode>General</c:formatCode>
                <c:ptCount val="44"/>
                <c:pt idx="0">
                  <c:v>0</c:v>
                </c:pt>
                <c:pt idx="1">
                  <c:v>0</c:v>
                </c:pt>
                <c:pt idx="2">
                  <c:v>0.87897111992364363</c:v>
                </c:pt>
                <c:pt idx="3">
                  <c:v>0.87897111992364363</c:v>
                </c:pt>
                <c:pt idx="4">
                  <c:v>1.0993529290708859</c:v>
                </c:pt>
                <c:pt idx="5">
                  <c:v>1.0993529290708859</c:v>
                </c:pt>
                <c:pt idx="6">
                  <c:v>1.5301548084363183</c:v>
                </c:pt>
                <c:pt idx="7">
                  <c:v>1.5301548084363183</c:v>
                </c:pt>
                <c:pt idx="8">
                  <c:v>2.2395616736577781</c:v>
                </c:pt>
                <c:pt idx="9">
                  <c:v>2.2395616736577781</c:v>
                </c:pt>
                <c:pt idx="10">
                  <c:v>3.3556069311104775</c:v>
                </c:pt>
                <c:pt idx="11">
                  <c:v>3.3556069311104775</c:v>
                </c:pt>
                <c:pt idx="12">
                  <c:v>6.0291504213465945</c:v>
                </c:pt>
                <c:pt idx="13">
                  <c:v>6.0291504213465945</c:v>
                </c:pt>
                <c:pt idx="14">
                  <c:v>6.9085903408333191</c:v>
                </c:pt>
                <c:pt idx="15">
                  <c:v>6.9085903408333191</c:v>
                </c:pt>
                <c:pt idx="16">
                  <c:v>34.014481918269333</c:v>
                </c:pt>
                <c:pt idx="17">
                  <c:v>34.014481918269333</c:v>
                </c:pt>
                <c:pt idx="18">
                  <c:v>65.483373860669488</c:v>
                </c:pt>
                <c:pt idx="19">
                  <c:v>65.483373860669488</c:v>
                </c:pt>
                <c:pt idx="20">
                  <c:v>162.9633502115453</c:v>
                </c:pt>
                <c:pt idx="21">
                  <c:v>162.9633502115453</c:v>
                </c:pt>
                <c:pt idx="22">
                  <c:v>163.70843465167388</c:v>
                </c:pt>
                <c:pt idx="23">
                  <c:v>163.70843465167388</c:v>
                </c:pt>
                <c:pt idx="24">
                  <c:v>226.21059178273123</c:v>
                </c:pt>
                <c:pt idx="25">
                  <c:v>226.21059178273123</c:v>
                </c:pt>
                <c:pt idx="26">
                  <c:v>226.21059178273123</c:v>
                </c:pt>
                <c:pt idx="27">
                  <c:v>226.21059178273123</c:v>
                </c:pt>
                <c:pt idx="28">
                  <c:v>226.21059178273123</c:v>
                </c:pt>
                <c:pt idx="29">
                  <c:v>226.21059178273123</c:v>
                </c:pt>
                <c:pt idx="30">
                  <c:v>226.21059178273123</c:v>
                </c:pt>
                <c:pt idx="31">
                  <c:v>226.21059178273123</c:v>
                </c:pt>
                <c:pt idx="32">
                  <c:v>226.21059178273123</c:v>
                </c:pt>
                <c:pt idx="33">
                  <c:v>226.21059178273123</c:v>
                </c:pt>
                <c:pt idx="34">
                  <c:v>226.21059178273123</c:v>
                </c:pt>
                <c:pt idx="35">
                  <c:v>226.21059178273123</c:v>
                </c:pt>
                <c:pt idx="36">
                  <c:v>226.21059178273123</c:v>
                </c:pt>
                <c:pt idx="37">
                  <c:v>226.21059178273123</c:v>
                </c:pt>
                <c:pt idx="38">
                  <c:v>226.21059178273123</c:v>
                </c:pt>
                <c:pt idx="39">
                  <c:v>226.21059178273123</c:v>
                </c:pt>
                <c:pt idx="40">
                  <c:v>226.21059178273123</c:v>
                </c:pt>
                <c:pt idx="41">
                  <c:v>226.21059178273123</c:v>
                </c:pt>
                <c:pt idx="42">
                  <c:v>226.21059178273123</c:v>
                </c:pt>
                <c:pt idx="43">
                  <c:v>226.21059178273123</c:v>
                </c:pt>
              </c:numCache>
            </c:numRef>
          </c:yVal>
          <c:smooth val="0"/>
        </c:ser>
        <c:ser>
          <c:idx val="2"/>
          <c:order val="2"/>
          <c:tx>
            <c:strRef>
              <c:f>EnergyCurves!$G$51</c:f>
              <c:strCache>
                <c:ptCount val="1"/>
                <c:pt idx="0">
                  <c:v>NOR</c:v>
                </c:pt>
              </c:strCache>
            </c:strRef>
          </c:tx>
          <c:spPr>
            <a:ln w="57150">
              <a:solidFill>
                <a:srgbClr val="00B050"/>
              </a:solidFill>
              <a:prstDash val="sysDash"/>
            </a:ln>
          </c:spPr>
          <c:marker>
            <c:symbol val="none"/>
          </c:marker>
          <c:dLbls>
            <c:dLbl>
              <c:idx val="43"/>
              <c:layout/>
              <c:showLegendKey val="0"/>
              <c:showVal val="0"/>
              <c:showCatName val="0"/>
              <c:showSerName val="1"/>
              <c:showPercent val="0"/>
              <c:showBubbleSize val="0"/>
            </c:dLbl>
            <c:showLegendKey val="0"/>
            <c:showVal val="0"/>
            <c:showCatName val="0"/>
            <c:showSerName val="0"/>
            <c:showPercent val="0"/>
            <c:showBubbleSize val="0"/>
          </c:dLbls>
          <c:xVal>
            <c:numRef>
              <c:f>EnergyCurves!$G$52:$G$95</c:f>
              <c:numCache>
                <c:formatCode>General</c:formatCode>
                <c:ptCount val="44"/>
                <c:pt idx="0">
                  <c:v>0</c:v>
                </c:pt>
                <c:pt idx="1">
                  <c:v>0.21375497527181561</c:v>
                </c:pt>
                <c:pt idx="2">
                  <c:v>0.21375497527181561</c:v>
                </c:pt>
                <c:pt idx="3">
                  <c:v>0.44116920857271574</c:v>
                </c:pt>
                <c:pt idx="4">
                  <c:v>0.44116920857271574</c:v>
                </c:pt>
                <c:pt idx="5">
                  <c:v>0.46598135820233016</c:v>
                </c:pt>
                <c:pt idx="6">
                  <c:v>0.46598135820233016</c:v>
                </c:pt>
                <c:pt idx="7">
                  <c:v>0.46896335541899714</c:v>
                </c:pt>
                <c:pt idx="8">
                  <c:v>0.46896335541899714</c:v>
                </c:pt>
                <c:pt idx="9">
                  <c:v>0.52812697302448863</c:v>
                </c:pt>
                <c:pt idx="10">
                  <c:v>0.52812697302448863</c:v>
                </c:pt>
                <c:pt idx="11">
                  <c:v>0.61534546883069785</c:v>
                </c:pt>
                <c:pt idx="12">
                  <c:v>0.61534546883069785</c:v>
                </c:pt>
                <c:pt idx="13">
                  <c:v>0.69416059706270106</c:v>
                </c:pt>
                <c:pt idx="14">
                  <c:v>0.69416059706270106</c:v>
                </c:pt>
                <c:pt idx="15">
                  <c:v>0.72930889919573283</c:v>
                </c:pt>
                <c:pt idx="16">
                  <c:v>0.72930889919573283</c:v>
                </c:pt>
                <c:pt idx="17">
                  <c:v>0.73594141326418994</c:v>
                </c:pt>
                <c:pt idx="18">
                  <c:v>0.73594141326418994</c:v>
                </c:pt>
                <c:pt idx="19">
                  <c:v>0.88534410842738698</c:v>
                </c:pt>
                <c:pt idx="20">
                  <c:v>0.88534410842738698</c:v>
                </c:pt>
                <c:pt idx="21">
                  <c:v>0.97277369992311846</c:v>
                </c:pt>
                <c:pt idx="22">
                  <c:v>0.97277369992311846</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numCache>
            </c:numRef>
          </c:xVal>
          <c:yVal>
            <c:numRef>
              <c:f>EnergyCurves!$H$52:$H$95</c:f>
              <c:numCache>
                <c:formatCode>General</c:formatCode>
                <c:ptCount val="44"/>
                <c:pt idx="0">
                  <c:v>0</c:v>
                </c:pt>
                <c:pt idx="1">
                  <c:v>0</c:v>
                </c:pt>
                <c:pt idx="2">
                  <c:v>3.1421011350619352</c:v>
                </c:pt>
                <c:pt idx="3">
                  <c:v>3.1421011350619352</c:v>
                </c:pt>
                <c:pt idx="4">
                  <c:v>24.648929009537852</c:v>
                </c:pt>
                <c:pt idx="5">
                  <c:v>24.648929009537852</c:v>
                </c:pt>
                <c:pt idx="6">
                  <c:v>26.673659796634308</c:v>
                </c:pt>
                <c:pt idx="7">
                  <c:v>26.673659796634308</c:v>
                </c:pt>
                <c:pt idx="8">
                  <c:v>29.511432234566765</c:v>
                </c:pt>
                <c:pt idx="9">
                  <c:v>29.511432234566765</c:v>
                </c:pt>
                <c:pt idx="10">
                  <c:v>74.795678901381578</c:v>
                </c:pt>
                <c:pt idx="11">
                  <c:v>74.795678901381578</c:v>
                </c:pt>
                <c:pt idx="12">
                  <c:v>77.467697836265586</c:v>
                </c:pt>
                <c:pt idx="13">
                  <c:v>77.467697836265586</c:v>
                </c:pt>
                <c:pt idx="14">
                  <c:v>79.08932686021889</c:v>
                </c:pt>
                <c:pt idx="15">
                  <c:v>79.08932686021889</c:v>
                </c:pt>
                <c:pt idx="16">
                  <c:v>115.87117247568943</c:v>
                </c:pt>
                <c:pt idx="17">
                  <c:v>115.87117247568943</c:v>
                </c:pt>
                <c:pt idx="18">
                  <c:v>211.69625951328129</c:v>
                </c:pt>
                <c:pt idx="19">
                  <c:v>211.69625951328129</c:v>
                </c:pt>
                <c:pt idx="20">
                  <c:v>325.23298854331296</c:v>
                </c:pt>
                <c:pt idx="21">
                  <c:v>325.23298854331296</c:v>
                </c:pt>
                <c:pt idx="22">
                  <c:v>331.27963907638014</c:v>
                </c:pt>
                <c:pt idx="23">
                  <c:v>331.27963907638014</c:v>
                </c:pt>
                <c:pt idx="24">
                  <c:v>331.27963907638014</c:v>
                </c:pt>
                <c:pt idx="25">
                  <c:v>331.27963907638014</c:v>
                </c:pt>
                <c:pt idx="26">
                  <c:v>331.27963907638014</c:v>
                </c:pt>
                <c:pt idx="27">
                  <c:v>331.27963907638014</c:v>
                </c:pt>
                <c:pt idx="28">
                  <c:v>331.27963907638014</c:v>
                </c:pt>
                <c:pt idx="29">
                  <c:v>331.27963907638014</c:v>
                </c:pt>
                <c:pt idx="30">
                  <c:v>331.27963907638014</c:v>
                </c:pt>
                <c:pt idx="31">
                  <c:v>331.27963907638014</c:v>
                </c:pt>
                <c:pt idx="32">
                  <c:v>331.27963907638014</c:v>
                </c:pt>
                <c:pt idx="33">
                  <c:v>331.27963907638014</c:v>
                </c:pt>
                <c:pt idx="34">
                  <c:v>331.27963907638014</c:v>
                </c:pt>
                <c:pt idx="35">
                  <c:v>331.27963907638014</c:v>
                </c:pt>
                <c:pt idx="36">
                  <c:v>331.27963907638014</c:v>
                </c:pt>
                <c:pt idx="37">
                  <c:v>331.27963907638014</c:v>
                </c:pt>
                <c:pt idx="38">
                  <c:v>331.27963907638014</c:v>
                </c:pt>
                <c:pt idx="39">
                  <c:v>331.27963907638014</c:v>
                </c:pt>
                <c:pt idx="40">
                  <c:v>331.27963907638014</c:v>
                </c:pt>
                <c:pt idx="41">
                  <c:v>331.27963907638014</c:v>
                </c:pt>
                <c:pt idx="42">
                  <c:v>331.27963907638014</c:v>
                </c:pt>
                <c:pt idx="43">
                  <c:v>331.27963907638014</c:v>
                </c:pt>
              </c:numCache>
            </c:numRef>
          </c:yVal>
          <c:smooth val="0"/>
        </c:ser>
        <c:ser>
          <c:idx val="3"/>
          <c:order val="3"/>
          <c:tx>
            <c:strRef>
              <c:f>EnergyCurves!$I$51</c:f>
              <c:strCache>
                <c:ptCount val="1"/>
                <c:pt idx="0">
                  <c:v>TUR</c:v>
                </c:pt>
              </c:strCache>
            </c:strRef>
          </c:tx>
          <c:spPr>
            <a:ln w="57150">
              <a:solidFill>
                <a:srgbClr val="C00000"/>
              </a:solidFill>
            </a:ln>
          </c:spPr>
          <c:marker>
            <c:symbol val="none"/>
          </c:marker>
          <c:dLbls>
            <c:dLbl>
              <c:idx val="43"/>
              <c:layout/>
              <c:showLegendKey val="0"/>
              <c:showVal val="0"/>
              <c:showCatName val="0"/>
              <c:showSerName val="1"/>
              <c:showPercent val="0"/>
              <c:showBubbleSize val="0"/>
            </c:dLbl>
            <c:showLegendKey val="0"/>
            <c:showVal val="0"/>
            <c:showCatName val="0"/>
            <c:showSerName val="0"/>
            <c:showPercent val="0"/>
            <c:showBubbleSize val="0"/>
          </c:dLbls>
          <c:xVal>
            <c:numRef>
              <c:f>EnergyCurves!$I$52:$I$95</c:f>
              <c:numCache>
                <c:formatCode>General</c:formatCode>
                <c:ptCount val="44"/>
                <c:pt idx="0">
                  <c:v>0</c:v>
                </c:pt>
                <c:pt idx="1">
                  <c:v>0.28202432649608755</c:v>
                </c:pt>
                <c:pt idx="2">
                  <c:v>0.28202432649608755</c:v>
                </c:pt>
                <c:pt idx="3">
                  <c:v>0.40969347417311525</c:v>
                </c:pt>
                <c:pt idx="4">
                  <c:v>0.40969347417311525</c:v>
                </c:pt>
                <c:pt idx="5">
                  <c:v>0.58336342496050153</c:v>
                </c:pt>
                <c:pt idx="6">
                  <c:v>0.58336342496050153</c:v>
                </c:pt>
                <c:pt idx="7">
                  <c:v>0.68338144564839154</c:v>
                </c:pt>
                <c:pt idx="8">
                  <c:v>0.68338144564839154</c:v>
                </c:pt>
                <c:pt idx="9">
                  <c:v>0.72679893334523848</c:v>
                </c:pt>
                <c:pt idx="10">
                  <c:v>0.72679893334523848</c:v>
                </c:pt>
                <c:pt idx="11">
                  <c:v>0.74354473488801565</c:v>
                </c:pt>
                <c:pt idx="12">
                  <c:v>0.74354473488801565</c:v>
                </c:pt>
                <c:pt idx="13">
                  <c:v>0.7685492400599887</c:v>
                </c:pt>
                <c:pt idx="14">
                  <c:v>0.7685492400599887</c:v>
                </c:pt>
                <c:pt idx="15">
                  <c:v>0.82158791692771249</c:v>
                </c:pt>
                <c:pt idx="16">
                  <c:v>0.82158791692771249</c:v>
                </c:pt>
                <c:pt idx="17">
                  <c:v>0.8607820901559029</c:v>
                </c:pt>
                <c:pt idx="18">
                  <c:v>0.8607820901559029</c:v>
                </c:pt>
                <c:pt idx="19">
                  <c:v>0.88571348288365959</c:v>
                </c:pt>
                <c:pt idx="20">
                  <c:v>0.88571348288365959</c:v>
                </c:pt>
                <c:pt idx="21">
                  <c:v>0.88578235596560495</c:v>
                </c:pt>
                <c:pt idx="22">
                  <c:v>0.88578235596560495</c:v>
                </c:pt>
                <c:pt idx="23">
                  <c:v>0.97420221828528564</c:v>
                </c:pt>
                <c:pt idx="24">
                  <c:v>0.97420221828528564</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numCache>
            </c:numRef>
          </c:xVal>
          <c:yVal>
            <c:numRef>
              <c:f>EnergyCurves!$J$52:$J$95</c:f>
              <c:numCache>
                <c:formatCode>General</c:formatCode>
                <c:ptCount val="44"/>
                <c:pt idx="0">
                  <c:v>0</c:v>
                </c:pt>
                <c:pt idx="1">
                  <c:v>0</c:v>
                </c:pt>
                <c:pt idx="2">
                  <c:v>3.8329881162196768</c:v>
                </c:pt>
                <c:pt idx="3">
                  <c:v>3.8329881162196768</c:v>
                </c:pt>
                <c:pt idx="4">
                  <c:v>5.8973967271817287</c:v>
                </c:pt>
                <c:pt idx="5">
                  <c:v>5.8973967271817287</c:v>
                </c:pt>
                <c:pt idx="6">
                  <c:v>13.072234861088177</c:v>
                </c:pt>
                <c:pt idx="7">
                  <c:v>13.072234861088177</c:v>
                </c:pt>
                <c:pt idx="8">
                  <c:v>13.872069563859631</c:v>
                </c:pt>
                <c:pt idx="9">
                  <c:v>13.872069563859631</c:v>
                </c:pt>
                <c:pt idx="10">
                  <c:v>14.329161930112093</c:v>
                </c:pt>
                <c:pt idx="11">
                  <c:v>14.329161930112093</c:v>
                </c:pt>
                <c:pt idx="12">
                  <c:v>24.642504445706528</c:v>
                </c:pt>
                <c:pt idx="13">
                  <c:v>24.642504445706528</c:v>
                </c:pt>
                <c:pt idx="14">
                  <c:v>42.107101342109317</c:v>
                </c:pt>
                <c:pt idx="15">
                  <c:v>42.107101342109317</c:v>
                </c:pt>
                <c:pt idx="16">
                  <c:v>42.932106757940105</c:v>
                </c:pt>
                <c:pt idx="17">
                  <c:v>42.932106757940105</c:v>
                </c:pt>
                <c:pt idx="18">
                  <c:v>177.50594410838636</c:v>
                </c:pt>
                <c:pt idx="19">
                  <c:v>177.50594410838636</c:v>
                </c:pt>
                <c:pt idx="20">
                  <c:v>185.89239079266332</c:v>
                </c:pt>
                <c:pt idx="21">
                  <c:v>185.89239079266332</c:v>
                </c:pt>
                <c:pt idx="22">
                  <c:v>202.98075666809441</c:v>
                </c:pt>
                <c:pt idx="23">
                  <c:v>202.98075666809441</c:v>
                </c:pt>
                <c:pt idx="24">
                  <c:v>367.87830763916202</c:v>
                </c:pt>
                <c:pt idx="25">
                  <c:v>367.87830763916202</c:v>
                </c:pt>
                <c:pt idx="26">
                  <c:v>367.87830763916202</c:v>
                </c:pt>
                <c:pt idx="27">
                  <c:v>367.87830763916202</c:v>
                </c:pt>
                <c:pt idx="28">
                  <c:v>367.87830763916202</c:v>
                </c:pt>
                <c:pt idx="29">
                  <c:v>367.87830763916202</c:v>
                </c:pt>
                <c:pt idx="30">
                  <c:v>367.87830763916202</c:v>
                </c:pt>
                <c:pt idx="31">
                  <c:v>367.87830763916202</c:v>
                </c:pt>
                <c:pt idx="32">
                  <c:v>367.87830763916202</c:v>
                </c:pt>
                <c:pt idx="33">
                  <c:v>367.87830763916202</c:v>
                </c:pt>
                <c:pt idx="34">
                  <c:v>367.87830763916202</c:v>
                </c:pt>
                <c:pt idx="35">
                  <c:v>367.87830763916202</c:v>
                </c:pt>
                <c:pt idx="36">
                  <c:v>367.87830763916202</c:v>
                </c:pt>
                <c:pt idx="37">
                  <c:v>367.87830763916202</c:v>
                </c:pt>
                <c:pt idx="38">
                  <c:v>367.87830763916202</c:v>
                </c:pt>
                <c:pt idx="39">
                  <c:v>367.87830763916202</c:v>
                </c:pt>
                <c:pt idx="40">
                  <c:v>367.87830763916202</c:v>
                </c:pt>
                <c:pt idx="41">
                  <c:v>367.87830763916202</c:v>
                </c:pt>
                <c:pt idx="42">
                  <c:v>367.87830763916202</c:v>
                </c:pt>
                <c:pt idx="43">
                  <c:v>367.87830763916202</c:v>
                </c:pt>
              </c:numCache>
            </c:numRef>
          </c:yVal>
          <c:smooth val="0"/>
        </c:ser>
        <c:ser>
          <c:idx val="4"/>
          <c:order val="4"/>
          <c:tx>
            <c:strRef>
              <c:f>EnergyCurves!$K$51</c:f>
              <c:strCache>
                <c:ptCount val="1"/>
                <c:pt idx="0">
                  <c:v>SWE</c:v>
                </c:pt>
              </c:strCache>
            </c:strRef>
          </c:tx>
          <c:spPr>
            <a:ln w="57150">
              <a:solidFill>
                <a:srgbClr val="00B0F0"/>
              </a:solidFill>
            </a:ln>
          </c:spPr>
          <c:marker>
            <c:symbol val="none"/>
          </c:marker>
          <c:dLbls>
            <c:dLbl>
              <c:idx val="43"/>
              <c:layout/>
              <c:showLegendKey val="0"/>
              <c:showVal val="0"/>
              <c:showCatName val="0"/>
              <c:showSerName val="1"/>
              <c:showPercent val="0"/>
              <c:showBubbleSize val="0"/>
            </c:dLbl>
            <c:showLegendKey val="0"/>
            <c:showVal val="0"/>
            <c:showCatName val="0"/>
            <c:showSerName val="0"/>
            <c:showPercent val="0"/>
            <c:showBubbleSize val="0"/>
          </c:dLbls>
          <c:xVal>
            <c:numRef>
              <c:f>EnergyCurves!$K$52:$K$95</c:f>
              <c:numCache>
                <c:formatCode>General</c:formatCode>
                <c:ptCount val="44"/>
                <c:pt idx="0">
                  <c:v>0</c:v>
                </c:pt>
                <c:pt idx="1">
                  <c:v>0.48088557509437618</c:v>
                </c:pt>
                <c:pt idx="2">
                  <c:v>0.48088557509437618</c:v>
                </c:pt>
                <c:pt idx="3">
                  <c:v>0.51574902301567105</c:v>
                </c:pt>
                <c:pt idx="4">
                  <c:v>0.51574902301567105</c:v>
                </c:pt>
                <c:pt idx="5">
                  <c:v>0.52746753758316522</c:v>
                </c:pt>
                <c:pt idx="6">
                  <c:v>0.52746753758316522</c:v>
                </c:pt>
                <c:pt idx="7">
                  <c:v>0.53935803037717323</c:v>
                </c:pt>
                <c:pt idx="8">
                  <c:v>0.53935803037717323</c:v>
                </c:pt>
                <c:pt idx="9">
                  <c:v>0.60424185964735666</c:v>
                </c:pt>
                <c:pt idx="10">
                  <c:v>0.60424185964735666</c:v>
                </c:pt>
                <c:pt idx="11">
                  <c:v>0.62355854698325852</c:v>
                </c:pt>
                <c:pt idx="12">
                  <c:v>0.62355854698325852</c:v>
                </c:pt>
                <c:pt idx="13">
                  <c:v>0.64627124989519202</c:v>
                </c:pt>
                <c:pt idx="14">
                  <c:v>0.64627124989519202</c:v>
                </c:pt>
                <c:pt idx="15">
                  <c:v>0.66627318499486821</c:v>
                </c:pt>
                <c:pt idx="16">
                  <c:v>0.66627318499486821</c:v>
                </c:pt>
                <c:pt idx="17">
                  <c:v>0.70609605977326451</c:v>
                </c:pt>
                <c:pt idx="18">
                  <c:v>0.70609605977326451</c:v>
                </c:pt>
                <c:pt idx="19">
                  <c:v>0.71948577644242662</c:v>
                </c:pt>
                <c:pt idx="20">
                  <c:v>0.71948577644242662</c:v>
                </c:pt>
                <c:pt idx="21">
                  <c:v>0.7252203859155375</c:v>
                </c:pt>
                <c:pt idx="22">
                  <c:v>0.7252203859155375</c:v>
                </c:pt>
                <c:pt idx="23">
                  <c:v>0.72818128933163317</c:v>
                </c:pt>
                <c:pt idx="24">
                  <c:v>0.72818128933163317</c:v>
                </c:pt>
                <c:pt idx="25">
                  <c:v>0.74905643042890779</c:v>
                </c:pt>
                <c:pt idx="26">
                  <c:v>0.74905643042890779</c:v>
                </c:pt>
                <c:pt idx="27">
                  <c:v>0.86045698698248752</c:v>
                </c:pt>
                <c:pt idx="28">
                  <c:v>0.86045698698248752</c:v>
                </c:pt>
                <c:pt idx="29">
                  <c:v>0.86443806305369864</c:v>
                </c:pt>
                <c:pt idx="30">
                  <c:v>0.86443806305369864</c:v>
                </c:pt>
                <c:pt idx="31">
                  <c:v>0.97335741398497777</c:v>
                </c:pt>
                <c:pt idx="32">
                  <c:v>0.97335741398497777</c:v>
                </c:pt>
                <c:pt idx="33">
                  <c:v>1</c:v>
                </c:pt>
                <c:pt idx="34">
                  <c:v>1</c:v>
                </c:pt>
                <c:pt idx="35">
                  <c:v>1</c:v>
                </c:pt>
                <c:pt idx="36">
                  <c:v>1</c:v>
                </c:pt>
                <c:pt idx="37">
                  <c:v>1</c:v>
                </c:pt>
                <c:pt idx="38">
                  <c:v>1</c:v>
                </c:pt>
                <c:pt idx="39">
                  <c:v>1</c:v>
                </c:pt>
                <c:pt idx="40">
                  <c:v>1</c:v>
                </c:pt>
                <c:pt idx="41">
                  <c:v>1</c:v>
                </c:pt>
                <c:pt idx="42">
                  <c:v>1</c:v>
                </c:pt>
                <c:pt idx="43">
                  <c:v>1</c:v>
                </c:pt>
              </c:numCache>
            </c:numRef>
          </c:xVal>
          <c:yVal>
            <c:numRef>
              <c:f>EnergyCurves!$L$52:$L$95</c:f>
              <c:numCache>
                <c:formatCode>General</c:formatCode>
                <c:ptCount val="44"/>
                <c:pt idx="0">
                  <c:v>0</c:v>
                </c:pt>
                <c:pt idx="1">
                  <c:v>0</c:v>
                </c:pt>
                <c:pt idx="2">
                  <c:v>25.088734377341375</c:v>
                </c:pt>
                <c:pt idx="3">
                  <c:v>25.088734377341375</c:v>
                </c:pt>
                <c:pt idx="4">
                  <c:v>31.798603014842314</c:v>
                </c:pt>
                <c:pt idx="5">
                  <c:v>31.798603014842314</c:v>
                </c:pt>
                <c:pt idx="6">
                  <c:v>36.120354074065503</c:v>
                </c:pt>
                <c:pt idx="7">
                  <c:v>36.120354074065503</c:v>
                </c:pt>
                <c:pt idx="8">
                  <c:v>40.658331009045831</c:v>
                </c:pt>
                <c:pt idx="9">
                  <c:v>40.658331009045831</c:v>
                </c:pt>
                <c:pt idx="10">
                  <c:v>43.248623445889358</c:v>
                </c:pt>
                <c:pt idx="11">
                  <c:v>43.248623445889358</c:v>
                </c:pt>
                <c:pt idx="12">
                  <c:v>47.33533299052133</c:v>
                </c:pt>
                <c:pt idx="13">
                  <c:v>47.33533299052133</c:v>
                </c:pt>
                <c:pt idx="14">
                  <c:v>73.183416876142843</c:v>
                </c:pt>
                <c:pt idx="15">
                  <c:v>73.183416876142843</c:v>
                </c:pt>
                <c:pt idx="16">
                  <c:v>73.183416876142843</c:v>
                </c:pt>
                <c:pt idx="17">
                  <c:v>73.183416876142843</c:v>
                </c:pt>
                <c:pt idx="18">
                  <c:v>73.183416876142843</c:v>
                </c:pt>
                <c:pt idx="19">
                  <c:v>73.183416876142843</c:v>
                </c:pt>
                <c:pt idx="20">
                  <c:v>89.005740150520282</c:v>
                </c:pt>
                <c:pt idx="21">
                  <c:v>89.005740150520282</c:v>
                </c:pt>
                <c:pt idx="22">
                  <c:v>157.81125459201812</c:v>
                </c:pt>
                <c:pt idx="23">
                  <c:v>157.81125459201812</c:v>
                </c:pt>
                <c:pt idx="24">
                  <c:v>158.60024686089127</c:v>
                </c:pt>
                <c:pt idx="25">
                  <c:v>158.60024686089127</c:v>
                </c:pt>
                <c:pt idx="26">
                  <c:v>192.46431715405421</c:v>
                </c:pt>
                <c:pt idx="27">
                  <c:v>192.46431715405421</c:v>
                </c:pt>
                <c:pt idx="28">
                  <c:v>273.70597911677459</c:v>
                </c:pt>
                <c:pt idx="29">
                  <c:v>273.70597911677459</c:v>
                </c:pt>
                <c:pt idx="30">
                  <c:v>276.19437411003997</c:v>
                </c:pt>
                <c:pt idx="31">
                  <c:v>276.19437411003997</c:v>
                </c:pt>
                <c:pt idx="32">
                  <c:v>414.21813951896837</c:v>
                </c:pt>
                <c:pt idx="33">
                  <c:v>414.21813951896837</c:v>
                </c:pt>
                <c:pt idx="34">
                  <c:v>414.21813951896837</c:v>
                </c:pt>
                <c:pt idx="35">
                  <c:v>414.21813951896837</c:v>
                </c:pt>
                <c:pt idx="36">
                  <c:v>414.21813951896837</c:v>
                </c:pt>
                <c:pt idx="37">
                  <c:v>414.21813951896837</c:v>
                </c:pt>
                <c:pt idx="38">
                  <c:v>414.21813951896837</c:v>
                </c:pt>
                <c:pt idx="39">
                  <c:v>414.21813951896837</c:v>
                </c:pt>
                <c:pt idx="40">
                  <c:v>414.21813951896837</c:v>
                </c:pt>
                <c:pt idx="41">
                  <c:v>414.21813951896837</c:v>
                </c:pt>
                <c:pt idx="42">
                  <c:v>414.21813951896837</c:v>
                </c:pt>
                <c:pt idx="43">
                  <c:v>414.21813951896837</c:v>
                </c:pt>
              </c:numCache>
            </c:numRef>
          </c:yVal>
          <c:smooth val="0"/>
        </c:ser>
        <c:dLbls>
          <c:showLegendKey val="0"/>
          <c:showVal val="0"/>
          <c:showCatName val="0"/>
          <c:showSerName val="0"/>
          <c:showPercent val="0"/>
          <c:showBubbleSize val="0"/>
        </c:dLbls>
        <c:axId val="134616576"/>
        <c:axId val="134618112"/>
      </c:scatterChart>
      <c:valAx>
        <c:axId val="134616576"/>
        <c:scaling>
          <c:orientation val="minMax"/>
          <c:max val="1"/>
          <c:min val="0"/>
        </c:scaling>
        <c:delete val="0"/>
        <c:axPos val="b"/>
        <c:numFmt formatCode="0%" sourceLinked="0"/>
        <c:majorTickMark val="out"/>
        <c:minorTickMark val="none"/>
        <c:tickLblPos val="nextTo"/>
        <c:spPr>
          <a:ln>
            <a:noFill/>
          </a:ln>
        </c:spPr>
        <c:crossAx val="134618112"/>
        <c:crosses val="autoZero"/>
        <c:crossBetween val="midCat"/>
      </c:valAx>
      <c:valAx>
        <c:axId val="134618112"/>
        <c:scaling>
          <c:orientation val="minMax"/>
        </c:scaling>
        <c:delete val="0"/>
        <c:axPos val="l"/>
        <c:majorGridlines>
          <c:spPr>
            <a:ln>
              <a:solidFill>
                <a:schemeClr val="bg1">
                  <a:lumMod val="65000"/>
                </a:schemeClr>
              </a:solidFill>
            </a:ln>
          </c:spPr>
        </c:majorGridlines>
        <c:numFmt formatCode="General" sourceLinked="1"/>
        <c:majorTickMark val="out"/>
        <c:minorTickMark val="none"/>
        <c:tickLblPos val="nextTo"/>
        <c:spPr>
          <a:ln>
            <a:noFill/>
          </a:ln>
        </c:spPr>
        <c:crossAx val="134616576"/>
        <c:crosses val="autoZero"/>
        <c:crossBetween val="midCat"/>
      </c:valAx>
      <c:spPr>
        <a:ln>
          <a:noFill/>
        </a:ln>
      </c:spPr>
    </c:plotArea>
    <c:plotVisOnly val="0"/>
    <c:dispBlanksAs val="gap"/>
    <c:showDLblsOverMax val="0"/>
  </c:chart>
  <c:spPr>
    <a:ln>
      <a:noFill/>
    </a:ln>
  </c:spPr>
  <c:txPr>
    <a:bodyPr/>
    <a:lstStyle/>
    <a:p>
      <a:pPr>
        <a:defRPr sz="1600">
          <a:latin typeface="Arial Narrow" pitchFamily="34" charset="0"/>
        </a:defRPr>
      </a:pPr>
      <a:endParaRPr lang="cs-CZ"/>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7.4823144225710903E-2"/>
          <c:y val="4.9492411622198307E-2"/>
          <c:w val="0.79824613590526028"/>
          <c:h val="0.90661369537898062"/>
        </c:manualLayout>
      </c:layout>
      <c:stockChart>
        <c:ser>
          <c:idx val="0"/>
          <c:order val="0"/>
          <c:tx>
            <c:strRef>
              <c:f>'Electricity policy instruments'!$C$47</c:f>
              <c:strCache>
                <c:ptCount val="1"/>
                <c:pt idx="0">
                  <c:v>Min</c:v>
                </c:pt>
              </c:strCache>
            </c:strRef>
          </c:tx>
          <c:spPr>
            <a:ln w="28575">
              <a:noFill/>
            </a:ln>
          </c:spPr>
          <c:marker>
            <c:symbol val="none"/>
          </c:marker>
          <c:cat>
            <c:strRef>
              <c:f>'Electricity policy instruments'!$B$48:$B$53</c:f>
              <c:strCache>
                <c:ptCount val="6"/>
                <c:pt idx="0">
                  <c:v>Feed-in tariff</c:v>
                </c:pt>
                <c:pt idx="1">
                  <c:v>Certificate trading scheme</c:v>
                </c:pt>
                <c:pt idx="2">
                  <c:v>Emissions trading scheme</c:v>
                </c:pt>
                <c:pt idx="3">
                  <c:v>Capital subsidies</c:v>
                </c:pt>
                <c:pt idx="4">
                  <c:v>Regulation</c:v>
                </c:pt>
                <c:pt idx="5">
                  <c:v>Tax preferences</c:v>
                </c:pt>
              </c:strCache>
            </c:strRef>
          </c:cat>
          <c:val>
            <c:numRef>
              <c:f>'Electricity policy instruments'!$C$48:$C$53</c:f>
              <c:numCache>
                <c:formatCode>General</c:formatCode>
                <c:ptCount val="6"/>
                <c:pt idx="0">
                  <c:v>10.4</c:v>
                </c:pt>
                <c:pt idx="1">
                  <c:v>12.5</c:v>
                </c:pt>
                <c:pt idx="2">
                  <c:v>3.16</c:v>
                </c:pt>
                <c:pt idx="3">
                  <c:v>13</c:v>
                </c:pt>
                <c:pt idx="4">
                  <c:v>-12.4</c:v>
                </c:pt>
                <c:pt idx="5">
                  <c:v>26</c:v>
                </c:pt>
              </c:numCache>
            </c:numRef>
          </c:val>
          <c:smooth val="0"/>
        </c:ser>
        <c:ser>
          <c:idx val="1"/>
          <c:order val="1"/>
          <c:tx>
            <c:strRef>
              <c:f>'Electricity policy instruments'!$D$47</c:f>
              <c:strCache>
                <c:ptCount val="1"/>
                <c:pt idx="0">
                  <c:v>Max</c:v>
                </c:pt>
              </c:strCache>
            </c:strRef>
          </c:tx>
          <c:spPr>
            <a:ln w="28575">
              <a:noFill/>
            </a:ln>
          </c:spPr>
          <c:marker>
            <c:symbol val="none"/>
          </c:marker>
          <c:cat>
            <c:strRef>
              <c:f>'Electricity policy instruments'!$B$48:$B$53</c:f>
              <c:strCache>
                <c:ptCount val="6"/>
                <c:pt idx="0">
                  <c:v>Feed-in tariff</c:v>
                </c:pt>
                <c:pt idx="1">
                  <c:v>Certificate trading scheme</c:v>
                </c:pt>
                <c:pt idx="2">
                  <c:v>Emissions trading scheme</c:v>
                </c:pt>
                <c:pt idx="3">
                  <c:v>Capital subsidies</c:v>
                </c:pt>
                <c:pt idx="4">
                  <c:v>Regulation</c:v>
                </c:pt>
                <c:pt idx="5">
                  <c:v>Tax preferences</c:v>
                </c:pt>
              </c:strCache>
            </c:strRef>
          </c:cat>
          <c:val>
            <c:numRef>
              <c:f>'Electricity policy instruments'!$D$48:$D$53</c:f>
              <c:numCache>
                <c:formatCode>General</c:formatCode>
                <c:ptCount val="6"/>
                <c:pt idx="0">
                  <c:v>200</c:v>
                </c:pt>
                <c:pt idx="1">
                  <c:v>161</c:v>
                </c:pt>
                <c:pt idx="2">
                  <c:v>18</c:v>
                </c:pt>
                <c:pt idx="3">
                  <c:v>200</c:v>
                </c:pt>
                <c:pt idx="4">
                  <c:v>165</c:v>
                </c:pt>
                <c:pt idx="5">
                  <c:v>33</c:v>
                </c:pt>
              </c:numCache>
            </c:numRef>
          </c:val>
          <c:smooth val="0"/>
        </c:ser>
        <c:ser>
          <c:idx val="2"/>
          <c:order val="2"/>
          <c:tx>
            <c:strRef>
              <c:f>'Electricity policy instruments'!$E$47</c:f>
              <c:strCache>
                <c:ptCount val="1"/>
                <c:pt idx="0">
                  <c:v>Simple Average</c:v>
                </c:pt>
              </c:strCache>
            </c:strRef>
          </c:tx>
          <c:spPr>
            <a:ln w="28575">
              <a:noFill/>
            </a:ln>
          </c:spPr>
          <c:marker>
            <c:symbol val="triangle"/>
            <c:size val="7"/>
            <c:spPr>
              <a:solidFill>
                <a:srgbClr val="00B0F0"/>
              </a:solidFill>
            </c:spPr>
          </c:marker>
          <c:dLbls>
            <c:showLegendKey val="0"/>
            <c:showVal val="1"/>
            <c:showCatName val="0"/>
            <c:showSerName val="0"/>
            <c:showPercent val="0"/>
            <c:showBubbleSize val="0"/>
            <c:showLeaderLines val="0"/>
          </c:dLbls>
          <c:cat>
            <c:strRef>
              <c:f>'Electricity policy instruments'!$B$48:$B$53</c:f>
              <c:strCache>
                <c:ptCount val="6"/>
                <c:pt idx="0">
                  <c:v>Feed-in tariff</c:v>
                </c:pt>
                <c:pt idx="1">
                  <c:v>Certificate trading scheme</c:v>
                </c:pt>
                <c:pt idx="2">
                  <c:v>Emissions trading scheme</c:v>
                </c:pt>
                <c:pt idx="3">
                  <c:v>Capital subsidies</c:v>
                </c:pt>
                <c:pt idx="4">
                  <c:v>Regulation</c:v>
                </c:pt>
                <c:pt idx="5">
                  <c:v>Tax preferences</c:v>
                </c:pt>
              </c:strCache>
            </c:strRef>
          </c:cat>
          <c:val>
            <c:numRef>
              <c:f>'Electricity policy instruments'!$E$48:$E$53</c:f>
              <c:numCache>
                <c:formatCode>General</c:formatCode>
                <c:ptCount val="6"/>
                <c:pt idx="0" formatCode="0">
                  <c:v>168.63548387096773</c:v>
                </c:pt>
                <c:pt idx="1">
                  <c:v>76.7</c:v>
                </c:pt>
                <c:pt idx="2" formatCode="0.0">
                  <c:v>10.43444444444445</c:v>
                </c:pt>
                <c:pt idx="3" formatCode="0.0">
                  <c:v>175.6904761904762</c:v>
                </c:pt>
                <c:pt idx="4" formatCode="0.0">
                  <c:v>50.275000000000013</c:v>
                </c:pt>
                <c:pt idx="5">
                  <c:v>29.5</c:v>
                </c:pt>
              </c:numCache>
            </c:numRef>
          </c:val>
          <c:smooth val="0"/>
        </c:ser>
        <c:dLbls>
          <c:showLegendKey val="0"/>
          <c:showVal val="0"/>
          <c:showCatName val="0"/>
          <c:showSerName val="0"/>
          <c:showPercent val="0"/>
          <c:showBubbleSize val="0"/>
        </c:dLbls>
        <c:hiLowLines>
          <c:spPr>
            <a:ln w="25400">
              <a:gradFill flip="none" rotWithShape="1">
                <a:gsLst>
                  <a:gs pos="0">
                    <a:srgbClr val="FFF200"/>
                  </a:gs>
                  <a:gs pos="45000">
                    <a:srgbClr val="FF7A00"/>
                  </a:gs>
                  <a:gs pos="70000">
                    <a:srgbClr val="FF0300"/>
                  </a:gs>
                  <a:gs pos="100000">
                    <a:srgbClr val="4D0808"/>
                  </a:gs>
                </a:gsLst>
                <a:lin ang="16200000" scaled="1"/>
                <a:tileRect/>
              </a:gradFill>
            </a:ln>
          </c:spPr>
        </c:hiLowLines>
        <c:axId val="134670976"/>
        <c:axId val="134742400"/>
      </c:stockChart>
      <c:catAx>
        <c:axId val="134670976"/>
        <c:scaling>
          <c:orientation val="minMax"/>
        </c:scaling>
        <c:delete val="0"/>
        <c:axPos val="b"/>
        <c:majorTickMark val="out"/>
        <c:minorTickMark val="none"/>
        <c:tickLblPos val="nextTo"/>
        <c:crossAx val="134742400"/>
        <c:crosses val="autoZero"/>
        <c:auto val="1"/>
        <c:lblAlgn val="ctr"/>
        <c:lblOffset val="100"/>
        <c:noMultiLvlLbl val="0"/>
      </c:catAx>
      <c:valAx>
        <c:axId val="134742400"/>
        <c:scaling>
          <c:orientation val="minMax"/>
          <c:max val="200"/>
        </c:scaling>
        <c:delete val="0"/>
        <c:axPos val="l"/>
        <c:majorGridlines/>
        <c:numFmt formatCode="General" sourceLinked="1"/>
        <c:majorTickMark val="out"/>
        <c:minorTickMark val="none"/>
        <c:tickLblPos val="nextTo"/>
        <c:crossAx val="134670976"/>
        <c:crosses val="autoZero"/>
        <c:crossBetween val="between"/>
      </c:valAx>
    </c:plotArea>
    <c:plotVisOnly val="1"/>
    <c:dispBlanksAs val="gap"/>
    <c:showDLblsOverMax val="0"/>
  </c:chart>
  <c:txPr>
    <a:bodyPr/>
    <a:lstStyle/>
    <a:p>
      <a:pPr>
        <a:defRPr sz="1100"/>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dPt>
            <c:idx val="0"/>
            <c:invertIfNegative val="0"/>
            <c:bubble3D val="0"/>
            <c:spPr>
              <a:solidFill>
                <a:srgbClr val="C0504D"/>
              </a:solidFill>
            </c:spPr>
          </c:dPt>
          <c:dPt>
            <c:idx val="1"/>
            <c:invertIfNegative val="0"/>
            <c:bubble3D val="0"/>
            <c:spPr>
              <a:solidFill>
                <a:srgbClr val="C0504D"/>
              </a:solidFill>
            </c:spPr>
          </c:dPt>
          <c:dPt>
            <c:idx val="2"/>
            <c:invertIfNegative val="0"/>
            <c:bubble3D val="0"/>
            <c:spPr>
              <a:solidFill>
                <a:srgbClr val="C0504D"/>
              </a:solidFill>
            </c:spPr>
          </c:dPt>
          <c:dPt>
            <c:idx val="3"/>
            <c:invertIfNegative val="0"/>
            <c:bubble3D val="0"/>
            <c:spPr>
              <a:solidFill>
                <a:srgbClr val="C0504D"/>
              </a:solidFill>
            </c:spPr>
          </c:dPt>
          <c:cat>
            <c:strRef>
              <c:f>('wealth per capita, 2005'!$G$219:$L$219,'wealth per capita, 2005'!$U$219:$V$219)</c:f>
              <c:strCache>
                <c:ptCount val="8"/>
                <c:pt idx="0">
                  <c:v>Intangible Capital</c:v>
                </c:pt>
                <c:pt idx="1">
                  <c:v>Net Foreign Assets</c:v>
                </c:pt>
                <c:pt idx="2">
                  <c:v>Produced Capital</c:v>
                </c:pt>
                <c:pt idx="3">
                  <c:v>Natural Capital</c:v>
                </c:pt>
                <c:pt idx="4">
                  <c:v>Crop </c:v>
                </c:pt>
                <c:pt idx="5">
                  <c:v>Pasture Land</c:v>
                </c:pt>
                <c:pt idx="6">
                  <c:v>Subsoil Assets</c:v>
                </c:pt>
                <c:pt idx="7">
                  <c:v>Forests &amp; protected areas</c:v>
                </c:pt>
              </c:strCache>
            </c:strRef>
          </c:cat>
          <c:val>
            <c:numRef>
              <c:f>('wealth per capita, 2005'!$G$225:$L$225,'wealth per capita, 2005'!$U$225,'wealth per capita, 2005'!$V$225)</c:f>
              <c:numCache>
                <c:formatCode>#,##0</c:formatCode>
                <c:ptCount val="8"/>
                <c:pt idx="0" formatCode="_(* #,##0_);_(* \(#,##0\);_(* &quot;-&quot;??_);_(@_)">
                  <c:v>8321.8700224571185</c:v>
                </c:pt>
                <c:pt idx="1">
                  <c:v>-294.43075093896869</c:v>
                </c:pt>
                <c:pt idx="2" formatCode="_(* #,##0_);_(* \(#,##0\);_(* &quot;-&quot;??_);_(@_)">
                  <c:v>1928.5672263932029</c:v>
                </c:pt>
                <c:pt idx="3" formatCode="_(* #,##0_);_(* \(#,##0\);_(* &quot;-&quot;??_);_(@_)">
                  <c:v>3900.5269973098757</c:v>
                </c:pt>
                <c:pt idx="4" formatCode="_(* #,##0_);_(* \(#,##0\);_(* &quot;-&quot;??_);_(@_)">
                  <c:v>1280.2005909833761</c:v>
                </c:pt>
                <c:pt idx="5" formatCode="_(* #,##0_);_(* \(#,##0\);_(* &quot;-&quot;??_);_(@_)">
                  <c:v>456.52916350344702</c:v>
                </c:pt>
                <c:pt idx="6" formatCode="_(* #,##0_);_(* \(#,##0\);_(* &quot;-&quot;??_);_(@_)">
                  <c:v>1530.1664562806895</c:v>
                </c:pt>
                <c:pt idx="7" formatCode="_(* #,##0_);_(* \(#,##0\);_(* &quot;-&quot;??_);_(@_)">
                  <c:v>633.63078654238234</c:v>
                </c:pt>
              </c:numCache>
            </c:numRef>
          </c:val>
        </c:ser>
        <c:dLbls>
          <c:showLegendKey val="0"/>
          <c:showVal val="0"/>
          <c:showCatName val="0"/>
          <c:showSerName val="0"/>
          <c:showPercent val="0"/>
          <c:showBubbleSize val="0"/>
        </c:dLbls>
        <c:gapWidth val="150"/>
        <c:axId val="136059520"/>
        <c:axId val="136065408"/>
      </c:barChart>
      <c:catAx>
        <c:axId val="136059520"/>
        <c:scaling>
          <c:orientation val="minMax"/>
        </c:scaling>
        <c:delete val="0"/>
        <c:axPos val="l"/>
        <c:majorTickMark val="out"/>
        <c:minorTickMark val="none"/>
        <c:tickLblPos val="nextTo"/>
        <c:txPr>
          <a:bodyPr/>
          <a:lstStyle/>
          <a:p>
            <a:pPr>
              <a:defRPr sz="1600"/>
            </a:pPr>
            <a:endParaRPr lang="cs-CZ"/>
          </a:p>
        </c:txPr>
        <c:crossAx val="136065408"/>
        <c:crosses val="autoZero"/>
        <c:auto val="1"/>
        <c:lblAlgn val="ctr"/>
        <c:lblOffset val="100"/>
        <c:noMultiLvlLbl val="0"/>
      </c:catAx>
      <c:valAx>
        <c:axId val="136065408"/>
        <c:scaling>
          <c:orientation val="minMax"/>
        </c:scaling>
        <c:delete val="0"/>
        <c:axPos val="b"/>
        <c:numFmt formatCode="#,##0" sourceLinked="0"/>
        <c:majorTickMark val="out"/>
        <c:minorTickMark val="none"/>
        <c:tickLblPos val="nextTo"/>
        <c:txPr>
          <a:bodyPr/>
          <a:lstStyle/>
          <a:p>
            <a:pPr>
              <a:defRPr sz="1400"/>
            </a:pPr>
            <a:endParaRPr lang="cs-CZ"/>
          </a:p>
        </c:txPr>
        <c:crossAx val="136059520"/>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396046033199906"/>
          <c:y val="0.23231917683749964"/>
          <c:w val="0.70475359059721332"/>
          <c:h val="0.72117929357057653"/>
        </c:manualLayout>
      </c:layout>
      <c:barChart>
        <c:barDir val="col"/>
        <c:grouping val="stacked"/>
        <c:varyColors val="0"/>
        <c:ser>
          <c:idx val="1"/>
          <c:order val="0"/>
          <c:tx>
            <c:strRef>
              <c:f>'Adjusted savings'!$C$52</c:f>
              <c:strCache>
                <c:ptCount val="1"/>
                <c:pt idx="0">
                  <c:v>Intangible Capital</c:v>
                </c:pt>
              </c:strCache>
            </c:strRef>
          </c:tx>
          <c:invertIfNegative val="0"/>
          <c:cat>
            <c:strRef>
              <c:f>'Adjusted savings'!$D$46:$E$46</c:f>
              <c:strCache>
                <c:ptCount val="2"/>
                <c:pt idx="0">
                  <c:v>Norway</c:v>
                </c:pt>
                <c:pt idx="1">
                  <c:v>OECD</c:v>
                </c:pt>
              </c:strCache>
            </c:strRef>
          </c:cat>
          <c:val>
            <c:numRef>
              <c:f>'Adjusted savings'!$D$52:$E$52</c:f>
              <c:numCache>
                <c:formatCode>_(* #,##0.00_);_(* \(#,##0.00\);_(* "-"??_);_(@_)</c:formatCode>
                <c:ptCount val="2"/>
                <c:pt idx="0" formatCode="_(* #,##0_);_(* \(#,##0\);_(* &quot;-&quot;??_);_(@_)">
                  <c:v>532121.22120077664</c:v>
                </c:pt>
                <c:pt idx="1">
                  <c:v>473798.92515421472</c:v>
                </c:pt>
              </c:numCache>
            </c:numRef>
          </c:val>
        </c:ser>
        <c:ser>
          <c:idx val="2"/>
          <c:order val="1"/>
          <c:tx>
            <c:strRef>
              <c:f>'Adjusted savings'!$C$53</c:f>
              <c:strCache>
                <c:ptCount val="1"/>
                <c:pt idx="0">
                  <c:v>Net Foreign Assets</c:v>
                </c:pt>
              </c:strCache>
            </c:strRef>
          </c:tx>
          <c:spPr>
            <a:solidFill>
              <a:schemeClr val="tx1"/>
            </a:solidFill>
          </c:spPr>
          <c:invertIfNegative val="0"/>
          <c:cat>
            <c:strRef>
              <c:f>'Adjusted savings'!$D$46:$E$46</c:f>
              <c:strCache>
                <c:ptCount val="2"/>
                <c:pt idx="0">
                  <c:v>Norway</c:v>
                </c:pt>
                <c:pt idx="1">
                  <c:v>OECD</c:v>
                </c:pt>
              </c:strCache>
            </c:strRef>
          </c:cat>
          <c:val>
            <c:numRef>
              <c:f>'Adjusted savings'!$D$53:$E$53</c:f>
              <c:numCache>
                <c:formatCode>_(* #,##0.00_);_(* \(#,##0.00\);_(* "-"??_);_(@_)</c:formatCode>
                <c:ptCount val="2"/>
                <c:pt idx="0" formatCode="_(* #,##0_);_(* \(#,##0\);_(* &quot;-&quot;??_);_(@_)">
                  <c:v>36436.166988134406</c:v>
                </c:pt>
                <c:pt idx="1">
                  <c:v>-1881.6842895390516</c:v>
                </c:pt>
              </c:numCache>
            </c:numRef>
          </c:val>
        </c:ser>
        <c:ser>
          <c:idx val="3"/>
          <c:order val="2"/>
          <c:tx>
            <c:strRef>
              <c:f>'Adjusted savings'!$C$54</c:f>
              <c:strCache>
                <c:ptCount val="1"/>
                <c:pt idx="0">
                  <c:v>Produced Capital</c:v>
                </c:pt>
              </c:strCache>
            </c:strRef>
          </c:tx>
          <c:invertIfNegative val="0"/>
          <c:cat>
            <c:strRef>
              <c:f>'Adjusted savings'!$D$46:$E$46</c:f>
              <c:strCache>
                <c:ptCount val="2"/>
                <c:pt idx="0">
                  <c:v>Norway</c:v>
                </c:pt>
                <c:pt idx="1">
                  <c:v>OECD</c:v>
                </c:pt>
              </c:strCache>
            </c:strRef>
          </c:cat>
          <c:val>
            <c:numRef>
              <c:f>'Adjusted savings'!$D$54:$E$54</c:f>
              <c:numCache>
                <c:formatCode>_(* #,##0.00_);_(* \(#,##0.00\);_(* "-"??_);_(@_)</c:formatCode>
                <c:ptCount val="2"/>
                <c:pt idx="0" formatCode="_(* #,##0_);_(* \(#,##0\);_(* &quot;-&quot;??_);_(@_)">
                  <c:v>183078.12727514814</c:v>
                </c:pt>
                <c:pt idx="1">
                  <c:v>98561.223161918126</c:v>
                </c:pt>
              </c:numCache>
            </c:numRef>
          </c:val>
        </c:ser>
        <c:ser>
          <c:idx val="4"/>
          <c:order val="3"/>
          <c:tx>
            <c:strRef>
              <c:f>'Adjusted savings'!$C$55</c:f>
              <c:strCache>
                <c:ptCount val="1"/>
                <c:pt idx="0">
                  <c:v>Natural Capital</c:v>
                </c:pt>
              </c:strCache>
            </c:strRef>
          </c:tx>
          <c:spPr>
            <a:solidFill>
              <a:schemeClr val="bg1">
                <a:lumMod val="50000"/>
              </a:schemeClr>
            </a:solidFill>
          </c:spPr>
          <c:invertIfNegative val="0"/>
          <c:cat>
            <c:strRef>
              <c:f>'Adjusted savings'!$D$46:$E$46</c:f>
              <c:strCache>
                <c:ptCount val="2"/>
                <c:pt idx="0">
                  <c:v>Norway</c:v>
                </c:pt>
                <c:pt idx="1">
                  <c:v>OECD</c:v>
                </c:pt>
              </c:strCache>
            </c:strRef>
          </c:cat>
          <c:val>
            <c:numRef>
              <c:f>'Adjusted savings'!$D$55:$E$55</c:f>
              <c:numCache>
                <c:formatCode>_(* #,##0.00_);_(* \(#,##0.00\);_(* "-"??_);_(@_)</c:formatCode>
                <c:ptCount val="2"/>
                <c:pt idx="0" formatCode="_(* #,##0_);_(* \(#,##0\);_(* &quot;-&quot;??_);_(@_)">
                  <c:v>110161.81948654845</c:v>
                </c:pt>
                <c:pt idx="1">
                  <c:v>10945.949343657609</c:v>
                </c:pt>
              </c:numCache>
            </c:numRef>
          </c:val>
        </c:ser>
        <c:dLbls>
          <c:showLegendKey val="0"/>
          <c:showVal val="0"/>
          <c:showCatName val="0"/>
          <c:showSerName val="0"/>
          <c:showPercent val="0"/>
          <c:showBubbleSize val="0"/>
        </c:dLbls>
        <c:gapWidth val="150"/>
        <c:overlap val="100"/>
        <c:axId val="141739520"/>
        <c:axId val="141741056"/>
      </c:barChart>
      <c:catAx>
        <c:axId val="141739520"/>
        <c:scaling>
          <c:orientation val="minMax"/>
        </c:scaling>
        <c:delete val="0"/>
        <c:axPos val="b"/>
        <c:majorTickMark val="out"/>
        <c:minorTickMark val="none"/>
        <c:tickLblPos val="nextTo"/>
        <c:txPr>
          <a:bodyPr/>
          <a:lstStyle/>
          <a:p>
            <a:pPr>
              <a:defRPr sz="1400"/>
            </a:pPr>
            <a:endParaRPr lang="cs-CZ"/>
          </a:p>
        </c:txPr>
        <c:crossAx val="141741056"/>
        <c:crosses val="autoZero"/>
        <c:auto val="1"/>
        <c:lblAlgn val="ctr"/>
        <c:lblOffset val="100"/>
        <c:noMultiLvlLbl val="0"/>
      </c:catAx>
      <c:valAx>
        <c:axId val="141741056"/>
        <c:scaling>
          <c:orientation val="minMax"/>
        </c:scaling>
        <c:delete val="0"/>
        <c:axPos val="l"/>
        <c:numFmt formatCode="#,##0" sourceLinked="0"/>
        <c:majorTickMark val="out"/>
        <c:minorTickMark val="none"/>
        <c:tickLblPos val="nextTo"/>
        <c:txPr>
          <a:bodyPr/>
          <a:lstStyle/>
          <a:p>
            <a:pPr>
              <a:defRPr sz="1400"/>
            </a:pPr>
            <a:endParaRPr lang="cs-CZ"/>
          </a:p>
        </c:txPr>
        <c:crossAx val="141739520"/>
        <c:crosses val="autoZero"/>
        <c:crossBetween val="between"/>
        <c:majorUnit val="200000"/>
      </c:valAx>
    </c:plotArea>
    <c:legend>
      <c:legendPos val="r"/>
      <c:layout>
        <c:manualLayout>
          <c:xMode val="edge"/>
          <c:yMode val="edge"/>
          <c:x val="8.3874301322844624E-2"/>
          <c:y val="2.0419030894668941E-2"/>
          <c:w val="0.90071601239709065"/>
          <c:h val="0.14029492754773618"/>
        </c:manualLayout>
      </c:layout>
      <c:overlay val="1"/>
      <c:txPr>
        <a:bodyPr/>
        <a:lstStyle/>
        <a:p>
          <a:pPr>
            <a:defRPr sz="1400"/>
          </a:pPr>
          <a:endParaRPr lang="cs-CZ"/>
        </a:p>
      </c:txPr>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0.25666</cdr:x>
      <cdr:y>0.84968</cdr:y>
    </cdr:from>
    <cdr:to>
      <cdr:x>0.36768</cdr:x>
      <cdr:y>0.95743</cdr:y>
    </cdr:to>
    <cdr:grpSp>
      <cdr:nvGrpSpPr>
        <cdr:cNvPr id="15" name="Group 14"/>
        <cdr:cNvGrpSpPr/>
      </cdr:nvGrpSpPr>
      <cdr:grpSpPr>
        <a:xfrm xmlns:a="http://schemas.openxmlformats.org/drawingml/2006/main">
          <a:off x="2086236" y="4240838"/>
          <a:ext cx="902415" cy="537791"/>
          <a:chOff x="-57806" y="0"/>
          <a:chExt cx="746233" cy="545226"/>
        </a:xfrm>
      </cdr:grpSpPr>
      <cdr:sp macro="" textlink="">
        <cdr:nvSpPr>
          <cdr:cNvPr id="16" name="Flowchart: Extract 15"/>
          <cdr:cNvSpPr/>
        </cdr:nvSpPr>
        <cdr:spPr>
          <a:xfrm xmlns:a="http://schemas.openxmlformats.org/drawingml/2006/main">
            <a:off x="281151" y="0"/>
            <a:ext cx="91966" cy="312409"/>
          </a:xfrm>
          <a:prstGeom xmlns:a="http://schemas.openxmlformats.org/drawingml/2006/main" prst="flowChartExtract">
            <a:avLst/>
          </a:prstGeom>
          <a:solidFill xmlns:a="http://schemas.openxmlformats.org/drawingml/2006/main">
            <a:srgbClr val="92D050">
              <a:alpha val="70000"/>
            </a:srgbClr>
          </a:solidFill>
          <a:ln xmlns:a="http://schemas.openxmlformats.org/drawingml/2006/main" w="19050">
            <a:solidFill>
              <a:schemeClr val="accent3">
                <a:lumMod val="75000"/>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17" name="TextBox 2"/>
          <cdr:cNvSpPr txBox="1"/>
        </cdr:nvSpPr>
        <cdr:spPr>
          <a:xfrm xmlns:a="http://schemas.openxmlformats.org/drawingml/2006/main">
            <a:off x="-57806" y="341588"/>
            <a:ext cx="746233" cy="2036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solidFill>
                  <a:schemeClr val="accent3">
                    <a:lumMod val="75000"/>
                  </a:schemeClr>
                </a:solidFill>
                <a:latin typeface="Arial" pitchFamily="34" charset="0"/>
                <a:cs typeface="Arial" pitchFamily="34" charset="0"/>
              </a:rPr>
              <a:t>WORLD</a:t>
            </a:r>
          </a:p>
        </cdr:txBody>
      </cdr:sp>
    </cdr:grpSp>
  </cdr:relSizeAnchor>
  <cdr:relSizeAnchor xmlns:cdr="http://schemas.openxmlformats.org/drawingml/2006/chartDrawing">
    <cdr:from>
      <cdr:x>0.13328</cdr:x>
      <cdr:y>0.39695</cdr:y>
    </cdr:from>
    <cdr:to>
      <cdr:x>0.31522</cdr:x>
      <cdr:y>0.84991</cdr:y>
    </cdr:to>
    <cdr:sp macro="" textlink="">
      <cdr:nvSpPr>
        <cdr:cNvPr id="5" name="Rectangle 4"/>
        <cdr:cNvSpPr/>
      </cdr:nvSpPr>
      <cdr:spPr>
        <a:xfrm xmlns:a="http://schemas.openxmlformats.org/drawingml/2006/main">
          <a:off x="1083318" y="1981201"/>
          <a:ext cx="1478908" cy="2260786"/>
        </a:xfrm>
        <a:prstGeom xmlns:a="http://schemas.openxmlformats.org/drawingml/2006/main" prst="rect">
          <a:avLst/>
        </a:prstGeom>
        <a:solidFill xmlns:a="http://schemas.openxmlformats.org/drawingml/2006/main">
          <a:srgbClr val="009900">
            <a:alpha val="70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0.00889</cdr:x>
      <cdr:y>0</cdr:y>
    </cdr:from>
    <cdr:to>
      <cdr:x>0.266</cdr:x>
      <cdr:y>0.09465</cdr:y>
    </cdr:to>
    <cdr:sp macro="" textlink="">
      <cdr:nvSpPr>
        <cdr:cNvPr id="2" name="TextBox 1"/>
        <cdr:cNvSpPr txBox="1"/>
      </cdr:nvSpPr>
      <cdr:spPr>
        <a:xfrm xmlns:a="http://schemas.openxmlformats.org/drawingml/2006/main">
          <a:off x="72298" y="0"/>
          <a:ext cx="2089877" cy="47238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a:latin typeface="Arial" pitchFamily="34" charset="0"/>
              <a:cs typeface="Arial" pitchFamily="34" charset="0"/>
            </a:rPr>
            <a:t>Emissions intensity</a:t>
          </a:r>
        </a:p>
        <a:p xmlns:a="http://schemas.openxmlformats.org/drawingml/2006/main">
          <a:pPr algn="ctr"/>
          <a:r>
            <a:rPr lang="en-US" sz="1100" b="1">
              <a:latin typeface="Arial" pitchFamily="34" charset="0"/>
              <a:cs typeface="Arial" pitchFamily="34" charset="0"/>
            </a:rPr>
            <a:t> (kg CO</a:t>
          </a:r>
          <a:r>
            <a:rPr lang="en-US" sz="1100" b="1" baseline="-25000">
              <a:latin typeface="Arial" pitchFamily="34" charset="0"/>
              <a:cs typeface="Arial" pitchFamily="34" charset="0"/>
            </a:rPr>
            <a:t>2</a:t>
          </a:r>
          <a:r>
            <a:rPr lang="en-US" sz="1100" b="1">
              <a:latin typeface="Arial" pitchFamily="34" charset="0"/>
              <a:cs typeface="Arial" pitchFamily="34" charset="0"/>
            </a:rPr>
            <a:t>e / 2010</a:t>
          </a:r>
          <a:r>
            <a:rPr lang="en-US" sz="1100" b="1" baseline="0">
              <a:latin typeface="Arial" pitchFamily="34" charset="0"/>
              <a:cs typeface="Arial" pitchFamily="34" charset="0"/>
            </a:rPr>
            <a:t> USD PPP)</a:t>
          </a:r>
          <a:endParaRPr lang="en-US" sz="1100" b="1">
            <a:latin typeface="Arial" pitchFamily="34" charset="0"/>
            <a:cs typeface="Arial" pitchFamily="34" charset="0"/>
          </a:endParaRPr>
        </a:p>
      </cdr:txBody>
    </cdr:sp>
  </cdr:relSizeAnchor>
  <cdr:relSizeAnchor xmlns:cdr="http://schemas.openxmlformats.org/drawingml/2006/chartDrawing">
    <cdr:from>
      <cdr:x>0.13328</cdr:x>
      <cdr:y>0.27099</cdr:y>
    </cdr:from>
    <cdr:to>
      <cdr:x>0.19687</cdr:x>
      <cdr:y>0.84991</cdr:y>
    </cdr:to>
    <cdr:sp macro="" textlink="">
      <cdr:nvSpPr>
        <cdr:cNvPr id="3" name="Rectangle 2"/>
        <cdr:cNvSpPr/>
      </cdr:nvSpPr>
      <cdr:spPr>
        <a:xfrm xmlns:a="http://schemas.openxmlformats.org/drawingml/2006/main">
          <a:off x="1083317" y="1352550"/>
          <a:ext cx="516883" cy="2889436"/>
        </a:xfrm>
        <a:prstGeom xmlns:a="http://schemas.openxmlformats.org/drawingml/2006/main" prst="rect">
          <a:avLst/>
        </a:prstGeom>
        <a:solidFill xmlns:a="http://schemas.openxmlformats.org/drawingml/2006/main">
          <a:srgbClr val="FF3300">
            <a:alpha val="60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0.13328</cdr:x>
      <cdr:y>0.14695</cdr:y>
    </cdr:from>
    <cdr:to>
      <cdr:x>0.16874</cdr:x>
      <cdr:y>0.84991</cdr:y>
    </cdr:to>
    <cdr:sp macro="" textlink="">
      <cdr:nvSpPr>
        <cdr:cNvPr id="6" name="Rectangle 5"/>
        <cdr:cNvSpPr/>
      </cdr:nvSpPr>
      <cdr:spPr>
        <a:xfrm xmlns:a="http://schemas.openxmlformats.org/drawingml/2006/main">
          <a:off x="1083317" y="733425"/>
          <a:ext cx="288283" cy="3508561"/>
        </a:xfrm>
        <a:prstGeom xmlns:a="http://schemas.openxmlformats.org/drawingml/2006/main" prst="rect">
          <a:avLst/>
        </a:prstGeom>
        <a:solidFill xmlns:a="http://schemas.openxmlformats.org/drawingml/2006/main">
          <a:srgbClr val="FFFF00">
            <a:alpha val="50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0.1025</cdr:x>
      <cdr:y>0.852</cdr:y>
    </cdr:from>
    <cdr:to>
      <cdr:x>0.1885</cdr:x>
      <cdr:y>0.96207</cdr:y>
    </cdr:to>
    <cdr:grpSp>
      <cdr:nvGrpSpPr>
        <cdr:cNvPr id="66" name="Group 65"/>
        <cdr:cNvGrpSpPr/>
      </cdr:nvGrpSpPr>
      <cdr:grpSpPr>
        <a:xfrm xmlns:a="http://schemas.openxmlformats.org/drawingml/2006/main">
          <a:off x="833161" y="4252417"/>
          <a:ext cx="699043" cy="549371"/>
          <a:chOff x="1967569" y="4123524"/>
          <a:chExt cx="572346" cy="532701"/>
        </a:xfrm>
      </cdr:grpSpPr>
      <cdr:sp macro="" textlink="">
        <cdr:nvSpPr>
          <cdr:cNvPr id="8" name="Flowchart: Extract 7"/>
          <cdr:cNvSpPr/>
        </cdr:nvSpPr>
        <cdr:spPr>
          <a:xfrm xmlns:a="http://schemas.openxmlformats.org/drawingml/2006/main">
            <a:off x="2359743" y="4123524"/>
            <a:ext cx="91055" cy="298812"/>
          </a:xfrm>
          <a:prstGeom xmlns:a="http://schemas.openxmlformats.org/drawingml/2006/main" prst="flowChartExtract">
            <a:avLst/>
          </a:prstGeom>
          <a:solidFill xmlns:a="http://schemas.openxmlformats.org/drawingml/2006/main">
            <a:srgbClr val="FFFF00">
              <a:alpha val="70000"/>
            </a:srgbClr>
          </a:solidFill>
          <a:ln xmlns:a="http://schemas.openxmlformats.org/drawingml/2006/main" w="19050">
            <a:solidFill>
              <a:srgbClr val="FFC000">
                <a:alpha val="7000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9" name="TextBox 8"/>
          <cdr:cNvSpPr txBox="1"/>
        </cdr:nvSpPr>
        <cdr:spPr>
          <a:xfrm xmlns:a="http://schemas.openxmlformats.org/drawingml/2006/main">
            <a:off x="1967569" y="4461451"/>
            <a:ext cx="572346" cy="19477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a:solidFill>
                  <a:srgbClr val="FF9900"/>
                </a:solidFill>
                <a:latin typeface="Arial" pitchFamily="34" charset="0"/>
                <a:cs typeface="Arial" pitchFamily="34" charset="0"/>
              </a:rPr>
              <a:t>RoW</a:t>
            </a:r>
          </a:p>
        </cdr:txBody>
      </cdr:sp>
    </cdr:grpSp>
  </cdr:relSizeAnchor>
  <cdr:relSizeAnchor xmlns:cdr="http://schemas.openxmlformats.org/drawingml/2006/chartDrawing">
    <cdr:from>
      <cdr:x>0.171</cdr:x>
      <cdr:y>0.8535</cdr:y>
    </cdr:from>
    <cdr:to>
      <cdr:x>0.27343</cdr:x>
      <cdr:y>0.95552</cdr:y>
    </cdr:to>
    <cdr:grpSp>
      <cdr:nvGrpSpPr>
        <cdr:cNvPr id="19" name="Group 18"/>
        <cdr:cNvGrpSpPr/>
      </cdr:nvGrpSpPr>
      <cdr:grpSpPr>
        <a:xfrm xmlns:a="http://schemas.openxmlformats.org/drawingml/2006/main">
          <a:off x="1389957" y="4259904"/>
          <a:ext cx="832592" cy="509192"/>
          <a:chOff x="989525" y="4425446"/>
          <a:chExt cx="686812" cy="509219"/>
        </a:xfrm>
      </cdr:grpSpPr>
      <cdr:sp macro="" textlink="">
        <cdr:nvSpPr>
          <cdr:cNvPr id="10" name="Flowchart: Extract 9"/>
          <cdr:cNvSpPr/>
        </cdr:nvSpPr>
        <cdr:spPr>
          <a:xfrm xmlns:a="http://schemas.openxmlformats.org/drawingml/2006/main">
            <a:off x="1225516" y="4425446"/>
            <a:ext cx="91750" cy="308151"/>
          </a:xfrm>
          <a:prstGeom xmlns:a="http://schemas.openxmlformats.org/drawingml/2006/main" prst="flowChartExtract">
            <a:avLst/>
          </a:prstGeom>
          <a:solidFill xmlns:a="http://schemas.openxmlformats.org/drawingml/2006/main">
            <a:schemeClr val="tx2">
              <a:lumMod val="60000"/>
              <a:lumOff val="40000"/>
              <a:alpha val="70000"/>
            </a:schemeClr>
          </a:solidFill>
          <a:ln xmlns:a="http://schemas.openxmlformats.org/drawingml/2006/main" w="19050">
            <a:solidFill>
              <a:schemeClr val="tx2">
                <a:lumMod val="60000"/>
                <a:lumOff val="40000"/>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11" name="TextBox 2"/>
          <cdr:cNvSpPr txBox="1"/>
        </cdr:nvSpPr>
        <cdr:spPr>
          <a:xfrm xmlns:a="http://schemas.openxmlformats.org/drawingml/2006/main">
            <a:off x="989525" y="4733803"/>
            <a:ext cx="686812" cy="2008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solidFill>
                  <a:schemeClr val="accent1"/>
                </a:solidFill>
                <a:latin typeface="Arial" pitchFamily="34" charset="0"/>
                <a:cs typeface="Arial" pitchFamily="34" charset="0"/>
              </a:rPr>
              <a:t>OECD</a:t>
            </a:r>
          </a:p>
        </cdr:txBody>
      </cdr:sp>
    </cdr:grpSp>
  </cdr:relSizeAnchor>
  <cdr:relSizeAnchor xmlns:cdr="http://schemas.openxmlformats.org/drawingml/2006/chartDrawing">
    <cdr:from>
      <cdr:x>0</cdr:x>
      <cdr:y>0.53931</cdr:y>
    </cdr:from>
    <cdr:to>
      <cdr:x>0.13478</cdr:x>
      <cdr:y>0.58844</cdr:y>
    </cdr:to>
    <cdr:grpSp>
      <cdr:nvGrpSpPr>
        <cdr:cNvPr id="23" name="Group 22"/>
        <cdr:cNvGrpSpPr/>
      </cdr:nvGrpSpPr>
      <cdr:grpSpPr>
        <a:xfrm xmlns:a="http://schemas.openxmlformats.org/drawingml/2006/main">
          <a:off x="0" y="2691750"/>
          <a:ext cx="1095546" cy="245213"/>
          <a:chOff x="0" y="2422907"/>
          <a:chExt cx="963856" cy="200862"/>
        </a:xfrm>
      </cdr:grpSpPr>
      <cdr:sp macro="" textlink="">
        <cdr:nvSpPr>
          <cdr:cNvPr id="21" name="Flowchart: Extract 20"/>
          <cdr:cNvSpPr/>
        </cdr:nvSpPr>
        <cdr:spPr>
          <a:xfrm xmlns:a="http://schemas.openxmlformats.org/drawingml/2006/main" rot="5400000">
            <a:off x="763906" y="2362201"/>
            <a:ext cx="91750" cy="308151"/>
          </a:xfrm>
          <a:prstGeom xmlns:a="http://schemas.openxmlformats.org/drawingml/2006/main" prst="flowChartExtract">
            <a:avLst/>
          </a:prstGeom>
          <a:solidFill xmlns:a="http://schemas.openxmlformats.org/drawingml/2006/main">
            <a:schemeClr val="tx2">
              <a:lumMod val="60000"/>
              <a:lumOff val="40000"/>
              <a:alpha val="70000"/>
            </a:schemeClr>
          </a:solidFill>
          <a:ln xmlns:a="http://schemas.openxmlformats.org/drawingml/2006/main" w="19050">
            <a:solidFill>
              <a:schemeClr val="tx2">
                <a:lumMod val="60000"/>
                <a:lumOff val="40000"/>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22" name="TextBox 2"/>
          <cdr:cNvSpPr txBox="1"/>
        </cdr:nvSpPr>
        <cdr:spPr>
          <a:xfrm xmlns:a="http://schemas.openxmlformats.org/drawingml/2006/main">
            <a:off x="0" y="2422907"/>
            <a:ext cx="686812" cy="2008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solidFill>
                  <a:schemeClr val="accent1"/>
                </a:solidFill>
                <a:latin typeface="Arial" pitchFamily="34" charset="0"/>
                <a:cs typeface="Arial" pitchFamily="34" charset="0"/>
              </a:rPr>
              <a:t>OECD</a:t>
            </a:r>
          </a:p>
        </cdr:txBody>
      </cdr:sp>
    </cdr:grpSp>
  </cdr:relSizeAnchor>
  <cdr:relSizeAnchor xmlns:cdr="http://schemas.openxmlformats.org/drawingml/2006/chartDrawing">
    <cdr:from>
      <cdr:x>0.0082</cdr:x>
      <cdr:y>0.12753</cdr:y>
    </cdr:from>
    <cdr:to>
      <cdr:x>0.13153</cdr:x>
      <cdr:y>0.17557</cdr:y>
    </cdr:to>
    <cdr:grpSp>
      <cdr:nvGrpSpPr>
        <cdr:cNvPr id="27" name="Group 26"/>
        <cdr:cNvGrpSpPr/>
      </cdr:nvGrpSpPr>
      <cdr:grpSpPr>
        <a:xfrm xmlns:a="http://schemas.openxmlformats.org/drawingml/2006/main">
          <a:off x="66653" y="636515"/>
          <a:ext cx="1002476" cy="239772"/>
          <a:chOff x="91108" y="3981280"/>
          <a:chExt cx="886597" cy="200862"/>
        </a:xfrm>
      </cdr:grpSpPr>
      <cdr:sp macro="" textlink="">
        <cdr:nvSpPr>
          <cdr:cNvPr id="25" name="Flowchart: Extract 24"/>
          <cdr:cNvSpPr/>
        </cdr:nvSpPr>
        <cdr:spPr>
          <a:xfrm xmlns:a="http://schemas.openxmlformats.org/drawingml/2006/main" rot="5400000">
            <a:off x="777755" y="3917674"/>
            <a:ext cx="91749" cy="308151"/>
          </a:xfrm>
          <a:prstGeom xmlns:a="http://schemas.openxmlformats.org/drawingml/2006/main" prst="flowChartExtract">
            <a:avLst/>
          </a:prstGeom>
          <a:solidFill xmlns:a="http://schemas.openxmlformats.org/drawingml/2006/main">
            <a:srgbClr val="FFFF00">
              <a:alpha val="70000"/>
            </a:srgbClr>
          </a:solidFill>
          <a:ln xmlns:a="http://schemas.openxmlformats.org/drawingml/2006/main" w="19050" cap="flat" cmpd="sng" algn="ctr">
            <a:solidFill>
              <a:srgbClr val="FFC000">
                <a:alpha val="7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sp macro="" textlink="">
        <cdr:nvSpPr>
          <cdr:cNvPr id="26" name="TextBox 3"/>
          <cdr:cNvSpPr txBox="1"/>
        </cdr:nvSpPr>
        <cdr:spPr>
          <a:xfrm xmlns:a="http://schemas.openxmlformats.org/drawingml/2006/main">
            <a:off x="91108" y="3981280"/>
            <a:ext cx="576713" cy="2008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a:solidFill>
                  <a:srgbClr val="FF9900"/>
                </a:solidFill>
                <a:latin typeface="Arial" pitchFamily="34" charset="0"/>
                <a:cs typeface="Arial" pitchFamily="34" charset="0"/>
              </a:rPr>
              <a:t>RoW</a:t>
            </a:r>
          </a:p>
        </cdr:txBody>
      </cdr:sp>
    </cdr:grpSp>
  </cdr:relSizeAnchor>
  <cdr:relSizeAnchor xmlns:cdr="http://schemas.openxmlformats.org/drawingml/2006/chartDrawing">
    <cdr:from>
      <cdr:x>0</cdr:x>
      <cdr:y>0.24807</cdr:y>
    </cdr:from>
    <cdr:to>
      <cdr:x>0.12933</cdr:x>
      <cdr:y>0.29679</cdr:y>
    </cdr:to>
    <cdr:grpSp>
      <cdr:nvGrpSpPr>
        <cdr:cNvPr id="31" name="Group 30"/>
        <cdr:cNvGrpSpPr/>
      </cdr:nvGrpSpPr>
      <cdr:grpSpPr>
        <a:xfrm xmlns:a="http://schemas.openxmlformats.org/drawingml/2006/main">
          <a:off x="0" y="1238142"/>
          <a:ext cx="1051246" cy="243167"/>
          <a:chOff x="0" y="3844826"/>
          <a:chExt cx="929749" cy="203638"/>
        </a:xfrm>
      </cdr:grpSpPr>
      <cdr:sp macro="" textlink="">
        <cdr:nvSpPr>
          <cdr:cNvPr id="29" name="Flowchart: Extract 28"/>
          <cdr:cNvSpPr/>
        </cdr:nvSpPr>
        <cdr:spPr>
          <a:xfrm xmlns:a="http://schemas.openxmlformats.org/drawingml/2006/main" rot="5400000">
            <a:off x="727562" y="3793435"/>
            <a:ext cx="91966" cy="312409"/>
          </a:xfrm>
          <a:prstGeom xmlns:a="http://schemas.openxmlformats.org/drawingml/2006/main" prst="flowChartExtract">
            <a:avLst/>
          </a:prstGeom>
          <a:solidFill xmlns:a="http://schemas.openxmlformats.org/drawingml/2006/main">
            <a:srgbClr val="F79646">
              <a:alpha val="70000"/>
            </a:srgbClr>
          </a:solidFill>
          <a:ln xmlns:a="http://schemas.openxmlformats.org/drawingml/2006/main" w="19050" cap="flat" cmpd="sng" algn="ctr">
            <a:solidFill>
              <a:srgbClr val="F79646">
                <a:lumMod val="75000"/>
                <a:alpha val="7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sp macro="" textlink="">
        <cdr:nvSpPr>
          <cdr:cNvPr id="30" name="TextBox 2"/>
          <cdr:cNvSpPr txBox="1"/>
        </cdr:nvSpPr>
        <cdr:spPr>
          <a:xfrm xmlns:a="http://schemas.openxmlformats.org/drawingml/2006/main">
            <a:off x="0" y="3844826"/>
            <a:ext cx="688426" cy="2036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a:solidFill>
                  <a:srgbClr val="F79646">
                    <a:lumMod val="75000"/>
                  </a:srgbClr>
                </a:solidFill>
                <a:latin typeface="Arial" pitchFamily="34" charset="0"/>
                <a:cs typeface="Arial" pitchFamily="34" charset="0"/>
              </a:rPr>
              <a:t>BRIICS</a:t>
            </a:r>
          </a:p>
        </cdr:txBody>
      </cdr:sp>
    </cdr:grpSp>
  </cdr:relSizeAnchor>
  <cdr:relSizeAnchor xmlns:cdr="http://schemas.openxmlformats.org/drawingml/2006/chartDrawing">
    <cdr:from>
      <cdr:x>0.00234</cdr:x>
      <cdr:y>0.37467</cdr:y>
    </cdr:from>
    <cdr:to>
      <cdr:x>0.13164</cdr:x>
      <cdr:y>0.42338</cdr:y>
    </cdr:to>
    <cdr:grpSp>
      <cdr:nvGrpSpPr>
        <cdr:cNvPr id="35" name="Group 34"/>
        <cdr:cNvGrpSpPr/>
      </cdr:nvGrpSpPr>
      <cdr:grpSpPr>
        <a:xfrm xmlns:a="http://schemas.openxmlformats.org/drawingml/2006/main">
          <a:off x="19020" y="1870015"/>
          <a:ext cx="1051003" cy="243117"/>
          <a:chOff x="16847" y="3596653"/>
          <a:chExt cx="929439" cy="203638"/>
        </a:xfrm>
      </cdr:grpSpPr>
      <cdr:sp macro="" textlink="">
        <cdr:nvSpPr>
          <cdr:cNvPr id="33" name="Flowchart: Extract 32"/>
          <cdr:cNvSpPr/>
        </cdr:nvSpPr>
        <cdr:spPr>
          <a:xfrm xmlns:a="http://schemas.openxmlformats.org/drawingml/2006/main" rot="5400000">
            <a:off x="744099" y="3536675"/>
            <a:ext cx="91966" cy="312409"/>
          </a:xfrm>
          <a:prstGeom xmlns:a="http://schemas.openxmlformats.org/drawingml/2006/main" prst="flowChartExtract">
            <a:avLst/>
          </a:prstGeom>
          <a:solidFill xmlns:a="http://schemas.openxmlformats.org/drawingml/2006/main">
            <a:srgbClr val="92D050">
              <a:alpha val="70000"/>
            </a:srgbClr>
          </a:solidFill>
          <a:ln xmlns:a="http://schemas.openxmlformats.org/drawingml/2006/main" w="19050" cap="flat" cmpd="sng" algn="ctr">
            <a:solidFill>
              <a:srgbClr val="9BBB59">
                <a:lumMod val="75000"/>
                <a:alpha val="7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sp macro="" textlink="">
        <cdr:nvSpPr>
          <cdr:cNvPr id="34" name="TextBox 2"/>
          <cdr:cNvSpPr txBox="1"/>
        </cdr:nvSpPr>
        <cdr:spPr>
          <a:xfrm xmlns:a="http://schemas.openxmlformats.org/drawingml/2006/main">
            <a:off x="16847" y="3596653"/>
            <a:ext cx="678842" cy="2036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a:solidFill>
                  <a:srgbClr val="9BBB59">
                    <a:lumMod val="75000"/>
                  </a:srgbClr>
                </a:solidFill>
                <a:latin typeface="Arial" pitchFamily="34" charset="0"/>
                <a:cs typeface="Arial" pitchFamily="34" charset="0"/>
              </a:rPr>
              <a:t>WORLD</a:t>
            </a:r>
          </a:p>
        </cdr:txBody>
      </cdr:sp>
    </cdr:grpSp>
  </cdr:relSizeAnchor>
  <cdr:relSizeAnchor xmlns:cdr="http://schemas.openxmlformats.org/drawingml/2006/chartDrawing">
    <cdr:from>
      <cdr:x>0.14238</cdr:x>
      <cdr:y>0.85159</cdr:y>
    </cdr:from>
    <cdr:to>
      <cdr:x>0.2448</cdr:x>
      <cdr:y>0.98306</cdr:y>
    </cdr:to>
    <cdr:grpSp>
      <cdr:nvGrpSpPr>
        <cdr:cNvPr id="51" name="Group 13"/>
        <cdr:cNvGrpSpPr/>
      </cdr:nvGrpSpPr>
      <cdr:grpSpPr>
        <a:xfrm xmlns:a="http://schemas.openxmlformats.org/drawingml/2006/main">
          <a:off x="1157322" y="4250371"/>
          <a:ext cx="832511" cy="656180"/>
          <a:chOff x="2169098" y="4486603"/>
          <a:chExt cx="688427" cy="665216"/>
        </a:xfrm>
      </cdr:grpSpPr>
      <cdr:sp macro="" textlink="">
        <cdr:nvSpPr>
          <cdr:cNvPr id="52" name="Flowchart: Extract 11"/>
          <cdr:cNvSpPr/>
        </cdr:nvSpPr>
        <cdr:spPr>
          <a:xfrm xmlns:a="http://schemas.openxmlformats.org/drawingml/2006/main">
            <a:off x="2481754" y="4486603"/>
            <a:ext cx="91966" cy="312409"/>
          </a:xfrm>
          <a:prstGeom xmlns:a="http://schemas.openxmlformats.org/drawingml/2006/main" prst="flowChartExtract">
            <a:avLst/>
          </a:prstGeom>
          <a:solidFill xmlns:a="http://schemas.openxmlformats.org/drawingml/2006/main">
            <a:schemeClr val="accent6">
              <a:alpha val="70000"/>
            </a:schemeClr>
          </a:solidFill>
          <a:ln xmlns:a="http://schemas.openxmlformats.org/drawingml/2006/main" w="19050">
            <a:solidFill>
              <a:schemeClr val="accent6">
                <a:lumMod val="75000"/>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53" name="TextBox 2"/>
          <cdr:cNvSpPr txBox="1"/>
        </cdr:nvSpPr>
        <cdr:spPr>
          <a:xfrm xmlns:a="http://schemas.openxmlformats.org/drawingml/2006/main">
            <a:off x="2169098" y="4948181"/>
            <a:ext cx="688427" cy="2036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solidFill>
                  <a:schemeClr val="accent6">
                    <a:lumMod val="75000"/>
                  </a:schemeClr>
                </a:solidFill>
                <a:latin typeface="Arial" pitchFamily="34" charset="0"/>
                <a:cs typeface="Arial" pitchFamily="34" charset="0"/>
              </a:rPr>
              <a:t>BRIICS</a:t>
            </a:r>
          </a:p>
        </cdr:txBody>
      </cdr:sp>
    </cdr:grpSp>
  </cdr:relSizeAnchor>
  <cdr:relSizeAnchor xmlns:cdr="http://schemas.openxmlformats.org/drawingml/2006/chartDrawing">
    <cdr:from>
      <cdr:x>0.13328</cdr:x>
      <cdr:y>0.56107</cdr:y>
    </cdr:from>
    <cdr:to>
      <cdr:x>0.21327</cdr:x>
      <cdr:y>0.84991</cdr:y>
    </cdr:to>
    <cdr:sp macro="" textlink="">
      <cdr:nvSpPr>
        <cdr:cNvPr id="4" name="Rectangle 3"/>
        <cdr:cNvSpPr/>
      </cdr:nvSpPr>
      <cdr:spPr>
        <a:xfrm xmlns:a="http://schemas.openxmlformats.org/drawingml/2006/main">
          <a:off x="1083317" y="2800350"/>
          <a:ext cx="650233" cy="1441636"/>
        </a:xfrm>
        <a:prstGeom xmlns:a="http://schemas.openxmlformats.org/drawingml/2006/main" prst="rect">
          <a:avLst/>
        </a:prstGeom>
        <a:solidFill xmlns:a="http://schemas.openxmlformats.org/drawingml/2006/main">
          <a:srgbClr val="0066FF">
            <a:alpha val="65882"/>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sz="1100"/>
        </a:p>
      </cdr:txBody>
    </cdr:sp>
  </cdr:relSizeAnchor>
  <cdr:relSizeAnchor xmlns:cdr="http://schemas.openxmlformats.org/drawingml/2006/chartDrawing">
    <cdr:from>
      <cdr:x>0.40314</cdr:x>
      <cdr:y>0.12963</cdr:y>
    </cdr:from>
    <cdr:to>
      <cdr:x>0.66166</cdr:x>
      <cdr:y>0.29948</cdr:y>
    </cdr:to>
    <cdr:sp macro="" textlink="">
      <cdr:nvSpPr>
        <cdr:cNvPr id="32" name="TextBox 8"/>
        <cdr:cNvSpPr txBox="1"/>
      </cdr:nvSpPr>
      <cdr:spPr>
        <a:xfrm xmlns:a="http://schemas.openxmlformats.org/drawingml/2006/main">
          <a:off x="2711897" y="652275"/>
          <a:ext cx="1739030" cy="854672"/>
        </a:xfrm>
        <a:prstGeom xmlns:a="http://schemas.openxmlformats.org/drawingml/2006/main" prst="rect">
          <a:avLst/>
        </a:prstGeom>
        <a:solidFill xmlns:a="http://schemas.openxmlformats.org/drawingml/2006/main">
          <a:schemeClr val="bg2">
            <a:lumMod val="75000"/>
          </a:schemeClr>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n-US" sz="2400" b="1" cap="none" spc="0">
              <a:ln w="12700">
                <a:solidFill>
                  <a:schemeClr val="accent3">
                    <a:lumMod val="7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cs typeface="Arial" pitchFamily="34" charset="0"/>
            </a:rPr>
            <a:t>2010</a:t>
          </a:r>
        </a:p>
      </cdr:txBody>
    </cdr:sp>
  </cdr:relSizeAnchor>
</c:userShapes>
</file>

<file path=ppt/drawings/drawing2.xml><?xml version="1.0" encoding="utf-8"?>
<c:userShapes xmlns:c="http://schemas.openxmlformats.org/drawingml/2006/chart">
  <cdr:relSizeAnchor xmlns:cdr="http://schemas.openxmlformats.org/drawingml/2006/chartDrawing">
    <cdr:from>
      <cdr:x>0.25666</cdr:x>
      <cdr:y>0.84968</cdr:y>
    </cdr:from>
    <cdr:to>
      <cdr:x>0.36768</cdr:x>
      <cdr:y>0.95743</cdr:y>
    </cdr:to>
    <cdr:grpSp>
      <cdr:nvGrpSpPr>
        <cdr:cNvPr id="15" name="Group 14"/>
        <cdr:cNvGrpSpPr/>
      </cdr:nvGrpSpPr>
      <cdr:grpSpPr>
        <a:xfrm xmlns:a="http://schemas.openxmlformats.org/drawingml/2006/main">
          <a:off x="2086236" y="4240838"/>
          <a:ext cx="902415" cy="537791"/>
          <a:chOff x="-57806" y="0"/>
          <a:chExt cx="746233" cy="545226"/>
        </a:xfrm>
      </cdr:grpSpPr>
      <cdr:sp macro="" textlink="">
        <cdr:nvSpPr>
          <cdr:cNvPr id="16" name="Flowchart: Extract 15"/>
          <cdr:cNvSpPr/>
        </cdr:nvSpPr>
        <cdr:spPr>
          <a:xfrm xmlns:a="http://schemas.openxmlformats.org/drawingml/2006/main">
            <a:off x="281151" y="0"/>
            <a:ext cx="91966" cy="312409"/>
          </a:xfrm>
          <a:prstGeom xmlns:a="http://schemas.openxmlformats.org/drawingml/2006/main" prst="flowChartExtract">
            <a:avLst/>
          </a:prstGeom>
          <a:solidFill xmlns:a="http://schemas.openxmlformats.org/drawingml/2006/main">
            <a:srgbClr val="92D050">
              <a:alpha val="70000"/>
            </a:srgbClr>
          </a:solidFill>
          <a:ln xmlns:a="http://schemas.openxmlformats.org/drawingml/2006/main" w="19050">
            <a:solidFill>
              <a:schemeClr val="accent3">
                <a:lumMod val="75000"/>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17" name="TextBox 2"/>
          <cdr:cNvSpPr txBox="1"/>
        </cdr:nvSpPr>
        <cdr:spPr>
          <a:xfrm xmlns:a="http://schemas.openxmlformats.org/drawingml/2006/main">
            <a:off x="-57806" y="341588"/>
            <a:ext cx="746233" cy="2036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solidFill>
                  <a:schemeClr val="accent3">
                    <a:lumMod val="75000"/>
                  </a:schemeClr>
                </a:solidFill>
                <a:latin typeface="Arial" pitchFamily="34" charset="0"/>
                <a:cs typeface="Arial" pitchFamily="34" charset="0"/>
              </a:rPr>
              <a:t>WORLD</a:t>
            </a:r>
          </a:p>
        </cdr:txBody>
      </cdr:sp>
    </cdr:grpSp>
  </cdr:relSizeAnchor>
  <cdr:relSizeAnchor xmlns:cdr="http://schemas.openxmlformats.org/drawingml/2006/chartDrawing">
    <cdr:from>
      <cdr:x>0.13328</cdr:x>
      <cdr:y>0.49809</cdr:y>
    </cdr:from>
    <cdr:to>
      <cdr:x>0.40545</cdr:x>
      <cdr:y>0.84991</cdr:y>
    </cdr:to>
    <cdr:sp macro="" textlink="">
      <cdr:nvSpPr>
        <cdr:cNvPr id="5" name="Rectangle 4"/>
        <cdr:cNvSpPr/>
      </cdr:nvSpPr>
      <cdr:spPr>
        <a:xfrm xmlns:a="http://schemas.openxmlformats.org/drawingml/2006/main">
          <a:off x="1083354" y="2486025"/>
          <a:ext cx="2212296" cy="1755961"/>
        </a:xfrm>
        <a:prstGeom xmlns:a="http://schemas.openxmlformats.org/drawingml/2006/main" prst="rect">
          <a:avLst/>
        </a:prstGeom>
        <a:solidFill xmlns:a="http://schemas.openxmlformats.org/drawingml/2006/main">
          <a:srgbClr val="009900">
            <a:alpha val="70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0.00889</cdr:x>
      <cdr:y>0</cdr:y>
    </cdr:from>
    <cdr:to>
      <cdr:x>0.266</cdr:x>
      <cdr:y>0.09465</cdr:y>
    </cdr:to>
    <cdr:sp macro="" textlink="">
      <cdr:nvSpPr>
        <cdr:cNvPr id="2" name="TextBox 1"/>
        <cdr:cNvSpPr txBox="1"/>
      </cdr:nvSpPr>
      <cdr:spPr>
        <a:xfrm xmlns:a="http://schemas.openxmlformats.org/drawingml/2006/main">
          <a:off x="72298" y="0"/>
          <a:ext cx="2089877" cy="47238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a:latin typeface="Arial" pitchFamily="34" charset="0"/>
              <a:cs typeface="Arial" pitchFamily="34" charset="0"/>
            </a:rPr>
            <a:t>Emissions intensity</a:t>
          </a:r>
        </a:p>
        <a:p xmlns:a="http://schemas.openxmlformats.org/drawingml/2006/main">
          <a:pPr algn="ctr"/>
          <a:r>
            <a:rPr lang="en-US" sz="1100" b="1">
              <a:latin typeface="Arial" pitchFamily="34" charset="0"/>
              <a:cs typeface="Arial" pitchFamily="34" charset="0"/>
            </a:rPr>
            <a:t> (kg CO</a:t>
          </a:r>
          <a:r>
            <a:rPr lang="en-US" sz="1100" b="1" baseline="-25000">
              <a:latin typeface="Arial" pitchFamily="34" charset="0"/>
              <a:cs typeface="Arial" pitchFamily="34" charset="0"/>
            </a:rPr>
            <a:t>2</a:t>
          </a:r>
          <a:r>
            <a:rPr lang="en-US" sz="1100" b="1">
              <a:latin typeface="Arial" pitchFamily="34" charset="0"/>
              <a:cs typeface="Arial" pitchFamily="34" charset="0"/>
            </a:rPr>
            <a:t>e / 2010</a:t>
          </a:r>
          <a:r>
            <a:rPr lang="en-US" sz="1100" b="1" baseline="0">
              <a:latin typeface="Arial" pitchFamily="34" charset="0"/>
              <a:cs typeface="Arial" pitchFamily="34" charset="0"/>
            </a:rPr>
            <a:t> USD PPP)</a:t>
          </a:r>
          <a:endParaRPr lang="en-US" sz="1100" b="1">
            <a:latin typeface="Arial" pitchFamily="34" charset="0"/>
            <a:cs typeface="Arial" pitchFamily="34" charset="0"/>
          </a:endParaRPr>
        </a:p>
      </cdr:txBody>
    </cdr:sp>
  </cdr:relSizeAnchor>
  <cdr:relSizeAnchor xmlns:cdr="http://schemas.openxmlformats.org/drawingml/2006/chartDrawing">
    <cdr:from>
      <cdr:x>0.13328</cdr:x>
      <cdr:y>0.47137</cdr:y>
    </cdr:from>
    <cdr:to>
      <cdr:x>0.22733</cdr:x>
      <cdr:y>0.84991</cdr:y>
    </cdr:to>
    <cdr:sp macro="" textlink="">
      <cdr:nvSpPr>
        <cdr:cNvPr id="3" name="Rectangle 2"/>
        <cdr:cNvSpPr/>
      </cdr:nvSpPr>
      <cdr:spPr>
        <a:xfrm xmlns:a="http://schemas.openxmlformats.org/drawingml/2006/main">
          <a:off x="1083354" y="2352674"/>
          <a:ext cx="764496" cy="1889311"/>
        </a:xfrm>
        <a:prstGeom xmlns:a="http://schemas.openxmlformats.org/drawingml/2006/main" prst="rect">
          <a:avLst/>
        </a:prstGeom>
        <a:solidFill xmlns:a="http://schemas.openxmlformats.org/drawingml/2006/main">
          <a:srgbClr val="FF3300">
            <a:alpha val="60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0.13328</cdr:x>
      <cdr:y>0.33015</cdr:y>
    </cdr:from>
    <cdr:to>
      <cdr:x>0.18515</cdr:x>
      <cdr:y>0.84991</cdr:y>
    </cdr:to>
    <cdr:sp macro="" textlink="">
      <cdr:nvSpPr>
        <cdr:cNvPr id="6" name="Rectangle 5"/>
        <cdr:cNvSpPr/>
      </cdr:nvSpPr>
      <cdr:spPr>
        <a:xfrm xmlns:a="http://schemas.openxmlformats.org/drawingml/2006/main">
          <a:off x="1083354" y="1647824"/>
          <a:ext cx="421596" cy="2594161"/>
        </a:xfrm>
        <a:prstGeom xmlns:a="http://schemas.openxmlformats.org/drawingml/2006/main" prst="rect">
          <a:avLst/>
        </a:prstGeom>
        <a:solidFill xmlns:a="http://schemas.openxmlformats.org/drawingml/2006/main">
          <a:srgbClr val="FFFF00">
            <a:alpha val="50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0.1025</cdr:x>
      <cdr:y>0.852</cdr:y>
    </cdr:from>
    <cdr:to>
      <cdr:x>0.1885</cdr:x>
      <cdr:y>0.96207</cdr:y>
    </cdr:to>
    <cdr:grpSp>
      <cdr:nvGrpSpPr>
        <cdr:cNvPr id="66" name="Group 65"/>
        <cdr:cNvGrpSpPr/>
      </cdr:nvGrpSpPr>
      <cdr:grpSpPr>
        <a:xfrm xmlns:a="http://schemas.openxmlformats.org/drawingml/2006/main">
          <a:off x="833161" y="4252417"/>
          <a:ext cx="699043" cy="549371"/>
          <a:chOff x="1967569" y="4123524"/>
          <a:chExt cx="572346" cy="532701"/>
        </a:xfrm>
      </cdr:grpSpPr>
      <cdr:sp macro="" textlink="">
        <cdr:nvSpPr>
          <cdr:cNvPr id="8" name="Flowchart: Extract 7"/>
          <cdr:cNvSpPr/>
        </cdr:nvSpPr>
        <cdr:spPr>
          <a:xfrm xmlns:a="http://schemas.openxmlformats.org/drawingml/2006/main">
            <a:off x="2359743" y="4123524"/>
            <a:ext cx="91055" cy="298812"/>
          </a:xfrm>
          <a:prstGeom xmlns:a="http://schemas.openxmlformats.org/drawingml/2006/main" prst="flowChartExtract">
            <a:avLst/>
          </a:prstGeom>
          <a:solidFill xmlns:a="http://schemas.openxmlformats.org/drawingml/2006/main">
            <a:srgbClr val="FFFF00">
              <a:alpha val="70000"/>
            </a:srgbClr>
          </a:solidFill>
          <a:ln xmlns:a="http://schemas.openxmlformats.org/drawingml/2006/main" w="19050">
            <a:solidFill>
              <a:srgbClr val="FFC000">
                <a:alpha val="7000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9" name="TextBox 8"/>
          <cdr:cNvSpPr txBox="1"/>
        </cdr:nvSpPr>
        <cdr:spPr>
          <a:xfrm xmlns:a="http://schemas.openxmlformats.org/drawingml/2006/main">
            <a:off x="1967569" y="4461451"/>
            <a:ext cx="572346" cy="19477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a:solidFill>
                  <a:srgbClr val="FF9900"/>
                </a:solidFill>
                <a:latin typeface="Arial" pitchFamily="34" charset="0"/>
                <a:cs typeface="Arial" pitchFamily="34" charset="0"/>
              </a:rPr>
              <a:t>RoW</a:t>
            </a:r>
          </a:p>
        </cdr:txBody>
      </cdr:sp>
    </cdr:grpSp>
  </cdr:relSizeAnchor>
  <cdr:relSizeAnchor xmlns:cdr="http://schemas.openxmlformats.org/drawingml/2006/chartDrawing">
    <cdr:from>
      <cdr:x>0.171</cdr:x>
      <cdr:y>0.8535</cdr:y>
    </cdr:from>
    <cdr:to>
      <cdr:x>0.27343</cdr:x>
      <cdr:y>0.95552</cdr:y>
    </cdr:to>
    <cdr:grpSp>
      <cdr:nvGrpSpPr>
        <cdr:cNvPr id="19" name="Group 18"/>
        <cdr:cNvGrpSpPr/>
      </cdr:nvGrpSpPr>
      <cdr:grpSpPr>
        <a:xfrm xmlns:a="http://schemas.openxmlformats.org/drawingml/2006/main">
          <a:off x="1389957" y="4259904"/>
          <a:ext cx="832592" cy="509192"/>
          <a:chOff x="989525" y="4425446"/>
          <a:chExt cx="686812" cy="509219"/>
        </a:xfrm>
      </cdr:grpSpPr>
      <cdr:sp macro="" textlink="">
        <cdr:nvSpPr>
          <cdr:cNvPr id="10" name="Flowchart: Extract 9"/>
          <cdr:cNvSpPr/>
        </cdr:nvSpPr>
        <cdr:spPr>
          <a:xfrm xmlns:a="http://schemas.openxmlformats.org/drawingml/2006/main">
            <a:off x="1225516" y="4425446"/>
            <a:ext cx="91750" cy="308151"/>
          </a:xfrm>
          <a:prstGeom xmlns:a="http://schemas.openxmlformats.org/drawingml/2006/main" prst="flowChartExtract">
            <a:avLst/>
          </a:prstGeom>
          <a:solidFill xmlns:a="http://schemas.openxmlformats.org/drawingml/2006/main">
            <a:schemeClr val="tx2">
              <a:lumMod val="60000"/>
              <a:lumOff val="40000"/>
              <a:alpha val="70000"/>
            </a:schemeClr>
          </a:solidFill>
          <a:ln xmlns:a="http://schemas.openxmlformats.org/drawingml/2006/main" w="19050">
            <a:solidFill>
              <a:schemeClr val="tx2">
                <a:lumMod val="60000"/>
                <a:lumOff val="40000"/>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11" name="TextBox 2"/>
          <cdr:cNvSpPr txBox="1"/>
        </cdr:nvSpPr>
        <cdr:spPr>
          <a:xfrm xmlns:a="http://schemas.openxmlformats.org/drawingml/2006/main">
            <a:off x="989525" y="4733803"/>
            <a:ext cx="686812" cy="2008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solidFill>
                  <a:schemeClr val="accent1"/>
                </a:solidFill>
                <a:latin typeface="Arial" pitchFamily="34" charset="0"/>
                <a:cs typeface="Arial" pitchFamily="34" charset="0"/>
              </a:rPr>
              <a:t>OECD</a:t>
            </a:r>
          </a:p>
        </cdr:txBody>
      </cdr:sp>
    </cdr:grpSp>
  </cdr:relSizeAnchor>
  <cdr:relSizeAnchor xmlns:cdr="http://schemas.openxmlformats.org/drawingml/2006/chartDrawing">
    <cdr:from>
      <cdr:x>0</cdr:x>
      <cdr:y>0.53931</cdr:y>
    </cdr:from>
    <cdr:to>
      <cdr:x>0.13478</cdr:x>
      <cdr:y>0.58844</cdr:y>
    </cdr:to>
    <cdr:grpSp>
      <cdr:nvGrpSpPr>
        <cdr:cNvPr id="23" name="Group 22"/>
        <cdr:cNvGrpSpPr/>
      </cdr:nvGrpSpPr>
      <cdr:grpSpPr>
        <a:xfrm xmlns:a="http://schemas.openxmlformats.org/drawingml/2006/main">
          <a:off x="0" y="2691750"/>
          <a:ext cx="1095546" cy="245213"/>
          <a:chOff x="0" y="2422907"/>
          <a:chExt cx="963856" cy="200862"/>
        </a:xfrm>
      </cdr:grpSpPr>
      <cdr:sp macro="" textlink="">
        <cdr:nvSpPr>
          <cdr:cNvPr id="21" name="Flowchart: Extract 20"/>
          <cdr:cNvSpPr/>
        </cdr:nvSpPr>
        <cdr:spPr>
          <a:xfrm xmlns:a="http://schemas.openxmlformats.org/drawingml/2006/main" rot="5400000">
            <a:off x="763906" y="2362201"/>
            <a:ext cx="91750" cy="308151"/>
          </a:xfrm>
          <a:prstGeom xmlns:a="http://schemas.openxmlformats.org/drawingml/2006/main" prst="flowChartExtract">
            <a:avLst/>
          </a:prstGeom>
          <a:solidFill xmlns:a="http://schemas.openxmlformats.org/drawingml/2006/main">
            <a:schemeClr val="tx2">
              <a:lumMod val="60000"/>
              <a:lumOff val="40000"/>
              <a:alpha val="70000"/>
            </a:schemeClr>
          </a:solidFill>
          <a:ln xmlns:a="http://schemas.openxmlformats.org/drawingml/2006/main" w="19050">
            <a:solidFill>
              <a:schemeClr val="tx2">
                <a:lumMod val="60000"/>
                <a:lumOff val="40000"/>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22" name="TextBox 2"/>
          <cdr:cNvSpPr txBox="1"/>
        </cdr:nvSpPr>
        <cdr:spPr>
          <a:xfrm xmlns:a="http://schemas.openxmlformats.org/drawingml/2006/main">
            <a:off x="0" y="2422907"/>
            <a:ext cx="686812" cy="2008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solidFill>
                  <a:schemeClr val="accent1"/>
                </a:solidFill>
                <a:latin typeface="Arial" pitchFamily="34" charset="0"/>
                <a:cs typeface="Arial" pitchFamily="34" charset="0"/>
              </a:rPr>
              <a:t>OECD</a:t>
            </a:r>
          </a:p>
        </cdr:txBody>
      </cdr:sp>
    </cdr:grpSp>
  </cdr:relSizeAnchor>
  <cdr:relSizeAnchor xmlns:cdr="http://schemas.openxmlformats.org/drawingml/2006/chartDrawing">
    <cdr:from>
      <cdr:x>0.0073</cdr:x>
      <cdr:y>0.12311</cdr:y>
    </cdr:from>
    <cdr:to>
      <cdr:x>0.13063</cdr:x>
      <cdr:y>0.17115</cdr:y>
    </cdr:to>
    <cdr:grpSp>
      <cdr:nvGrpSpPr>
        <cdr:cNvPr id="27" name="Group 26"/>
        <cdr:cNvGrpSpPr/>
      </cdr:nvGrpSpPr>
      <cdr:grpSpPr>
        <a:xfrm xmlns:a="http://schemas.openxmlformats.org/drawingml/2006/main">
          <a:off x="59337" y="614454"/>
          <a:ext cx="1002476" cy="239773"/>
          <a:chOff x="91108" y="3981280"/>
          <a:chExt cx="886597" cy="200862"/>
        </a:xfrm>
      </cdr:grpSpPr>
      <cdr:sp macro="" textlink="">
        <cdr:nvSpPr>
          <cdr:cNvPr id="25" name="Flowchart: Extract 24"/>
          <cdr:cNvSpPr/>
        </cdr:nvSpPr>
        <cdr:spPr>
          <a:xfrm xmlns:a="http://schemas.openxmlformats.org/drawingml/2006/main" rot="5400000">
            <a:off x="777755" y="3917674"/>
            <a:ext cx="91749" cy="308151"/>
          </a:xfrm>
          <a:prstGeom xmlns:a="http://schemas.openxmlformats.org/drawingml/2006/main" prst="flowChartExtract">
            <a:avLst/>
          </a:prstGeom>
          <a:solidFill xmlns:a="http://schemas.openxmlformats.org/drawingml/2006/main">
            <a:srgbClr val="FFFF00">
              <a:alpha val="70000"/>
            </a:srgbClr>
          </a:solidFill>
          <a:ln xmlns:a="http://schemas.openxmlformats.org/drawingml/2006/main" w="19050" cap="flat" cmpd="sng" algn="ctr">
            <a:solidFill>
              <a:srgbClr val="FFC000">
                <a:alpha val="7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sp macro="" textlink="">
        <cdr:nvSpPr>
          <cdr:cNvPr id="26" name="TextBox 3"/>
          <cdr:cNvSpPr txBox="1"/>
        </cdr:nvSpPr>
        <cdr:spPr>
          <a:xfrm xmlns:a="http://schemas.openxmlformats.org/drawingml/2006/main">
            <a:off x="91108" y="3981280"/>
            <a:ext cx="576713" cy="2008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dirty="0" err="1">
                <a:solidFill>
                  <a:srgbClr val="FF9900"/>
                </a:solidFill>
                <a:latin typeface="Arial" pitchFamily="34" charset="0"/>
                <a:cs typeface="Arial" pitchFamily="34" charset="0"/>
              </a:rPr>
              <a:t>RoW</a:t>
            </a:r>
            <a:endParaRPr lang="en-US" sz="1100" b="1" dirty="0">
              <a:solidFill>
                <a:srgbClr val="FF9900"/>
              </a:solidFill>
              <a:latin typeface="Arial" pitchFamily="34" charset="0"/>
              <a:cs typeface="Arial" pitchFamily="34" charset="0"/>
            </a:endParaRPr>
          </a:p>
        </cdr:txBody>
      </cdr:sp>
    </cdr:grpSp>
  </cdr:relSizeAnchor>
  <cdr:relSizeAnchor xmlns:cdr="http://schemas.openxmlformats.org/drawingml/2006/chartDrawing">
    <cdr:from>
      <cdr:x>0</cdr:x>
      <cdr:y>0.24365</cdr:y>
    </cdr:from>
    <cdr:to>
      <cdr:x>0.12933</cdr:x>
      <cdr:y>0.29237</cdr:y>
    </cdr:to>
    <cdr:grpSp>
      <cdr:nvGrpSpPr>
        <cdr:cNvPr id="31" name="Group 30"/>
        <cdr:cNvGrpSpPr/>
      </cdr:nvGrpSpPr>
      <cdr:grpSpPr>
        <a:xfrm xmlns:a="http://schemas.openxmlformats.org/drawingml/2006/main">
          <a:off x="0" y="1216082"/>
          <a:ext cx="1051246" cy="243166"/>
          <a:chOff x="0" y="3844826"/>
          <a:chExt cx="929749" cy="203638"/>
        </a:xfrm>
      </cdr:grpSpPr>
      <cdr:sp macro="" textlink="">
        <cdr:nvSpPr>
          <cdr:cNvPr id="29" name="Flowchart: Extract 28"/>
          <cdr:cNvSpPr/>
        </cdr:nvSpPr>
        <cdr:spPr>
          <a:xfrm xmlns:a="http://schemas.openxmlformats.org/drawingml/2006/main" rot="5400000">
            <a:off x="727562" y="3793435"/>
            <a:ext cx="91966" cy="312409"/>
          </a:xfrm>
          <a:prstGeom xmlns:a="http://schemas.openxmlformats.org/drawingml/2006/main" prst="flowChartExtract">
            <a:avLst/>
          </a:prstGeom>
          <a:solidFill xmlns:a="http://schemas.openxmlformats.org/drawingml/2006/main">
            <a:srgbClr val="F79646">
              <a:alpha val="70000"/>
            </a:srgbClr>
          </a:solidFill>
          <a:ln xmlns:a="http://schemas.openxmlformats.org/drawingml/2006/main" w="19050" cap="flat" cmpd="sng" algn="ctr">
            <a:solidFill>
              <a:srgbClr val="F79646">
                <a:lumMod val="75000"/>
                <a:alpha val="7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sp macro="" textlink="">
        <cdr:nvSpPr>
          <cdr:cNvPr id="30" name="TextBox 2"/>
          <cdr:cNvSpPr txBox="1"/>
        </cdr:nvSpPr>
        <cdr:spPr>
          <a:xfrm xmlns:a="http://schemas.openxmlformats.org/drawingml/2006/main">
            <a:off x="0" y="3844826"/>
            <a:ext cx="688426" cy="2036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dirty="0">
                <a:solidFill>
                  <a:srgbClr val="F79646">
                    <a:lumMod val="75000"/>
                  </a:srgbClr>
                </a:solidFill>
                <a:latin typeface="Arial" pitchFamily="34" charset="0"/>
                <a:cs typeface="Arial" pitchFamily="34" charset="0"/>
              </a:rPr>
              <a:t>BRIICS</a:t>
            </a:r>
          </a:p>
        </cdr:txBody>
      </cdr:sp>
    </cdr:grpSp>
  </cdr:relSizeAnchor>
  <cdr:relSizeAnchor xmlns:cdr="http://schemas.openxmlformats.org/drawingml/2006/chartDrawing">
    <cdr:from>
      <cdr:x>0.00234</cdr:x>
      <cdr:y>0.37467</cdr:y>
    </cdr:from>
    <cdr:to>
      <cdr:x>0.13164</cdr:x>
      <cdr:y>0.42338</cdr:y>
    </cdr:to>
    <cdr:grpSp>
      <cdr:nvGrpSpPr>
        <cdr:cNvPr id="35" name="Group 34"/>
        <cdr:cNvGrpSpPr/>
      </cdr:nvGrpSpPr>
      <cdr:grpSpPr>
        <a:xfrm xmlns:a="http://schemas.openxmlformats.org/drawingml/2006/main">
          <a:off x="19020" y="1870015"/>
          <a:ext cx="1051003" cy="243117"/>
          <a:chOff x="16847" y="3596653"/>
          <a:chExt cx="929439" cy="203638"/>
        </a:xfrm>
      </cdr:grpSpPr>
      <cdr:sp macro="" textlink="">
        <cdr:nvSpPr>
          <cdr:cNvPr id="33" name="Flowchart: Extract 32"/>
          <cdr:cNvSpPr/>
        </cdr:nvSpPr>
        <cdr:spPr>
          <a:xfrm xmlns:a="http://schemas.openxmlformats.org/drawingml/2006/main" rot="5400000">
            <a:off x="744099" y="3536675"/>
            <a:ext cx="91966" cy="312409"/>
          </a:xfrm>
          <a:prstGeom xmlns:a="http://schemas.openxmlformats.org/drawingml/2006/main" prst="flowChartExtract">
            <a:avLst/>
          </a:prstGeom>
          <a:solidFill xmlns:a="http://schemas.openxmlformats.org/drawingml/2006/main">
            <a:srgbClr val="92D050">
              <a:alpha val="70000"/>
            </a:srgbClr>
          </a:solidFill>
          <a:ln xmlns:a="http://schemas.openxmlformats.org/drawingml/2006/main" w="19050" cap="flat" cmpd="sng" algn="ctr">
            <a:solidFill>
              <a:srgbClr val="9BBB59">
                <a:lumMod val="75000"/>
                <a:alpha val="7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sp macro="" textlink="">
        <cdr:nvSpPr>
          <cdr:cNvPr id="34" name="TextBox 2"/>
          <cdr:cNvSpPr txBox="1"/>
        </cdr:nvSpPr>
        <cdr:spPr>
          <a:xfrm xmlns:a="http://schemas.openxmlformats.org/drawingml/2006/main">
            <a:off x="16847" y="3596653"/>
            <a:ext cx="678842" cy="2036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a:solidFill>
                  <a:srgbClr val="9BBB59">
                    <a:lumMod val="75000"/>
                  </a:srgbClr>
                </a:solidFill>
                <a:latin typeface="Arial" pitchFamily="34" charset="0"/>
                <a:cs typeface="Arial" pitchFamily="34" charset="0"/>
              </a:rPr>
              <a:t>WORLD</a:t>
            </a:r>
          </a:p>
        </cdr:txBody>
      </cdr:sp>
    </cdr:grpSp>
  </cdr:relSizeAnchor>
  <cdr:relSizeAnchor xmlns:cdr="http://schemas.openxmlformats.org/drawingml/2006/chartDrawing">
    <cdr:from>
      <cdr:x>0.14238</cdr:x>
      <cdr:y>0.85159</cdr:y>
    </cdr:from>
    <cdr:to>
      <cdr:x>0.2448</cdr:x>
      <cdr:y>0.98306</cdr:y>
    </cdr:to>
    <cdr:grpSp>
      <cdr:nvGrpSpPr>
        <cdr:cNvPr id="51" name="Group 13"/>
        <cdr:cNvGrpSpPr/>
      </cdr:nvGrpSpPr>
      <cdr:grpSpPr>
        <a:xfrm xmlns:a="http://schemas.openxmlformats.org/drawingml/2006/main">
          <a:off x="1157322" y="4250371"/>
          <a:ext cx="832511" cy="656180"/>
          <a:chOff x="2169098" y="4486603"/>
          <a:chExt cx="688427" cy="665216"/>
        </a:xfrm>
      </cdr:grpSpPr>
      <cdr:sp macro="" textlink="">
        <cdr:nvSpPr>
          <cdr:cNvPr id="52" name="Flowchart: Extract 11"/>
          <cdr:cNvSpPr/>
        </cdr:nvSpPr>
        <cdr:spPr>
          <a:xfrm xmlns:a="http://schemas.openxmlformats.org/drawingml/2006/main">
            <a:off x="2481754" y="4486603"/>
            <a:ext cx="91966" cy="312409"/>
          </a:xfrm>
          <a:prstGeom xmlns:a="http://schemas.openxmlformats.org/drawingml/2006/main" prst="flowChartExtract">
            <a:avLst/>
          </a:prstGeom>
          <a:solidFill xmlns:a="http://schemas.openxmlformats.org/drawingml/2006/main">
            <a:schemeClr val="accent6">
              <a:alpha val="70000"/>
            </a:schemeClr>
          </a:solidFill>
          <a:ln xmlns:a="http://schemas.openxmlformats.org/drawingml/2006/main" w="19050">
            <a:solidFill>
              <a:schemeClr val="accent6">
                <a:lumMod val="75000"/>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53" name="TextBox 2"/>
          <cdr:cNvSpPr txBox="1"/>
        </cdr:nvSpPr>
        <cdr:spPr>
          <a:xfrm xmlns:a="http://schemas.openxmlformats.org/drawingml/2006/main">
            <a:off x="2169098" y="4948181"/>
            <a:ext cx="688427" cy="2036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solidFill>
                  <a:schemeClr val="accent6">
                    <a:lumMod val="75000"/>
                  </a:schemeClr>
                </a:solidFill>
                <a:latin typeface="Arial" pitchFamily="34" charset="0"/>
                <a:cs typeface="Arial" pitchFamily="34" charset="0"/>
              </a:rPr>
              <a:t>BRIICS</a:t>
            </a:r>
          </a:p>
        </cdr:txBody>
      </cdr:sp>
    </cdr:grpSp>
  </cdr:relSizeAnchor>
  <cdr:relSizeAnchor xmlns:cdr="http://schemas.openxmlformats.org/drawingml/2006/chartDrawing">
    <cdr:from>
      <cdr:x>0.13328</cdr:x>
      <cdr:y>0.61069</cdr:y>
    </cdr:from>
    <cdr:to>
      <cdr:x>0.24843</cdr:x>
      <cdr:y>0.84991</cdr:y>
    </cdr:to>
    <cdr:sp macro="" textlink="">
      <cdr:nvSpPr>
        <cdr:cNvPr id="4" name="Rectangle 3"/>
        <cdr:cNvSpPr/>
      </cdr:nvSpPr>
      <cdr:spPr>
        <a:xfrm xmlns:a="http://schemas.openxmlformats.org/drawingml/2006/main">
          <a:off x="1083354" y="3048000"/>
          <a:ext cx="935946" cy="1193986"/>
        </a:xfrm>
        <a:prstGeom xmlns:a="http://schemas.openxmlformats.org/drawingml/2006/main" prst="rect">
          <a:avLst/>
        </a:prstGeom>
        <a:solidFill xmlns:a="http://schemas.openxmlformats.org/drawingml/2006/main">
          <a:srgbClr val="0066FF">
            <a:alpha val="65882"/>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sz="1100"/>
        </a:p>
      </cdr:txBody>
    </cdr:sp>
  </cdr:relSizeAnchor>
  <cdr:relSizeAnchor xmlns:cdr="http://schemas.openxmlformats.org/drawingml/2006/chartDrawing">
    <cdr:from>
      <cdr:x>0.40314</cdr:x>
      <cdr:y>0.12963</cdr:y>
    </cdr:from>
    <cdr:to>
      <cdr:x>0.66166</cdr:x>
      <cdr:y>0.29948</cdr:y>
    </cdr:to>
    <cdr:sp macro="" textlink="">
      <cdr:nvSpPr>
        <cdr:cNvPr id="32" name="TextBox 8"/>
        <cdr:cNvSpPr txBox="1"/>
      </cdr:nvSpPr>
      <cdr:spPr>
        <a:xfrm xmlns:a="http://schemas.openxmlformats.org/drawingml/2006/main">
          <a:off x="2711897" y="652275"/>
          <a:ext cx="1739030" cy="854672"/>
        </a:xfrm>
        <a:prstGeom xmlns:a="http://schemas.openxmlformats.org/drawingml/2006/main" prst="rect">
          <a:avLst/>
        </a:prstGeom>
        <a:solidFill xmlns:a="http://schemas.openxmlformats.org/drawingml/2006/main">
          <a:schemeClr val="bg2">
            <a:lumMod val="75000"/>
          </a:schemeClr>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n-US" sz="2400" b="1" cap="none" spc="0">
              <a:ln w="12700">
                <a:solidFill>
                  <a:schemeClr val="accent3">
                    <a:lumMod val="7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cs typeface="Arial" pitchFamily="34" charset="0"/>
            </a:rPr>
            <a:t>2020</a:t>
          </a:r>
        </a:p>
      </cdr:txBody>
    </cdr:sp>
  </cdr:relSizeAnchor>
  <cdr:relSizeAnchor xmlns:cdr="http://schemas.openxmlformats.org/drawingml/2006/chartDrawing">
    <cdr:from>
      <cdr:x>0.13345</cdr:x>
      <cdr:y>0.39582</cdr:y>
    </cdr:from>
    <cdr:to>
      <cdr:x>0.31539</cdr:x>
      <cdr:y>0.84878</cdr:y>
    </cdr:to>
    <cdr:sp macro="" textlink="">
      <cdr:nvSpPr>
        <cdr:cNvPr id="36" name="Rectangle 35"/>
        <cdr:cNvSpPr/>
      </cdr:nvSpPr>
      <cdr:spPr>
        <a:xfrm xmlns:a="http://schemas.openxmlformats.org/drawingml/2006/main">
          <a:off x="1082382" y="1966864"/>
          <a:ext cx="1475682" cy="2250813"/>
        </a:xfrm>
        <a:prstGeom xmlns:a="http://schemas.openxmlformats.org/drawingml/2006/main" prst="rect">
          <a:avLst/>
        </a:prstGeom>
        <a:noFill xmlns:a="http://schemas.openxmlformats.org/drawingml/2006/main"/>
        <a:ln xmlns:a="http://schemas.openxmlformats.org/drawingml/2006/main" w="12700" cap="flat" cmpd="sng" algn="ctr">
          <a:solidFill>
            <a:schemeClr val="bg2">
              <a:lumMod val="50000"/>
            </a:schemeClr>
          </a:solidFill>
          <a:prstDash val="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0.13345</cdr:x>
      <cdr:y>0.26986</cdr:y>
    </cdr:from>
    <cdr:to>
      <cdr:x>0.19704</cdr:x>
      <cdr:y>0.84878</cdr:y>
    </cdr:to>
    <cdr:sp macro="" textlink="">
      <cdr:nvSpPr>
        <cdr:cNvPr id="37" name="Rectangle 36"/>
        <cdr:cNvSpPr/>
      </cdr:nvSpPr>
      <cdr:spPr>
        <a:xfrm xmlns:a="http://schemas.openxmlformats.org/drawingml/2006/main">
          <a:off x="1082382" y="1340954"/>
          <a:ext cx="515767" cy="2876723"/>
        </a:xfrm>
        <a:prstGeom xmlns:a="http://schemas.openxmlformats.org/drawingml/2006/main" prst="rect">
          <a:avLst/>
        </a:prstGeom>
        <a:noFill xmlns:a="http://schemas.openxmlformats.org/drawingml/2006/main"/>
        <a:ln xmlns:a="http://schemas.openxmlformats.org/drawingml/2006/main" w="12700" cap="flat" cmpd="sng" algn="ctr">
          <a:solidFill>
            <a:schemeClr val="bg2">
              <a:lumMod val="50000"/>
            </a:schemeClr>
          </a:solidFill>
          <a:prstDash val="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0.13345</cdr:x>
      <cdr:y>0.14582</cdr:y>
    </cdr:from>
    <cdr:to>
      <cdr:x>0.16891</cdr:x>
      <cdr:y>0.84878</cdr:y>
    </cdr:to>
    <cdr:sp macro="" textlink="">
      <cdr:nvSpPr>
        <cdr:cNvPr id="38" name="Rectangle 37"/>
        <cdr:cNvSpPr/>
      </cdr:nvSpPr>
      <cdr:spPr>
        <a:xfrm xmlns:a="http://schemas.openxmlformats.org/drawingml/2006/main">
          <a:off x="1082382" y="724585"/>
          <a:ext cx="287610" cy="3493092"/>
        </a:xfrm>
        <a:prstGeom xmlns:a="http://schemas.openxmlformats.org/drawingml/2006/main" prst="rect">
          <a:avLst/>
        </a:prstGeom>
        <a:noFill xmlns:a="http://schemas.openxmlformats.org/drawingml/2006/main"/>
        <a:ln xmlns:a="http://schemas.openxmlformats.org/drawingml/2006/main" w="12700" cap="flat" cmpd="sng" algn="ctr">
          <a:solidFill>
            <a:schemeClr val="bg2">
              <a:lumMod val="50000"/>
            </a:schemeClr>
          </a:solidFill>
          <a:prstDash val="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0.13345</cdr:x>
      <cdr:y>0.55994</cdr:y>
    </cdr:from>
    <cdr:to>
      <cdr:x>0.21344</cdr:x>
      <cdr:y>0.84878</cdr:y>
    </cdr:to>
    <cdr:sp macro="" textlink="">
      <cdr:nvSpPr>
        <cdr:cNvPr id="39" name="Rectangle 38"/>
        <cdr:cNvSpPr/>
      </cdr:nvSpPr>
      <cdr:spPr>
        <a:xfrm xmlns:a="http://schemas.openxmlformats.org/drawingml/2006/main">
          <a:off x="1082382" y="2782396"/>
          <a:ext cx="648785" cy="1435281"/>
        </a:xfrm>
        <a:prstGeom xmlns:a="http://schemas.openxmlformats.org/drawingml/2006/main" prst="rect">
          <a:avLst/>
        </a:prstGeom>
        <a:noFill xmlns:a="http://schemas.openxmlformats.org/drawingml/2006/main"/>
        <a:ln xmlns:a="http://schemas.openxmlformats.org/drawingml/2006/main" w="12700" cap="flat" cmpd="sng" algn="ctr">
          <a:solidFill>
            <a:schemeClr val="bg2">
              <a:lumMod val="50000"/>
            </a:schemeClr>
          </a:solidFill>
          <a:prstDash val="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0.25666</cdr:x>
      <cdr:y>0.84968</cdr:y>
    </cdr:from>
    <cdr:to>
      <cdr:x>0.36768</cdr:x>
      <cdr:y>0.95743</cdr:y>
    </cdr:to>
    <cdr:grpSp>
      <cdr:nvGrpSpPr>
        <cdr:cNvPr id="15" name="Group 14"/>
        <cdr:cNvGrpSpPr/>
      </cdr:nvGrpSpPr>
      <cdr:grpSpPr>
        <a:xfrm xmlns:a="http://schemas.openxmlformats.org/drawingml/2006/main">
          <a:off x="2086236" y="4240838"/>
          <a:ext cx="902415" cy="537791"/>
          <a:chOff x="-57806" y="0"/>
          <a:chExt cx="746233" cy="545226"/>
        </a:xfrm>
      </cdr:grpSpPr>
      <cdr:sp macro="" textlink="">
        <cdr:nvSpPr>
          <cdr:cNvPr id="16" name="Flowchart: Extract 15"/>
          <cdr:cNvSpPr/>
        </cdr:nvSpPr>
        <cdr:spPr>
          <a:xfrm xmlns:a="http://schemas.openxmlformats.org/drawingml/2006/main">
            <a:off x="281151" y="0"/>
            <a:ext cx="91966" cy="312409"/>
          </a:xfrm>
          <a:prstGeom xmlns:a="http://schemas.openxmlformats.org/drawingml/2006/main" prst="flowChartExtract">
            <a:avLst/>
          </a:prstGeom>
          <a:solidFill xmlns:a="http://schemas.openxmlformats.org/drawingml/2006/main">
            <a:srgbClr val="92D050">
              <a:alpha val="70000"/>
            </a:srgbClr>
          </a:solidFill>
          <a:ln xmlns:a="http://schemas.openxmlformats.org/drawingml/2006/main" w="19050">
            <a:solidFill>
              <a:schemeClr val="accent3">
                <a:lumMod val="75000"/>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17" name="TextBox 2"/>
          <cdr:cNvSpPr txBox="1"/>
        </cdr:nvSpPr>
        <cdr:spPr>
          <a:xfrm xmlns:a="http://schemas.openxmlformats.org/drawingml/2006/main">
            <a:off x="-57806" y="341588"/>
            <a:ext cx="746233" cy="2036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solidFill>
                  <a:schemeClr val="accent3">
                    <a:lumMod val="75000"/>
                  </a:schemeClr>
                </a:solidFill>
                <a:latin typeface="Arial" pitchFamily="34" charset="0"/>
                <a:cs typeface="Arial" pitchFamily="34" charset="0"/>
              </a:rPr>
              <a:t>WORLD</a:t>
            </a:r>
          </a:p>
        </cdr:txBody>
      </cdr:sp>
    </cdr:grpSp>
  </cdr:relSizeAnchor>
  <cdr:relSizeAnchor xmlns:cdr="http://schemas.openxmlformats.org/drawingml/2006/chartDrawing">
    <cdr:from>
      <cdr:x>0.13328</cdr:x>
      <cdr:y>0.56489</cdr:y>
    </cdr:from>
    <cdr:to>
      <cdr:x>0.50857</cdr:x>
      <cdr:y>0.84991</cdr:y>
    </cdr:to>
    <cdr:sp macro="" textlink="">
      <cdr:nvSpPr>
        <cdr:cNvPr id="5" name="Rectangle 4"/>
        <cdr:cNvSpPr/>
      </cdr:nvSpPr>
      <cdr:spPr>
        <a:xfrm xmlns:a="http://schemas.openxmlformats.org/drawingml/2006/main">
          <a:off x="1083354" y="2819400"/>
          <a:ext cx="3050496" cy="1422586"/>
        </a:xfrm>
        <a:prstGeom xmlns:a="http://schemas.openxmlformats.org/drawingml/2006/main" prst="rect">
          <a:avLst/>
        </a:prstGeom>
        <a:solidFill xmlns:a="http://schemas.openxmlformats.org/drawingml/2006/main">
          <a:srgbClr val="009900">
            <a:alpha val="70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0.00889</cdr:x>
      <cdr:y>0</cdr:y>
    </cdr:from>
    <cdr:to>
      <cdr:x>0.266</cdr:x>
      <cdr:y>0.09465</cdr:y>
    </cdr:to>
    <cdr:sp macro="" textlink="">
      <cdr:nvSpPr>
        <cdr:cNvPr id="2" name="TextBox 1"/>
        <cdr:cNvSpPr txBox="1"/>
      </cdr:nvSpPr>
      <cdr:spPr>
        <a:xfrm xmlns:a="http://schemas.openxmlformats.org/drawingml/2006/main">
          <a:off x="72298" y="0"/>
          <a:ext cx="2089877" cy="47238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a:latin typeface="Arial" pitchFamily="34" charset="0"/>
              <a:cs typeface="Arial" pitchFamily="34" charset="0"/>
            </a:rPr>
            <a:t>Emissions intensity</a:t>
          </a:r>
        </a:p>
        <a:p xmlns:a="http://schemas.openxmlformats.org/drawingml/2006/main">
          <a:pPr algn="ctr"/>
          <a:r>
            <a:rPr lang="en-US" sz="1100" b="1">
              <a:latin typeface="Arial" pitchFamily="34" charset="0"/>
              <a:cs typeface="Arial" pitchFamily="34" charset="0"/>
            </a:rPr>
            <a:t> (kg CO</a:t>
          </a:r>
          <a:r>
            <a:rPr lang="en-US" sz="1100" b="1" baseline="-25000">
              <a:latin typeface="Arial" pitchFamily="34" charset="0"/>
              <a:cs typeface="Arial" pitchFamily="34" charset="0"/>
            </a:rPr>
            <a:t>2</a:t>
          </a:r>
          <a:r>
            <a:rPr lang="en-US" sz="1100" b="1">
              <a:latin typeface="Arial" pitchFamily="34" charset="0"/>
              <a:cs typeface="Arial" pitchFamily="34" charset="0"/>
            </a:rPr>
            <a:t>e / 2010</a:t>
          </a:r>
          <a:r>
            <a:rPr lang="en-US" sz="1100" b="1" baseline="0">
              <a:latin typeface="Arial" pitchFamily="34" charset="0"/>
              <a:cs typeface="Arial" pitchFamily="34" charset="0"/>
            </a:rPr>
            <a:t> USD PPP)</a:t>
          </a:r>
          <a:endParaRPr lang="en-US" sz="1100" b="1">
            <a:latin typeface="Arial" pitchFamily="34" charset="0"/>
            <a:cs typeface="Arial" pitchFamily="34" charset="0"/>
          </a:endParaRPr>
        </a:p>
      </cdr:txBody>
    </cdr:sp>
  </cdr:relSizeAnchor>
  <cdr:relSizeAnchor xmlns:cdr="http://schemas.openxmlformats.org/drawingml/2006/chartDrawing">
    <cdr:from>
      <cdr:x>0.13328</cdr:x>
      <cdr:y>0.55725</cdr:y>
    </cdr:from>
    <cdr:to>
      <cdr:x>0.30233</cdr:x>
      <cdr:y>0.84991</cdr:y>
    </cdr:to>
    <cdr:sp macro="" textlink="">
      <cdr:nvSpPr>
        <cdr:cNvPr id="3" name="Rectangle 2"/>
        <cdr:cNvSpPr/>
      </cdr:nvSpPr>
      <cdr:spPr>
        <a:xfrm xmlns:a="http://schemas.openxmlformats.org/drawingml/2006/main">
          <a:off x="1083354" y="2781300"/>
          <a:ext cx="1374096" cy="1460686"/>
        </a:xfrm>
        <a:prstGeom xmlns:a="http://schemas.openxmlformats.org/drawingml/2006/main" prst="rect">
          <a:avLst/>
        </a:prstGeom>
        <a:solidFill xmlns:a="http://schemas.openxmlformats.org/drawingml/2006/main">
          <a:srgbClr val="FF3300">
            <a:alpha val="60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0.13328</cdr:x>
      <cdr:y>0.48473</cdr:y>
    </cdr:from>
    <cdr:to>
      <cdr:x>0.20858</cdr:x>
      <cdr:y>0.84991</cdr:y>
    </cdr:to>
    <cdr:sp macro="" textlink="">
      <cdr:nvSpPr>
        <cdr:cNvPr id="6" name="Rectangle 5"/>
        <cdr:cNvSpPr/>
      </cdr:nvSpPr>
      <cdr:spPr>
        <a:xfrm xmlns:a="http://schemas.openxmlformats.org/drawingml/2006/main">
          <a:off x="1083354" y="2419350"/>
          <a:ext cx="612096" cy="1822636"/>
        </a:xfrm>
        <a:prstGeom xmlns:a="http://schemas.openxmlformats.org/drawingml/2006/main" prst="rect">
          <a:avLst/>
        </a:prstGeom>
        <a:solidFill xmlns:a="http://schemas.openxmlformats.org/drawingml/2006/main">
          <a:srgbClr val="FFFF00">
            <a:alpha val="50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0.1025</cdr:x>
      <cdr:y>0.852</cdr:y>
    </cdr:from>
    <cdr:to>
      <cdr:x>0.1885</cdr:x>
      <cdr:y>0.96207</cdr:y>
    </cdr:to>
    <cdr:grpSp>
      <cdr:nvGrpSpPr>
        <cdr:cNvPr id="66" name="Group 65"/>
        <cdr:cNvGrpSpPr/>
      </cdr:nvGrpSpPr>
      <cdr:grpSpPr>
        <a:xfrm xmlns:a="http://schemas.openxmlformats.org/drawingml/2006/main">
          <a:off x="833161" y="4252417"/>
          <a:ext cx="699043" cy="549371"/>
          <a:chOff x="1967569" y="4123524"/>
          <a:chExt cx="572346" cy="532701"/>
        </a:xfrm>
      </cdr:grpSpPr>
      <cdr:sp macro="" textlink="">
        <cdr:nvSpPr>
          <cdr:cNvPr id="8" name="Flowchart: Extract 7"/>
          <cdr:cNvSpPr/>
        </cdr:nvSpPr>
        <cdr:spPr>
          <a:xfrm xmlns:a="http://schemas.openxmlformats.org/drawingml/2006/main">
            <a:off x="2359743" y="4123524"/>
            <a:ext cx="91055" cy="298812"/>
          </a:xfrm>
          <a:prstGeom xmlns:a="http://schemas.openxmlformats.org/drawingml/2006/main" prst="flowChartExtract">
            <a:avLst/>
          </a:prstGeom>
          <a:solidFill xmlns:a="http://schemas.openxmlformats.org/drawingml/2006/main">
            <a:srgbClr val="FFFF00">
              <a:alpha val="70000"/>
            </a:srgbClr>
          </a:solidFill>
          <a:ln xmlns:a="http://schemas.openxmlformats.org/drawingml/2006/main" w="19050">
            <a:solidFill>
              <a:srgbClr val="FFC000">
                <a:alpha val="7000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9" name="TextBox 8"/>
          <cdr:cNvSpPr txBox="1"/>
        </cdr:nvSpPr>
        <cdr:spPr>
          <a:xfrm xmlns:a="http://schemas.openxmlformats.org/drawingml/2006/main">
            <a:off x="1967569" y="4461451"/>
            <a:ext cx="572346" cy="19477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a:solidFill>
                  <a:srgbClr val="FF9900"/>
                </a:solidFill>
                <a:latin typeface="Arial" pitchFamily="34" charset="0"/>
                <a:cs typeface="Arial" pitchFamily="34" charset="0"/>
              </a:rPr>
              <a:t>RoW</a:t>
            </a:r>
          </a:p>
        </cdr:txBody>
      </cdr:sp>
    </cdr:grpSp>
  </cdr:relSizeAnchor>
  <cdr:relSizeAnchor xmlns:cdr="http://schemas.openxmlformats.org/drawingml/2006/chartDrawing">
    <cdr:from>
      <cdr:x>0.171</cdr:x>
      <cdr:y>0.8535</cdr:y>
    </cdr:from>
    <cdr:to>
      <cdr:x>0.27343</cdr:x>
      <cdr:y>0.95552</cdr:y>
    </cdr:to>
    <cdr:grpSp>
      <cdr:nvGrpSpPr>
        <cdr:cNvPr id="19" name="Group 18"/>
        <cdr:cNvGrpSpPr/>
      </cdr:nvGrpSpPr>
      <cdr:grpSpPr>
        <a:xfrm xmlns:a="http://schemas.openxmlformats.org/drawingml/2006/main">
          <a:off x="1389957" y="4259904"/>
          <a:ext cx="832592" cy="509192"/>
          <a:chOff x="989525" y="4425446"/>
          <a:chExt cx="686812" cy="509219"/>
        </a:xfrm>
      </cdr:grpSpPr>
      <cdr:sp macro="" textlink="">
        <cdr:nvSpPr>
          <cdr:cNvPr id="10" name="Flowchart: Extract 9"/>
          <cdr:cNvSpPr/>
        </cdr:nvSpPr>
        <cdr:spPr>
          <a:xfrm xmlns:a="http://schemas.openxmlformats.org/drawingml/2006/main">
            <a:off x="1225516" y="4425446"/>
            <a:ext cx="91750" cy="308151"/>
          </a:xfrm>
          <a:prstGeom xmlns:a="http://schemas.openxmlformats.org/drawingml/2006/main" prst="flowChartExtract">
            <a:avLst/>
          </a:prstGeom>
          <a:solidFill xmlns:a="http://schemas.openxmlformats.org/drawingml/2006/main">
            <a:schemeClr val="tx2">
              <a:lumMod val="60000"/>
              <a:lumOff val="40000"/>
              <a:alpha val="70000"/>
            </a:schemeClr>
          </a:solidFill>
          <a:ln xmlns:a="http://schemas.openxmlformats.org/drawingml/2006/main" w="19050">
            <a:solidFill>
              <a:schemeClr val="tx2">
                <a:lumMod val="60000"/>
                <a:lumOff val="40000"/>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11" name="TextBox 2"/>
          <cdr:cNvSpPr txBox="1"/>
        </cdr:nvSpPr>
        <cdr:spPr>
          <a:xfrm xmlns:a="http://schemas.openxmlformats.org/drawingml/2006/main">
            <a:off x="989525" y="4733803"/>
            <a:ext cx="686812" cy="2008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solidFill>
                  <a:schemeClr val="accent1"/>
                </a:solidFill>
                <a:latin typeface="Arial" pitchFamily="34" charset="0"/>
                <a:cs typeface="Arial" pitchFamily="34" charset="0"/>
              </a:rPr>
              <a:t>OECD</a:t>
            </a:r>
          </a:p>
        </cdr:txBody>
      </cdr:sp>
    </cdr:grpSp>
  </cdr:relSizeAnchor>
  <cdr:relSizeAnchor xmlns:cdr="http://schemas.openxmlformats.org/drawingml/2006/chartDrawing">
    <cdr:from>
      <cdr:x>0</cdr:x>
      <cdr:y>0.53931</cdr:y>
    </cdr:from>
    <cdr:to>
      <cdr:x>0.13478</cdr:x>
      <cdr:y>0.58844</cdr:y>
    </cdr:to>
    <cdr:grpSp>
      <cdr:nvGrpSpPr>
        <cdr:cNvPr id="23" name="Group 22"/>
        <cdr:cNvGrpSpPr/>
      </cdr:nvGrpSpPr>
      <cdr:grpSpPr>
        <a:xfrm xmlns:a="http://schemas.openxmlformats.org/drawingml/2006/main">
          <a:off x="0" y="2691750"/>
          <a:ext cx="1095546" cy="245213"/>
          <a:chOff x="0" y="2422907"/>
          <a:chExt cx="963856" cy="200862"/>
        </a:xfrm>
      </cdr:grpSpPr>
      <cdr:sp macro="" textlink="">
        <cdr:nvSpPr>
          <cdr:cNvPr id="21" name="Flowchart: Extract 20"/>
          <cdr:cNvSpPr/>
        </cdr:nvSpPr>
        <cdr:spPr>
          <a:xfrm xmlns:a="http://schemas.openxmlformats.org/drawingml/2006/main" rot="5400000">
            <a:off x="763906" y="2362201"/>
            <a:ext cx="91750" cy="308151"/>
          </a:xfrm>
          <a:prstGeom xmlns:a="http://schemas.openxmlformats.org/drawingml/2006/main" prst="flowChartExtract">
            <a:avLst/>
          </a:prstGeom>
          <a:solidFill xmlns:a="http://schemas.openxmlformats.org/drawingml/2006/main">
            <a:schemeClr val="tx2">
              <a:lumMod val="60000"/>
              <a:lumOff val="40000"/>
              <a:alpha val="70000"/>
            </a:schemeClr>
          </a:solidFill>
          <a:ln xmlns:a="http://schemas.openxmlformats.org/drawingml/2006/main" w="19050">
            <a:solidFill>
              <a:schemeClr val="tx2">
                <a:lumMod val="60000"/>
                <a:lumOff val="40000"/>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22" name="TextBox 2"/>
          <cdr:cNvSpPr txBox="1"/>
        </cdr:nvSpPr>
        <cdr:spPr>
          <a:xfrm xmlns:a="http://schemas.openxmlformats.org/drawingml/2006/main">
            <a:off x="0" y="2422907"/>
            <a:ext cx="686812" cy="2008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solidFill>
                  <a:schemeClr val="accent1"/>
                </a:solidFill>
                <a:latin typeface="Arial" pitchFamily="34" charset="0"/>
                <a:cs typeface="Arial" pitchFamily="34" charset="0"/>
              </a:rPr>
              <a:t>OECD</a:t>
            </a:r>
          </a:p>
        </cdr:txBody>
      </cdr:sp>
    </cdr:grpSp>
  </cdr:relSizeAnchor>
  <cdr:relSizeAnchor xmlns:cdr="http://schemas.openxmlformats.org/drawingml/2006/chartDrawing">
    <cdr:from>
      <cdr:x>0.0073</cdr:x>
      <cdr:y>0.12311</cdr:y>
    </cdr:from>
    <cdr:to>
      <cdr:x>0.13063</cdr:x>
      <cdr:y>0.17115</cdr:y>
    </cdr:to>
    <cdr:grpSp>
      <cdr:nvGrpSpPr>
        <cdr:cNvPr id="27" name="Group 26"/>
        <cdr:cNvGrpSpPr/>
      </cdr:nvGrpSpPr>
      <cdr:grpSpPr>
        <a:xfrm xmlns:a="http://schemas.openxmlformats.org/drawingml/2006/main">
          <a:off x="59337" y="614454"/>
          <a:ext cx="1002476" cy="239773"/>
          <a:chOff x="91108" y="3981280"/>
          <a:chExt cx="886597" cy="200862"/>
        </a:xfrm>
      </cdr:grpSpPr>
      <cdr:sp macro="" textlink="">
        <cdr:nvSpPr>
          <cdr:cNvPr id="25" name="Flowchart: Extract 24"/>
          <cdr:cNvSpPr/>
        </cdr:nvSpPr>
        <cdr:spPr>
          <a:xfrm xmlns:a="http://schemas.openxmlformats.org/drawingml/2006/main" rot="5400000">
            <a:off x="777755" y="3917674"/>
            <a:ext cx="91749" cy="308151"/>
          </a:xfrm>
          <a:prstGeom xmlns:a="http://schemas.openxmlformats.org/drawingml/2006/main" prst="flowChartExtract">
            <a:avLst/>
          </a:prstGeom>
          <a:solidFill xmlns:a="http://schemas.openxmlformats.org/drawingml/2006/main">
            <a:srgbClr val="FFFF00">
              <a:alpha val="70000"/>
            </a:srgbClr>
          </a:solidFill>
          <a:ln xmlns:a="http://schemas.openxmlformats.org/drawingml/2006/main" w="19050" cap="flat" cmpd="sng" algn="ctr">
            <a:solidFill>
              <a:srgbClr val="FFC000">
                <a:alpha val="7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sp macro="" textlink="">
        <cdr:nvSpPr>
          <cdr:cNvPr id="26" name="TextBox 3"/>
          <cdr:cNvSpPr txBox="1"/>
        </cdr:nvSpPr>
        <cdr:spPr>
          <a:xfrm xmlns:a="http://schemas.openxmlformats.org/drawingml/2006/main">
            <a:off x="91108" y="3981280"/>
            <a:ext cx="576713" cy="2008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a:solidFill>
                  <a:srgbClr val="FF9900"/>
                </a:solidFill>
                <a:latin typeface="Arial" pitchFamily="34" charset="0"/>
                <a:cs typeface="Arial" pitchFamily="34" charset="0"/>
              </a:rPr>
              <a:t>RoW</a:t>
            </a:r>
          </a:p>
        </cdr:txBody>
      </cdr:sp>
    </cdr:grpSp>
  </cdr:relSizeAnchor>
  <cdr:relSizeAnchor xmlns:cdr="http://schemas.openxmlformats.org/drawingml/2006/chartDrawing">
    <cdr:from>
      <cdr:x>0</cdr:x>
      <cdr:y>0.24365</cdr:y>
    </cdr:from>
    <cdr:to>
      <cdr:x>0.12933</cdr:x>
      <cdr:y>0.29237</cdr:y>
    </cdr:to>
    <cdr:grpSp>
      <cdr:nvGrpSpPr>
        <cdr:cNvPr id="31" name="Group 30"/>
        <cdr:cNvGrpSpPr/>
      </cdr:nvGrpSpPr>
      <cdr:grpSpPr>
        <a:xfrm xmlns:a="http://schemas.openxmlformats.org/drawingml/2006/main">
          <a:off x="0" y="1216082"/>
          <a:ext cx="1051246" cy="243166"/>
          <a:chOff x="0" y="3844826"/>
          <a:chExt cx="929749" cy="203638"/>
        </a:xfrm>
      </cdr:grpSpPr>
      <cdr:sp macro="" textlink="">
        <cdr:nvSpPr>
          <cdr:cNvPr id="29" name="Flowchart: Extract 28"/>
          <cdr:cNvSpPr/>
        </cdr:nvSpPr>
        <cdr:spPr>
          <a:xfrm xmlns:a="http://schemas.openxmlformats.org/drawingml/2006/main" rot="5400000">
            <a:off x="727562" y="3793435"/>
            <a:ext cx="91966" cy="312409"/>
          </a:xfrm>
          <a:prstGeom xmlns:a="http://schemas.openxmlformats.org/drawingml/2006/main" prst="flowChartExtract">
            <a:avLst/>
          </a:prstGeom>
          <a:solidFill xmlns:a="http://schemas.openxmlformats.org/drawingml/2006/main">
            <a:srgbClr val="F79646">
              <a:alpha val="70000"/>
            </a:srgbClr>
          </a:solidFill>
          <a:ln xmlns:a="http://schemas.openxmlformats.org/drawingml/2006/main" w="19050" cap="flat" cmpd="sng" algn="ctr">
            <a:solidFill>
              <a:srgbClr val="F79646">
                <a:lumMod val="75000"/>
                <a:alpha val="7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sp macro="" textlink="">
        <cdr:nvSpPr>
          <cdr:cNvPr id="30" name="TextBox 2"/>
          <cdr:cNvSpPr txBox="1"/>
        </cdr:nvSpPr>
        <cdr:spPr>
          <a:xfrm xmlns:a="http://schemas.openxmlformats.org/drawingml/2006/main">
            <a:off x="0" y="3844826"/>
            <a:ext cx="688426" cy="2036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a:solidFill>
                  <a:srgbClr val="F79646">
                    <a:lumMod val="75000"/>
                  </a:srgbClr>
                </a:solidFill>
                <a:latin typeface="Arial" pitchFamily="34" charset="0"/>
                <a:cs typeface="Arial" pitchFamily="34" charset="0"/>
              </a:rPr>
              <a:t>BRIICS</a:t>
            </a:r>
          </a:p>
        </cdr:txBody>
      </cdr:sp>
    </cdr:grpSp>
  </cdr:relSizeAnchor>
  <cdr:relSizeAnchor xmlns:cdr="http://schemas.openxmlformats.org/drawingml/2006/chartDrawing">
    <cdr:from>
      <cdr:x>0.00234</cdr:x>
      <cdr:y>0.37467</cdr:y>
    </cdr:from>
    <cdr:to>
      <cdr:x>0.13164</cdr:x>
      <cdr:y>0.42338</cdr:y>
    </cdr:to>
    <cdr:grpSp>
      <cdr:nvGrpSpPr>
        <cdr:cNvPr id="35" name="Group 34"/>
        <cdr:cNvGrpSpPr/>
      </cdr:nvGrpSpPr>
      <cdr:grpSpPr>
        <a:xfrm xmlns:a="http://schemas.openxmlformats.org/drawingml/2006/main">
          <a:off x="19020" y="1870015"/>
          <a:ext cx="1051003" cy="243117"/>
          <a:chOff x="16847" y="3596653"/>
          <a:chExt cx="929439" cy="203638"/>
        </a:xfrm>
      </cdr:grpSpPr>
      <cdr:sp macro="" textlink="">
        <cdr:nvSpPr>
          <cdr:cNvPr id="33" name="Flowchart: Extract 32"/>
          <cdr:cNvSpPr/>
        </cdr:nvSpPr>
        <cdr:spPr>
          <a:xfrm xmlns:a="http://schemas.openxmlformats.org/drawingml/2006/main" rot="5400000">
            <a:off x="744099" y="3536675"/>
            <a:ext cx="91966" cy="312409"/>
          </a:xfrm>
          <a:prstGeom xmlns:a="http://schemas.openxmlformats.org/drawingml/2006/main" prst="flowChartExtract">
            <a:avLst/>
          </a:prstGeom>
          <a:solidFill xmlns:a="http://schemas.openxmlformats.org/drawingml/2006/main">
            <a:srgbClr val="92D050">
              <a:alpha val="70000"/>
            </a:srgbClr>
          </a:solidFill>
          <a:ln xmlns:a="http://schemas.openxmlformats.org/drawingml/2006/main" w="19050" cap="flat" cmpd="sng" algn="ctr">
            <a:solidFill>
              <a:srgbClr val="9BBB59">
                <a:lumMod val="75000"/>
                <a:alpha val="7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sp macro="" textlink="">
        <cdr:nvSpPr>
          <cdr:cNvPr id="34" name="TextBox 2"/>
          <cdr:cNvSpPr txBox="1"/>
        </cdr:nvSpPr>
        <cdr:spPr>
          <a:xfrm xmlns:a="http://schemas.openxmlformats.org/drawingml/2006/main">
            <a:off x="16847" y="3596653"/>
            <a:ext cx="678842" cy="2036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a:solidFill>
                  <a:srgbClr val="9BBB59">
                    <a:lumMod val="75000"/>
                  </a:srgbClr>
                </a:solidFill>
                <a:latin typeface="Arial" pitchFamily="34" charset="0"/>
                <a:cs typeface="Arial" pitchFamily="34" charset="0"/>
              </a:rPr>
              <a:t>WORLD</a:t>
            </a:r>
          </a:p>
        </cdr:txBody>
      </cdr:sp>
    </cdr:grpSp>
  </cdr:relSizeAnchor>
  <cdr:relSizeAnchor xmlns:cdr="http://schemas.openxmlformats.org/drawingml/2006/chartDrawing">
    <cdr:from>
      <cdr:x>0.14238</cdr:x>
      <cdr:y>0.85159</cdr:y>
    </cdr:from>
    <cdr:to>
      <cdr:x>0.2448</cdr:x>
      <cdr:y>0.98306</cdr:y>
    </cdr:to>
    <cdr:grpSp>
      <cdr:nvGrpSpPr>
        <cdr:cNvPr id="51" name="Group 13"/>
        <cdr:cNvGrpSpPr/>
      </cdr:nvGrpSpPr>
      <cdr:grpSpPr>
        <a:xfrm xmlns:a="http://schemas.openxmlformats.org/drawingml/2006/main">
          <a:off x="1157322" y="4250371"/>
          <a:ext cx="832511" cy="656180"/>
          <a:chOff x="2169098" y="4486603"/>
          <a:chExt cx="688427" cy="665216"/>
        </a:xfrm>
      </cdr:grpSpPr>
      <cdr:sp macro="" textlink="">
        <cdr:nvSpPr>
          <cdr:cNvPr id="52" name="Flowchart: Extract 11"/>
          <cdr:cNvSpPr/>
        </cdr:nvSpPr>
        <cdr:spPr>
          <a:xfrm xmlns:a="http://schemas.openxmlformats.org/drawingml/2006/main">
            <a:off x="2481754" y="4486603"/>
            <a:ext cx="91966" cy="312409"/>
          </a:xfrm>
          <a:prstGeom xmlns:a="http://schemas.openxmlformats.org/drawingml/2006/main" prst="flowChartExtract">
            <a:avLst/>
          </a:prstGeom>
          <a:solidFill xmlns:a="http://schemas.openxmlformats.org/drawingml/2006/main">
            <a:schemeClr val="accent6">
              <a:alpha val="70000"/>
            </a:schemeClr>
          </a:solidFill>
          <a:ln xmlns:a="http://schemas.openxmlformats.org/drawingml/2006/main" w="19050">
            <a:solidFill>
              <a:schemeClr val="accent6">
                <a:lumMod val="75000"/>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53" name="TextBox 2"/>
          <cdr:cNvSpPr txBox="1"/>
        </cdr:nvSpPr>
        <cdr:spPr>
          <a:xfrm xmlns:a="http://schemas.openxmlformats.org/drawingml/2006/main">
            <a:off x="2169098" y="4948181"/>
            <a:ext cx="688427" cy="2036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solidFill>
                  <a:schemeClr val="accent6">
                    <a:lumMod val="75000"/>
                  </a:schemeClr>
                </a:solidFill>
                <a:latin typeface="Arial" pitchFamily="34" charset="0"/>
                <a:cs typeface="Arial" pitchFamily="34" charset="0"/>
              </a:rPr>
              <a:t>BRIICS</a:t>
            </a:r>
          </a:p>
        </cdr:txBody>
      </cdr:sp>
    </cdr:grpSp>
  </cdr:relSizeAnchor>
  <cdr:relSizeAnchor xmlns:cdr="http://schemas.openxmlformats.org/drawingml/2006/chartDrawing">
    <cdr:from>
      <cdr:x>0.13328</cdr:x>
      <cdr:y>0.63931</cdr:y>
    </cdr:from>
    <cdr:to>
      <cdr:x>0.27538</cdr:x>
      <cdr:y>0.84991</cdr:y>
    </cdr:to>
    <cdr:sp macro="" textlink="">
      <cdr:nvSpPr>
        <cdr:cNvPr id="4" name="Rectangle 3"/>
        <cdr:cNvSpPr/>
      </cdr:nvSpPr>
      <cdr:spPr>
        <a:xfrm xmlns:a="http://schemas.openxmlformats.org/drawingml/2006/main">
          <a:off x="1083354" y="3190875"/>
          <a:ext cx="1155021" cy="1051111"/>
        </a:xfrm>
        <a:prstGeom xmlns:a="http://schemas.openxmlformats.org/drawingml/2006/main" prst="rect">
          <a:avLst/>
        </a:prstGeom>
        <a:solidFill xmlns:a="http://schemas.openxmlformats.org/drawingml/2006/main">
          <a:srgbClr val="0066FF">
            <a:alpha val="65882"/>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sz="1100"/>
        </a:p>
      </cdr:txBody>
    </cdr:sp>
  </cdr:relSizeAnchor>
  <cdr:relSizeAnchor xmlns:cdr="http://schemas.openxmlformats.org/drawingml/2006/chartDrawing">
    <cdr:from>
      <cdr:x>0.40314</cdr:x>
      <cdr:y>0.12963</cdr:y>
    </cdr:from>
    <cdr:to>
      <cdr:x>0.66166</cdr:x>
      <cdr:y>0.29948</cdr:y>
    </cdr:to>
    <cdr:sp macro="" textlink="">
      <cdr:nvSpPr>
        <cdr:cNvPr id="32" name="TextBox 8"/>
        <cdr:cNvSpPr txBox="1"/>
      </cdr:nvSpPr>
      <cdr:spPr>
        <a:xfrm xmlns:a="http://schemas.openxmlformats.org/drawingml/2006/main">
          <a:off x="2711897" y="652275"/>
          <a:ext cx="1739030" cy="854672"/>
        </a:xfrm>
        <a:prstGeom xmlns:a="http://schemas.openxmlformats.org/drawingml/2006/main" prst="rect">
          <a:avLst/>
        </a:prstGeom>
        <a:solidFill xmlns:a="http://schemas.openxmlformats.org/drawingml/2006/main">
          <a:schemeClr val="bg2">
            <a:lumMod val="75000"/>
          </a:schemeClr>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n-US" sz="2400" b="1" cap="none" spc="0">
              <a:ln w="12700">
                <a:solidFill>
                  <a:schemeClr val="accent3">
                    <a:lumMod val="7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cs typeface="Arial" pitchFamily="34" charset="0"/>
            </a:rPr>
            <a:t>2030</a:t>
          </a:r>
        </a:p>
      </cdr:txBody>
    </cdr:sp>
  </cdr:relSizeAnchor>
  <cdr:relSizeAnchor xmlns:cdr="http://schemas.openxmlformats.org/drawingml/2006/chartDrawing">
    <cdr:from>
      <cdr:x>0.13345</cdr:x>
      <cdr:y>0.39582</cdr:y>
    </cdr:from>
    <cdr:to>
      <cdr:x>0.31539</cdr:x>
      <cdr:y>0.84878</cdr:y>
    </cdr:to>
    <cdr:sp macro="" textlink="">
      <cdr:nvSpPr>
        <cdr:cNvPr id="36" name="Rectangle 35"/>
        <cdr:cNvSpPr/>
      </cdr:nvSpPr>
      <cdr:spPr>
        <a:xfrm xmlns:a="http://schemas.openxmlformats.org/drawingml/2006/main">
          <a:off x="1082382" y="1966864"/>
          <a:ext cx="1475682" cy="2250813"/>
        </a:xfrm>
        <a:prstGeom xmlns:a="http://schemas.openxmlformats.org/drawingml/2006/main" prst="rect">
          <a:avLst/>
        </a:prstGeom>
        <a:noFill xmlns:a="http://schemas.openxmlformats.org/drawingml/2006/main"/>
        <a:ln xmlns:a="http://schemas.openxmlformats.org/drawingml/2006/main" w="12700" cap="flat" cmpd="sng" algn="ctr">
          <a:solidFill>
            <a:schemeClr val="bg2">
              <a:lumMod val="50000"/>
            </a:schemeClr>
          </a:solidFill>
          <a:prstDash val="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0.13345</cdr:x>
      <cdr:y>0.26986</cdr:y>
    </cdr:from>
    <cdr:to>
      <cdr:x>0.19704</cdr:x>
      <cdr:y>0.84878</cdr:y>
    </cdr:to>
    <cdr:sp macro="" textlink="">
      <cdr:nvSpPr>
        <cdr:cNvPr id="37" name="Rectangle 36"/>
        <cdr:cNvSpPr/>
      </cdr:nvSpPr>
      <cdr:spPr>
        <a:xfrm xmlns:a="http://schemas.openxmlformats.org/drawingml/2006/main">
          <a:off x="1082382" y="1340954"/>
          <a:ext cx="515767" cy="2876723"/>
        </a:xfrm>
        <a:prstGeom xmlns:a="http://schemas.openxmlformats.org/drawingml/2006/main" prst="rect">
          <a:avLst/>
        </a:prstGeom>
        <a:noFill xmlns:a="http://schemas.openxmlformats.org/drawingml/2006/main"/>
        <a:ln xmlns:a="http://schemas.openxmlformats.org/drawingml/2006/main" w="12700" cap="flat" cmpd="sng" algn="ctr">
          <a:solidFill>
            <a:schemeClr val="bg2">
              <a:lumMod val="50000"/>
            </a:schemeClr>
          </a:solidFill>
          <a:prstDash val="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0.13345</cdr:x>
      <cdr:y>0.14582</cdr:y>
    </cdr:from>
    <cdr:to>
      <cdr:x>0.16891</cdr:x>
      <cdr:y>0.84878</cdr:y>
    </cdr:to>
    <cdr:sp macro="" textlink="">
      <cdr:nvSpPr>
        <cdr:cNvPr id="38" name="Rectangle 37"/>
        <cdr:cNvSpPr/>
      </cdr:nvSpPr>
      <cdr:spPr>
        <a:xfrm xmlns:a="http://schemas.openxmlformats.org/drawingml/2006/main">
          <a:off x="1082382" y="724585"/>
          <a:ext cx="287610" cy="3493092"/>
        </a:xfrm>
        <a:prstGeom xmlns:a="http://schemas.openxmlformats.org/drawingml/2006/main" prst="rect">
          <a:avLst/>
        </a:prstGeom>
        <a:noFill xmlns:a="http://schemas.openxmlformats.org/drawingml/2006/main"/>
        <a:ln xmlns:a="http://schemas.openxmlformats.org/drawingml/2006/main" w="12700" cap="flat" cmpd="sng" algn="ctr">
          <a:solidFill>
            <a:schemeClr val="bg2">
              <a:lumMod val="50000"/>
            </a:schemeClr>
          </a:solidFill>
          <a:prstDash val="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0.13345</cdr:x>
      <cdr:y>0.55994</cdr:y>
    </cdr:from>
    <cdr:to>
      <cdr:x>0.21344</cdr:x>
      <cdr:y>0.84878</cdr:y>
    </cdr:to>
    <cdr:sp macro="" textlink="">
      <cdr:nvSpPr>
        <cdr:cNvPr id="39" name="Rectangle 38"/>
        <cdr:cNvSpPr/>
      </cdr:nvSpPr>
      <cdr:spPr>
        <a:xfrm xmlns:a="http://schemas.openxmlformats.org/drawingml/2006/main">
          <a:off x="1082382" y="2782396"/>
          <a:ext cx="648785" cy="1435281"/>
        </a:xfrm>
        <a:prstGeom xmlns:a="http://schemas.openxmlformats.org/drawingml/2006/main" prst="rect">
          <a:avLst/>
        </a:prstGeom>
        <a:noFill xmlns:a="http://schemas.openxmlformats.org/drawingml/2006/main"/>
        <a:ln xmlns:a="http://schemas.openxmlformats.org/drawingml/2006/main" w="12700" cap="flat" cmpd="sng" algn="ctr">
          <a:solidFill>
            <a:schemeClr val="bg2">
              <a:lumMod val="50000"/>
            </a:schemeClr>
          </a:solidFill>
          <a:prstDash val="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0.25666</cdr:x>
      <cdr:y>0.84968</cdr:y>
    </cdr:from>
    <cdr:to>
      <cdr:x>0.36768</cdr:x>
      <cdr:y>0.95743</cdr:y>
    </cdr:to>
    <cdr:grpSp>
      <cdr:nvGrpSpPr>
        <cdr:cNvPr id="15" name="Group 14"/>
        <cdr:cNvGrpSpPr/>
      </cdr:nvGrpSpPr>
      <cdr:grpSpPr>
        <a:xfrm xmlns:a="http://schemas.openxmlformats.org/drawingml/2006/main">
          <a:off x="2086236" y="4240838"/>
          <a:ext cx="902415" cy="537791"/>
          <a:chOff x="-57806" y="0"/>
          <a:chExt cx="746233" cy="545226"/>
        </a:xfrm>
      </cdr:grpSpPr>
      <cdr:sp macro="" textlink="">
        <cdr:nvSpPr>
          <cdr:cNvPr id="16" name="Flowchart: Extract 15"/>
          <cdr:cNvSpPr/>
        </cdr:nvSpPr>
        <cdr:spPr>
          <a:xfrm xmlns:a="http://schemas.openxmlformats.org/drawingml/2006/main">
            <a:off x="281151" y="0"/>
            <a:ext cx="91966" cy="312409"/>
          </a:xfrm>
          <a:prstGeom xmlns:a="http://schemas.openxmlformats.org/drawingml/2006/main" prst="flowChartExtract">
            <a:avLst/>
          </a:prstGeom>
          <a:solidFill xmlns:a="http://schemas.openxmlformats.org/drawingml/2006/main">
            <a:srgbClr val="92D050">
              <a:alpha val="70000"/>
            </a:srgbClr>
          </a:solidFill>
          <a:ln xmlns:a="http://schemas.openxmlformats.org/drawingml/2006/main" w="19050">
            <a:solidFill>
              <a:schemeClr val="accent3">
                <a:lumMod val="75000"/>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17" name="TextBox 2"/>
          <cdr:cNvSpPr txBox="1"/>
        </cdr:nvSpPr>
        <cdr:spPr>
          <a:xfrm xmlns:a="http://schemas.openxmlformats.org/drawingml/2006/main">
            <a:off x="-57806" y="341588"/>
            <a:ext cx="746233" cy="2036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solidFill>
                  <a:schemeClr val="accent3">
                    <a:lumMod val="75000"/>
                  </a:schemeClr>
                </a:solidFill>
                <a:latin typeface="Arial" pitchFamily="34" charset="0"/>
                <a:cs typeface="Arial" pitchFamily="34" charset="0"/>
              </a:rPr>
              <a:t>WORLD</a:t>
            </a:r>
          </a:p>
        </cdr:txBody>
      </cdr:sp>
    </cdr:grpSp>
  </cdr:relSizeAnchor>
  <cdr:relSizeAnchor xmlns:cdr="http://schemas.openxmlformats.org/drawingml/2006/chartDrawing">
    <cdr:from>
      <cdr:x>0.13328</cdr:x>
      <cdr:y>0.62405</cdr:y>
    </cdr:from>
    <cdr:to>
      <cdr:x>0.66208</cdr:x>
      <cdr:y>0.84991</cdr:y>
    </cdr:to>
    <cdr:sp macro="" textlink="">
      <cdr:nvSpPr>
        <cdr:cNvPr id="5" name="Rectangle 4"/>
        <cdr:cNvSpPr/>
      </cdr:nvSpPr>
      <cdr:spPr>
        <a:xfrm xmlns:a="http://schemas.openxmlformats.org/drawingml/2006/main">
          <a:off x="1083353" y="3114674"/>
          <a:ext cx="4298271" cy="1127311"/>
        </a:xfrm>
        <a:prstGeom xmlns:a="http://schemas.openxmlformats.org/drawingml/2006/main" prst="rect">
          <a:avLst/>
        </a:prstGeom>
        <a:solidFill xmlns:a="http://schemas.openxmlformats.org/drawingml/2006/main">
          <a:srgbClr val="009900">
            <a:alpha val="70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0.00889</cdr:x>
      <cdr:y>0</cdr:y>
    </cdr:from>
    <cdr:to>
      <cdr:x>0.266</cdr:x>
      <cdr:y>0.09465</cdr:y>
    </cdr:to>
    <cdr:sp macro="" textlink="">
      <cdr:nvSpPr>
        <cdr:cNvPr id="2" name="TextBox 1"/>
        <cdr:cNvSpPr txBox="1"/>
      </cdr:nvSpPr>
      <cdr:spPr>
        <a:xfrm xmlns:a="http://schemas.openxmlformats.org/drawingml/2006/main">
          <a:off x="72298" y="0"/>
          <a:ext cx="2089877" cy="47238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a:latin typeface="Arial" pitchFamily="34" charset="0"/>
              <a:cs typeface="Arial" pitchFamily="34" charset="0"/>
            </a:rPr>
            <a:t>Emissions intensity</a:t>
          </a:r>
        </a:p>
        <a:p xmlns:a="http://schemas.openxmlformats.org/drawingml/2006/main">
          <a:pPr algn="ctr"/>
          <a:r>
            <a:rPr lang="en-US" sz="1100" b="1">
              <a:latin typeface="Arial" pitchFamily="34" charset="0"/>
              <a:cs typeface="Arial" pitchFamily="34" charset="0"/>
            </a:rPr>
            <a:t> (kg CO</a:t>
          </a:r>
          <a:r>
            <a:rPr lang="en-US" sz="1100" b="1" baseline="-25000">
              <a:latin typeface="Arial" pitchFamily="34" charset="0"/>
              <a:cs typeface="Arial" pitchFamily="34" charset="0"/>
            </a:rPr>
            <a:t>2</a:t>
          </a:r>
          <a:r>
            <a:rPr lang="en-US" sz="1100" b="1">
              <a:latin typeface="Arial" pitchFamily="34" charset="0"/>
              <a:cs typeface="Arial" pitchFamily="34" charset="0"/>
            </a:rPr>
            <a:t>e / 2010</a:t>
          </a:r>
          <a:r>
            <a:rPr lang="en-US" sz="1100" b="1" baseline="0">
              <a:latin typeface="Arial" pitchFamily="34" charset="0"/>
              <a:cs typeface="Arial" pitchFamily="34" charset="0"/>
            </a:rPr>
            <a:t> USD PPP)</a:t>
          </a:r>
          <a:endParaRPr lang="en-US" sz="1100" b="1">
            <a:latin typeface="Arial" pitchFamily="34" charset="0"/>
            <a:cs typeface="Arial" pitchFamily="34" charset="0"/>
          </a:endParaRPr>
        </a:p>
      </cdr:txBody>
    </cdr:sp>
  </cdr:relSizeAnchor>
  <cdr:relSizeAnchor xmlns:cdr="http://schemas.openxmlformats.org/drawingml/2006/chartDrawing">
    <cdr:from>
      <cdr:x>0.13328</cdr:x>
      <cdr:y>0.60878</cdr:y>
    </cdr:from>
    <cdr:to>
      <cdr:x>0.37381</cdr:x>
      <cdr:y>0.84991</cdr:y>
    </cdr:to>
    <cdr:sp macro="" textlink="">
      <cdr:nvSpPr>
        <cdr:cNvPr id="3" name="Rectangle 2"/>
        <cdr:cNvSpPr/>
      </cdr:nvSpPr>
      <cdr:spPr>
        <a:xfrm xmlns:a="http://schemas.openxmlformats.org/drawingml/2006/main">
          <a:off x="1083353" y="3038474"/>
          <a:ext cx="1955121" cy="1203511"/>
        </a:xfrm>
        <a:prstGeom xmlns:a="http://schemas.openxmlformats.org/drawingml/2006/main" prst="rect">
          <a:avLst/>
        </a:prstGeom>
        <a:solidFill xmlns:a="http://schemas.openxmlformats.org/drawingml/2006/main">
          <a:srgbClr val="FF3300">
            <a:alpha val="60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0.13328</cdr:x>
      <cdr:y>0.58969</cdr:y>
    </cdr:from>
    <cdr:to>
      <cdr:x>0.25194</cdr:x>
      <cdr:y>0.84991</cdr:y>
    </cdr:to>
    <cdr:sp macro="" textlink="">
      <cdr:nvSpPr>
        <cdr:cNvPr id="6" name="Rectangle 5"/>
        <cdr:cNvSpPr/>
      </cdr:nvSpPr>
      <cdr:spPr>
        <a:xfrm xmlns:a="http://schemas.openxmlformats.org/drawingml/2006/main">
          <a:off x="1083353" y="2943224"/>
          <a:ext cx="964521" cy="1298761"/>
        </a:xfrm>
        <a:prstGeom xmlns:a="http://schemas.openxmlformats.org/drawingml/2006/main" prst="rect">
          <a:avLst/>
        </a:prstGeom>
        <a:solidFill xmlns:a="http://schemas.openxmlformats.org/drawingml/2006/main">
          <a:srgbClr val="FFFF00">
            <a:alpha val="50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0.1025</cdr:x>
      <cdr:y>0.852</cdr:y>
    </cdr:from>
    <cdr:to>
      <cdr:x>0.1885</cdr:x>
      <cdr:y>0.96207</cdr:y>
    </cdr:to>
    <cdr:grpSp>
      <cdr:nvGrpSpPr>
        <cdr:cNvPr id="66" name="Group 65"/>
        <cdr:cNvGrpSpPr/>
      </cdr:nvGrpSpPr>
      <cdr:grpSpPr>
        <a:xfrm xmlns:a="http://schemas.openxmlformats.org/drawingml/2006/main">
          <a:off x="833161" y="4252417"/>
          <a:ext cx="699043" cy="549371"/>
          <a:chOff x="1967569" y="4123524"/>
          <a:chExt cx="572346" cy="532701"/>
        </a:xfrm>
      </cdr:grpSpPr>
      <cdr:sp macro="" textlink="">
        <cdr:nvSpPr>
          <cdr:cNvPr id="8" name="Flowchart: Extract 7"/>
          <cdr:cNvSpPr/>
        </cdr:nvSpPr>
        <cdr:spPr>
          <a:xfrm xmlns:a="http://schemas.openxmlformats.org/drawingml/2006/main">
            <a:off x="2359743" y="4123524"/>
            <a:ext cx="91055" cy="298812"/>
          </a:xfrm>
          <a:prstGeom xmlns:a="http://schemas.openxmlformats.org/drawingml/2006/main" prst="flowChartExtract">
            <a:avLst/>
          </a:prstGeom>
          <a:solidFill xmlns:a="http://schemas.openxmlformats.org/drawingml/2006/main">
            <a:srgbClr val="FFFF00">
              <a:alpha val="70000"/>
            </a:srgbClr>
          </a:solidFill>
          <a:ln xmlns:a="http://schemas.openxmlformats.org/drawingml/2006/main" w="19050">
            <a:solidFill>
              <a:srgbClr val="FFC000">
                <a:alpha val="7000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9" name="TextBox 8"/>
          <cdr:cNvSpPr txBox="1"/>
        </cdr:nvSpPr>
        <cdr:spPr>
          <a:xfrm xmlns:a="http://schemas.openxmlformats.org/drawingml/2006/main">
            <a:off x="1967569" y="4461451"/>
            <a:ext cx="572346" cy="19477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a:solidFill>
                  <a:srgbClr val="FF9900"/>
                </a:solidFill>
                <a:latin typeface="Arial" pitchFamily="34" charset="0"/>
                <a:cs typeface="Arial" pitchFamily="34" charset="0"/>
              </a:rPr>
              <a:t>RoW</a:t>
            </a:r>
          </a:p>
        </cdr:txBody>
      </cdr:sp>
    </cdr:grpSp>
  </cdr:relSizeAnchor>
  <cdr:relSizeAnchor xmlns:cdr="http://schemas.openxmlformats.org/drawingml/2006/chartDrawing">
    <cdr:from>
      <cdr:x>0.171</cdr:x>
      <cdr:y>0.8535</cdr:y>
    </cdr:from>
    <cdr:to>
      <cdr:x>0.27343</cdr:x>
      <cdr:y>0.95552</cdr:y>
    </cdr:to>
    <cdr:grpSp>
      <cdr:nvGrpSpPr>
        <cdr:cNvPr id="19" name="Group 18"/>
        <cdr:cNvGrpSpPr/>
      </cdr:nvGrpSpPr>
      <cdr:grpSpPr>
        <a:xfrm xmlns:a="http://schemas.openxmlformats.org/drawingml/2006/main">
          <a:off x="1389957" y="4259904"/>
          <a:ext cx="832592" cy="509192"/>
          <a:chOff x="989525" y="4425446"/>
          <a:chExt cx="686812" cy="509219"/>
        </a:xfrm>
      </cdr:grpSpPr>
      <cdr:sp macro="" textlink="">
        <cdr:nvSpPr>
          <cdr:cNvPr id="10" name="Flowchart: Extract 9"/>
          <cdr:cNvSpPr/>
        </cdr:nvSpPr>
        <cdr:spPr>
          <a:xfrm xmlns:a="http://schemas.openxmlformats.org/drawingml/2006/main">
            <a:off x="1225516" y="4425446"/>
            <a:ext cx="91750" cy="308151"/>
          </a:xfrm>
          <a:prstGeom xmlns:a="http://schemas.openxmlformats.org/drawingml/2006/main" prst="flowChartExtract">
            <a:avLst/>
          </a:prstGeom>
          <a:solidFill xmlns:a="http://schemas.openxmlformats.org/drawingml/2006/main">
            <a:schemeClr val="tx2">
              <a:lumMod val="60000"/>
              <a:lumOff val="40000"/>
              <a:alpha val="70000"/>
            </a:schemeClr>
          </a:solidFill>
          <a:ln xmlns:a="http://schemas.openxmlformats.org/drawingml/2006/main" w="19050">
            <a:solidFill>
              <a:schemeClr val="tx2">
                <a:lumMod val="60000"/>
                <a:lumOff val="40000"/>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11" name="TextBox 2"/>
          <cdr:cNvSpPr txBox="1"/>
        </cdr:nvSpPr>
        <cdr:spPr>
          <a:xfrm xmlns:a="http://schemas.openxmlformats.org/drawingml/2006/main">
            <a:off x="989525" y="4733803"/>
            <a:ext cx="686812" cy="2008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solidFill>
                  <a:schemeClr val="accent1"/>
                </a:solidFill>
                <a:latin typeface="Arial" pitchFamily="34" charset="0"/>
                <a:cs typeface="Arial" pitchFamily="34" charset="0"/>
              </a:rPr>
              <a:t>OECD</a:t>
            </a:r>
          </a:p>
        </cdr:txBody>
      </cdr:sp>
    </cdr:grpSp>
  </cdr:relSizeAnchor>
  <cdr:relSizeAnchor xmlns:cdr="http://schemas.openxmlformats.org/drawingml/2006/chartDrawing">
    <cdr:from>
      <cdr:x>0</cdr:x>
      <cdr:y>0.53931</cdr:y>
    </cdr:from>
    <cdr:to>
      <cdr:x>0.13478</cdr:x>
      <cdr:y>0.58844</cdr:y>
    </cdr:to>
    <cdr:grpSp>
      <cdr:nvGrpSpPr>
        <cdr:cNvPr id="23" name="Group 22"/>
        <cdr:cNvGrpSpPr/>
      </cdr:nvGrpSpPr>
      <cdr:grpSpPr>
        <a:xfrm xmlns:a="http://schemas.openxmlformats.org/drawingml/2006/main">
          <a:off x="0" y="2691750"/>
          <a:ext cx="1095546" cy="245213"/>
          <a:chOff x="0" y="2422907"/>
          <a:chExt cx="963856" cy="200862"/>
        </a:xfrm>
      </cdr:grpSpPr>
      <cdr:sp macro="" textlink="">
        <cdr:nvSpPr>
          <cdr:cNvPr id="21" name="Flowchart: Extract 20"/>
          <cdr:cNvSpPr/>
        </cdr:nvSpPr>
        <cdr:spPr>
          <a:xfrm xmlns:a="http://schemas.openxmlformats.org/drawingml/2006/main" rot="5400000">
            <a:off x="763906" y="2362201"/>
            <a:ext cx="91750" cy="308151"/>
          </a:xfrm>
          <a:prstGeom xmlns:a="http://schemas.openxmlformats.org/drawingml/2006/main" prst="flowChartExtract">
            <a:avLst/>
          </a:prstGeom>
          <a:solidFill xmlns:a="http://schemas.openxmlformats.org/drawingml/2006/main">
            <a:schemeClr val="tx2">
              <a:lumMod val="60000"/>
              <a:lumOff val="40000"/>
              <a:alpha val="70000"/>
            </a:schemeClr>
          </a:solidFill>
          <a:ln xmlns:a="http://schemas.openxmlformats.org/drawingml/2006/main" w="19050">
            <a:solidFill>
              <a:schemeClr val="tx2">
                <a:lumMod val="60000"/>
                <a:lumOff val="40000"/>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22" name="TextBox 2"/>
          <cdr:cNvSpPr txBox="1"/>
        </cdr:nvSpPr>
        <cdr:spPr>
          <a:xfrm xmlns:a="http://schemas.openxmlformats.org/drawingml/2006/main">
            <a:off x="0" y="2422907"/>
            <a:ext cx="686812" cy="2008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solidFill>
                  <a:schemeClr val="accent1"/>
                </a:solidFill>
                <a:latin typeface="Arial" pitchFamily="34" charset="0"/>
                <a:cs typeface="Arial" pitchFamily="34" charset="0"/>
              </a:rPr>
              <a:t>OECD</a:t>
            </a:r>
          </a:p>
        </cdr:txBody>
      </cdr:sp>
    </cdr:grpSp>
  </cdr:relSizeAnchor>
  <cdr:relSizeAnchor xmlns:cdr="http://schemas.openxmlformats.org/drawingml/2006/chartDrawing">
    <cdr:from>
      <cdr:x>0.0073</cdr:x>
      <cdr:y>0.12311</cdr:y>
    </cdr:from>
    <cdr:to>
      <cdr:x>0.13063</cdr:x>
      <cdr:y>0.17115</cdr:y>
    </cdr:to>
    <cdr:grpSp>
      <cdr:nvGrpSpPr>
        <cdr:cNvPr id="27" name="Group 26"/>
        <cdr:cNvGrpSpPr/>
      </cdr:nvGrpSpPr>
      <cdr:grpSpPr>
        <a:xfrm xmlns:a="http://schemas.openxmlformats.org/drawingml/2006/main">
          <a:off x="59337" y="614454"/>
          <a:ext cx="1002476" cy="239773"/>
          <a:chOff x="91108" y="3981280"/>
          <a:chExt cx="886597" cy="200862"/>
        </a:xfrm>
      </cdr:grpSpPr>
      <cdr:sp macro="" textlink="">
        <cdr:nvSpPr>
          <cdr:cNvPr id="25" name="Flowchart: Extract 24"/>
          <cdr:cNvSpPr/>
        </cdr:nvSpPr>
        <cdr:spPr>
          <a:xfrm xmlns:a="http://schemas.openxmlformats.org/drawingml/2006/main" rot="5400000">
            <a:off x="777755" y="3917674"/>
            <a:ext cx="91749" cy="308151"/>
          </a:xfrm>
          <a:prstGeom xmlns:a="http://schemas.openxmlformats.org/drawingml/2006/main" prst="flowChartExtract">
            <a:avLst/>
          </a:prstGeom>
          <a:solidFill xmlns:a="http://schemas.openxmlformats.org/drawingml/2006/main">
            <a:srgbClr val="FFFF00">
              <a:alpha val="70000"/>
            </a:srgbClr>
          </a:solidFill>
          <a:ln xmlns:a="http://schemas.openxmlformats.org/drawingml/2006/main" w="19050" cap="flat" cmpd="sng" algn="ctr">
            <a:solidFill>
              <a:srgbClr val="FFC000">
                <a:alpha val="7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sp macro="" textlink="">
        <cdr:nvSpPr>
          <cdr:cNvPr id="26" name="TextBox 3"/>
          <cdr:cNvSpPr txBox="1"/>
        </cdr:nvSpPr>
        <cdr:spPr>
          <a:xfrm xmlns:a="http://schemas.openxmlformats.org/drawingml/2006/main">
            <a:off x="91108" y="3981280"/>
            <a:ext cx="576713" cy="2008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a:solidFill>
                  <a:srgbClr val="FF9900"/>
                </a:solidFill>
                <a:latin typeface="Arial" pitchFamily="34" charset="0"/>
                <a:cs typeface="Arial" pitchFamily="34" charset="0"/>
              </a:rPr>
              <a:t>RoW</a:t>
            </a:r>
          </a:p>
        </cdr:txBody>
      </cdr:sp>
    </cdr:grpSp>
  </cdr:relSizeAnchor>
  <cdr:relSizeAnchor xmlns:cdr="http://schemas.openxmlformats.org/drawingml/2006/chartDrawing">
    <cdr:from>
      <cdr:x>0</cdr:x>
      <cdr:y>0.24365</cdr:y>
    </cdr:from>
    <cdr:to>
      <cdr:x>0.12933</cdr:x>
      <cdr:y>0.29237</cdr:y>
    </cdr:to>
    <cdr:grpSp>
      <cdr:nvGrpSpPr>
        <cdr:cNvPr id="31" name="Group 30"/>
        <cdr:cNvGrpSpPr/>
      </cdr:nvGrpSpPr>
      <cdr:grpSpPr>
        <a:xfrm xmlns:a="http://schemas.openxmlformats.org/drawingml/2006/main">
          <a:off x="0" y="1216082"/>
          <a:ext cx="1051246" cy="243166"/>
          <a:chOff x="0" y="3844826"/>
          <a:chExt cx="929749" cy="203638"/>
        </a:xfrm>
      </cdr:grpSpPr>
      <cdr:sp macro="" textlink="">
        <cdr:nvSpPr>
          <cdr:cNvPr id="29" name="Flowchart: Extract 28"/>
          <cdr:cNvSpPr/>
        </cdr:nvSpPr>
        <cdr:spPr>
          <a:xfrm xmlns:a="http://schemas.openxmlformats.org/drawingml/2006/main" rot="5400000">
            <a:off x="727562" y="3793435"/>
            <a:ext cx="91966" cy="312409"/>
          </a:xfrm>
          <a:prstGeom xmlns:a="http://schemas.openxmlformats.org/drawingml/2006/main" prst="flowChartExtract">
            <a:avLst/>
          </a:prstGeom>
          <a:solidFill xmlns:a="http://schemas.openxmlformats.org/drawingml/2006/main">
            <a:srgbClr val="F79646">
              <a:alpha val="70000"/>
            </a:srgbClr>
          </a:solidFill>
          <a:ln xmlns:a="http://schemas.openxmlformats.org/drawingml/2006/main" w="19050" cap="flat" cmpd="sng" algn="ctr">
            <a:solidFill>
              <a:srgbClr val="F79646">
                <a:lumMod val="75000"/>
                <a:alpha val="7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sp macro="" textlink="">
        <cdr:nvSpPr>
          <cdr:cNvPr id="30" name="TextBox 2"/>
          <cdr:cNvSpPr txBox="1"/>
        </cdr:nvSpPr>
        <cdr:spPr>
          <a:xfrm xmlns:a="http://schemas.openxmlformats.org/drawingml/2006/main">
            <a:off x="0" y="3844826"/>
            <a:ext cx="688426" cy="2036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a:solidFill>
                  <a:srgbClr val="F79646">
                    <a:lumMod val="75000"/>
                  </a:srgbClr>
                </a:solidFill>
                <a:latin typeface="Arial" pitchFamily="34" charset="0"/>
                <a:cs typeface="Arial" pitchFamily="34" charset="0"/>
              </a:rPr>
              <a:t>BRIICS</a:t>
            </a:r>
          </a:p>
        </cdr:txBody>
      </cdr:sp>
    </cdr:grpSp>
  </cdr:relSizeAnchor>
  <cdr:relSizeAnchor xmlns:cdr="http://schemas.openxmlformats.org/drawingml/2006/chartDrawing">
    <cdr:from>
      <cdr:x>0.00234</cdr:x>
      <cdr:y>0.37467</cdr:y>
    </cdr:from>
    <cdr:to>
      <cdr:x>0.13164</cdr:x>
      <cdr:y>0.42338</cdr:y>
    </cdr:to>
    <cdr:grpSp>
      <cdr:nvGrpSpPr>
        <cdr:cNvPr id="35" name="Group 34"/>
        <cdr:cNvGrpSpPr/>
      </cdr:nvGrpSpPr>
      <cdr:grpSpPr>
        <a:xfrm xmlns:a="http://schemas.openxmlformats.org/drawingml/2006/main">
          <a:off x="19020" y="1870015"/>
          <a:ext cx="1051003" cy="243117"/>
          <a:chOff x="16847" y="3596653"/>
          <a:chExt cx="929439" cy="203638"/>
        </a:xfrm>
      </cdr:grpSpPr>
      <cdr:sp macro="" textlink="">
        <cdr:nvSpPr>
          <cdr:cNvPr id="33" name="Flowchart: Extract 32"/>
          <cdr:cNvSpPr/>
        </cdr:nvSpPr>
        <cdr:spPr>
          <a:xfrm xmlns:a="http://schemas.openxmlformats.org/drawingml/2006/main" rot="5400000">
            <a:off x="744099" y="3536675"/>
            <a:ext cx="91966" cy="312409"/>
          </a:xfrm>
          <a:prstGeom xmlns:a="http://schemas.openxmlformats.org/drawingml/2006/main" prst="flowChartExtract">
            <a:avLst/>
          </a:prstGeom>
          <a:solidFill xmlns:a="http://schemas.openxmlformats.org/drawingml/2006/main">
            <a:srgbClr val="92D050">
              <a:alpha val="70000"/>
            </a:srgbClr>
          </a:solidFill>
          <a:ln xmlns:a="http://schemas.openxmlformats.org/drawingml/2006/main" w="19050" cap="flat" cmpd="sng" algn="ctr">
            <a:solidFill>
              <a:srgbClr val="9BBB59">
                <a:lumMod val="75000"/>
                <a:alpha val="7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sp macro="" textlink="">
        <cdr:nvSpPr>
          <cdr:cNvPr id="34" name="TextBox 2"/>
          <cdr:cNvSpPr txBox="1"/>
        </cdr:nvSpPr>
        <cdr:spPr>
          <a:xfrm xmlns:a="http://schemas.openxmlformats.org/drawingml/2006/main">
            <a:off x="16847" y="3596653"/>
            <a:ext cx="678842" cy="2036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a:solidFill>
                  <a:srgbClr val="9BBB59">
                    <a:lumMod val="75000"/>
                  </a:srgbClr>
                </a:solidFill>
                <a:latin typeface="Arial" pitchFamily="34" charset="0"/>
                <a:cs typeface="Arial" pitchFamily="34" charset="0"/>
              </a:rPr>
              <a:t>WORLD</a:t>
            </a:r>
          </a:p>
        </cdr:txBody>
      </cdr:sp>
    </cdr:grpSp>
  </cdr:relSizeAnchor>
  <cdr:relSizeAnchor xmlns:cdr="http://schemas.openxmlformats.org/drawingml/2006/chartDrawing">
    <cdr:from>
      <cdr:x>0.14238</cdr:x>
      <cdr:y>0.85159</cdr:y>
    </cdr:from>
    <cdr:to>
      <cdr:x>0.2448</cdr:x>
      <cdr:y>0.98306</cdr:y>
    </cdr:to>
    <cdr:grpSp>
      <cdr:nvGrpSpPr>
        <cdr:cNvPr id="51" name="Group 13"/>
        <cdr:cNvGrpSpPr/>
      </cdr:nvGrpSpPr>
      <cdr:grpSpPr>
        <a:xfrm xmlns:a="http://schemas.openxmlformats.org/drawingml/2006/main">
          <a:off x="1157322" y="4250371"/>
          <a:ext cx="832511" cy="656180"/>
          <a:chOff x="2169098" y="4486603"/>
          <a:chExt cx="688427" cy="665216"/>
        </a:xfrm>
      </cdr:grpSpPr>
      <cdr:sp macro="" textlink="">
        <cdr:nvSpPr>
          <cdr:cNvPr id="52" name="Flowchart: Extract 11"/>
          <cdr:cNvSpPr/>
        </cdr:nvSpPr>
        <cdr:spPr>
          <a:xfrm xmlns:a="http://schemas.openxmlformats.org/drawingml/2006/main">
            <a:off x="2481754" y="4486603"/>
            <a:ext cx="91966" cy="312409"/>
          </a:xfrm>
          <a:prstGeom xmlns:a="http://schemas.openxmlformats.org/drawingml/2006/main" prst="flowChartExtract">
            <a:avLst/>
          </a:prstGeom>
          <a:solidFill xmlns:a="http://schemas.openxmlformats.org/drawingml/2006/main">
            <a:schemeClr val="accent6">
              <a:alpha val="70000"/>
            </a:schemeClr>
          </a:solidFill>
          <a:ln xmlns:a="http://schemas.openxmlformats.org/drawingml/2006/main" w="19050">
            <a:solidFill>
              <a:schemeClr val="accent6">
                <a:lumMod val="75000"/>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53" name="TextBox 2"/>
          <cdr:cNvSpPr txBox="1"/>
        </cdr:nvSpPr>
        <cdr:spPr>
          <a:xfrm xmlns:a="http://schemas.openxmlformats.org/drawingml/2006/main">
            <a:off x="2169098" y="4948181"/>
            <a:ext cx="688427" cy="2036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solidFill>
                  <a:schemeClr val="accent6">
                    <a:lumMod val="75000"/>
                  </a:schemeClr>
                </a:solidFill>
                <a:latin typeface="Arial" pitchFamily="34" charset="0"/>
                <a:cs typeface="Arial" pitchFamily="34" charset="0"/>
              </a:rPr>
              <a:t>BRIICS</a:t>
            </a:r>
          </a:p>
        </cdr:txBody>
      </cdr:sp>
    </cdr:grpSp>
  </cdr:relSizeAnchor>
  <cdr:relSizeAnchor xmlns:cdr="http://schemas.openxmlformats.org/drawingml/2006/chartDrawing">
    <cdr:from>
      <cdr:x>0.13328</cdr:x>
      <cdr:y>0.67557</cdr:y>
    </cdr:from>
    <cdr:to>
      <cdr:x>0.30702</cdr:x>
      <cdr:y>0.84991</cdr:y>
    </cdr:to>
    <cdr:sp macro="" textlink="">
      <cdr:nvSpPr>
        <cdr:cNvPr id="4" name="Rectangle 3"/>
        <cdr:cNvSpPr/>
      </cdr:nvSpPr>
      <cdr:spPr>
        <a:xfrm xmlns:a="http://schemas.openxmlformats.org/drawingml/2006/main">
          <a:off x="1083354" y="3371850"/>
          <a:ext cx="1412196" cy="870136"/>
        </a:xfrm>
        <a:prstGeom xmlns:a="http://schemas.openxmlformats.org/drawingml/2006/main" prst="rect">
          <a:avLst/>
        </a:prstGeom>
        <a:solidFill xmlns:a="http://schemas.openxmlformats.org/drawingml/2006/main">
          <a:srgbClr val="0066FF">
            <a:alpha val="65882"/>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sz="1100"/>
        </a:p>
      </cdr:txBody>
    </cdr:sp>
  </cdr:relSizeAnchor>
  <cdr:relSizeAnchor xmlns:cdr="http://schemas.openxmlformats.org/drawingml/2006/chartDrawing">
    <cdr:from>
      <cdr:x>0.40314</cdr:x>
      <cdr:y>0.12963</cdr:y>
    </cdr:from>
    <cdr:to>
      <cdr:x>0.66166</cdr:x>
      <cdr:y>0.29948</cdr:y>
    </cdr:to>
    <cdr:sp macro="" textlink="">
      <cdr:nvSpPr>
        <cdr:cNvPr id="32" name="TextBox 8"/>
        <cdr:cNvSpPr txBox="1"/>
      </cdr:nvSpPr>
      <cdr:spPr>
        <a:xfrm xmlns:a="http://schemas.openxmlformats.org/drawingml/2006/main">
          <a:off x="2711897" y="652275"/>
          <a:ext cx="1739030" cy="854672"/>
        </a:xfrm>
        <a:prstGeom xmlns:a="http://schemas.openxmlformats.org/drawingml/2006/main" prst="rect">
          <a:avLst/>
        </a:prstGeom>
        <a:solidFill xmlns:a="http://schemas.openxmlformats.org/drawingml/2006/main">
          <a:schemeClr val="bg2">
            <a:lumMod val="75000"/>
          </a:schemeClr>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n-US" sz="2400" b="1" cap="none" spc="0">
              <a:ln w="12700">
                <a:solidFill>
                  <a:schemeClr val="accent3">
                    <a:lumMod val="7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cs typeface="Arial" pitchFamily="34" charset="0"/>
            </a:rPr>
            <a:t>2040</a:t>
          </a:r>
        </a:p>
      </cdr:txBody>
    </cdr:sp>
  </cdr:relSizeAnchor>
  <cdr:relSizeAnchor xmlns:cdr="http://schemas.openxmlformats.org/drawingml/2006/chartDrawing">
    <cdr:from>
      <cdr:x>0.13345</cdr:x>
      <cdr:y>0.39582</cdr:y>
    </cdr:from>
    <cdr:to>
      <cdr:x>0.31539</cdr:x>
      <cdr:y>0.84878</cdr:y>
    </cdr:to>
    <cdr:sp macro="" textlink="">
      <cdr:nvSpPr>
        <cdr:cNvPr id="36" name="Rectangle 35"/>
        <cdr:cNvSpPr/>
      </cdr:nvSpPr>
      <cdr:spPr>
        <a:xfrm xmlns:a="http://schemas.openxmlformats.org/drawingml/2006/main">
          <a:off x="1082382" y="1966864"/>
          <a:ext cx="1475682" cy="2250813"/>
        </a:xfrm>
        <a:prstGeom xmlns:a="http://schemas.openxmlformats.org/drawingml/2006/main" prst="rect">
          <a:avLst/>
        </a:prstGeom>
        <a:noFill xmlns:a="http://schemas.openxmlformats.org/drawingml/2006/main"/>
        <a:ln xmlns:a="http://schemas.openxmlformats.org/drawingml/2006/main" w="12700" cap="flat" cmpd="sng" algn="ctr">
          <a:solidFill>
            <a:schemeClr val="bg2">
              <a:lumMod val="50000"/>
            </a:schemeClr>
          </a:solidFill>
          <a:prstDash val="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0.13345</cdr:x>
      <cdr:y>0.26986</cdr:y>
    </cdr:from>
    <cdr:to>
      <cdr:x>0.19704</cdr:x>
      <cdr:y>0.84878</cdr:y>
    </cdr:to>
    <cdr:sp macro="" textlink="">
      <cdr:nvSpPr>
        <cdr:cNvPr id="37" name="Rectangle 36"/>
        <cdr:cNvSpPr/>
      </cdr:nvSpPr>
      <cdr:spPr>
        <a:xfrm xmlns:a="http://schemas.openxmlformats.org/drawingml/2006/main">
          <a:off x="1082382" y="1340954"/>
          <a:ext cx="515767" cy="2876723"/>
        </a:xfrm>
        <a:prstGeom xmlns:a="http://schemas.openxmlformats.org/drawingml/2006/main" prst="rect">
          <a:avLst/>
        </a:prstGeom>
        <a:noFill xmlns:a="http://schemas.openxmlformats.org/drawingml/2006/main"/>
        <a:ln xmlns:a="http://schemas.openxmlformats.org/drawingml/2006/main" w="12700" cap="flat" cmpd="sng" algn="ctr">
          <a:solidFill>
            <a:schemeClr val="bg2">
              <a:lumMod val="50000"/>
            </a:schemeClr>
          </a:solidFill>
          <a:prstDash val="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0.13345</cdr:x>
      <cdr:y>0.14582</cdr:y>
    </cdr:from>
    <cdr:to>
      <cdr:x>0.16891</cdr:x>
      <cdr:y>0.84878</cdr:y>
    </cdr:to>
    <cdr:sp macro="" textlink="">
      <cdr:nvSpPr>
        <cdr:cNvPr id="38" name="Rectangle 37"/>
        <cdr:cNvSpPr/>
      </cdr:nvSpPr>
      <cdr:spPr>
        <a:xfrm xmlns:a="http://schemas.openxmlformats.org/drawingml/2006/main">
          <a:off x="1082382" y="724585"/>
          <a:ext cx="287610" cy="3493092"/>
        </a:xfrm>
        <a:prstGeom xmlns:a="http://schemas.openxmlformats.org/drawingml/2006/main" prst="rect">
          <a:avLst/>
        </a:prstGeom>
        <a:noFill xmlns:a="http://schemas.openxmlformats.org/drawingml/2006/main"/>
        <a:ln xmlns:a="http://schemas.openxmlformats.org/drawingml/2006/main" w="12700" cap="flat" cmpd="sng" algn="ctr">
          <a:solidFill>
            <a:schemeClr val="bg2">
              <a:lumMod val="50000"/>
            </a:schemeClr>
          </a:solidFill>
          <a:prstDash val="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0.13345</cdr:x>
      <cdr:y>0.55994</cdr:y>
    </cdr:from>
    <cdr:to>
      <cdr:x>0.21344</cdr:x>
      <cdr:y>0.84878</cdr:y>
    </cdr:to>
    <cdr:sp macro="" textlink="">
      <cdr:nvSpPr>
        <cdr:cNvPr id="39" name="Rectangle 38"/>
        <cdr:cNvSpPr/>
      </cdr:nvSpPr>
      <cdr:spPr>
        <a:xfrm xmlns:a="http://schemas.openxmlformats.org/drawingml/2006/main">
          <a:off x="1082382" y="2782396"/>
          <a:ext cx="648785" cy="1435281"/>
        </a:xfrm>
        <a:prstGeom xmlns:a="http://schemas.openxmlformats.org/drawingml/2006/main" prst="rect">
          <a:avLst/>
        </a:prstGeom>
        <a:noFill xmlns:a="http://schemas.openxmlformats.org/drawingml/2006/main"/>
        <a:ln xmlns:a="http://schemas.openxmlformats.org/drawingml/2006/main" w="12700" cap="flat" cmpd="sng" algn="ctr">
          <a:solidFill>
            <a:schemeClr val="bg2">
              <a:lumMod val="50000"/>
            </a:schemeClr>
          </a:solidFill>
          <a:prstDash val="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userShapes>
</file>

<file path=ppt/drawings/drawing5.xml><?xml version="1.0" encoding="utf-8"?>
<c:userShapes xmlns:c="http://schemas.openxmlformats.org/drawingml/2006/chart">
  <cdr:relSizeAnchor xmlns:cdr="http://schemas.openxmlformats.org/drawingml/2006/chartDrawing">
    <cdr:from>
      <cdr:x>0.25666</cdr:x>
      <cdr:y>0.84968</cdr:y>
    </cdr:from>
    <cdr:to>
      <cdr:x>0.36768</cdr:x>
      <cdr:y>0.95743</cdr:y>
    </cdr:to>
    <cdr:grpSp>
      <cdr:nvGrpSpPr>
        <cdr:cNvPr id="15" name="Group 14"/>
        <cdr:cNvGrpSpPr/>
      </cdr:nvGrpSpPr>
      <cdr:grpSpPr>
        <a:xfrm xmlns:a="http://schemas.openxmlformats.org/drawingml/2006/main">
          <a:off x="2086236" y="4240838"/>
          <a:ext cx="902415" cy="537791"/>
          <a:chOff x="-57806" y="0"/>
          <a:chExt cx="746233" cy="545226"/>
        </a:xfrm>
      </cdr:grpSpPr>
      <cdr:sp macro="" textlink="">
        <cdr:nvSpPr>
          <cdr:cNvPr id="16" name="Flowchart: Extract 15"/>
          <cdr:cNvSpPr/>
        </cdr:nvSpPr>
        <cdr:spPr>
          <a:xfrm xmlns:a="http://schemas.openxmlformats.org/drawingml/2006/main">
            <a:off x="281151" y="0"/>
            <a:ext cx="91966" cy="312409"/>
          </a:xfrm>
          <a:prstGeom xmlns:a="http://schemas.openxmlformats.org/drawingml/2006/main" prst="flowChartExtract">
            <a:avLst/>
          </a:prstGeom>
          <a:solidFill xmlns:a="http://schemas.openxmlformats.org/drawingml/2006/main">
            <a:srgbClr val="92D050">
              <a:alpha val="70000"/>
            </a:srgbClr>
          </a:solidFill>
          <a:ln xmlns:a="http://schemas.openxmlformats.org/drawingml/2006/main" w="19050">
            <a:solidFill>
              <a:schemeClr val="accent3">
                <a:lumMod val="75000"/>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17" name="TextBox 2"/>
          <cdr:cNvSpPr txBox="1"/>
        </cdr:nvSpPr>
        <cdr:spPr>
          <a:xfrm xmlns:a="http://schemas.openxmlformats.org/drawingml/2006/main">
            <a:off x="-57806" y="341588"/>
            <a:ext cx="746233" cy="2036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solidFill>
                  <a:schemeClr val="accent3">
                    <a:lumMod val="75000"/>
                  </a:schemeClr>
                </a:solidFill>
                <a:latin typeface="Arial" pitchFamily="34" charset="0"/>
                <a:cs typeface="Arial" pitchFamily="34" charset="0"/>
              </a:rPr>
              <a:t>WORLD</a:t>
            </a:r>
          </a:p>
        </cdr:txBody>
      </cdr:sp>
    </cdr:grpSp>
  </cdr:relSizeAnchor>
  <cdr:relSizeAnchor xmlns:cdr="http://schemas.openxmlformats.org/drawingml/2006/chartDrawing">
    <cdr:from>
      <cdr:x>0.13328</cdr:x>
      <cdr:y>0.65267</cdr:y>
    </cdr:from>
    <cdr:to>
      <cdr:x>0.83902</cdr:x>
      <cdr:y>0.84991</cdr:y>
    </cdr:to>
    <cdr:sp macro="" textlink="">
      <cdr:nvSpPr>
        <cdr:cNvPr id="5" name="Rectangle 4"/>
        <cdr:cNvSpPr/>
      </cdr:nvSpPr>
      <cdr:spPr>
        <a:xfrm xmlns:a="http://schemas.openxmlformats.org/drawingml/2006/main">
          <a:off x="1083354" y="3257550"/>
          <a:ext cx="5736546" cy="984435"/>
        </a:xfrm>
        <a:prstGeom xmlns:a="http://schemas.openxmlformats.org/drawingml/2006/main" prst="rect">
          <a:avLst/>
        </a:prstGeom>
        <a:solidFill xmlns:a="http://schemas.openxmlformats.org/drawingml/2006/main">
          <a:srgbClr val="009900">
            <a:alpha val="70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0.00889</cdr:x>
      <cdr:y>0</cdr:y>
    </cdr:from>
    <cdr:to>
      <cdr:x>0.266</cdr:x>
      <cdr:y>0.09465</cdr:y>
    </cdr:to>
    <cdr:sp macro="" textlink="">
      <cdr:nvSpPr>
        <cdr:cNvPr id="2" name="TextBox 1"/>
        <cdr:cNvSpPr txBox="1"/>
      </cdr:nvSpPr>
      <cdr:spPr>
        <a:xfrm xmlns:a="http://schemas.openxmlformats.org/drawingml/2006/main">
          <a:off x="72298" y="0"/>
          <a:ext cx="2089877" cy="47238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dirty="0" smtClean="0">
              <a:latin typeface="Arial" pitchFamily="34" charset="0"/>
              <a:cs typeface="Arial" pitchFamily="34" charset="0"/>
            </a:rPr>
            <a:t>Emission intensity</a:t>
          </a:r>
          <a:endParaRPr lang="en-US" sz="1100" b="1" dirty="0">
            <a:latin typeface="Arial" pitchFamily="34" charset="0"/>
            <a:cs typeface="Arial" pitchFamily="34" charset="0"/>
          </a:endParaRPr>
        </a:p>
        <a:p xmlns:a="http://schemas.openxmlformats.org/drawingml/2006/main">
          <a:pPr algn="ctr"/>
          <a:r>
            <a:rPr lang="en-US" sz="1100" b="1" dirty="0">
              <a:latin typeface="Arial" pitchFamily="34" charset="0"/>
              <a:cs typeface="Arial" pitchFamily="34" charset="0"/>
            </a:rPr>
            <a:t> (kg CO</a:t>
          </a:r>
          <a:r>
            <a:rPr lang="en-US" sz="1100" b="1" baseline="-25000" dirty="0">
              <a:latin typeface="Arial" pitchFamily="34" charset="0"/>
              <a:cs typeface="Arial" pitchFamily="34" charset="0"/>
            </a:rPr>
            <a:t>2</a:t>
          </a:r>
          <a:r>
            <a:rPr lang="en-US" sz="1100" b="1" dirty="0">
              <a:latin typeface="Arial" pitchFamily="34" charset="0"/>
              <a:cs typeface="Arial" pitchFamily="34" charset="0"/>
            </a:rPr>
            <a:t>e / 2010</a:t>
          </a:r>
          <a:r>
            <a:rPr lang="en-US" sz="1100" b="1" baseline="0" dirty="0">
              <a:latin typeface="Arial" pitchFamily="34" charset="0"/>
              <a:cs typeface="Arial" pitchFamily="34" charset="0"/>
            </a:rPr>
            <a:t> USD PPP)</a:t>
          </a:r>
          <a:endParaRPr lang="en-US" sz="1100" b="1" dirty="0">
            <a:latin typeface="Arial" pitchFamily="34" charset="0"/>
            <a:cs typeface="Arial" pitchFamily="34" charset="0"/>
          </a:endParaRPr>
        </a:p>
      </cdr:txBody>
    </cdr:sp>
  </cdr:relSizeAnchor>
  <cdr:relSizeAnchor xmlns:cdr="http://schemas.openxmlformats.org/drawingml/2006/chartDrawing">
    <cdr:from>
      <cdr:x>0.13328</cdr:x>
      <cdr:y>0.64695</cdr:y>
    </cdr:from>
    <cdr:to>
      <cdr:x>0.4617</cdr:x>
      <cdr:y>0.84991</cdr:y>
    </cdr:to>
    <cdr:sp macro="" textlink="">
      <cdr:nvSpPr>
        <cdr:cNvPr id="3" name="Rectangle 2"/>
        <cdr:cNvSpPr/>
      </cdr:nvSpPr>
      <cdr:spPr>
        <a:xfrm xmlns:a="http://schemas.openxmlformats.org/drawingml/2006/main">
          <a:off x="1083354" y="3228974"/>
          <a:ext cx="2669496" cy="1013011"/>
        </a:xfrm>
        <a:prstGeom xmlns:a="http://schemas.openxmlformats.org/drawingml/2006/main" prst="rect">
          <a:avLst/>
        </a:prstGeom>
        <a:solidFill xmlns:a="http://schemas.openxmlformats.org/drawingml/2006/main">
          <a:srgbClr val="FF3300">
            <a:alpha val="60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0.13328</cdr:x>
      <cdr:y>0.64122</cdr:y>
    </cdr:from>
    <cdr:to>
      <cdr:x>0.31288</cdr:x>
      <cdr:y>0.84991</cdr:y>
    </cdr:to>
    <cdr:sp macro="" textlink="">
      <cdr:nvSpPr>
        <cdr:cNvPr id="6" name="Rectangle 5"/>
        <cdr:cNvSpPr/>
      </cdr:nvSpPr>
      <cdr:spPr>
        <a:xfrm xmlns:a="http://schemas.openxmlformats.org/drawingml/2006/main">
          <a:off x="1083354" y="3200400"/>
          <a:ext cx="1459821" cy="1041586"/>
        </a:xfrm>
        <a:prstGeom xmlns:a="http://schemas.openxmlformats.org/drawingml/2006/main" prst="rect">
          <a:avLst/>
        </a:prstGeom>
        <a:solidFill xmlns:a="http://schemas.openxmlformats.org/drawingml/2006/main">
          <a:srgbClr val="FFFF00">
            <a:alpha val="50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0.1025</cdr:x>
      <cdr:y>0.852</cdr:y>
    </cdr:from>
    <cdr:to>
      <cdr:x>0.1885</cdr:x>
      <cdr:y>0.96207</cdr:y>
    </cdr:to>
    <cdr:grpSp>
      <cdr:nvGrpSpPr>
        <cdr:cNvPr id="66" name="Group 65"/>
        <cdr:cNvGrpSpPr/>
      </cdr:nvGrpSpPr>
      <cdr:grpSpPr>
        <a:xfrm xmlns:a="http://schemas.openxmlformats.org/drawingml/2006/main">
          <a:off x="833161" y="4252417"/>
          <a:ext cx="699043" cy="549371"/>
          <a:chOff x="1967569" y="4123524"/>
          <a:chExt cx="572346" cy="532701"/>
        </a:xfrm>
      </cdr:grpSpPr>
      <cdr:sp macro="" textlink="">
        <cdr:nvSpPr>
          <cdr:cNvPr id="8" name="Flowchart: Extract 7"/>
          <cdr:cNvSpPr/>
        </cdr:nvSpPr>
        <cdr:spPr>
          <a:xfrm xmlns:a="http://schemas.openxmlformats.org/drawingml/2006/main">
            <a:off x="2359743" y="4123524"/>
            <a:ext cx="91055" cy="298812"/>
          </a:xfrm>
          <a:prstGeom xmlns:a="http://schemas.openxmlformats.org/drawingml/2006/main" prst="flowChartExtract">
            <a:avLst/>
          </a:prstGeom>
          <a:solidFill xmlns:a="http://schemas.openxmlformats.org/drawingml/2006/main">
            <a:srgbClr val="FFFF00">
              <a:alpha val="70000"/>
            </a:srgbClr>
          </a:solidFill>
          <a:ln xmlns:a="http://schemas.openxmlformats.org/drawingml/2006/main" w="19050">
            <a:solidFill>
              <a:srgbClr val="FFC000">
                <a:alpha val="7000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9" name="TextBox 8"/>
          <cdr:cNvSpPr txBox="1"/>
        </cdr:nvSpPr>
        <cdr:spPr>
          <a:xfrm xmlns:a="http://schemas.openxmlformats.org/drawingml/2006/main">
            <a:off x="1967569" y="4461451"/>
            <a:ext cx="572346" cy="19477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a:solidFill>
                  <a:srgbClr val="FF9900"/>
                </a:solidFill>
                <a:latin typeface="Arial" pitchFamily="34" charset="0"/>
                <a:cs typeface="Arial" pitchFamily="34" charset="0"/>
              </a:rPr>
              <a:t>RoW</a:t>
            </a:r>
          </a:p>
        </cdr:txBody>
      </cdr:sp>
    </cdr:grpSp>
  </cdr:relSizeAnchor>
  <cdr:relSizeAnchor xmlns:cdr="http://schemas.openxmlformats.org/drawingml/2006/chartDrawing">
    <cdr:from>
      <cdr:x>0.171</cdr:x>
      <cdr:y>0.8535</cdr:y>
    </cdr:from>
    <cdr:to>
      <cdr:x>0.27343</cdr:x>
      <cdr:y>0.95552</cdr:y>
    </cdr:to>
    <cdr:grpSp>
      <cdr:nvGrpSpPr>
        <cdr:cNvPr id="19" name="Group 18"/>
        <cdr:cNvGrpSpPr/>
      </cdr:nvGrpSpPr>
      <cdr:grpSpPr>
        <a:xfrm xmlns:a="http://schemas.openxmlformats.org/drawingml/2006/main">
          <a:off x="1389957" y="4259904"/>
          <a:ext cx="832592" cy="509192"/>
          <a:chOff x="989525" y="4425446"/>
          <a:chExt cx="686812" cy="509219"/>
        </a:xfrm>
      </cdr:grpSpPr>
      <cdr:sp macro="" textlink="">
        <cdr:nvSpPr>
          <cdr:cNvPr id="10" name="Flowchart: Extract 9"/>
          <cdr:cNvSpPr/>
        </cdr:nvSpPr>
        <cdr:spPr>
          <a:xfrm xmlns:a="http://schemas.openxmlformats.org/drawingml/2006/main">
            <a:off x="1225516" y="4425446"/>
            <a:ext cx="91750" cy="308151"/>
          </a:xfrm>
          <a:prstGeom xmlns:a="http://schemas.openxmlformats.org/drawingml/2006/main" prst="flowChartExtract">
            <a:avLst/>
          </a:prstGeom>
          <a:solidFill xmlns:a="http://schemas.openxmlformats.org/drawingml/2006/main">
            <a:schemeClr val="tx2">
              <a:lumMod val="60000"/>
              <a:lumOff val="40000"/>
              <a:alpha val="70000"/>
            </a:schemeClr>
          </a:solidFill>
          <a:ln xmlns:a="http://schemas.openxmlformats.org/drawingml/2006/main" w="19050">
            <a:solidFill>
              <a:schemeClr val="tx2">
                <a:lumMod val="60000"/>
                <a:lumOff val="40000"/>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11" name="TextBox 2"/>
          <cdr:cNvSpPr txBox="1"/>
        </cdr:nvSpPr>
        <cdr:spPr>
          <a:xfrm xmlns:a="http://schemas.openxmlformats.org/drawingml/2006/main">
            <a:off x="989525" y="4733803"/>
            <a:ext cx="686812" cy="2008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solidFill>
                  <a:schemeClr val="accent1"/>
                </a:solidFill>
                <a:latin typeface="Arial" pitchFamily="34" charset="0"/>
                <a:cs typeface="Arial" pitchFamily="34" charset="0"/>
              </a:rPr>
              <a:t>OECD</a:t>
            </a:r>
          </a:p>
        </cdr:txBody>
      </cdr:sp>
    </cdr:grpSp>
  </cdr:relSizeAnchor>
  <cdr:relSizeAnchor xmlns:cdr="http://schemas.openxmlformats.org/drawingml/2006/chartDrawing">
    <cdr:from>
      <cdr:x>0</cdr:x>
      <cdr:y>0.53931</cdr:y>
    </cdr:from>
    <cdr:to>
      <cdr:x>0.13478</cdr:x>
      <cdr:y>0.58844</cdr:y>
    </cdr:to>
    <cdr:grpSp>
      <cdr:nvGrpSpPr>
        <cdr:cNvPr id="23" name="Group 22"/>
        <cdr:cNvGrpSpPr/>
      </cdr:nvGrpSpPr>
      <cdr:grpSpPr>
        <a:xfrm xmlns:a="http://schemas.openxmlformats.org/drawingml/2006/main">
          <a:off x="0" y="2691750"/>
          <a:ext cx="1095546" cy="245213"/>
          <a:chOff x="0" y="2422907"/>
          <a:chExt cx="963856" cy="200862"/>
        </a:xfrm>
      </cdr:grpSpPr>
      <cdr:sp macro="" textlink="">
        <cdr:nvSpPr>
          <cdr:cNvPr id="21" name="Flowchart: Extract 20"/>
          <cdr:cNvSpPr/>
        </cdr:nvSpPr>
        <cdr:spPr>
          <a:xfrm xmlns:a="http://schemas.openxmlformats.org/drawingml/2006/main" rot="5400000">
            <a:off x="763906" y="2362201"/>
            <a:ext cx="91750" cy="308151"/>
          </a:xfrm>
          <a:prstGeom xmlns:a="http://schemas.openxmlformats.org/drawingml/2006/main" prst="flowChartExtract">
            <a:avLst/>
          </a:prstGeom>
          <a:solidFill xmlns:a="http://schemas.openxmlformats.org/drawingml/2006/main">
            <a:schemeClr val="tx2">
              <a:lumMod val="60000"/>
              <a:lumOff val="40000"/>
              <a:alpha val="70000"/>
            </a:schemeClr>
          </a:solidFill>
          <a:ln xmlns:a="http://schemas.openxmlformats.org/drawingml/2006/main" w="19050">
            <a:solidFill>
              <a:schemeClr val="tx2">
                <a:lumMod val="60000"/>
                <a:lumOff val="40000"/>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22" name="TextBox 2"/>
          <cdr:cNvSpPr txBox="1"/>
        </cdr:nvSpPr>
        <cdr:spPr>
          <a:xfrm xmlns:a="http://schemas.openxmlformats.org/drawingml/2006/main">
            <a:off x="0" y="2422907"/>
            <a:ext cx="686812" cy="2008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solidFill>
                  <a:schemeClr val="accent1"/>
                </a:solidFill>
                <a:latin typeface="Arial" pitchFamily="34" charset="0"/>
                <a:cs typeface="Arial" pitchFamily="34" charset="0"/>
              </a:rPr>
              <a:t>OECD</a:t>
            </a:r>
          </a:p>
        </cdr:txBody>
      </cdr:sp>
    </cdr:grpSp>
  </cdr:relSizeAnchor>
  <cdr:relSizeAnchor xmlns:cdr="http://schemas.openxmlformats.org/drawingml/2006/chartDrawing">
    <cdr:from>
      <cdr:x>0.0073</cdr:x>
      <cdr:y>0.12311</cdr:y>
    </cdr:from>
    <cdr:to>
      <cdr:x>0.13063</cdr:x>
      <cdr:y>0.17115</cdr:y>
    </cdr:to>
    <cdr:grpSp>
      <cdr:nvGrpSpPr>
        <cdr:cNvPr id="27" name="Group 26"/>
        <cdr:cNvGrpSpPr/>
      </cdr:nvGrpSpPr>
      <cdr:grpSpPr>
        <a:xfrm xmlns:a="http://schemas.openxmlformats.org/drawingml/2006/main">
          <a:off x="59337" y="614454"/>
          <a:ext cx="1002476" cy="239773"/>
          <a:chOff x="91108" y="3981280"/>
          <a:chExt cx="886597" cy="200862"/>
        </a:xfrm>
      </cdr:grpSpPr>
      <cdr:sp macro="" textlink="">
        <cdr:nvSpPr>
          <cdr:cNvPr id="25" name="Flowchart: Extract 24"/>
          <cdr:cNvSpPr/>
        </cdr:nvSpPr>
        <cdr:spPr>
          <a:xfrm xmlns:a="http://schemas.openxmlformats.org/drawingml/2006/main" rot="5400000">
            <a:off x="777755" y="3917674"/>
            <a:ext cx="91749" cy="308151"/>
          </a:xfrm>
          <a:prstGeom xmlns:a="http://schemas.openxmlformats.org/drawingml/2006/main" prst="flowChartExtract">
            <a:avLst/>
          </a:prstGeom>
          <a:solidFill xmlns:a="http://schemas.openxmlformats.org/drawingml/2006/main">
            <a:srgbClr val="FFFF00">
              <a:alpha val="70000"/>
            </a:srgbClr>
          </a:solidFill>
          <a:ln xmlns:a="http://schemas.openxmlformats.org/drawingml/2006/main" w="19050" cap="flat" cmpd="sng" algn="ctr">
            <a:solidFill>
              <a:srgbClr val="FFC000">
                <a:alpha val="7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sp macro="" textlink="">
        <cdr:nvSpPr>
          <cdr:cNvPr id="26" name="TextBox 3"/>
          <cdr:cNvSpPr txBox="1"/>
        </cdr:nvSpPr>
        <cdr:spPr>
          <a:xfrm xmlns:a="http://schemas.openxmlformats.org/drawingml/2006/main">
            <a:off x="91108" y="3981280"/>
            <a:ext cx="576713" cy="20086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a:solidFill>
                  <a:srgbClr val="FF9900"/>
                </a:solidFill>
                <a:latin typeface="Arial" pitchFamily="34" charset="0"/>
                <a:cs typeface="Arial" pitchFamily="34" charset="0"/>
              </a:rPr>
              <a:t>RoW</a:t>
            </a:r>
          </a:p>
        </cdr:txBody>
      </cdr:sp>
    </cdr:grpSp>
  </cdr:relSizeAnchor>
  <cdr:relSizeAnchor xmlns:cdr="http://schemas.openxmlformats.org/drawingml/2006/chartDrawing">
    <cdr:from>
      <cdr:x>0</cdr:x>
      <cdr:y>0.24365</cdr:y>
    </cdr:from>
    <cdr:to>
      <cdr:x>0.12933</cdr:x>
      <cdr:y>0.29237</cdr:y>
    </cdr:to>
    <cdr:grpSp>
      <cdr:nvGrpSpPr>
        <cdr:cNvPr id="31" name="Group 30"/>
        <cdr:cNvGrpSpPr/>
      </cdr:nvGrpSpPr>
      <cdr:grpSpPr>
        <a:xfrm xmlns:a="http://schemas.openxmlformats.org/drawingml/2006/main">
          <a:off x="0" y="1216082"/>
          <a:ext cx="1051246" cy="243166"/>
          <a:chOff x="0" y="3844826"/>
          <a:chExt cx="929749" cy="203638"/>
        </a:xfrm>
      </cdr:grpSpPr>
      <cdr:sp macro="" textlink="">
        <cdr:nvSpPr>
          <cdr:cNvPr id="29" name="Flowchart: Extract 28"/>
          <cdr:cNvSpPr/>
        </cdr:nvSpPr>
        <cdr:spPr>
          <a:xfrm xmlns:a="http://schemas.openxmlformats.org/drawingml/2006/main" rot="5400000">
            <a:off x="727562" y="3793435"/>
            <a:ext cx="91966" cy="312409"/>
          </a:xfrm>
          <a:prstGeom xmlns:a="http://schemas.openxmlformats.org/drawingml/2006/main" prst="flowChartExtract">
            <a:avLst/>
          </a:prstGeom>
          <a:solidFill xmlns:a="http://schemas.openxmlformats.org/drawingml/2006/main">
            <a:srgbClr val="F79646">
              <a:alpha val="70000"/>
            </a:srgbClr>
          </a:solidFill>
          <a:ln xmlns:a="http://schemas.openxmlformats.org/drawingml/2006/main" w="19050" cap="flat" cmpd="sng" algn="ctr">
            <a:solidFill>
              <a:srgbClr val="F79646">
                <a:lumMod val="75000"/>
                <a:alpha val="7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sp macro="" textlink="">
        <cdr:nvSpPr>
          <cdr:cNvPr id="30" name="TextBox 2"/>
          <cdr:cNvSpPr txBox="1"/>
        </cdr:nvSpPr>
        <cdr:spPr>
          <a:xfrm xmlns:a="http://schemas.openxmlformats.org/drawingml/2006/main">
            <a:off x="0" y="3844826"/>
            <a:ext cx="688426" cy="2036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a:solidFill>
                  <a:srgbClr val="F79646">
                    <a:lumMod val="75000"/>
                  </a:srgbClr>
                </a:solidFill>
                <a:latin typeface="Arial" pitchFamily="34" charset="0"/>
                <a:cs typeface="Arial" pitchFamily="34" charset="0"/>
              </a:rPr>
              <a:t>BRIICS</a:t>
            </a:r>
          </a:p>
        </cdr:txBody>
      </cdr:sp>
    </cdr:grpSp>
  </cdr:relSizeAnchor>
  <cdr:relSizeAnchor xmlns:cdr="http://schemas.openxmlformats.org/drawingml/2006/chartDrawing">
    <cdr:from>
      <cdr:x>0.00234</cdr:x>
      <cdr:y>0.37467</cdr:y>
    </cdr:from>
    <cdr:to>
      <cdr:x>0.13164</cdr:x>
      <cdr:y>0.42338</cdr:y>
    </cdr:to>
    <cdr:grpSp>
      <cdr:nvGrpSpPr>
        <cdr:cNvPr id="35" name="Group 34"/>
        <cdr:cNvGrpSpPr/>
      </cdr:nvGrpSpPr>
      <cdr:grpSpPr>
        <a:xfrm xmlns:a="http://schemas.openxmlformats.org/drawingml/2006/main">
          <a:off x="19020" y="1870015"/>
          <a:ext cx="1051003" cy="243117"/>
          <a:chOff x="16847" y="3596653"/>
          <a:chExt cx="929439" cy="203638"/>
        </a:xfrm>
      </cdr:grpSpPr>
      <cdr:sp macro="" textlink="">
        <cdr:nvSpPr>
          <cdr:cNvPr id="33" name="Flowchart: Extract 32"/>
          <cdr:cNvSpPr/>
        </cdr:nvSpPr>
        <cdr:spPr>
          <a:xfrm xmlns:a="http://schemas.openxmlformats.org/drawingml/2006/main" rot="5400000">
            <a:off x="744099" y="3536675"/>
            <a:ext cx="91966" cy="312409"/>
          </a:xfrm>
          <a:prstGeom xmlns:a="http://schemas.openxmlformats.org/drawingml/2006/main" prst="flowChartExtract">
            <a:avLst/>
          </a:prstGeom>
          <a:solidFill xmlns:a="http://schemas.openxmlformats.org/drawingml/2006/main">
            <a:srgbClr val="92D050">
              <a:alpha val="70000"/>
            </a:srgbClr>
          </a:solidFill>
          <a:ln xmlns:a="http://schemas.openxmlformats.org/drawingml/2006/main" w="19050" cap="flat" cmpd="sng" algn="ctr">
            <a:solidFill>
              <a:srgbClr val="9BBB59">
                <a:lumMod val="75000"/>
                <a:alpha val="7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sp macro="" textlink="">
        <cdr:nvSpPr>
          <cdr:cNvPr id="34" name="TextBox 2"/>
          <cdr:cNvSpPr txBox="1"/>
        </cdr:nvSpPr>
        <cdr:spPr>
          <a:xfrm xmlns:a="http://schemas.openxmlformats.org/drawingml/2006/main">
            <a:off x="16847" y="3596653"/>
            <a:ext cx="678842" cy="2036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100" b="1" smtClean="0">
                <a:solidFill>
                  <a:srgbClr val="9BBB59">
                    <a:lumMod val="75000"/>
                  </a:srgbClr>
                </a:solidFill>
                <a:latin typeface="Arial" pitchFamily="34" charset="0"/>
                <a:cs typeface="Arial" pitchFamily="34" charset="0"/>
              </a:rPr>
              <a:t>WORLD</a:t>
            </a:r>
            <a:endParaRPr lang="en-US" sz="1100" b="1" dirty="0">
              <a:solidFill>
                <a:srgbClr val="9BBB59">
                  <a:lumMod val="75000"/>
                </a:srgbClr>
              </a:solidFill>
              <a:latin typeface="Arial" pitchFamily="34" charset="0"/>
              <a:cs typeface="Arial" pitchFamily="34" charset="0"/>
            </a:endParaRPr>
          </a:p>
        </cdr:txBody>
      </cdr:sp>
    </cdr:grpSp>
  </cdr:relSizeAnchor>
  <cdr:relSizeAnchor xmlns:cdr="http://schemas.openxmlformats.org/drawingml/2006/chartDrawing">
    <cdr:from>
      <cdr:x>0.14238</cdr:x>
      <cdr:y>0.85159</cdr:y>
    </cdr:from>
    <cdr:to>
      <cdr:x>0.2448</cdr:x>
      <cdr:y>0.98306</cdr:y>
    </cdr:to>
    <cdr:grpSp>
      <cdr:nvGrpSpPr>
        <cdr:cNvPr id="51" name="Group 13"/>
        <cdr:cNvGrpSpPr/>
      </cdr:nvGrpSpPr>
      <cdr:grpSpPr>
        <a:xfrm xmlns:a="http://schemas.openxmlformats.org/drawingml/2006/main">
          <a:off x="1157322" y="4250371"/>
          <a:ext cx="832511" cy="656180"/>
          <a:chOff x="2169098" y="4486603"/>
          <a:chExt cx="688427" cy="665216"/>
        </a:xfrm>
      </cdr:grpSpPr>
      <cdr:sp macro="" textlink="">
        <cdr:nvSpPr>
          <cdr:cNvPr id="52" name="Flowchart: Extract 11"/>
          <cdr:cNvSpPr/>
        </cdr:nvSpPr>
        <cdr:spPr>
          <a:xfrm xmlns:a="http://schemas.openxmlformats.org/drawingml/2006/main">
            <a:off x="2481754" y="4486603"/>
            <a:ext cx="91966" cy="312409"/>
          </a:xfrm>
          <a:prstGeom xmlns:a="http://schemas.openxmlformats.org/drawingml/2006/main" prst="flowChartExtract">
            <a:avLst/>
          </a:prstGeom>
          <a:solidFill xmlns:a="http://schemas.openxmlformats.org/drawingml/2006/main">
            <a:schemeClr val="accent6">
              <a:alpha val="70000"/>
            </a:schemeClr>
          </a:solidFill>
          <a:ln xmlns:a="http://schemas.openxmlformats.org/drawingml/2006/main" w="19050">
            <a:solidFill>
              <a:schemeClr val="accent6">
                <a:lumMod val="75000"/>
                <a:alpha val="7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sp macro="" textlink="">
        <cdr:nvSpPr>
          <cdr:cNvPr id="53" name="TextBox 2"/>
          <cdr:cNvSpPr txBox="1"/>
        </cdr:nvSpPr>
        <cdr:spPr>
          <a:xfrm xmlns:a="http://schemas.openxmlformats.org/drawingml/2006/main">
            <a:off x="2169098" y="4948181"/>
            <a:ext cx="688427" cy="20363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a:solidFill>
                  <a:schemeClr val="accent6">
                    <a:lumMod val="75000"/>
                  </a:schemeClr>
                </a:solidFill>
                <a:latin typeface="Arial" pitchFamily="34" charset="0"/>
                <a:cs typeface="Arial" pitchFamily="34" charset="0"/>
              </a:rPr>
              <a:t>BRIICS</a:t>
            </a:r>
          </a:p>
        </cdr:txBody>
      </cdr:sp>
    </cdr:grpSp>
  </cdr:relSizeAnchor>
  <cdr:relSizeAnchor xmlns:cdr="http://schemas.openxmlformats.org/drawingml/2006/chartDrawing">
    <cdr:from>
      <cdr:x>0.13328</cdr:x>
      <cdr:y>0.69656</cdr:y>
    </cdr:from>
    <cdr:to>
      <cdr:x>0.34217</cdr:x>
      <cdr:y>0.84991</cdr:y>
    </cdr:to>
    <cdr:sp macro="" textlink="">
      <cdr:nvSpPr>
        <cdr:cNvPr id="4" name="Rectangle 3"/>
        <cdr:cNvSpPr/>
      </cdr:nvSpPr>
      <cdr:spPr>
        <a:xfrm xmlns:a="http://schemas.openxmlformats.org/drawingml/2006/main">
          <a:off x="1083354" y="3476625"/>
          <a:ext cx="1697946" cy="765361"/>
        </a:xfrm>
        <a:prstGeom xmlns:a="http://schemas.openxmlformats.org/drawingml/2006/main" prst="rect">
          <a:avLst/>
        </a:prstGeom>
        <a:solidFill xmlns:a="http://schemas.openxmlformats.org/drawingml/2006/main">
          <a:srgbClr val="0066FF">
            <a:alpha val="65882"/>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sz="1100"/>
        </a:p>
      </cdr:txBody>
    </cdr:sp>
  </cdr:relSizeAnchor>
  <cdr:relSizeAnchor xmlns:cdr="http://schemas.openxmlformats.org/drawingml/2006/chartDrawing">
    <cdr:from>
      <cdr:x>0.40314</cdr:x>
      <cdr:y>0.12963</cdr:y>
    </cdr:from>
    <cdr:to>
      <cdr:x>0.66166</cdr:x>
      <cdr:y>0.29948</cdr:y>
    </cdr:to>
    <cdr:sp macro="" textlink="">
      <cdr:nvSpPr>
        <cdr:cNvPr id="32" name="TextBox 8"/>
        <cdr:cNvSpPr txBox="1"/>
      </cdr:nvSpPr>
      <cdr:spPr>
        <a:xfrm xmlns:a="http://schemas.openxmlformats.org/drawingml/2006/main">
          <a:off x="2711897" y="652275"/>
          <a:ext cx="1739030" cy="854672"/>
        </a:xfrm>
        <a:prstGeom xmlns:a="http://schemas.openxmlformats.org/drawingml/2006/main" prst="rect">
          <a:avLst/>
        </a:prstGeom>
        <a:solidFill xmlns:a="http://schemas.openxmlformats.org/drawingml/2006/main">
          <a:schemeClr val="bg2">
            <a:lumMod val="75000"/>
          </a:schemeClr>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n-US" sz="2400" b="1" cap="none" spc="0">
              <a:ln w="12700">
                <a:solidFill>
                  <a:schemeClr val="accent3">
                    <a:lumMod val="7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cs typeface="Arial" pitchFamily="34" charset="0"/>
            </a:rPr>
            <a:t>2050</a:t>
          </a:r>
        </a:p>
      </cdr:txBody>
    </cdr:sp>
  </cdr:relSizeAnchor>
  <cdr:relSizeAnchor xmlns:cdr="http://schemas.openxmlformats.org/drawingml/2006/chartDrawing">
    <cdr:from>
      <cdr:x>0.13345</cdr:x>
      <cdr:y>0.39582</cdr:y>
    </cdr:from>
    <cdr:to>
      <cdr:x>0.31539</cdr:x>
      <cdr:y>0.84878</cdr:y>
    </cdr:to>
    <cdr:sp macro="" textlink="">
      <cdr:nvSpPr>
        <cdr:cNvPr id="36" name="Rectangle 35"/>
        <cdr:cNvSpPr/>
      </cdr:nvSpPr>
      <cdr:spPr>
        <a:xfrm xmlns:a="http://schemas.openxmlformats.org/drawingml/2006/main">
          <a:off x="1082382" y="1966864"/>
          <a:ext cx="1475682" cy="2250813"/>
        </a:xfrm>
        <a:prstGeom xmlns:a="http://schemas.openxmlformats.org/drawingml/2006/main" prst="rect">
          <a:avLst/>
        </a:prstGeom>
        <a:noFill xmlns:a="http://schemas.openxmlformats.org/drawingml/2006/main"/>
        <a:ln xmlns:a="http://schemas.openxmlformats.org/drawingml/2006/main" w="12700" cap="flat" cmpd="sng" algn="ctr">
          <a:solidFill>
            <a:schemeClr val="bg2">
              <a:lumMod val="50000"/>
            </a:schemeClr>
          </a:solidFill>
          <a:prstDash val="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0.13345</cdr:x>
      <cdr:y>0.26986</cdr:y>
    </cdr:from>
    <cdr:to>
      <cdr:x>0.19704</cdr:x>
      <cdr:y>0.84878</cdr:y>
    </cdr:to>
    <cdr:sp macro="" textlink="">
      <cdr:nvSpPr>
        <cdr:cNvPr id="37" name="Rectangle 36"/>
        <cdr:cNvSpPr/>
      </cdr:nvSpPr>
      <cdr:spPr>
        <a:xfrm xmlns:a="http://schemas.openxmlformats.org/drawingml/2006/main">
          <a:off x="1082382" y="1340954"/>
          <a:ext cx="515767" cy="2876723"/>
        </a:xfrm>
        <a:prstGeom xmlns:a="http://schemas.openxmlformats.org/drawingml/2006/main" prst="rect">
          <a:avLst/>
        </a:prstGeom>
        <a:noFill xmlns:a="http://schemas.openxmlformats.org/drawingml/2006/main"/>
        <a:ln xmlns:a="http://schemas.openxmlformats.org/drawingml/2006/main" w="12700" cap="flat" cmpd="sng" algn="ctr">
          <a:solidFill>
            <a:schemeClr val="bg2">
              <a:lumMod val="50000"/>
            </a:schemeClr>
          </a:solidFill>
          <a:prstDash val="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0.13345</cdr:x>
      <cdr:y>0.14582</cdr:y>
    </cdr:from>
    <cdr:to>
      <cdr:x>0.16891</cdr:x>
      <cdr:y>0.84878</cdr:y>
    </cdr:to>
    <cdr:sp macro="" textlink="">
      <cdr:nvSpPr>
        <cdr:cNvPr id="38" name="Rectangle 37"/>
        <cdr:cNvSpPr/>
      </cdr:nvSpPr>
      <cdr:spPr>
        <a:xfrm xmlns:a="http://schemas.openxmlformats.org/drawingml/2006/main">
          <a:off x="1082382" y="724585"/>
          <a:ext cx="287610" cy="3493092"/>
        </a:xfrm>
        <a:prstGeom xmlns:a="http://schemas.openxmlformats.org/drawingml/2006/main" prst="rect">
          <a:avLst/>
        </a:prstGeom>
        <a:noFill xmlns:a="http://schemas.openxmlformats.org/drawingml/2006/main"/>
        <a:ln xmlns:a="http://schemas.openxmlformats.org/drawingml/2006/main" w="12700" cap="flat" cmpd="sng" algn="ctr">
          <a:solidFill>
            <a:schemeClr val="bg2">
              <a:lumMod val="50000"/>
            </a:schemeClr>
          </a:solidFill>
          <a:prstDash val="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0.13345</cdr:x>
      <cdr:y>0.55994</cdr:y>
    </cdr:from>
    <cdr:to>
      <cdr:x>0.21344</cdr:x>
      <cdr:y>0.84878</cdr:y>
    </cdr:to>
    <cdr:sp macro="" textlink="">
      <cdr:nvSpPr>
        <cdr:cNvPr id="39" name="Rectangle 38"/>
        <cdr:cNvSpPr/>
      </cdr:nvSpPr>
      <cdr:spPr>
        <a:xfrm xmlns:a="http://schemas.openxmlformats.org/drawingml/2006/main">
          <a:off x="1082382" y="2782396"/>
          <a:ext cx="648785" cy="1435281"/>
        </a:xfrm>
        <a:prstGeom xmlns:a="http://schemas.openxmlformats.org/drawingml/2006/main" prst="rect">
          <a:avLst/>
        </a:prstGeom>
        <a:noFill xmlns:a="http://schemas.openxmlformats.org/drawingml/2006/main"/>
        <a:ln xmlns:a="http://schemas.openxmlformats.org/drawingml/2006/main" w="12700" cap="flat" cmpd="sng" algn="ctr">
          <a:solidFill>
            <a:schemeClr val="bg2">
              <a:lumMod val="50000"/>
            </a:schemeClr>
          </a:solidFill>
          <a:prstDash val="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100"/>
        </a:p>
      </cdr:txBody>
    </cdr:sp>
  </cdr:relSizeAnchor>
  <cdr:relSizeAnchor xmlns:cdr="http://schemas.openxmlformats.org/drawingml/2006/chartDrawing">
    <cdr:from>
      <cdr:x>0.43356</cdr:x>
      <cdr:y>0.54328</cdr:y>
    </cdr:from>
    <cdr:to>
      <cdr:x>0.56644</cdr:x>
      <cdr:y>0.65428</cdr:y>
    </cdr:to>
    <cdr:sp macro="" textlink="">
      <cdr:nvSpPr>
        <cdr:cNvPr id="40" name="TextBox 7"/>
        <cdr:cNvSpPr txBox="1"/>
      </cdr:nvSpPr>
      <cdr:spPr>
        <a:xfrm xmlns:a="http://schemas.openxmlformats.org/drawingml/2006/main">
          <a:off x="3524142" y="2711574"/>
          <a:ext cx="1080120"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GB" sz="1000" dirty="0" smtClean="0">
              <a:solidFill>
                <a:schemeClr val="accent6">
                  <a:lumMod val="75000"/>
                </a:schemeClr>
              </a:solidFill>
              <a:latin typeface="Arial" pitchFamily="34" charset="0"/>
              <a:cs typeface="Arial" pitchFamily="34" charset="0"/>
            </a:rPr>
            <a:t>BRIICS  GHG emissions </a:t>
          </a:r>
        </a:p>
        <a:p xmlns:a="http://schemas.openxmlformats.org/drawingml/2006/main">
          <a:pPr algn="ctr"/>
          <a:r>
            <a:rPr lang="en-GB" sz="1000" b="1" dirty="0" smtClean="0">
              <a:solidFill>
                <a:schemeClr val="accent6">
                  <a:lumMod val="75000"/>
                </a:schemeClr>
              </a:solidFill>
              <a:latin typeface="Arial" pitchFamily="34" charset="0"/>
              <a:cs typeface="Arial" pitchFamily="34" charset="0"/>
            </a:rPr>
            <a:t>39</a:t>
          </a:r>
          <a:r>
            <a:rPr lang="en-GB" sz="1000" dirty="0" smtClean="0">
              <a:solidFill>
                <a:schemeClr val="accent6">
                  <a:lumMod val="75000"/>
                </a:schemeClr>
              </a:solidFill>
              <a:latin typeface="Arial" pitchFamily="34" charset="0"/>
              <a:cs typeface="Arial" pitchFamily="34" charset="0"/>
            </a:rPr>
            <a:t> GtCO</a:t>
          </a:r>
          <a:r>
            <a:rPr lang="en-GB" sz="1000" baseline="-25000" dirty="0" smtClean="0">
              <a:solidFill>
                <a:schemeClr val="accent6">
                  <a:lumMod val="75000"/>
                </a:schemeClr>
              </a:solidFill>
              <a:latin typeface="Arial" pitchFamily="34" charset="0"/>
              <a:cs typeface="Arial" pitchFamily="34" charset="0"/>
            </a:rPr>
            <a:t>2</a:t>
          </a:r>
          <a:r>
            <a:rPr lang="en-GB" sz="1000" dirty="0" smtClean="0">
              <a:solidFill>
                <a:schemeClr val="accent6">
                  <a:lumMod val="75000"/>
                </a:schemeClr>
              </a:solidFill>
              <a:latin typeface="Arial" pitchFamily="34" charset="0"/>
              <a:cs typeface="Arial" pitchFamily="34" charset="0"/>
            </a:rPr>
            <a:t>e</a:t>
          </a:r>
          <a:endParaRPr lang="en-US" sz="1000" dirty="0">
            <a:solidFill>
              <a:schemeClr val="accent6">
                <a:lumMod val="75000"/>
              </a:schemeClr>
            </a:solidFill>
            <a:latin typeface="Arial" pitchFamily="34" charset="0"/>
            <a:cs typeface="Arial" pitchFamily="34" charset="0"/>
          </a:endParaRPr>
        </a:p>
      </cdr:txBody>
    </cdr:sp>
  </cdr:relSizeAnchor>
  <cdr:relSizeAnchor xmlns:cdr="http://schemas.openxmlformats.org/drawingml/2006/chartDrawing">
    <cdr:from>
      <cdr:x>0.32282</cdr:x>
      <cdr:y>0.6587</cdr:y>
    </cdr:from>
    <cdr:to>
      <cdr:x>0.45571</cdr:x>
      <cdr:y>0.7697</cdr:y>
    </cdr:to>
    <cdr:sp macro="" textlink="">
      <cdr:nvSpPr>
        <cdr:cNvPr id="41" name="TextBox 7"/>
        <cdr:cNvSpPr txBox="1"/>
      </cdr:nvSpPr>
      <cdr:spPr>
        <a:xfrm xmlns:a="http://schemas.openxmlformats.org/drawingml/2006/main">
          <a:off x="2624042" y="3287638"/>
          <a:ext cx="1080120"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GB" sz="1000" dirty="0" smtClean="0">
              <a:solidFill>
                <a:schemeClr val="accent1">
                  <a:lumMod val="50000"/>
                </a:schemeClr>
              </a:solidFill>
              <a:latin typeface="Arial" pitchFamily="34" charset="0"/>
              <a:cs typeface="Arial" pitchFamily="34" charset="0"/>
            </a:rPr>
            <a:t>OECD  GHG emissions </a:t>
          </a:r>
        </a:p>
        <a:p xmlns:a="http://schemas.openxmlformats.org/drawingml/2006/main">
          <a:pPr algn="ctr"/>
          <a:r>
            <a:rPr lang="en-GB" sz="1000" b="1" dirty="0" smtClean="0">
              <a:solidFill>
                <a:schemeClr val="accent1">
                  <a:lumMod val="50000"/>
                </a:schemeClr>
              </a:solidFill>
              <a:latin typeface="Arial" pitchFamily="34" charset="0"/>
              <a:cs typeface="Arial" pitchFamily="34" charset="0"/>
            </a:rPr>
            <a:t>19</a:t>
          </a:r>
          <a:r>
            <a:rPr lang="en-GB" sz="1000" dirty="0" smtClean="0">
              <a:solidFill>
                <a:schemeClr val="accent1">
                  <a:lumMod val="50000"/>
                </a:schemeClr>
              </a:solidFill>
              <a:latin typeface="Arial" pitchFamily="34" charset="0"/>
              <a:cs typeface="Arial" pitchFamily="34" charset="0"/>
            </a:rPr>
            <a:t> GtCO</a:t>
          </a:r>
          <a:r>
            <a:rPr lang="en-GB" sz="1000" baseline="-25000" dirty="0" smtClean="0">
              <a:solidFill>
                <a:schemeClr val="accent1">
                  <a:lumMod val="50000"/>
                </a:schemeClr>
              </a:solidFill>
              <a:latin typeface="Arial" pitchFamily="34" charset="0"/>
              <a:cs typeface="Arial" pitchFamily="34" charset="0"/>
            </a:rPr>
            <a:t>2</a:t>
          </a:r>
          <a:r>
            <a:rPr lang="en-GB" sz="1000" dirty="0" smtClean="0">
              <a:solidFill>
                <a:schemeClr val="accent1">
                  <a:lumMod val="50000"/>
                </a:schemeClr>
              </a:solidFill>
              <a:latin typeface="Arial" pitchFamily="34" charset="0"/>
              <a:cs typeface="Arial" pitchFamily="34" charset="0"/>
            </a:rPr>
            <a:t>e</a:t>
          </a:r>
          <a:endParaRPr lang="en-US" sz="1000" dirty="0">
            <a:solidFill>
              <a:schemeClr val="accent1">
                <a:lumMod val="50000"/>
              </a:schemeClr>
            </a:solidFill>
            <a:latin typeface="Arial" pitchFamily="34" charset="0"/>
            <a:cs typeface="Arial" pitchFamily="34" charset="0"/>
          </a:endParaRPr>
        </a:p>
      </cdr:txBody>
    </cdr:sp>
  </cdr:relSizeAnchor>
  <cdr:relSizeAnchor xmlns:cdr="http://schemas.openxmlformats.org/drawingml/2006/chartDrawing">
    <cdr:from>
      <cdr:x>0.81006</cdr:x>
      <cdr:y>0.55771</cdr:y>
    </cdr:from>
    <cdr:to>
      <cdr:x>0.94294</cdr:x>
      <cdr:y>0.66871</cdr:y>
    </cdr:to>
    <cdr:sp macro="" textlink="">
      <cdr:nvSpPr>
        <cdr:cNvPr id="42" name="TextBox 7"/>
        <cdr:cNvSpPr txBox="1"/>
      </cdr:nvSpPr>
      <cdr:spPr>
        <a:xfrm xmlns:a="http://schemas.openxmlformats.org/drawingml/2006/main">
          <a:off x="6584482" y="2783582"/>
          <a:ext cx="1080120"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GB" sz="1000" dirty="0" smtClean="0">
              <a:solidFill>
                <a:schemeClr val="accent3">
                  <a:lumMod val="50000"/>
                </a:schemeClr>
              </a:solidFill>
              <a:latin typeface="Arial" pitchFamily="34" charset="0"/>
              <a:cs typeface="Arial" pitchFamily="34" charset="0"/>
            </a:rPr>
            <a:t>World GHG emissions </a:t>
          </a:r>
        </a:p>
        <a:p xmlns:a="http://schemas.openxmlformats.org/drawingml/2006/main">
          <a:pPr algn="ctr"/>
          <a:r>
            <a:rPr lang="en-GB" sz="1000" b="1" dirty="0" smtClean="0">
              <a:solidFill>
                <a:schemeClr val="accent3">
                  <a:lumMod val="50000"/>
                </a:schemeClr>
              </a:solidFill>
              <a:latin typeface="Arial" pitchFamily="34" charset="0"/>
              <a:cs typeface="Arial" pitchFamily="34" charset="0"/>
            </a:rPr>
            <a:t>81</a:t>
          </a:r>
          <a:r>
            <a:rPr lang="en-GB" sz="1000" dirty="0" smtClean="0">
              <a:solidFill>
                <a:schemeClr val="accent3">
                  <a:lumMod val="50000"/>
                </a:schemeClr>
              </a:solidFill>
              <a:latin typeface="Arial" pitchFamily="34" charset="0"/>
              <a:cs typeface="Arial" pitchFamily="34" charset="0"/>
            </a:rPr>
            <a:t> GtCO</a:t>
          </a:r>
          <a:r>
            <a:rPr lang="en-GB" sz="1000" baseline="-25000" dirty="0" smtClean="0">
              <a:solidFill>
                <a:schemeClr val="accent3">
                  <a:lumMod val="50000"/>
                </a:schemeClr>
              </a:solidFill>
              <a:latin typeface="Arial" pitchFamily="34" charset="0"/>
              <a:cs typeface="Arial" pitchFamily="34" charset="0"/>
            </a:rPr>
            <a:t>2</a:t>
          </a:r>
          <a:r>
            <a:rPr lang="en-GB" sz="1000" dirty="0" smtClean="0">
              <a:solidFill>
                <a:schemeClr val="accent3">
                  <a:lumMod val="50000"/>
                </a:schemeClr>
              </a:solidFill>
              <a:latin typeface="Arial" pitchFamily="34" charset="0"/>
              <a:cs typeface="Arial" pitchFamily="34" charset="0"/>
            </a:rPr>
            <a:t>e</a:t>
          </a:r>
          <a:endParaRPr lang="en-US" sz="1000" dirty="0">
            <a:solidFill>
              <a:schemeClr val="accent3">
                <a:lumMod val="50000"/>
              </a:schemeClr>
            </a:solidFill>
            <a:latin typeface="Arial" pitchFamily="34" charset="0"/>
            <a:cs typeface="Arial" pitchFamily="34" charset="0"/>
          </a:endParaRPr>
        </a:p>
      </cdr:txBody>
    </cdr:sp>
  </cdr:relSizeAnchor>
  <cdr:relSizeAnchor xmlns:cdr="http://schemas.openxmlformats.org/drawingml/2006/chartDrawing">
    <cdr:from>
      <cdr:x>0.27853</cdr:x>
      <cdr:y>0.54328</cdr:y>
    </cdr:from>
    <cdr:to>
      <cdr:x>0.41141</cdr:x>
      <cdr:y>0.65428</cdr:y>
    </cdr:to>
    <cdr:sp macro="" textlink="">
      <cdr:nvSpPr>
        <cdr:cNvPr id="43" name="TextBox 7"/>
        <cdr:cNvSpPr txBox="1"/>
      </cdr:nvSpPr>
      <cdr:spPr>
        <a:xfrm xmlns:a="http://schemas.openxmlformats.org/drawingml/2006/main">
          <a:off x="2264002" y="2711574"/>
          <a:ext cx="1080120"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GB" sz="1000" dirty="0" err="1" smtClean="0">
              <a:solidFill>
                <a:schemeClr val="accent3">
                  <a:lumMod val="75000"/>
                </a:schemeClr>
              </a:solidFill>
              <a:latin typeface="Arial" pitchFamily="34" charset="0"/>
              <a:cs typeface="Arial" pitchFamily="34" charset="0"/>
            </a:rPr>
            <a:t>RoW</a:t>
          </a:r>
          <a:r>
            <a:rPr lang="en-GB" sz="1000" dirty="0" smtClean="0">
              <a:solidFill>
                <a:schemeClr val="accent3">
                  <a:lumMod val="75000"/>
                </a:schemeClr>
              </a:solidFill>
              <a:latin typeface="Arial" pitchFamily="34" charset="0"/>
              <a:cs typeface="Arial" pitchFamily="34" charset="0"/>
            </a:rPr>
            <a:t>  GHG emissions </a:t>
          </a:r>
        </a:p>
        <a:p xmlns:a="http://schemas.openxmlformats.org/drawingml/2006/main">
          <a:pPr algn="ctr"/>
          <a:r>
            <a:rPr lang="en-GB" sz="1000" b="1" dirty="0" smtClean="0">
              <a:solidFill>
                <a:schemeClr val="accent3">
                  <a:lumMod val="75000"/>
                </a:schemeClr>
              </a:solidFill>
              <a:latin typeface="Arial" pitchFamily="34" charset="0"/>
              <a:cs typeface="Arial" pitchFamily="34" charset="0"/>
            </a:rPr>
            <a:t>22</a:t>
          </a:r>
          <a:r>
            <a:rPr lang="en-GB" sz="1000" dirty="0" smtClean="0">
              <a:solidFill>
                <a:schemeClr val="accent3">
                  <a:lumMod val="75000"/>
                </a:schemeClr>
              </a:solidFill>
              <a:latin typeface="Arial" pitchFamily="34" charset="0"/>
              <a:cs typeface="Arial" pitchFamily="34" charset="0"/>
            </a:rPr>
            <a:t> GtCO</a:t>
          </a:r>
          <a:r>
            <a:rPr lang="en-GB" sz="1000" baseline="-25000" dirty="0" smtClean="0">
              <a:solidFill>
                <a:schemeClr val="accent3">
                  <a:lumMod val="75000"/>
                </a:schemeClr>
              </a:solidFill>
              <a:latin typeface="Arial" pitchFamily="34" charset="0"/>
              <a:cs typeface="Arial" pitchFamily="34" charset="0"/>
            </a:rPr>
            <a:t>2</a:t>
          </a:r>
          <a:r>
            <a:rPr lang="en-GB" sz="1000" dirty="0" smtClean="0">
              <a:solidFill>
                <a:schemeClr val="accent3">
                  <a:lumMod val="75000"/>
                </a:schemeClr>
              </a:solidFill>
              <a:latin typeface="Arial" pitchFamily="34" charset="0"/>
              <a:cs typeface="Arial" pitchFamily="34" charset="0"/>
            </a:rPr>
            <a:t>e</a:t>
          </a:r>
          <a:endParaRPr lang="en-US" sz="1000" dirty="0">
            <a:solidFill>
              <a:schemeClr val="accent3">
                <a:lumMod val="75000"/>
              </a:schemeClr>
            </a:solidFill>
            <a:latin typeface="Arial" pitchFamily="34" charset="0"/>
            <a:cs typeface="Arial" pitchFamily="34" charset="0"/>
          </a:endParaRPr>
        </a:p>
      </cdr:txBody>
    </cdr:sp>
  </cdr:relSizeAnchor>
  <cdr:relSizeAnchor xmlns:cdr="http://schemas.openxmlformats.org/drawingml/2006/chartDrawing">
    <cdr:from>
      <cdr:x>0.14565</cdr:x>
      <cdr:y>0.11046</cdr:y>
    </cdr:from>
    <cdr:to>
      <cdr:x>0.27853</cdr:x>
      <cdr:y>0.22146</cdr:y>
    </cdr:to>
    <cdr:sp macro="" textlink="">
      <cdr:nvSpPr>
        <cdr:cNvPr id="44" name="TextBox 7"/>
        <cdr:cNvSpPr txBox="1"/>
      </cdr:nvSpPr>
      <cdr:spPr>
        <a:xfrm xmlns:a="http://schemas.openxmlformats.org/drawingml/2006/main">
          <a:off x="1183882" y="551334"/>
          <a:ext cx="1080120"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GB" sz="1000" dirty="0" err="1" smtClean="0">
              <a:solidFill>
                <a:schemeClr val="tx1">
                  <a:lumMod val="50000"/>
                  <a:lumOff val="50000"/>
                </a:schemeClr>
              </a:solidFill>
              <a:latin typeface="Arial" pitchFamily="34" charset="0"/>
              <a:cs typeface="Arial" pitchFamily="34" charset="0"/>
            </a:rPr>
            <a:t>RoW</a:t>
          </a:r>
          <a:r>
            <a:rPr lang="en-GB" sz="1000" dirty="0" smtClean="0">
              <a:solidFill>
                <a:schemeClr val="tx1">
                  <a:lumMod val="50000"/>
                  <a:lumOff val="50000"/>
                </a:schemeClr>
              </a:solidFill>
              <a:latin typeface="Arial" pitchFamily="34" charset="0"/>
              <a:cs typeface="Arial" pitchFamily="34" charset="0"/>
            </a:rPr>
            <a:t>  GHG emissions </a:t>
          </a:r>
        </a:p>
        <a:p xmlns:a="http://schemas.openxmlformats.org/drawingml/2006/main">
          <a:pPr algn="ctr"/>
          <a:r>
            <a:rPr lang="en-GB" sz="1000" b="1" dirty="0" smtClean="0">
              <a:solidFill>
                <a:schemeClr val="tx1">
                  <a:lumMod val="50000"/>
                  <a:lumOff val="50000"/>
                </a:schemeClr>
              </a:solidFill>
              <a:latin typeface="Arial" pitchFamily="34" charset="0"/>
              <a:cs typeface="Arial" pitchFamily="34" charset="0"/>
            </a:rPr>
            <a:t>13</a:t>
          </a:r>
          <a:r>
            <a:rPr lang="en-GB" sz="1000" dirty="0" smtClean="0">
              <a:solidFill>
                <a:schemeClr val="tx1">
                  <a:lumMod val="50000"/>
                  <a:lumOff val="50000"/>
                </a:schemeClr>
              </a:solidFill>
              <a:latin typeface="Arial" pitchFamily="34" charset="0"/>
              <a:cs typeface="Arial" pitchFamily="34" charset="0"/>
            </a:rPr>
            <a:t> GtCO</a:t>
          </a:r>
          <a:r>
            <a:rPr lang="en-GB" sz="1000" baseline="-25000" dirty="0" smtClean="0">
              <a:solidFill>
                <a:schemeClr val="tx1">
                  <a:lumMod val="50000"/>
                  <a:lumOff val="50000"/>
                </a:schemeClr>
              </a:solidFill>
              <a:latin typeface="Arial" pitchFamily="34" charset="0"/>
              <a:cs typeface="Arial" pitchFamily="34" charset="0"/>
            </a:rPr>
            <a:t>2</a:t>
          </a:r>
          <a:r>
            <a:rPr lang="en-GB" sz="1000" dirty="0" smtClean="0">
              <a:solidFill>
                <a:schemeClr val="tx1">
                  <a:lumMod val="50000"/>
                  <a:lumOff val="50000"/>
                </a:schemeClr>
              </a:solidFill>
              <a:latin typeface="Arial" pitchFamily="34" charset="0"/>
              <a:cs typeface="Arial" pitchFamily="34" charset="0"/>
            </a:rPr>
            <a:t>e</a:t>
          </a:r>
          <a:endParaRPr lang="en-US" sz="1000" dirty="0">
            <a:solidFill>
              <a:schemeClr val="tx1">
                <a:lumMod val="50000"/>
                <a:lumOff val="50000"/>
              </a:schemeClr>
            </a:solidFill>
            <a:latin typeface="Arial" pitchFamily="34" charset="0"/>
            <a:cs typeface="Arial" pitchFamily="34" charset="0"/>
          </a:endParaRPr>
        </a:p>
      </cdr:txBody>
    </cdr:sp>
  </cdr:relSizeAnchor>
  <cdr:relSizeAnchor xmlns:cdr="http://schemas.openxmlformats.org/drawingml/2006/chartDrawing">
    <cdr:from>
      <cdr:x>0.18108</cdr:x>
      <cdr:y>0.22588</cdr:y>
    </cdr:from>
    <cdr:to>
      <cdr:x>0.31396</cdr:x>
      <cdr:y>0.33688</cdr:y>
    </cdr:to>
    <cdr:sp macro="" textlink="">
      <cdr:nvSpPr>
        <cdr:cNvPr id="45" name="TextBox 7"/>
        <cdr:cNvSpPr txBox="1"/>
      </cdr:nvSpPr>
      <cdr:spPr>
        <a:xfrm xmlns:a="http://schemas.openxmlformats.org/drawingml/2006/main">
          <a:off x="1471914" y="1127398"/>
          <a:ext cx="1080120"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GB" sz="1000" dirty="0" smtClean="0">
              <a:solidFill>
                <a:schemeClr val="tx1">
                  <a:lumMod val="50000"/>
                  <a:lumOff val="50000"/>
                </a:schemeClr>
              </a:solidFill>
              <a:latin typeface="Arial" pitchFamily="34" charset="0"/>
              <a:cs typeface="Arial" pitchFamily="34" charset="0"/>
            </a:rPr>
            <a:t>BRIICS  GHG emissions </a:t>
          </a:r>
        </a:p>
        <a:p xmlns:a="http://schemas.openxmlformats.org/drawingml/2006/main">
          <a:pPr algn="ctr"/>
          <a:r>
            <a:rPr lang="en-GB" sz="1000" b="1" dirty="0" smtClean="0">
              <a:solidFill>
                <a:schemeClr val="tx1">
                  <a:lumMod val="50000"/>
                  <a:lumOff val="50000"/>
                </a:schemeClr>
              </a:solidFill>
              <a:latin typeface="Arial" pitchFamily="34" charset="0"/>
              <a:cs typeface="Arial" pitchFamily="34" charset="0"/>
            </a:rPr>
            <a:t>19</a:t>
          </a:r>
          <a:r>
            <a:rPr lang="en-GB" sz="1000" dirty="0" smtClean="0">
              <a:solidFill>
                <a:schemeClr val="tx1">
                  <a:lumMod val="50000"/>
                  <a:lumOff val="50000"/>
                </a:schemeClr>
              </a:solidFill>
              <a:latin typeface="Arial" pitchFamily="34" charset="0"/>
              <a:cs typeface="Arial" pitchFamily="34" charset="0"/>
            </a:rPr>
            <a:t> GtCO</a:t>
          </a:r>
          <a:r>
            <a:rPr lang="en-GB" sz="1000" baseline="-25000" dirty="0" smtClean="0">
              <a:solidFill>
                <a:schemeClr val="tx1">
                  <a:lumMod val="50000"/>
                  <a:lumOff val="50000"/>
                </a:schemeClr>
              </a:solidFill>
              <a:latin typeface="Arial" pitchFamily="34" charset="0"/>
              <a:cs typeface="Arial" pitchFamily="34" charset="0"/>
            </a:rPr>
            <a:t>2</a:t>
          </a:r>
          <a:r>
            <a:rPr lang="en-GB" sz="1000" dirty="0" smtClean="0">
              <a:solidFill>
                <a:schemeClr val="tx1">
                  <a:lumMod val="50000"/>
                  <a:lumOff val="50000"/>
                </a:schemeClr>
              </a:solidFill>
              <a:latin typeface="Arial" pitchFamily="34" charset="0"/>
              <a:cs typeface="Arial" pitchFamily="34" charset="0"/>
            </a:rPr>
            <a:t>e</a:t>
          </a:r>
          <a:endParaRPr lang="en-US" sz="1000" dirty="0">
            <a:solidFill>
              <a:schemeClr val="tx1">
                <a:lumMod val="50000"/>
                <a:lumOff val="50000"/>
              </a:schemeClr>
            </a:solidFill>
            <a:latin typeface="Arial" pitchFamily="34" charset="0"/>
            <a:cs typeface="Arial" pitchFamily="34" charset="0"/>
          </a:endParaRPr>
        </a:p>
      </cdr:txBody>
    </cdr:sp>
  </cdr:relSizeAnchor>
  <cdr:relSizeAnchor xmlns:cdr="http://schemas.openxmlformats.org/drawingml/2006/chartDrawing">
    <cdr:from>
      <cdr:x>0.18994</cdr:x>
      <cdr:y>0.47115</cdr:y>
    </cdr:from>
    <cdr:to>
      <cdr:x>0.32282</cdr:x>
      <cdr:y>0.58214</cdr:y>
    </cdr:to>
    <cdr:sp macro="" textlink="">
      <cdr:nvSpPr>
        <cdr:cNvPr id="46" name="TextBox 7"/>
        <cdr:cNvSpPr txBox="1"/>
      </cdr:nvSpPr>
      <cdr:spPr>
        <a:xfrm xmlns:a="http://schemas.openxmlformats.org/drawingml/2006/main">
          <a:off x="1543922" y="2351534"/>
          <a:ext cx="1080120"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GB" sz="1000" dirty="0" smtClean="0">
              <a:solidFill>
                <a:schemeClr val="tx1">
                  <a:lumMod val="50000"/>
                  <a:lumOff val="50000"/>
                </a:schemeClr>
              </a:solidFill>
              <a:latin typeface="Arial" pitchFamily="34" charset="0"/>
              <a:cs typeface="Arial" pitchFamily="34" charset="0"/>
            </a:rPr>
            <a:t>OECD  GHG emissions </a:t>
          </a:r>
        </a:p>
        <a:p xmlns:a="http://schemas.openxmlformats.org/drawingml/2006/main">
          <a:pPr algn="ctr"/>
          <a:r>
            <a:rPr lang="en-GB" sz="1000" b="1" dirty="0" smtClean="0">
              <a:solidFill>
                <a:schemeClr val="tx1">
                  <a:lumMod val="50000"/>
                  <a:lumOff val="50000"/>
                </a:schemeClr>
              </a:solidFill>
              <a:latin typeface="Arial" pitchFamily="34" charset="0"/>
              <a:cs typeface="Arial" pitchFamily="34" charset="0"/>
            </a:rPr>
            <a:t>16</a:t>
          </a:r>
          <a:r>
            <a:rPr lang="en-GB" sz="1000" dirty="0" smtClean="0">
              <a:solidFill>
                <a:schemeClr val="tx1">
                  <a:lumMod val="50000"/>
                  <a:lumOff val="50000"/>
                </a:schemeClr>
              </a:solidFill>
              <a:latin typeface="Arial" pitchFamily="34" charset="0"/>
              <a:cs typeface="Arial" pitchFamily="34" charset="0"/>
            </a:rPr>
            <a:t> GtCO</a:t>
          </a:r>
          <a:r>
            <a:rPr lang="en-GB" sz="1000" baseline="-25000" dirty="0" smtClean="0">
              <a:solidFill>
                <a:schemeClr val="tx1">
                  <a:lumMod val="50000"/>
                  <a:lumOff val="50000"/>
                </a:schemeClr>
              </a:solidFill>
              <a:latin typeface="Arial" pitchFamily="34" charset="0"/>
              <a:cs typeface="Arial" pitchFamily="34" charset="0"/>
            </a:rPr>
            <a:t>2</a:t>
          </a:r>
          <a:r>
            <a:rPr lang="en-GB" sz="1000" dirty="0" smtClean="0">
              <a:solidFill>
                <a:schemeClr val="tx1">
                  <a:lumMod val="50000"/>
                  <a:lumOff val="50000"/>
                </a:schemeClr>
              </a:solidFill>
              <a:latin typeface="Arial" pitchFamily="34" charset="0"/>
              <a:cs typeface="Arial" pitchFamily="34" charset="0"/>
            </a:rPr>
            <a:t>e</a:t>
          </a:r>
          <a:endParaRPr lang="en-US" sz="1000" dirty="0">
            <a:solidFill>
              <a:schemeClr val="tx1">
                <a:lumMod val="50000"/>
                <a:lumOff val="50000"/>
              </a:schemeClr>
            </a:solidFill>
            <a:latin typeface="Arial" pitchFamily="34" charset="0"/>
            <a:cs typeface="Arial" pitchFamily="34" charset="0"/>
          </a:endParaRPr>
        </a:p>
      </cdr:txBody>
    </cdr:sp>
  </cdr:relSizeAnchor>
  <cdr:relSizeAnchor xmlns:cdr="http://schemas.openxmlformats.org/drawingml/2006/chartDrawing">
    <cdr:from>
      <cdr:x>0.29625</cdr:x>
      <cdr:y>0.32687</cdr:y>
    </cdr:from>
    <cdr:to>
      <cdr:x>0.42913</cdr:x>
      <cdr:y>0.43787</cdr:y>
    </cdr:to>
    <cdr:sp macro="" textlink="">
      <cdr:nvSpPr>
        <cdr:cNvPr id="47" name="TextBox 7"/>
        <cdr:cNvSpPr txBox="1"/>
      </cdr:nvSpPr>
      <cdr:spPr>
        <a:xfrm xmlns:a="http://schemas.openxmlformats.org/drawingml/2006/main">
          <a:off x="2408018" y="1631454"/>
          <a:ext cx="1080120"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GB" sz="1000" dirty="0" smtClean="0">
              <a:solidFill>
                <a:schemeClr val="bg1">
                  <a:lumMod val="50000"/>
                </a:schemeClr>
              </a:solidFill>
              <a:latin typeface="Arial" pitchFamily="34" charset="0"/>
              <a:cs typeface="Arial" pitchFamily="34" charset="0"/>
            </a:rPr>
            <a:t>World GHG emissions </a:t>
          </a:r>
        </a:p>
        <a:p xmlns:a="http://schemas.openxmlformats.org/drawingml/2006/main">
          <a:pPr algn="ctr"/>
          <a:r>
            <a:rPr lang="en-GB" sz="1000" b="1" dirty="0" smtClean="0">
              <a:solidFill>
                <a:schemeClr val="bg1">
                  <a:lumMod val="50000"/>
                </a:schemeClr>
              </a:solidFill>
              <a:latin typeface="Arial" pitchFamily="34" charset="0"/>
              <a:cs typeface="Arial" pitchFamily="34" charset="0"/>
            </a:rPr>
            <a:t>48</a:t>
          </a:r>
          <a:r>
            <a:rPr lang="en-GB" sz="1000" dirty="0" smtClean="0">
              <a:solidFill>
                <a:schemeClr val="bg1">
                  <a:lumMod val="50000"/>
                </a:schemeClr>
              </a:solidFill>
              <a:latin typeface="Arial" pitchFamily="34" charset="0"/>
              <a:cs typeface="Arial" pitchFamily="34" charset="0"/>
            </a:rPr>
            <a:t> GtCO</a:t>
          </a:r>
          <a:r>
            <a:rPr lang="en-GB" sz="1000" baseline="-25000" dirty="0" smtClean="0">
              <a:solidFill>
                <a:schemeClr val="bg1">
                  <a:lumMod val="50000"/>
                </a:schemeClr>
              </a:solidFill>
              <a:latin typeface="Arial" pitchFamily="34" charset="0"/>
              <a:cs typeface="Arial" pitchFamily="34" charset="0"/>
            </a:rPr>
            <a:t>2</a:t>
          </a:r>
          <a:r>
            <a:rPr lang="en-GB" sz="1000" dirty="0" smtClean="0">
              <a:solidFill>
                <a:schemeClr val="bg1">
                  <a:lumMod val="50000"/>
                </a:schemeClr>
              </a:solidFill>
              <a:latin typeface="Arial" pitchFamily="34" charset="0"/>
              <a:cs typeface="Arial" pitchFamily="34" charset="0"/>
            </a:rPr>
            <a:t>e</a:t>
          </a:r>
          <a:endParaRPr lang="en-US" sz="1000" dirty="0">
            <a:solidFill>
              <a:schemeClr val="bg1">
                <a:lumMod val="50000"/>
              </a:schemeClr>
            </a:solidFill>
            <a:latin typeface="Arial" pitchFamily="34" charset="0"/>
            <a:cs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0.00337</cdr:x>
      <cdr:y>0</cdr:y>
    </cdr:from>
    <cdr:to>
      <cdr:x>0.33933</cdr:x>
      <cdr:y>0.07127</cdr:y>
    </cdr:to>
    <cdr:sp macro="" textlink="">
      <cdr:nvSpPr>
        <cdr:cNvPr id="2" name="TextBox 1"/>
        <cdr:cNvSpPr txBox="1"/>
      </cdr:nvSpPr>
      <cdr:spPr>
        <a:xfrm xmlns:a="http://schemas.openxmlformats.org/drawingml/2006/main">
          <a:off x="28575" y="0"/>
          <a:ext cx="2847975" cy="304800"/>
        </a:xfrm>
        <a:prstGeom xmlns:a="http://schemas.openxmlformats.org/drawingml/2006/main" prst="rect">
          <a:avLst/>
        </a:prstGeom>
      </cdr:spPr>
      <cdr:txBody>
        <a:bodyPr xmlns:a="http://schemas.openxmlformats.org/drawingml/2006/main" vertOverflow="clip" wrap="square" lIns="0" tIns="0" rIns="0" bIns="0" rtlCol="0" anchor="ctr"/>
        <a:lstStyle xmlns:a="http://schemas.openxmlformats.org/drawingml/2006/main"/>
        <a:p xmlns:a="http://schemas.openxmlformats.org/drawingml/2006/main">
          <a:r>
            <a:rPr lang="en-GB" sz="1400" dirty="0">
              <a:latin typeface="Arial Narrow" pitchFamily="34" charset="0"/>
            </a:rPr>
            <a:t>Effective</a:t>
          </a:r>
          <a:r>
            <a:rPr lang="en-GB" sz="1400" baseline="0" dirty="0">
              <a:latin typeface="Arial Narrow" pitchFamily="34" charset="0"/>
            </a:rPr>
            <a:t> tax rate (EUR per tonne CO</a:t>
          </a:r>
          <a:r>
            <a:rPr lang="en-GB" sz="1400" baseline="-25000" dirty="0">
              <a:latin typeface="Arial Narrow" pitchFamily="34" charset="0"/>
            </a:rPr>
            <a:t>2</a:t>
          </a:r>
          <a:r>
            <a:rPr lang="en-GB" sz="1400" baseline="0" dirty="0">
              <a:latin typeface="Arial Narrow" pitchFamily="34" charset="0"/>
            </a:rPr>
            <a:t>)</a:t>
          </a:r>
          <a:endParaRPr lang="en-GB" sz="1400" dirty="0">
            <a:latin typeface="Arial Narrow"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0.65517</cdr:x>
      <cdr:y>0.33929</cdr:y>
    </cdr:from>
    <cdr:to>
      <cdr:x>0.94828</cdr:x>
      <cdr:y>0.48214</cdr:y>
    </cdr:to>
    <cdr:sp macro="" textlink="">
      <cdr:nvSpPr>
        <cdr:cNvPr id="2" name="TextBox 1"/>
        <cdr:cNvSpPr txBox="1"/>
      </cdr:nvSpPr>
      <cdr:spPr>
        <a:xfrm xmlns:a="http://schemas.openxmlformats.org/drawingml/2006/main">
          <a:off x="2736304" y="1368152"/>
          <a:ext cx="1224136"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smtClean="0"/>
            <a:t>USD 280,000 per capita</a:t>
          </a:r>
          <a:endParaRPr lang="en-US"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8B01F-EC81-461C-9FDF-056B87539752}" type="datetimeFigureOut">
              <a:rPr lang="en-US" smtClean="0"/>
              <a:pPr/>
              <a:t>6/10/2013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E89F5C-7D8E-47BB-8E4E-1C10FC65BD73}" type="slidenum">
              <a:rPr lang="en-US" smtClean="0"/>
              <a:pPr/>
              <a:t>‹#›</a:t>
            </a:fld>
            <a:endParaRPr lang="en-US"/>
          </a:p>
        </p:txBody>
      </p:sp>
    </p:spTree>
    <p:extLst>
      <p:ext uri="{BB962C8B-B14F-4D97-AF65-F5344CB8AC3E}">
        <p14:creationId xmlns:p14="http://schemas.microsoft.com/office/powerpoint/2010/main" val="2538492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C5DABE1-32DD-4F69-9B3E-B64C0A44E37A}" type="slidenum">
              <a:rPr lang="en-US">
                <a:solidFill>
                  <a:srgbClr val="000000"/>
                </a:solidFill>
              </a:rPr>
              <a:pPr>
                <a:defRPr/>
              </a:pPr>
              <a:t>1</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1388294-A805-404E-9670-4C899C6EFF86}"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pPr>
              <a:lnSpc>
                <a:spcPct val="80000"/>
              </a:lnSpc>
              <a:buFont typeface="Arial" pitchFamily="34" charset="0"/>
              <a:buNone/>
            </a:pPr>
            <a:r>
              <a:rPr lang="en-US" sz="600" dirty="0" smtClean="0"/>
              <a:t>Examples for each:</a:t>
            </a:r>
          </a:p>
          <a:p>
            <a:pPr defTabSz="899404" eaLnBrk="0" fontAlgn="base" hangingPunct="0">
              <a:lnSpc>
                <a:spcPct val="80000"/>
              </a:lnSpc>
              <a:spcBef>
                <a:spcPct val="30000"/>
              </a:spcBef>
              <a:spcAft>
                <a:spcPct val="0"/>
              </a:spcAft>
              <a:defRPr/>
            </a:pPr>
            <a:r>
              <a:rPr lang="en-US" sz="600" dirty="0" smtClean="0"/>
              <a:t>Value and price natural assets and ecosystem services:</a:t>
            </a:r>
          </a:p>
          <a:p>
            <a:pPr defTabSz="899404" eaLnBrk="0" fontAlgn="base" hangingPunct="0">
              <a:lnSpc>
                <a:spcPct val="80000"/>
              </a:lnSpc>
              <a:spcBef>
                <a:spcPct val="30000"/>
              </a:spcBef>
              <a:spcAft>
                <a:spcPct val="0"/>
              </a:spcAft>
              <a:defRPr/>
            </a:pPr>
            <a:endParaRPr lang="en-US" sz="600" dirty="0" smtClean="0"/>
          </a:p>
          <a:p>
            <a:pPr defTabSz="899404" eaLnBrk="0" fontAlgn="base" hangingPunct="0">
              <a:lnSpc>
                <a:spcPct val="80000"/>
              </a:lnSpc>
              <a:spcBef>
                <a:spcPct val="30000"/>
              </a:spcBef>
              <a:spcAft>
                <a:spcPct val="0"/>
              </a:spcAft>
              <a:defRPr/>
            </a:pPr>
            <a:r>
              <a:rPr lang="en-US" sz="600" dirty="0" smtClean="0"/>
              <a:t> </a:t>
            </a:r>
            <a:r>
              <a:rPr lang="en-US" dirty="0" smtClean="0"/>
              <a:t>Valuation is critical as the true benefits of biodiversity are largely ignored in market prices. Biodiversity and ecosystem service valuation is intended to help communicate to policy-makers (including those in agriculture, finance ministries, etc), the TRUE benefits of biodiversity and ecosystem services, so as to help more informed decision-making processes (e.g. do we convert the land to pasture or do we conserve it due to its high biodiversity value and the ecosystem services it provides?) – contrary to some concerns, valuation is NOT intended to turn biodiversity into a market commodity that is traded irresponsibly on financial markets.    Pricing natural assets is necessary to CAPTURE the benefits provided by these goods and services.</a:t>
            </a:r>
          </a:p>
          <a:p>
            <a:pPr defTabSz="899404" eaLnBrk="0" fontAlgn="base" hangingPunct="0">
              <a:lnSpc>
                <a:spcPct val="80000"/>
              </a:lnSpc>
              <a:spcBef>
                <a:spcPct val="30000"/>
              </a:spcBef>
              <a:spcAft>
                <a:spcPct val="0"/>
              </a:spcAft>
              <a:defRPr/>
            </a:pPr>
            <a:endParaRPr lang="en-US" sz="600" dirty="0" smtClean="0"/>
          </a:p>
          <a:p>
            <a:pPr defTabSz="899404" eaLnBrk="0" fontAlgn="base" hangingPunct="0">
              <a:lnSpc>
                <a:spcPct val="80000"/>
              </a:lnSpc>
              <a:spcBef>
                <a:spcPct val="30000"/>
              </a:spcBef>
              <a:spcAft>
                <a:spcPct val="0"/>
              </a:spcAft>
              <a:defRPr/>
            </a:pPr>
            <a:r>
              <a:rPr lang="en-US" sz="600" dirty="0" smtClean="0"/>
              <a:t>Payments for Ecosystem Services are one example of an instrument that has proliferated rapidly over the last decade (more than 300 programmes operating around the world today)</a:t>
            </a:r>
          </a:p>
          <a:p>
            <a:pPr defTabSz="899404" eaLnBrk="0" fontAlgn="base" hangingPunct="0">
              <a:lnSpc>
                <a:spcPct val="80000"/>
              </a:lnSpc>
              <a:spcBef>
                <a:spcPct val="30000"/>
              </a:spcBef>
              <a:spcAft>
                <a:spcPct val="0"/>
              </a:spcAft>
              <a:defRPr/>
            </a:pPr>
            <a:endParaRPr lang="en-US" sz="600" dirty="0" smtClean="0"/>
          </a:p>
          <a:p>
            <a:pPr>
              <a:lnSpc>
                <a:spcPct val="80000"/>
              </a:lnSpc>
              <a:buFont typeface="Arial" pitchFamily="34" charset="0"/>
              <a:buNone/>
            </a:pPr>
            <a:r>
              <a:rPr lang="en-US" sz="600" dirty="0" smtClean="0"/>
              <a:t>Remove environmentally harmful subsidies: e.g. Norway reduced fishing subsidies by 120 billion, opportunities to go further in a number of different sectors abound.</a:t>
            </a:r>
          </a:p>
          <a:p>
            <a:pPr>
              <a:lnSpc>
                <a:spcPct val="80000"/>
              </a:lnSpc>
              <a:buFont typeface="Arial" pitchFamily="34" charset="0"/>
              <a:buNone/>
            </a:pPr>
            <a:endParaRPr lang="en-US" sz="600" dirty="0" smtClean="0"/>
          </a:p>
          <a:p>
            <a:pPr>
              <a:lnSpc>
                <a:spcPct val="80000"/>
              </a:lnSpc>
              <a:buFont typeface="Arial" pitchFamily="34" charset="0"/>
              <a:buNone/>
            </a:pPr>
            <a:r>
              <a:rPr lang="en-US" sz="600" dirty="0" smtClean="0"/>
              <a:t>Devise effective regulation: Protected Areas, fishing and hunting permits, etc</a:t>
            </a:r>
          </a:p>
          <a:p>
            <a:pPr defTabSz="899404" eaLnBrk="0" fontAlgn="base" hangingPunct="0">
              <a:lnSpc>
                <a:spcPct val="80000"/>
              </a:lnSpc>
              <a:spcBef>
                <a:spcPct val="30000"/>
              </a:spcBef>
              <a:spcAft>
                <a:spcPct val="0"/>
              </a:spcAft>
              <a:defRPr/>
            </a:pPr>
            <a:r>
              <a:rPr lang="en-US" sz="600" dirty="0" smtClean="0"/>
              <a:t>Make pollution more costly: </a:t>
            </a:r>
            <a:r>
              <a:rPr lang="en-US" sz="600" dirty="0" err="1" smtClean="0"/>
              <a:t>fertiliser</a:t>
            </a:r>
            <a:r>
              <a:rPr lang="en-US" sz="600" dirty="0" smtClean="0"/>
              <a:t> and pesticide taxes (e.g. in Norway and Denmark)</a:t>
            </a:r>
          </a:p>
          <a:p>
            <a:pPr>
              <a:lnSpc>
                <a:spcPct val="80000"/>
              </a:lnSpc>
              <a:buFont typeface="Arial" pitchFamily="34" charset="0"/>
              <a:buNone/>
            </a:pPr>
            <a:endParaRPr lang="en-US" sz="600" dirty="0" smtClean="0"/>
          </a:p>
        </p:txBody>
      </p:sp>
      <p:sp>
        <p:nvSpPr>
          <p:cNvPr id="72708" name="Slide Number Placeholder 3"/>
          <p:cNvSpPr>
            <a:spLocks noGrp="1"/>
          </p:cNvSpPr>
          <p:nvPr>
            <p:ph type="sldNum" sz="quarter" idx="5"/>
          </p:nvPr>
        </p:nvSpPr>
        <p:spPr bwMode="auto">
          <a:noFill/>
          <a:ln>
            <a:miter lim="800000"/>
            <a:headEnd/>
            <a:tailEnd/>
          </a:ln>
        </p:spPr>
        <p:txBody>
          <a:bodyPr/>
          <a:lstStyle/>
          <a:p>
            <a:fld id="{3A3A3DD8-9D8B-4D92-8EDD-CC966AFE5486}" type="slidenum">
              <a:rPr lang="en-GB" smtClean="0">
                <a:solidFill>
                  <a:prstClr val="black"/>
                </a:solidFill>
              </a:rPr>
              <a:pPr/>
              <a:t>19</a:t>
            </a:fld>
            <a:endParaRPr lang="en-GB"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pPr>
              <a:lnSpc>
                <a:spcPct val="80000"/>
              </a:lnSpc>
              <a:buFont typeface="Arial" pitchFamily="34" charset="0"/>
              <a:buNone/>
            </a:pPr>
            <a:r>
              <a:rPr lang="en-US" sz="600" dirty="0" smtClean="0"/>
              <a:t>Examples for each:</a:t>
            </a:r>
          </a:p>
          <a:p>
            <a:pPr defTabSz="899404" eaLnBrk="0" fontAlgn="base" hangingPunct="0">
              <a:lnSpc>
                <a:spcPct val="80000"/>
              </a:lnSpc>
              <a:spcBef>
                <a:spcPct val="30000"/>
              </a:spcBef>
              <a:spcAft>
                <a:spcPct val="0"/>
              </a:spcAft>
              <a:defRPr/>
            </a:pPr>
            <a:r>
              <a:rPr lang="en-US" sz="600" dirty="0" smtClean="0"/>
              <a:t>Value and price natural assets and ecosystem services:</a:t>
            </a:r>
          </a:p>
          <a:p>
            <a:pPr defTabSz="899404" eaLnBrk="0" fontAlgn="base" hangingPunct="0">
              <a:lnSpc>
                <a:spcPct val="80000"/>
              </a:lnSpc>
              <a:spcBef>
                <a:spcPct val="30000"/>
              </a:spcBef>
              <a:spcAft>
                <a:spcPct val="0"/>
              </a:spcAft>
              <a:defRPr/>
            </a:pPr>
            <a:endParaRPr lang="en-US" sz="600" dirty="0" smtClean="0"/>
          </a:p>
          <a:p>
            <a:pPr defTabSz="899404" eaLnBrk="0" fontAlgn="base" hangingPunct="0">
              <a:lnSpc>
                <a:spcPct val="80000"/>
              </a:lnSpc>
              <a:spcBef>
                <a:spcPct val="30000"/>
              </a:spcBef>
              <a:spcAft>
                <a:spcPct val="0"/>
              </a:spcAft>
              <a:defRPr/>
            </a:pPr>
            <a:r>
              <a:rPr lang="en-US" sz="600" dirty="0" smtClean="0"/>
              <a:t> </a:t>
            </a:r>
            <a:r>
              <a:rPr lang="en-US" dirty="0" smtClean="0"/>
              <a:t>Valuation is critical as the true benefits of biodiversity are largely ignored in market prices. Biodiversity and ecosystem service valuation is intended to help communicate to policy-makers (including those in agriculture, finance ministries, etc), the TRUE benefits of biodiversity and ecosystem services, so as to help more informed decision-making processes (e.g. do we convert the land to pasture or do we conserve it due to its high biodiversity value and the ecosystem services it provides?) – contrary to some concerns, valuation is NOT intended to turn biodiversity into a market commodity that is traded irresponsibly on financial markets.    Pricing natural assets is necessary to CAPTURE the benefits provided by these goods and services.</a:t>
            </a:r>
          </a:p>
          <a:p>
            <a:pPr defTabSz="899404" eaLnBrk="0" fontAlgn="base" hangingPunct="0">
              <a:lnSpc>
                <a:spcPct val="80000"/>
              </a:lnSpc>
              <a:spcBef>
                <a:spcPct val="30000"/>
              </a:spcBef>
              <a:spcAft>
                <a:spcPct val="0"/>
              </a:spcAft>
              <a:defRPr/>
            </a:pPr>
            <a:endParaRPr lang="en-US" sz="600" dirty="0" smtClean="0"/>
          </a:p>
          <a:p>
            <a:pPr defTabSz="899404" eaLnBrk="0" fontAlgn="base" hangingPunct="0">
              <a:lnSpc>
                <a:spcPct val="80000"/>
              </a:lnSpc>
              <a:spcBef>
                <a:spcPct val="30000"/>
              </a:spcBef>
              <a:spcAft>
                <a:spcPct val="0"/>
              </a:spcAft>
              <a:defRPr/>
            </a:pPr>
            <a:r>
              <a:rPr lang="en-US" sz="600" dirty="0" smtClean="0"/>
              <a:t>Payments for Ecosystem Services are one example of an instrument that has proliferated rapidly over the last decade (more than 300 programmes operating around the world today)</a:t>
            </a:r>
          </a:p>
          <a:p>
            <a:pPr defTabSz="899404" eaLnBrk="0" fontAlgn="base" hangingPunct="0">
              <a:lnSpc>
                <a:spcPct val="80000"/>
              </a:lnSpc>
              <a:spcBef>
                <a:spcPct val="30000"/>
              </a:spcBef>
              <a:spcAft>
                <a:spcPct val="0"/>
              </a:spcAft>
              <a:defRPr/>
            </a:pPr>
            <a:endParaRPr lang="en-US" sz="600" dirty="0" smtClean="0"/>
          </a:p>
          <a:p>
            <a:pPr>
              <a:lnSpc>
                <a:spcPct val="80000"/>
              </a:lnSpc>
              <a:buFont typeface="Arial" pitchFamily="34" charset="0"/>
              <a:buNone/>
            </a:pPr>
            <a:r>
              <a:rPr lang="en-US" sz="600" dirty="0" smtClean="0"/>
              <a:t>Remove environmentally harmful subsidies: e.g. Norway reduced fishing subsidies by 120 billion, opportunities to go further in a number of different sectors abound.</a:t>
            </a:r>
          </a:p>
          <a:p>
            <a:pPr>
              <a:lnSpc>
                <a:spcPct val="80000"/>
              </a:lnSpc>
              <a:buFont typeface="Arial" pitchFamily="34" charset="0"/>
              <a:buNone/>
            </a:pPr>
            <a:endParaRPr lang="en-US" sz="600" dirty="0" smtClean="0"/>
          </a:p>
          <a:p>
            <a:pPr>
              <a:lnSpc>
                <a:spcPct val="80000"/>
              </a:lnSpc>
              <a:buFont typeface="Arial" pitchFamily="34" charset="0"/>
              <a:buNone/>
            </a:pPr>
            <a:r>
              <a:rPr lang="en-US" sz="600" dirty="0" smtClean="0"/>
              <a:t>Devise effective regulation: Protected Areas, fishing and hunting permits, etc</a:t>
            </a:r>
          </a:p>
          <a:p>
            <a:pPr defTabSz="899404" eaLnBrk="0" fontAlgn="base" hangingPunct="0">
              <a:lnSpc>
                <a:spcPct val="80000"/>
              </a:lnSpc>
              <a:spcBef>
                <a:spcPct val="30000"/>
              </a:spcBef>
              <a:spcAft>
                <a:spcPct val="0"/>
              </a:spcAft>
              <a:defRPr/>
            </a:pPr>
            <a:r>
              <a:rPr lang="en-US" sz="600" dirty="0" smtClean="0"/>
              <a:t>Make pollution more costly: </a:t>
            </a:r>
            <a:r>
              <a:rPr lang="en-US" sz="600" dirty="0" err="1" smtClean="0"/>
              <a:t>fertiliser</a:t>
            </a:r>
            <a:r>
              <a:rPr lang="en-US" sz="600" dirty="0" smtClean="0"/>
              <a:t> and pesticide taxes (e.g. in Norway and Denmark)</a:t>
            </a:r>
          </a:p>
          <a:p>
            <a:pPr>
              <a:lnSpc>
                <a:spcPct val="80000"/>
              </a:lnSpc>
              <a:buFont typeface="Arial" pitchFamily="34" charset="0"/>
              <a:buNone/>
            </a:pPr>
            <a:endParaRPr lang="en-US" sz="600" dirty="0" smtClean="0"/>
          </a:p>
        </p:txBody>
      </p:sp>
      <p:sp>
        <p:nvSpPr>
          <p:cNvPr id="72708" name="Slide Number Placeholder 3"/>
          <p:cNvSpPr>
            <a:spLocks noGrp="1"/>
          </p:cNvSpPr>
          <p:nvPr>
            <p:ph type="sldNum" sz="quarter" idx="5"/>
          </p:nvPr>
        </p:nvSpPr>
        <p:spPr bwMode="auto">
          <a:noFill/>
          <a:ln>
            <a:miter lim="800000"/>
            <a:headEnd/>
            <a:tailEnd/>
          </a:ln>
        </p:spPr>
        <p:txBody>
          <a:bodyPr/>
          <a:lstStyle/>
          <a:p>
            <a:fld id="{3A3A3DD8-9D8B-4D92-8EDD-CC966AFE5486}" type="slidenum">
              <a:rPr lang="en-GB" smtClean="0">
                <a:solidFill>
                  <a:prstClr val="black"/>
                </a:solidFill>
              </a:rPr>
              <a:pPr/>
              <a:t>23</a:t>
            </a:fld>
            <a:endParaRPr lang="en-GB"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6315A446-0F6F-46C0-AA9A-473ADD401C41}" type="slidenum">
              <a:rPr lang="en-US" smtClean="0"/>
              <a:pPr>
                <a:defRPr/>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A405549-06AA-4561-839B-18352FD6CCAF}" type="slidenum">
              <a:rPr lang="en-US">
                <a:solidFill>
                  <a:prstClr val="black"/>
                </a:solidFill>
              </a:rPr>
              <a:pPr>
                <a:defRPr/>
              </a:pPr>
              <a:t>31</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29028" name="Slide Number Placeholder 3"/>
          <p:cNvSpPr>
            <a:spLocks noGrp="1"/>
          </p:cNvSpPr>
          <p:nvPr>
            <p:ph type="sldNum" sz="quarter" idx="5"/>
          </p:nvPr>
        </p:nvSpPr>
        <p:spPr bwMode="auto">
          <a:noFill/>
          <a:ln>
            <a:miter lim="800000"/>
            <a:headEnd/>
            <a:tailEnd/>
          </a:ln>
        </p:spPr>
        <p:txBody>
          <a:bodyPr/>
          <a:lstStyle/>
          <a:p>
            <a:fld id="{540563B2-F9DA-47DE-9E8C-727F68D8EDDF}" type="slidenum">
              <a:rPr lang="en-US">
                <a:solidFill>
                  <a:prstClr val="black"/>
                </a:solidFill>
              </a:rPr>
              <a:pPr/>
              <a:t>32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pPr>
              <a:lnSpc>
                <a:spcPct val="80000"/>
              </a:lnSpc>
              <a:buFont typeface="Arial" pitchFamily="34" charset="0"/>
              <a:buNone/>
            </a:pPr>
            <a:r>
              <a:rPr lang="en-US" sz="600" dirty="0" smtClean="0"/>
              <a:t>Examples for each:</a:t>
            </a:r>
          </a:p>
          <a:p>
            <a:pPr defTabSz="899404" eaLnBrk="0" fontAlgn="base" hangingPunct="0">
              <a:lnSpc>
                <a:spcPct val="80000"/>
              </a:lnSpc>
              <a:spcBef>
                <a:spcPct val="30000"/>
              </a:spcBef>
              <a:spcAft>
                <a:spcPct val="0"/>
              </a:spcAft>
              <a:defRPr/>
            </a:pPr>
            <a:r>
              <a:rPr lang="en-US" sz="600" dirty="0" smtClean="0"/>
              <a:t>Value and price natural assets and ecosystem services:</a:t>
            </a:r>
          </a:p>
          <a:p>
            <a:pPr defTabSz="899404" eaLnBrk="0" fontAlgn="base" hangingPunct="0">
              <a:lnSpc>
                <a:spcPct val="80000"/>
              </a:lnSpc>
              <a:spcBef>
                <a:spcPct val="30000"/>
              </a:spcBef>
              <a:spcAft>
                <a:spcPct val="0"/>
              </a:spcAft>
              <a:defRPr/>
            </a:pPr>
            <a:endParaRPr lang="en-US" sz="600" dirty="0" smtClean="0"/>
          </a:p>
          <a:p>
            <a:pPr defTabSz="899404" eaLnBrk="0" fontAlgn="base" hangingPunct="0">
              <a:lnSpc>
                <a:spcPct val="80000"/>
              </a:lnSpc>
              <a:spcBef>
                <a:spcPct val="30000"/>
              </a:spcBef>
              <a:spcAft>
                <a:spcPct val="0"/>
              </a:spcAft>
              <a:defRPr/>
            </a:pPr>
            <a:r>
              <a:rPr lang="en-US" sz="600" dirty="0" smtClean="0"/>
              <a:t> </a:t>
            </a:r>
            <a:r>
              <a:rPr lang="en-US" dirty="0" smtClean="0"/>
              <a:t>Valuation is critical as the true benefits of biodiversity are largely ignored in market prices. Biodiversity and ecosystem service valuation is intended to help communicate to policy-makers (including those in agriculture, finance ministries, etc), the TRUE benefits of biodiversity and ecosystem services, so as to help more informed decision-making processes (e.g. do we convert the land to pasture or do we conserve it due to its high biodiversity value and the ecosystem services it provides?) – contrary to some concerns, valuation is NOT intended to turn biodiversity into a market commodity that is traded irresponsibly on financial markets.    Pricing natural assets is necessary to CAPTURE the benefits provided by these goods and services.</a:t>
            </a:r>
          </a:p>
          <a:p>
            <a:pPr defTabSz="899404" eaLnBrk="0" fontAlgn="base" hangingPunct="0">
              <a:lnSpc>
                <a:spcPct val="80000"/>
              </a:lnSpc>
              <a:spcBef>
                <a:spcPct val="30000"/>
              </a:spcBef>
              <a:spcAft>
                <a:spcPct val="0"/>
              </a:spcAft>
              <a:defRPr/>
            </a:pPr>
            <a:endParaRPr lang="en-US" sz="600" dirty="0" smtClean="0"/>
          </a:p>
          <a:p>
            <a:pPr defTabSz="899404" eaLnBrk="0" fontAlgn="base" hangingPunct="0">
              <a:lnSpc>
                <a:spcPct val="80000"/>
              </a:lnSpc>
              <a:spcBef>
                <a:spcPct val="30000"/>
              </a:spcBef>
              <a:spcAft>
                <a:spcPct val="0"/>
              </a:spcAft>
              <a:defRPr/>
            </a:pPr>
            <a:r>
              <a:rPr lang="en-US" sz="600" dirty="0" smtClean="0"/>
              <a:t>Payments for Ecosystem Services are one example of an instrument that has proliferated rapidly over the last decade (more than 300 programmes operating around the world today)</a:t>
            </a:r>
          </a:p>
          <a:p>
            <a:pPr defTabSz="899404" eaLnBrk="0" fontAlgn="base" hangingPunct="0">
              <a:lnSpc>
                <a:spcPct val="80000"/>
              </a:lnSpc>
              <a:spcBef>
                <a:spcPct val="30000"/>
              </a:spcBef>
              <a:spcAft>
                <a:spcPct val="0"/>
              </a:spcAft>
              <a:defRPr/>
            </a:pPr>
            <a:endParaRPr lang="en-US" sz="600" dirty="0" smtClean="0"/>
          </a:p>
          <a:p>
            <a:pPr>
              <a:lnSpc>
                <a:spcPct val="80000"/>
              </a:lnSpc>
              <a:buFont typeface="Arial" pitchFamily="34" charset="0"/>
              <a:buNone/>
            </a:pPr>
            <a:r>
              <a:rPr lang="en-US" sz="600" dirty="0" smtClean="0"/>
              <a:t>Remove environmentally harmful subsidies: e.g. Norway reduced fishing subsidies by 120 billion, opportunities to go further in a number of different sectors abound.</a:t>
            </a:r>
          </a:p>
          <a:p>
            <a:pPr>
              <a:lnSpc>
                <a:spcPct val="80000"/>
              </a:lnSpc>
              <a:buFont typeface="Arial" pitchFamily="34" charset="0"/>
              <a:buNone/>
            </a:pPr>
            <a:endParaRPr lang="en-US" sz="600" dirty="0" smtClean="0"/>
          </a:p>
          <a:p>
            <a:pPr>
              <a:lnSpc>
                <a:spcPct val="80000"/>
              </a:lnSpc>
              <a:buFont typeface="Arial" pitchFamily="34" charset="0"/>
              <a:buNone/>
            </a:pPr>
            <a:r>
              <a:rPr lang="en-US" sz="600" dirty="0" smtClean="0"/>
              <a:t>Devise effective regulation: Protected Areas, fishing and hunting permits, etc</a:t>
            </a:r>
          </a:p>
          <a:p>
            <a:pPr defTabSz="899404" eaLnBrk="0" fontAlgn="base" hangingPunct="0">
              <a:lnSpc>
                <a:spcPct val="80000"/>
              </a:lnSpc>
              <a:spcBef>
                <a:spcPct val="30000"/>
              </a:spcBef>
              <a:spcAft>
                <a:spcPct val="0"/>
              </a:spcAft>
              <a:defRPr/>
            </a:pPr>
            <a:r>
              <a:rPr lang="en-US" sz="600" dirty="0" smtClean="0"/>
              <a:t>Make pollution more costly: </a:t>
            </a:r>
            <a:r>
              <a:rPr lang="en-US" sz="600" dirty="0" err="1" smtClean="0"/>
              <a:t>fertiliser</a:t>
            </a:r>
            <a:r>
              <a:rPr lang="en-US" sz="600" dirty="0" smtClean="0"/>
              <a:t> and pesticide taxes (e.g. in Norway and Denmark)</a:t>
            </a:r>
          </a:p>
          <a:p>
            <a:pPr>
              <a:lnSpc>
                <a:spcPct val="80000"/>
              </a:lnSpc>
              <a:buFont typeface="Arial" pitchFamily="34" charset="0"/>
              <a:buNone/>
            </a:pPr>
            <a:endParaRPr lang="en-US" sz="600" dirty="0" smtClean="0"/>
          </a:p>
        </p:txBody>
      </p:sp>
      <p:sp>
        <p:nvSpPr>
          <p:cNvPr id="72708" name="Slide Number Placeholder 3"/>
          <p:cNvSpPr>
            <a:spLocks noGrp="1"/>
          </p:cNvSpPr>
          <p:nvPr>
            <p:ph type="sldNum" sz="quarter" idx="5"/>
          </p:nvPr>
        </p:nvSpPr>
        <p:spPr bwMode="auto">
          <a:noFill/>
          <a:ln>
            <a:miter lim="800000"/>
            <a:headEnd/>
            <a:tailEnd/>
          </a:ln>
        </p:spPr>
        <p:txBody>
          <a:bodyPr/>
          <a:lstStyle/>
          <a:p>
            <a:fld id="{3A3A3DD8-9D8B-4D92-8EDD-CC966AFE5486}" type="slidenum">
              <a:rPr lang="en-GB" smtClean="0">
                <a:solidFill>
                  <a:prstClr val="black"/>
                </a:solidFill>
              </a:rPr>
              <a:pPr/>
              <a:t>3</a:t>
            </a:fld>
            <a:endParaRPr lang="en-GB"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Words same time, figure out which arrow</a:t>
            </a:r>
            <a:endParaRPr lang="en-GB" dirty="0"/>
          </a:p>
        </p:txBody>
      </p:sp>
      <p:sp>
        <p:nvSpPr>
          <p:cNvPr id="4" name="Slide Number Placeholder 3"/>
          <p:cNvSpPr>
            <a:spLocks noGrp="1"/>
          </p:cNvSpPr>
          <p:nvPr>
            <p:ph type="sldNum" sz="quarter" idx="10"/>
          </p:nvPr>
        </p:nvSpPr>
        <p:spPr/>
        <p:txBody>
          <a:bodyPr/>
          <a:lstStyle/>
          <a:p>
            <a:fld id="{C55E2056-F64C-4186-B793-83F4474B9C61}"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55698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Words same time, figure out which arrow</a:t>
            </a:r>
            <a:endParaRPr lang="en-GB" dirty="0"/>
          </a:p>
        </p:txBody>
      </p:sp>
      <p:sp>
        <p:nvSpPr>
          <p:cNvPr id="4" name="Slide Number Placeholder 3"/>
          <p:cNvSpPr>
            <a:spLocks noGrp="1"/>
          </p:cNvSpPr>
          <p:nvPr>
            <p:ph type="sldNum" sz="quarter" idx="10"/>
          </p:nvPr>
        </p:nvSpPr>
        <p:spPr/>
        <p:txBody>
          <a:bodyPr/>
          <a:lstStyle/>
          <a:p>
            <a:fld id="{C55E2056-F64C-4186-B793-83F4474B9C61}"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556984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Words same time, figure out which arrow</a:t>
            </a:r>
            <a:endParaRPr lang="en-GB" dirty="0"/>
          </a:p>
        </p:txBody>
      </p:sp>
      <p:sp>
        <p:nvSpPr>
          <p:cNvPr id="4" name="Slide Number Placeholder 3"/>
          <p:cNvSpPr>
            <a:spLocks noGrp="1"/>
          </p:cNvSpPr>
          <p:nvPr>
            <p:ph type="sldNum" sz="quarter" idx="10"/>
          </p:nvPr>
        </p:nvSpPr>
        <p:spPr/>
        <p:txBody>
          <a:bodyPr/>
          <a:lstStyle/>
          <a:p>
            <a:fld id="{C55E2056-F64C-4186-B793-83F4474B9C61}"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556984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Words same time, figure out which arrow</a:t>
            </a:r>
            <a:endParaRPr lang="en-GB" dirty="0"/>
          </a:p>
        </p:txBody>
      </p:sp>
      <p:sp>
        <p:nvSpPr>
          <p:cNvPr id="4" name="Slide Number Placeholder 3"/>
          <p:cNvSpPr>
            <a:spLocks noGrp="1"/>
          </p:cNvSpPr>
          <p:nvPr>
            <p:ph type="sldNum" sz="quarter" idx="10"/>
          </p:nvPr>
        </p:nvSpPr>
        <p:spPr/>
        <p:txBody>
          <a:bodyPr/>
          <a:lstStyle/>
          <a:p>
            <a:fld id="{C55E2056-F64C-4186-B793-83F4474B9C61}"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556984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Words same time, figure out which arrow</a:t>
            </a:r>
            <a:endParaRPr lang="en-GB" dirty="0"/>
          </a:p>
        </p:txBody>
      </p:sp>
      <p:sp>
        <p:nvSpPr>
          <p:cNvPr id="4" name="Slide Number Placeholder 3"/>
          <p:cNvSpPr>
            <a:spLocks noGrp="1"/>
          </p:cNvSpPr>
          <p:nvPr>
            <p:ph type="sldNum" sz="quarter" idx="10"/>
          </p:nvPr>
        </p:nvSpPr>
        <p:spPr/>
        <p:txBody>
          <a:bodyPr/>
          <a:lstStyle/>
          <a:p>
            <a:fld id="{C55E2056-F64C-4186-B793-83F4474B9C61}"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556984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 slide shows the ranges of effective carbon prices found for various types of instruments used for environmental</a:t>
            </a:r>
            <a:r>
              <a:rPr lang="en-GB" baseline="0" dirty="0" smtClean="0"/>
              <a:t> policy in 14 selected countries (Australia, Brazil, Chile China, Denmark, France, Germany, New Zealand, South Africa, Spain, the UK and the US). The studies have assessed the amount of emission reduction triggered by each instrument, the costs to society of implementing the policies, and (by dividing the latter by the former), the average cost to society per tonne of CO</a:t>
            </a:r>
            <a:r>
              <a:rPr lang="en-GB" baseline="-25000" dirty="0" smtClean="0"/>
              <a:t>2</a:t>
            </a:r>
            <a:r>
              <a:rPr lang="en-GB" baseline="0" dirty="0" smtClean="0"/>
              <a:t> abated. The graph illustrates that there are very large differences in the estimated carbon prices both within and across instrument categories, with some very high costs per tonne abated related to feed-in tariffs and capital subsidies – and with clearly the lowest costs linked to emission trading schemes. Promoting renewables deployment is clearly an expensive way to address climate change. Several caveats should be kept in mind, though: Most importantly, so of the policies serve several policy objectives, so only looking at their impacts on GHG emissions does not provide the “full picture”. Also, the study is a “snapshot” of the situation in 2010, and it doesn’t necessarily give a correct impression of impacts of the policies in the long term.</a:t>
            </a:r>
            <a:endParaRPr lang="en-US" dirty="0" smtClean="0"/>
          </a:p>
          <a:p>
            <a:endParaRPr lang="en-GB" dirty="0"/>
          </a:p>
        </p:txBody>
      </p:sp>
      <p:sp>
        <p:nvSpPr>
          <p:cNvPr id="4" name="Slide Number Placeholder 3"/>
          <p:cNvSpPr>
            <a:spLocks noGrp="1"/>
          </p:cNvSpPr>
          <p:nvPr>
            <p:ph type="sldNum" sz="quarter" idx="10"/>
          </p:nvPr>
        </p:nvSpPr>
        <p:spPr/>
        <p:txBody>
          <a:bodyPr/>
          <a:lstStyle/>
          <a:p>
            <a:fld id="{51388294-A805-404E-9670-4C899C6EFF86}"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pPr>
              <a:lnSpc>
                <a:spcPct val="80000"/>
              </a:lnSpc>
              <a:buFont typeface="Arial" pitchFamily="34" charset="0"/>
              <a:buNone/>
            </a:pPr>
            <a:r>
              <a:rPr lang="en-US" sz="600" dirty="0" smtClean="0"/>
              <a:t>Examples for each:</a:t>
            </a:r>
          </a:p>
          <a:p>
            <a:pPr defTabSz="899404" eaLnBrk="0" fontAlgn="base" hangingPunct="0">
              <a:lnSpc>
                <a:spcPct val="80000"/>
              </a:lnSpc>
              <a:spcBef>
                <a:spcPct val="30000"/>
              </a:spcBef>
              <a:spcAft>
                <a:spcPct val="0"/>
              </a:spcAft>
              <a:defRPr/>
            </a:pPr>
            <a:r>
              <a:rPr lang="en-US" sz="600" dirty="0" smtClean="0"/>
              <a:t>Value and price natural assets and ecosystem services:</a:t>
            </a:r>
          </a:p>
          <a:p>
            <a:pPr defTabSz="899404" eaLnBrk="0" fontAlgn="base" hangingPunct="0">
              <a:lnSpc>
                <a:spcPct val="80000"/>
              </a:lnSpc>
              <a:spcBef>
                <a:spcPct val="30000"/>
              </a:spcBef>
              <a:spcAft>
                <a:spcPct val="0"/>
              </a:spcAft>
              <a:defRPr/>
            </a:pPr>
            <a:endParaRPr lang="en-US" sz="600" dirty="0" smtClean="0"/>
          </a:p>
          <a:p>
            <a:pPr defTabSz="899404" eaLnBrk="0" fontAlgn="base" hangingPunct="0">
              <a:lnSpc>
                <a:spcPct val="80000"/>
              </a:lnSpc>
              <a:spcBef>
                <a:spcPct val="30000"/>
              </a:spcBef>
              <a:spcAft>
                <a:spcPct val="0"/>
              </a:spcAft>
              <a:defRPr/>
            </a:pPr>
            <a:r>
              <a:rPr lang="en-US" sz="600" dirty="0" smtClean="0"/>
              <a:t> </a:t>
            </a:r>
            <a:r>
              <a:rPr lang="en-US" dirty="0" smtClean="0"/>
              <a:t>Valuation is critical as the true benefits of biodiversity are largely ignored in market prices. Biodiversity and ecosystem service valuation is intended to help communicate to policy-makers (including those in agriculture, finance ministries, etc), the TRUE benefits of biodiversity and ecosystem services, so as to help more informed decision-making processes (e.g. do we convert the land to pasture or do we conserve it due to its high biodiversity value and the ecosystem services it provides?) – contrary to some concerns, valuation is NOT intended to turn biodiversity into a market commodity that is traded irresponsibly on financial markets.    Pricing natural assets is necessary to CAPTURE the benefits provided by these goods and services.</a:t>
            </a:r>
          </a:p>
          <a:p>
            <a:pPr defTabSz="899404" eaLnBrk="0" fontAlgn="base" hangingPunct="0">
              <a:lnSpc>
                <a:spcPct val="80000"/>
              </a:lnSpc>
              <a:spcBef>
                <a:spcPct val="30000"/>
              </a:spcBef>
              <a:spcAft>
                <a:spcPct val="0"/>
              </a:spcAft>
              <a:defRPr/>
            </a:pPr>
            <a:endParaRPr lang="en-US" sz="600" dirty="0" smtClean="0"/>
          </a:p>
          <a:p>
            <a:pPr defTabSz="899404" eaLnBrk="0" fontAlgn="base" hangingPunct="0">
              <a:lnSpc>
                <a:spcPct val="80000"/>
              </a:lnSpc>
              <a:spcBef>
                <a:spcPct val="30000"/>
              </a:spcBef>
              <a:spcAft>
                <a:spcPct val="0"/>
              </a:spcAft>
              <a:defRPr/>
            </a:pPr>
            <a:r>
              <a:rPr lang="en-US" sz="600" dirty="0" smtClean="0"/>
              <a:t>Payments for Ecosystem Services are one example of an instrument that has proliferated rapidly over the last decade (more than 300 programmes operating around the world today)</a:t>
            </a:r>
          </a:p>
          <a:p>
            <a:pPr defTabSz="899404" eaLnBrk="0" fontAlgn="base" hangingPunct="0">
              <a:lnSpc>
                <a:spcPct val="80000"/>
              </a:lnSpc>
              <a:spcBef>
                <a:spcPct val="30000"/>
              </a:spcBef>
              <a:spcAft>
                <a:spcPct val="0"/>
              </a:spcAft>
              <a:defRPr/>
            </a:pPr>
            <a:endParaRPr lang="en-US" sz="600" dirty="0" smtClean="0"/>
          </a:p>
          <a:p>
            <a:pPr>
              <a:lnSpc>
                <a:spcPct val="80000"/>
              </a:lnSpc>
              <a:buFont typeface="Arial" pitchFamily="34" charset="0"/>
              <a:buNone/>
            </a:pPr>
            <a:r>
              <a:rPr lang="en-US" sz="600" dirty="0" smtClean="0"/>
              <a:t>Remove environmentally harmful subsidies: e.g. Norway reduced fishing subsidies by 120 billion, opportunities to go further in a number of different sectors abound.</a:t>
            </a:r>
          </a:p>
          <a:p>
            <a:pPr>
              <a:lnSpc>
                <a:spcPct val="80000"/>
              </a:lnSpc>
              <a:buFont typeface="Arial" pitchFamily="34" charset="0"/>
              <a:buNone/>
            </a:pPr>
            <a:endParaRPr lang="en-US" sz="600" dirty="0" smtClean="0"/>
          </a:p>
          <a:p>
            <a:pPr>
              <a:lnSpc>
                <a:spcPct val="80000"/>
              </a:lnSpc>
              <a:buFont typeface="Arial" pitchFamily="34" charset="0"/>
              <a:buNone/>
            </a:pPr>
            <a:r>
              <a:rPr lang="en-US" sz="600" dirty="0" smtClean="0"/>
              <a:t>Devise effective regulation: Protected Areas, fishing and hunting permits, etc</a:t>
            </a:r>
          </a:p>
          <a:p>
            <a:pPr defTabSz="899404" eaLnBrk="0" fontAlgn="base" hangingPunct="0">
              <a:lnSpc>
                <a:spcPct val="80000"/>
              </a:lnSpc>
              <a:spcBef>
                <a:spcPct val="30000"/>
              </a:spcBef>
              <a:spcAft>
                <a:spcPct val="0"/>
              </a:spcAft>
              <a:defRPr/>
            </a:pPr>
            <a:r>
              <a:rPr lang="en-US" sz="600" dirty="0" smtClean="0"/>
              <a:t>Make pollution more costly: </a:t>
            </a:r>
            <a:r>
              <a:rPr lang="en-US" sz="600" dirty="0" err="1" smtClean="0"/>
              <a:t>fertiliser</a:t>
            </a:r>
            <a:r>
              <a:rPr lang="en-US" sz="600" dirty="0" smtClean="0"/>
              <a:t> and pesticide taxes (e.g. in Norway and Denmark)</a:t>
            </a:r>
          </a:p>
          <a:p>
            <a:pPr>
              <a:lnSpc>
                <a:spcPct val="80000"/>
              </a:lnSpc>
              <a:buFont typeface="Arial" pitchFamily="34" charset="0"/>
              <a:buNone/>
            </a:pPr>
            <a:endParaRPr lang="en-US" sz="600" dirty="0" smtClean="0"/>
          </a:p>
        </p:txBody>
      </p:sp>
      <p:sp>
        <p:nvSpPr>
          <p:cNvPr id="72708" name="Slide Number Placeholder 3"/>
          <p:cNvSpPr>
            <a:spLocks noGrp="1"/>
          </p:cNvSpPr>
          <p:nvPr>
            <p:ph type="sldNum" sz="quarter" idx="5"/>
          </p:nvPr>
        </p:nvSpPr>
        <p:spPr bwMode="auto">
          <a:noFill/>
          <a:ln>
            <a:miter lim="800000"/>
            <a:headEnd/>
            <a:tailEnd/>
          </a:ln>
        </p:spPr>
        <p:txBody>
          <a:bodyPr/>
          <a:lstStyle/>
          <a:p>
            <a:fld id="{3A3A3DD8-9D8B-4D92-8EDD-CC966AFE5486}" type="slidenum">
              <a:rPr lang="en-GB" smtClean="0">
                <a:solidFill>
                  <a:prstClr val="black"/>
                </a:solidFill>
              </a:rPr>
              <a:pPr/>
              <a:t>13</a:t>
            </a:fld>
            <a:endParaRPr lang="en-GB"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pPr>
              <a:defRPr/>
            </a:pPr>
            <a:fld id="{DAFCB3D7-1090-49C3-AEB5-0999863B9036}" type="datetime1">
              <a:rPr lang="en-US" smtClean="0">
                <a:solidFill>
                  <a:prstClr val="white"/>
                </a:solidFill>
              </a:rPr>
              <a:pPr>
                <a:defRPr/>
              </a:pPr>
              <a:t>6/10/2013</a:t>
            </a:fld>
            <a:endParaRPr lang="en-US" dirty="0">
              <a:solidFill>
                <a:prstClr val="white"/>
              </a:solidFill>
            </a:endParaRP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pPr>
              <a:defRPr/>
            </a:pPr>
            <a:endParaRPr lang="en-US" dirty="0">
              <a:solidFill>
                <a:prstClr val="white"/>
              </a:solidFill>
            </a:endParaRPr>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Figure layout">
    <p:spTree>
      <p:nvGrpSpPr>
        <p:cNvPr id="1" name=""/>
        <p:cNvGrpSpPr/>
        <p:nvPr/>
      </p:nvGrpSpPr>
      <p:grpSpPr>
        <a:xfrm>
          <a:off x="0" y="0"/>
          <a:ext cx="0" cy="0"/>
          <a:chOff x="0" y="0"/>
          <a:chExt cx="0" cy="0"/>
        </a:xfrm>
      </p:grpSpPr>
      <p:pic>
        <p:nvPicPr>
          <p:cNvPr id="3" name="Content Placeholder 6" descr="greengrowth_1000x60_EN.jpg"/>
          <p:cNvPicPr>
            <a:picLocks noChangeAspect="1"/>
          </p:cNvPicPr>
          <p:nvPr/>
        </p:nvPicPr>
        <p:blipFill>
          <a:blip r:embed="rId2" cstate="print"/>
          <a:srcRect/>
          <a:stretch>
            <a:fillRect/>
          </a:stretch>
        </p:blipFill>
        <p:spPr bwMode="auto">
          <a:xfrm>
            <a:off x="0" y="6308725"/>
            <a:ext cx="9144000" cy="549275"/>
          </a:xfrm>
          <a:prstGeom prst="rect">
            <a:avLst/>
          </a:prstGeom>
          <a:noFill/>
          <a:ln w="9525">
            <a:noFill/>
            <a:miter lim="800000"/>
            <a:headEnd/>
            <a:tailEnd/>
          </a:ln>
        </p:spPr>
      </p:pic>
      <p:pic>
        <p:nvPicPr>
          <p:cNvPr id="5" name="Picture 7" descr="OECD_TEXT_10cm_HD"/>
          <p:cNvPicPr>
            <a:picLocks noChangeAspect="1"/>
          </p:cNvPicPr>
          <p:nvPr/>
        </p:nvPicPr>
        <p:blipFill>
          <a:blip r:embed="rId3" cstate="print"/>
          <a:srcRect/>
          <a:stretch>
            <a:fillRect/>
          </a:stretch>
        </p:blipFill>
        <p:spPr bwMode="auto">
          <a:xfrm>
            <a:off x="7740650" y="115888"/>
            <a:ext cx="1295400" cy="688975"/>
          </a:xfrm>
          <a:prstGeom prst="rect">
            <a:avLst/>
          </a:prstGeom>
          <a:noFill/>
          <a:ln w="9525">
            <a:noFill/>
            <a:miter lim="800000"/>
            <a:headEnd/>
            <a:tailEnd/>
          </a:ln>
        </p:spPr>
      </p:pic>
      <p:sp>
        <p:nvSpPr>
          <p:cNvPr id="4" name="Title 1"/>
          <p:cNvSpPr txBox="1">
            <a:spLocks noGrp="1"/>
          </p:cNvSpPr>
          <p:nvPr>
            <p:ph type="title"/>
          </p:nvPr>
        </p:nvSpPr>
        <p:spPr>
          <a:xfrm>
            <a:off x="230831" y="0"/>
            <a:ext cx="8229600" cy="836712"/>
          </a:xfrm>
        </p:spPr>
        <p:txBody>
          <a:bodyPr anchorCtr="0"/>
          <a:lstStyle>
            <a:lvl1pPr algn="l">
              <a:defRPr sz="2200" b="1">
                <a:solidFill>
                  <a:srgbClr val="00B050"/>
                </a:solidFill>
              </a:defRPr>
            </a:lvl1pPr>
          </a:lstStyle>
          <a:p>
            <a:pPr lvl="0"/>
            <a:r>
              <a:rPr lang="en-US" dirty="0"/>
              <a:t>Click to edit Master title style</a:t>
            </a:r>
            <a:endParaRPr lang="en-GB" dirty="0"/>
          </a:p>
        </p:txBody>
      </p:sp>
      <p:sp>
        <p:nvSpPr>
          <p:cNvPr id="6" name="Date Placeholder 2"/>
          <p:cNvSpPr txBox="1">
            <a:spLocks noGrp="1"/>
          </p:cNvSpPr>
          <p:nvPr>
            <p:ph type="dt" sz="half" idx="10"/>
          </p:nvPr>
        </p:nvSpPr>
        <p:spPr/>
        <p:txBody>
          <a:bodyPr/>
          <a:lstStyle>
            <a:lvl1pPr fontAlgn="auto">
              <a:spcBef>
                <a:spcPts val="0"/>
              </a:spcBef>
              <a:spcAft>
                <a:spcPts val="0"/>
              </a:spcAft>
              <a:defRPr>
                <a:cs typeface="+mn-cs"/>
              </a:defRPr>
            </a:lvl1pPr>
          </a:lstStyle>
          <a:p>
            <a:pPr>
              <a:defRPr/>
            </a:pPr>
            <a:fld id="{65A71375-1205-4D13-A18D-DC5392C8BDA1}" type="datetime1">
              <a:rPr lang="en-GB">
                <a:solidFill>
                  <a:prstClr val="black">
                    <a:tint val="75000"/>
                  </a:prstClr>
                </a:solidFill>
              </a:rPr>
              <a:pPr>
                <a:defRPr/>
              </a:pPr>
              <a:t>10/06/2013</a:t>
            </a:fld>
            <a:endParaRPr lang="en-GB">
              <a:solidFill>
                <a:prstClr val="black">
                  <a:tint val="75000"/>
                </a:prstClr>
              </a:solidFill>
            </a:endParaRPr>
          </a:p>
        </p:txBody>
      </p:sp>
      <p:sp>
        <p:nvSpPr>
          <p:cNvPr id="7" name="Footer Placeholder 3"/>
          <p:cNvSpPr txBox="1">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solidFill>
                <a:prstClr val="black">
                  <a:tint val="75000"/>
                </a:prstClr>
              </a:solidFill>
            </a:endParaRPr>
          </a:p>
        </p:txBody>
      </p:sp>
      <p:sp>
        <p:nvSpPr>
          <p:cNvPr id="8" name="Slide Number Placeholder 4"/>
          <p:cNvSpPr txBox="1">
            <a:spLocks noGrp="1"/>
          </p:cNvSpPr>
          <p:nvPr>
            <p:ph type="sldNum" sz="quarter" idx="12"/>
          </p:nvPr>
        </p:nvSpPr>
        <p:spPr/>
        <p:txBody>
          <a:bodyPr/>
          <a:lstStyle>
            <a:lvl1pPr fontAlgn="auto">
              <a:spcBef>
                <a:spcPts val="0"/>
              </a:spcBef>
              <a:spcAft>
                <a:spcPts val="0"/>
              </a:spcAft>
              <a:defRPr>
                <a:cs typeface="+mn-cs"/>
              </a:defRPr>
            </a:lvl1pPr>
          </a:lstStyle>
          <a:p>
            <a:pPr>
              <a:defRPr/>
            </a:pPr>
            <a:fld id="{75272FA9-F2B1-42CA-A05E-2E5A96C16D6D}"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pPr>
              <a:defRPr/>
            </a:pPr>
            <a:fld id="{A7D1188B-F1CE-442A-87DF-60FE1C0C718A}" type="datetime1">
              <a:rPr lang="en-US" smtClean="0"/>
              <a:pPr>
                <a:defRPr/>
              </a:pPr>
              <a:t>6/10/2013</a:t>
            </a:fld>
            <a:endParaRPr lang="en-US"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pPr>
              <a:defRPr/>
            </a:pPr>
            <a:endParaRPr lang="en-US"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pPr>
              <a:defRPr/>
            </a:pPr>
            <a:fld id="{FC36F480-5B01-4198-9D5C-E30C239879A0}" type="slidenum">
              <a:rPr lang="en-US" smtClean="0">
                <a:solidFill>
                  <a:prstClr val="white"/>
                </a:solidFill>
              </a:rPr>
              <a:pPr>
                <a:defRPr/>
              </a:pPr>
              <a:t>‹#›</a:t>
            </a:fld>
            <a:endParaRPr lang="en-US" dirty="0">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006C3197-E335-4F23-B325-88A2B94085AB}" type="datetimeFigureOut">
              <a:rPr lang="en-GB" smtClean="0">
                <a:solidFill>
                  <a:prstClr val="white"/>
                </a:solidFill>
              </a:rPr>
              <a:pPr/>
              <a:t>10/06/2013</a:t>
            </a:fld>
            <a:endParaRPr lang="en-GB">
              <a:solidFill>
                <a:prstClr val="white"/>
              </a:solidFill>
            </a:endParaRP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solidFill>
                <a:prstClr val="white"/>
              </a:solidFill>
            </a:endParaRPr>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006C3197-E335-4F23-B325-88A2B94085AB}" type="datetimeFigureOut">
              <a:rPr lang="en-GB" smtClean="0"/>
              <a:pPr/>
              <a:t>10/06/2013</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4FF1F4C1-663D-46F4-BBBA-CB9255BBB954}" type="slidenum">
              <a:rPr lang="en-GB" smtClean="0">
                <a:solidFill>
                  <a:prstClr val="white"/>
                </a:solidFill>
              </a:rPr>
              <a:pPr/>
              <a:t>‹#›</a:t>
            </a:fld>
            <a:endParaRPr lang="en-GB">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006C3197-E335-4F23-B325-88A2B94085AB}" type="datetimeFigureOut">
              <a:rPr lang="en-GB" smtClean="0">
                <a:solidFill>
                  <a:prstClr val="white"/>
                </a:solidFill>
              </a:rPr>
              <a:pPr/>
              <a:t>10/06/2013</a:t>
            </a:fld>
            <a:endParaRPr lang="en-GB">
              <a:solidFill>
                <a:prstClr val="white"/>
              </a:solidFill>
            </a:endParaRP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solidFill>
                <a:prstClr val="white"/>
              </a:solidFill>
            </a:endParaRP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4FF1F4C1-663D-46F4-BBBA-CB9255BBB954}" type="slidenum">
              <a:rPr lang="en-GB" smtClean="0">
                <a:solidFill>
                  <a:srgbClr val="006299"/>
                </a:solidFill>
              </a:rPr>
              <a:pPr/>
              <a:t>‹#›</a:t>
            </a:fld>
            <a:endParaRPr lang="en-GB">
              <a:solidFill>
                <a:srgbClr val="006299"/>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TILE AND CONTENT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326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1">
                <a:solidFill>
                  <a:schemeClr val="tx1">
                    <a:lumMod val="85000"/>
                    <a:lumOff val="15000"/>
                  </a:schemeClr>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9872" y="6356350"/>
            <a:ext cx="549424" cy="365125"/>
          </a:xfrm>
        </p:spPr>
        <p:txBody>
          <a:bodyPr/>
          <a:lstStyle>
            <a:lvl1pPr>
              <a:defRPr sz="1400" b="1"/>
            </a:lvl1pPr>
          </a:lstStyle>
          <a:p>
            <a:fld id="{4FF1F4C1-663D-46F4-BBBA-CB9255BBB954}" type="slidenum">
              <a:rPr lang="en-GB" smtClean="0">
                <a:solidFill>
                  <a:prstClr val="white"/>
                </a:solidFill>
              </a:rPr>
              <a:pPr/>
              <a:t>‹#›</a:t>
            </a:fld>
            <a:endParaRPr lang="en-GB">
              <a:solidFill>
                <a:prstClr val="white"/>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pPr>
              <a:defRPr/>
            </a:pPr>
            <a:fld id="{454AD05A-0DC3-445B-A569-735952BC056B}" type="datetime1">
              <a:rPr lang="en-US" smtClean="0">
                <a:solidFill>
                  <a:prstClr val="white"/>
                </a:solidFill>
              </a:rPr>
              <a:pPr>
                <a:defRPr/>
              </a:pPr>
              <a:t>6/10/2013</a:t>
            </a:fld>
            <a:endParaRPr lang="en-GB" dirty="0">
              <a:solidFill>
                <a:prstClr val="white"/>
              </a:solidFill>
            </a:endParaRP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pPr>
              <a:defRPr/>
            </a:pPr>
            <a:endParaRPr lang="en-GB" dirty="0">
              <a:solidFill>
                <a:prstClr val="white"/>
              </a:solidFill>
            </a:endParaRP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pPr>
              <a:defRPr/>
            </a:pPr>
            <a:fld id="{82DFFE21-E3CC-4258-AAE6-AAFD4E5A6807}" type="slidenum">
              <a:rPr lang="en-GB" smtClean="0">
                <a:solidFill>
                  <a:srgbClr val="006299"/>
                </a:solidFill>
              </a:rPr>
              <a:pPr>
                <a:defRPr/>
              </a:pPr>
              <a:t>‹#›</a:t>
            </a:fld>
            <a:endParaRPr lang="en-GB" dirty="0">
              <a:solidFill>
                <a:srgbClr val="00629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Figure layout">
    <p:spTree>
      <p:nvGrpSpPr>
        <p:cNvPr id="1" name=""/>
        <p:cNvGrpSpPr/>
        <p:nvPr/>
      </p:nvGrpSpPr>
      <p:grpSpPr>
        <a:xfrm>
          <a:off x="0" y="0"/>
          <a:ext cx="0" cy="0"/>
          <a:chOff x="0" y="0"/>
          <a:chExt cx="0" cy="0"/>
        </a:xfrm>
      </p:grpSpPr>
      <p:pic>
        <p:nvPicPr>
          <p:cNvPr id="3" name="Content Placeholder 6" descr="greengrowth_1000x60_EN.jpg"/>
          <p:cNvPicPr>
            <a:picLocks noChangeAspect="1"/>
          </p:cNvPicPr>
          <p:nvPr/>
        </p:nvPicPr>
        <p:blipFill>
          <a:blip r:embed="rId2" cstate="print"/>
          <a:srcRect/>
          <a:stretch>
            <a:fillRect/>
          </a:stretch>
        </p:blipFill>
        <p:spPr bwMode="auto">
          <a:xfrm>
            <a:off x="0" y="6308725"/>
            <a:ext cx="9144000" cy="549275"/>
          </a:xfrm>
          <a:prstGeom prst="rect">
            <a:avLst/>
          </a:prstGeom>
          <a:noFill/>
          <a:ln w="9525">
            <a:noFill/>
            <a:miter lim="800000"/>
            <a:headEnd/>
            <a:tailEnd/>
          </a:ln>
        </p:spPr>
      </p:pic>
      <p:pic>
        <p:nvPicPr>
          <p:cNvPr id="5" name="Picture 7" descr="OECD_TEXT_10cm_HD"/>
          <p:cNvPicPr>
            <a:picLocks noChangeAspect="1"/>
          </p:cNvPicPr>
          <p:nvPr/>
        </p:nvPicPr>
        <p:blipFill>
          <a:blip r:embed="rId3" cstate="print"/>
          <a:srcRect/>
          <a:stretch>
            <a:fillRect/>
          </a:stretch>
        </p:blipFill>
        <p:spPr bwMode="auto">
          <a:xfrm>
            <a:off x="7740650" y="115888"/>
            <a:ext cx="1295400" cy="688975"/>
          </a:xfrm>
          <a:prstGeom prst="rect">
            <a:avLst/>
          </a:prstGeom>
          <a:noFill/>
          <a:ln w="9525">
            <a:noFill/>
            <a:miter lim="800000"/>
            <a:headEnd/>
            <a:tailEnd/>
          </a:ln>
        </p:spPr>
      </p:pic>
      <p:sp>
        <p:nvSpPr>
          <p:cNvPr id="4" name="Title 1"/>
          <p:cNvSpPr txBox="1">
            <a:spLocks noGrp="1"/>
          </p:cNvSpPr>
          <p:nvPr>
            <p:ph type="title"/>
          </p:nvPr>
        </p:nvSpPr>
        <p:spPr>
          <a:xfrm>
            <a:off x="230831" y="0"/>
            <a:ext cx="8229600" cy="836712"/>
          </a:xfrm>
        </p:spPr>
        <p:txBody>
          <a:bodyPr anchorCtr="0"/>
          <a:lstStyle>
            <a:lvl1pPr algn="l">
              <a:defRPr sz="2200" b="1">
                <a:solidFill>
                  <a:srgbClr val="00B050"/>
                </a:solidFill>
              </a:defRPr>
            </a:lvl1pPr>
          </a:lstStyle>
          <a:p>
            <a:pPr lvl="0"/>
            <a:r>
              <a:rPr lang="en-US" dirty="0"/>
              <a:t>Click to edit Master title style</a:t>
            </a:r>
            <a:endParaRPr lang="en-GB" dirty="0"/>
          </a:p>
        </p:txBody>
      </p:sp>
      <p:sp>
        <p:nvSpPr>
          <p:cNvPr id="6" name="Date Placeholder 2"/>
          <p:cNvSpPr txBox="1">
            <a:spLocks noGrp="1"/>
          </p:cNvSpPr>
          <p:nvPr>
            <p:ph type="dt" sz="half" idx="10"/>
          </p:nvPr>
        </p:nvSpPr>
        <p:spPr/>
        <p:txBody>
          <a:bodyPr/>
          <a:lstStyle>
            <a:lvl1pPr fontAlgn="auto">
              <a:spcBef>
                <a:spcPts val="0"/>
              </a:spcBef>
              <a:spcAft>
                <a:spcPts val="0"/>
              </a:spcAft>
              <a:defRPr>
                <a:cs typeface="+mn-cs"/>
              </a:defRPr>
            </a:lvl1pPr>
          </a:lstStyle>
          <a:p>
            <a:pPr>
              <a:defRPr/>
            </a:pPr>
            <a:fld id="{65A71375-1205-4D13-A18D-DC5392C8BDA1}" type="datetime1">
              <a:rPr lang="en-GB">
                <a:solidFill>
                  <a:prstClr val="black">
                    <a:tint val="75000"/>
                  </a:prstClr>
                </a:solidFill>
              </a:rPr>
              <a:pPr>
                <a:defRPr/>
              </a:pPr>
              <a:t>10/06/2013</a:t>
            </a:fld>
            <a:endParaRPr lang="en-GB">
              <a:solidFill>
                <a:prstClr val="black">
                  <a:tint val="75000"/>
                </a:prstClr>
              </a:solidFill>
            </a:endParaRPr>
          </a:p>
        </p:txBody>
      </p:sp>
      <p:sp>
        <p:nvSpPr>
          <p:cNvPr id="7" name="Footer Placeholder 3"/>
          <p:cNvSpPr txBox="1">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solidFill>
                <a:prstClr val="black">
                  <a:tint val="75000"/>
                </a:prstClr>
              </a:solidFill>
            </a:endParaRPr>
          </a:p>
        </p:txBody>
      </p:sp>
      <p:sp>
        <p:nvSpPr>
          <p:cNvPr id="8" name="Slide Number Placeholder 4"/>
          <p:cNvSpPr txBox="1">
            <a:spLocks noGrp="1"/>
          </p:cNvSpPr>
          <p:nvPr>
            <p:ph type="sldNum" sz="quarter" idx="12"/>
          </p:nvPr>
        </p:nvSpPr>
        <p:spPr/>
        <p:txBody>
          <a:bodyPr/>
          <a:lstStyle>
            <a:lvl1pPr fontAlgn="auto">
              <a:spcBef>
                <a:spcPts val="0"/>
              </a:spcBef>
              <a:spcAft>
                <a:spcPts val="0"/>
              </a:spcAft>
              <a:defRPr>
                <a:cs typeface="+mn-cs"/>
              </a:defRPr>
            </a:lvl1pPr>
          </a:lstStyle>
          <a:p>
            <a:pPr>
              <a:defRPr/>
            </a:pPr>
            <a:fld id="{75272FA9-F2B1-42CA-A05E-2E5A96C16D6D}"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PPT_fondcouv_32couleurs.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1" descr="OECD_TEXT_10cm.png"/>
          <p:cNvPicPr>
            <a:picLocks noChangeAspect="1"/>
          </p:cNvPicPr>
          <p:nvPr userDrawn="1"/>
        </p:nvPicPr>
        <p:blipFill>
          <a:blip r:embed="rId3" cstate="print"/>
          <a:srcRect l="14055" t="14999" r="13326" b="21240"/>
          <a:stretch>
            <a:fillRect/>
          </a:stretch>
        </p:blipFill>
        <p:spPr bwMode="auto">
          <a:xfrm>
            <a:off x="195263" y="33338"/>
            <a:ext cx="2111375" cy="1270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86455"/>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004B78"/>
                </a:solidFill>
              </a:defRPr>
            </a:lvl1pPr>
          </a:lstStyle>
          <a:p>
            <a:r>
              <a:rPr lang="en-US" smtClean="0"/>
              <a:t>Click to edit Master subtitle style</a:t>
            </a:r>
            <a:endParaRPr lang="en-GB" dirty="0"/>
          </a:p>
        </p:txBody>
      </p:sp>
      <p:sp>
        <p:nvSpPr>
          <p:cNvPr id="6" name="Rectangle 4"/>
          <p:cNvSpPr>
            <a:spLocks noGrp="1" noChangeArrowheads="1"/>
          </p:cNvSpPr>
          <p:nvPr>
            <p:ph type="dt" sz="half" idx="10"/>
          </p:nvPr>
        </p:nvSpPr>
        <p:spPr>
          <a:xfrm>
            <a:off x="250825" y="6245225"/>
            <a:ext cx="4043363" cy="476250"/>
          </a:xfrm>
        </p:spPr>
        <p:txBody>
          <a:bodyPr/>
          <a:lstStyle>
            <a:lvl1pPr>
              <a:defRPr>
                <a:solidFill>
                  <a:srgbClr val="786455"/>
                </a:solidFill>
              </a:defRPr>
            </a:lvl1pPr>
          </a:lstStyle>
          <a:p>
            <a:pPr>
              <a:defRPr/>
            </a:pPr>
            <a:r>
              <a:rPr lang="en-GB"/>
              <a:t>Name </a:t>
            </a:r>
          </a:p>
        </p:txBody>
      </p:sp>
      <p:sp>
        <p:nvSpPr>
          <p:cNvPr id="7" name="Rectangle 5"/>
          <p:cNvSpPr>
            <a:spLocks noGrp="1" noChangeArrowheads="1"/>
          </p:cNvSpPr>
          <p:nvPr>
            <p:ph type="ftr" sz="quarter" idx="11"/>
          </p:nvPr>
        </p:nvSpPr>
        <p:spPr/>
        <p:txBody>
          <a:bodyPr/>
          <a:lstStyle>
            <a:lvl1pPr>
              <a:defRPr>
                <a:solidFill>
                  <a:srgbClr val="786455"/>
                </a:solidFill>
              </a:defRPr>
            </a:lvl1pPr>
          </a:lstStyle>
          <a:p>
            <a:pPr>
              <a:defRPr/>
            </a:pPr>
            <a:endParaRPr lang="en-GB"/>
          </a:p>
        </p:txBody>
      </p:sp>
      <p:sp>
        <p:nvSpPr>
          <p:cNvPr id="8" name="Rectangle 6"/>
          <p:cNvSpPr>
            <a:spLocks noGrp="1" noChangeArrowheads="1"/>
          </p:cNvSpPr>
          <p:nvPr>
            <p:ph type="sldNum" sz="quarter" idx="12"/>
          </p:nvPr>
        </p:nvSpPr>
        <p:spPr>
          <a:xfrm>
            <a:off x="6553200" y="6245225"/>
            <a:ext cx="2133600" cy="476250"/>
          </a:xfrm>
        </p:spPr>
        <p:txBody>
          <a:bodyPr/>
          <a:lstStyle>
            <a:lvl1pPr>
              <a:defRPr>
                <a:solidFill>
                  <a:srgbClr val="786455"/>
                </a:solidFill>
              </a:defRPr>
            </a:lvl1pPr>
          </a:lstStyle>
          <a:p>
            <a:pPr>
              <a:defRPr/>
            </a:pPr>
            <a:r>
              <a:rPr lang="en-GB"/>
              <a:t>Date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r>
              <a:rPr lang="en-GB"/>
              <a:t>Name</a:t>
            </a:r>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F46B06A-0C00-425D-8395-B248176F0895}"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D09AC28-E2D4-4DDF-A3CC-E7534E162A8C}" type="datetime1">
              <a:rPr lang="en-GB"/>
              <a:pPr>
                <a:defRPr/>
              </a:pPr>
              <a:t>10/06/2013</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04A6648-95E6-46F0-8026-37FE056E7BDF}" type="slidenum">
              <a:rPr lang="en-GB"/>
              <a:pPr>
                <a:defRPr/>
              </a:pPr>
              <a:t>‹#›</a:t>
            </a:fld>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B0ABC23-9BB4-43D3-9CE6-EABAAB2861EC}" type="datetime1">
              <a:rPr lang="en-GB"/>
              <a:pPr>
                <a:defRPr/>
              </a:pPr>
              <a:t>10/06/2013</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A6F7A7A-83B1-4777-8916-1D41652FD289}"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42F80CB5-25A3-4E54-B564-09715FE9574D}" type="datetime1">
              <a:rPr lang="en-US" smtClean="0"/>
              <a:pPr/>
              <a:t>6/10/2013</a:t>
            </a:fld>
            <a:endParaRPr lang="en-US"/>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1F289CB6-DE69-4EE1-AD73-9D29889EC30C}" type="slidenum">
              <a:rPr lang="en-US" smtClean="0">
                <a:solidFill>
                  <a:prstClr val="white"/>
                </a:solidFill>
              </a:rPr>
              <a:pPr/>
              <a:t>‹#›</a:t>
            </a:fld>
            <a:endParaRPr lang="en-US">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57004C35-10C7-4243-B22C-5829558B94A2}" type="datetime1">
              <a:rPr lang="en-GB"/>
              <a:pPr>
                <a:defRPr/>
              </a:pPr>
              <a:t>10/06/2013</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26FF1AF-B98A-440E-B83C-58641259EC8C}" type="slidenum">
              <a:rPr lang="en-GB"/>
              <a:pPr>
                <a:defRPr/>
              </a:pPr>
              <a:t>‹#›</a:t>
            </a:fld>
            <a:endParaRPr lang="en-GB"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2924C77D-F9A3-44B1-A029-CAF53517303F}" type="datetime1">
              <a:rPr lang="en-GB"/>
              <a:pPr>
                <a:defRPr/>
              </a:pPr>
              <a:t>10/06/2013</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9E23832-1530-40BA-A518-BA5AA112402C}" type="slidenum">
              <a:rPr lang="en-GB"/>
              <a:pPr>
                <a:defRPr/>
              </a:pPr>
              <a:t>‹#›</a:t>
            </a:fld>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58F4683-C9A3-4964-9365-0A0ACD1E3AFB}" type="datetime1">
              <a:rPr lang="en-GB"/>
              <a:pPr>
                <a:defRPr/>
              </a:pPr>
              <a:t>10/06/2013</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897896A-FD59-4DAB-A5F3-467C8EB6C436}" type="slidenum">
              <a:rPr lang="en-GB"/>
              <a:pPr>
                <a:defRPr/>
              </a:pPr>
              <a:t>‹#›</a:t>
            </a:fld>
            <a:endParaRPr lang="en-GB"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91D17F-43F9-484A-8BFC-FD163410EB40}" type="datetime1">
              <a:rPr lang="en-GB"/>
              <a:pPr>
                <a:defRPr/>
              </a:pPr>
              <a:t>10/06/2013</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45F2CC6-9AD7-4F64-85BC-40E67CAD315E}" type="slidenum">
              <a:rPr lang="en-GB"/>
              <a:pPr>
                <a:defRPr/>
              </a:pPr>
              <a:t>‹#›</a:t>
            </a:fld>
            <a:endParaRPr lang="en-GB"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86455"/>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A3224E5-B705-4D9E-A5AA-F80B8C8B340D}" type="datetime1">
              <a:rPr lang="en-GB"/>
              <a:pPr>
                <a:defRPr/>
              </a:pPr>
              <a:t>10/06/2013</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2B86D7A-63A2-48FF-821B-067EE96EA676}" type="slidenum">
              <a:rPr lang="en-GB"/>
              <a:pPr>
                <a:defRPr/>
              </a:pPr>
              <a:t>‹#›</a:t>
            </a:fld>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6B0F3BA-B894-45F2-90FC-0C271689FA5B}" type="datetime1">
              <a:rPr lang="en-GB"/>
              <a:pPr>
                <a:defRPr/>
              </a:pPr>
              <a:t>10/06/2013</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0DB0B9E-9859-4D5D-B274-553D23CDFCD5}" type="slidenum">
              <a:rPr lang="en-GB"/>
              <a:pPr>
                <a:defRPr/>
              </a:pPr>
              <a:t>‹#›</a:t>
            </a:fld>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C76B761-AB07-4EC3-97A8-C12582765CEF}" type="datetime1">
              <a:rPr lang="en-GB"/>
              <a:pPr>
                <a:defRPr/>
              </a:pPr>
              <a:t>10/06/2013</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642001D-B045-4E7E-95CD-C5F6E8D339BE}" type="slidenum">
              <a:rPr lang="en-GB"/>
              <a:pPr>
                <a:defRPr/>
              </a:pPr>
              <a:t>‹#›</a:t>
            </a:fld>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Content Placeholder 6" descr="greengrowth_1000x60_EN.jpg"/>
          <p:cNvPicPr>
            <a:picLocks noChangeAspect="1"/>
          </p:cNvPicPr>
          <p:nvPr/>
        </p:nvPicPr>
        <p:blipFill>
          <a:blip r:embed="rId2" cstate="print"/>
          <a:srcRect/>
          <a:stretch>
            <a:fillRect/>
          </a:stretch>
        </p:blipFill>
        <p:spPr bwMode="auto">
          <a:xfrm>
            <a:off x="0" y="6308725"/>
            <a:ext cx="9144000" cy="549275"/>
          </a:xfrm>
          <a:prstGeom prst="rect">
            <a:avLst/>
          </a:prstGeom>
          <a:noFill/>
          <a:ln w="9525">
            <a:noFill/>
            <a:miter lim="800000"/>
            <a:headEnd/>
            <a:tailEnd/>
          </a:ln>
        </p:spPr>
      </p:pic>
      <p:pic>
        <p:nvPicPr>
          <p:cNvPr id="5" name="Picture 7" descr="OECD_TEXT_10cm_HD"/>
          <p:cNvPicPr>
            <a:picLocks noChangeAspect="1"/>
          </p:cNvPicPr>
          <p:nvPr userDrawn="1"/>
        </p:nvPicPr>
        <p:blipFill>
          <a:blip r:embed="rId3" cstate="print"/>
          <a:srcRect/>
          <a:stretch>
            <a:fillRect/>
          </a:stretch>
        </p:blipFill>
        <p:spPr bwMode="auto">
          <a:xfrm>
            <a:off x="7740650" y="115888"/>
            <a:ext cx="1295400" cy="688975"/>
          </a:xfrm>
          <a:prstGeom prst="rect">
            <a:avLst/>
          </a:prstGeom>
          <a:noFill/>
          <a:ln w="9525">
            <a:noFill/>
            <a:miter lim="800000"/>
            <a:headEnd/>
            <a:tailEnd/>
          </a:ln>
        </p:spPr>
      </p:pic>
      <p:sp>
        <p:nvSpPr>
          <p:cNvPr id="7" name="Title 1"/>
          <p:cNvSpPr txBox="1">
            <a:spLocks noGrp="1"/>
          </p:cNvSpPr>
          <p:nvPr>
            <p:ph type="title"/>
          </p:nvPr>
        </p:nvSpPr>
        <p:spPr>
          <a:xfrm>
            <a:off x="230831" y="-27384"/>
            <a:ext cx="8229600" cy="1196752"/>
          </a:xfrm>
        </p:spPr>
        <p:txBody>
          <a:bodyPr anchorCtr="0"/>
          <a:lstStyle>
            <a:lvl1pPr algn="l">
              <a:defRPr sz="2200" b="1">
                <a:solidFill>
                  <a:srgbClr val="00B050"/>
                </a:solidFill>
              </a:defRPr>
            </a:lvl1pPr>
          </a:lstStyle>
          <a:p>
            <a:pPr lvl="0"/>
            <a:r>
              <a:rPr lang="en-US" smtClean="0"/>
              <a:t>Click to edit Master title style</a:t>
            </a:r>
            <a:endParaRPr lang="en-GB" dirty="0"/>
          </a:p>
        </p:txBody>
      </p:sp>
      <p:sp>
        <p:nvSpPr>
          <p:cNvPr id="8" name="Content Placeholder 2"/>
          <p:cNvSpPr txBox="1">
            <a:spLocks noGrp="1"/>
          </p:cNvSpPr>
          <p:nvPr>
            <p:ph idx="1"/>
          </p:nvPr>
        </p:nvSpPr>
        <p:spPr>
          <a:xfrm>
            <a:off x="251524" y="1279305"/>
            <a:ext cx="8229600" cy="4525959"/>
          </a:xfrm>
        </p:spPr>
        <p:txBody>
          <a:bodyPr/>
          <a:lstStyle>
            <a:lvl1pPr>
              <a:spcBef>
                <a:spcPts val="500"/>
              </a:spcBef>
              <a:defRPr sz="2000"/>
            </a:lvl1pPr>
            <a:lvl2pPr>
              <a:spcBef>
                <a:spcPts val="500"/>
              </a:spcBef>
              <a:defRPr sz="1800"/>
            </a:lvl2pPr>
            <a:lvl3pPr>
              <a:spcBef>
                <a:spcPts val="400"/>
              </a:spcBef>
              <a:defRPr sz="1600"/>
            </a:lvl3pPr>
            <a:lvl4pPr>
              <a:spcBef>
                <a:spcPts val="400"/>
              </a:spcBef>
              <a:defRPr sz="1400"/>
            </a:lvl4pPr>
            <a:lvl5pPr>
              <a:spcBef>
                <a:spcPts val="30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txBox="1">
            <a:spLocks noGrp="1"/>
          </p:cNvSpPr>
          <p:nvPr>
            <p:ph type="dt" sz="half" idx="10"/>
          </p:nvPr>
        </p:nvSpPr>
        <p:spPr/>
        <p:txBody>
          <a:bodyPr/>
          <a:lstStyle>
            <a:lvl1pPr>
              <a:defRPr/>
            </a:lvl1pPr>
          </a:lstStyle>
          <a:p>
            <a:fld id="{56F0B01F-2357-4957-AB69-F0D5F50C97B3}" type="datetime1">
              <a:rPr lang="en-GB"/>
              <a:pPr/>
              <a:t>10/06/2013</a:t>
            </a:fld>
            <a:endParaRPr lang="en-GB"/>
          </a:p>
        </p:txBody>
      </p:sp>
      <p:sp>
        <p:nvSpPr>
          <p:cNvPr id="9" name="Footer Placeholder 4"/>
          <p:cNvSpPr txBox="1">
            <a:spLocks noGrp="1"/>
          </p:cNvSpPr>
          <p:nvPr>
            <p:ph type="ftr" sz="quarter" idx="11"/>
          </p:nvPr>
        </p:nvSpPr>
        <p:spPr/>
        <p:txBody>
          <a:bodyPr/>
          <a:lstStyle>
            <a:lvl1pPr>
              <a:defRPr/>
            </a:lvl1pPr>
          </a:lstStyle>
          <a:p>
            <a:endParaRPr lang="en-GB"/>
          </a:p>
        </p:txBody>
      </p:sp>
      <p:sp>
        <p:nvSpPr>
          <p:cNvPr id="10" name="Slide Number Placeholder 5"/>
          <p:cNvSpPr txBox="1">
            <a:spLocks noGrp="1"/>
          </p:cNvSpPr>
          <p:nvPr>
            <p:ph type="sldNum" sz="quarter" idx="12"/>
          </p:nvPr>
        </p:nvSpPr>
        <p:spPr/>
        <p:txBody>
          <a:bodyPr/>
          <a:lstStyle>
            <a:lvl1pPr>
              <a:defRPr/>
            </a:lvl1pPr>
          </a:lstStyle>
          <a:p>
            <a:fld id="{DDB32848-17A7-408B-A776-5C0D7CAFA381}" type="slidenum">
              <a:rPr lang="en-GB"/>
              <a:pPr/>
              <a:t>‹#›</a:t>
            </a:fld>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smtClean="0"/>
              <a:t>Click to edit Master title style</a:t>
            </a:r>
            <a:endParaRPr lang="en-GB"/>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smtClean="0"/>
              <a:t>Click to edit Master subtitle style</a:t>
            </a:r>
            <a:endParaRPr lang="en-GB"/>
          </a:p>
        </p:txBody>
      </p:sp>
      <p:sp>
        <p:nvSpPr>
          <p:cNvPr id="4" name="Date Placeholder 3"/>
          <p:cNvSpPr txBox="1">
            <a:spLocks noGrp="1"/>
          </p:cNvSpPr>
          <p:nvPr>
            <p:ph type="dt" sz="half" idx="10"/>
          </p:nvPr>
        </p:nvSpPr>
        <p:spPr/>
        <p:txBody>
          <a:bodyPr/>
          <a:lstStyle>
            <a:lvl1pPr>
              <a:defRPr/>
            </a:lvl1pPr>
          </a:lstStyle>
          <a:p>
            <a:pPr>
              <a:defRPr/>
            </a:pPr>
            <a:fld id="{0C7D5C21-5588-42A5-9821-7498E5E4C250}" type="datetime1">
              <a:rPr lang="en-GB"/>
              <a:pPr>
                <a:defRPr/>
              </a:pPr>
              <a:t>10/06/2013</a:t>
            </a:fld>
            <a:endParaRPr lang="en-GB"/>
          </a:p>
        </p:txBody>
      </p:sp>
      <p:sp>
        <p:nvSpPr>
          <p:cNvPr id="5" name="Footer Placeholder 4"/>
          <p:cNvSpPr txBox="1">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txBox="1">
            <a:spLocks noGrp="1"/>
          </p:cNvSpPr>
          <p:nvPr>
            <p:ph type="sldNum" sz="quarter" idx="12"/>
          </p:nvPr>
        </p:nvSpPr>
        <p:spPr/>
        <p:txBody>
          <a:bodyPr/>
          <a:lstStyle>
            <a:lvl1pPr>
              <a:defRPr/>
            </a:lvl1pPr>
          </a:lstStyle>
          <a:p>
            <a:pPr>
              <a:defRPr/>
            </a:pPr>
            <a:fld id="{0F5478A6-8647-438B-9386-220DDFEC09EF}" type="slidenum">
              <a:rPr lang="en-GB"/>
              <a:pPr>
                <a:defRPr/>
              </a:pPr>
              <a:t>‹#›</a:t>
            </a:fld>
            <a:endParaRPr lang="en-GB"/>
          </a:p>
        </p:txBody>
      </p:sp>
    </p:spTree>
  </p:cSld>
  <p:clrMapOvr>
    <a:masterClrMapping/>
  </p:clrMapOvr>
  <p:transition/>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Content Placeholder 6" descr="greengrowth_1000x60_EN.jpg"/>
          <p:cNvPicPr>
            <a:picLocks noChangeAspect="1"/>
          </p:cNvPicPr>
          <p:nvPr/>
        </p:nvPicPr>
        <p:blipFill>
          <a:blip r:embed="rId2" cstate="print"/>
          <a:srcRect/>
          <a:stretch>
            <a:fillRect/>
          </a:stretch>
        </p:blipFill>
        <p:spPr bwMode="auto">
          <a:xfrm>
            <a:off x="0" y="6308725"/>
            <a:ext cx="9144000" cy="549275"/>
          </a:xfrm>
          <a:prstGeom prst="rect">
            <a:avLst/>
          </a:prstGeom>
          <a:noFill/>
          <a:ln w="9525">
            <a:noFill/>
            <a:miter lim="800000"/>
            <a:headEnd/>
            <a:tailEnd/>
          </a:ln>
        </p:spPr>
      </p:pic>
      <p:pic>
        <p:nvPicPr>
          <p:cNvPr id="7" name="Picture 3" descr="OECD_TEXT_10cm_HD"/>
          <p:cNvPicPr>
            <a:picLocks noChangeAspect="1"/>
          </p:cNvPicPr>
          <p:nvPr/>
        </p:nvPicPr>
        <p:blipFill>
          <a:blip r:embed="rId3" cstate="print"/>
          <a:srcRect/>
          <a:stretch>
            <a:fillRect/>
          </a:stretch>
        </p:blipFill>
        <p:spPr bwMode="auto">
          <a:xfrm>
            <a:off x="7740650" y="115888"/>
            <a:ext cx="1295400" cy="688975"/>
          </a:xfrm>
          <a:prstGeom prst="rect">
            <a:avLst/>
          </a:prstGeom>
          <a:noFill/>
          <a:ln w="9525">
            <a:noFill/>
            <a:miter lim="800000"/>
            <a:headEnd/>
            <a:tailEnd/>
          </a:ln>
        </p:spPr>
      </p:pic>
      <p:sp>
        <p:nvSpPr>
          <p:cNvPr id="4" name="Title 1"/>
          <p:cNvSpPr txBox="1">
            <a:spLocks noGrp="1"/>
          </p:cNvSpPr>
          <p:nvPr>
            <p:ph type="title"/>
          </p:nvPr>
        </p:nvSpPr>
        <p:spPr>
          <a:xfrm>
            <a:off x="230831" y="0"/>
            <a:ext cx="8229600" cy="836712"/>
          </a:xfrm>
        </p:spPr>
        <p:txBody>
          <a:bodyPr anchorCtr="0"/>
          <a:lstStyle>
            <a:lvl1pPr algn="l">
              <a:defRPr sz="2200" b="1">
                <a:solidFill>
                  <a:srgbClr val="00B050"/>
                </a:solidFill>
              </a:defRPr>
            </a:lvl1pPr>
          </a:lstStyle>
          <a:p>
            <a:pPr lvl="0"/>
            <a:r>
              <a:rPr lang="en-US" smtClean="0"/>
              <a:t>Click to edit Master title style</a:t>
            </a:r>
            <a:endParaRPr lang="en-GB" dirty="0"/>
          </a:p>
        </p:txBody>
      </p:sp>
      <p:sp>
        <p:nvSpPr>
          <p:cNvPr id="5" name="Content Placeholder 2"/>
          <p:cNvSpPr txBox="1">
            <a:spLocks noGrp="1"/>
          </p:cNvSpPr>
          <p:nvPr>
            <p:ph idx="1"/>
          </p:nvPr>
        </p:nvSpPr>
        <p:spPr>
          <a:xfrm>
            <a:off x="251524" y="980730"/>
            <a:ext cx="8229600" cy="4525959"/>
          </a:xfrm>
        </p:spPr>
        <p:txBody>
          <a:bodyPr/>
          <a:lstStyle>
            <a:lvl1pPr>
              <a:spcBef>
                <a:spcPts val="500"/>
              </a:spcBef>
              <a:defRPr sz="2000"/>
            </a:lvl1pPr>
            <a:lvl2pPr>
              <a:spcBef>
                <a:spcPts val="500"/>
              </a:spcBef>
              <a:defRPr sz="1800"/>
            </a:lvl2pPr>
            <a:lvl3pPr>
              <a:spcBef>
                <a:spcPts val="400"/>
              </a:spcBef>
              <a:defRPr sz="1600"/>
            </a:lvl3pPr>
            <a:lvl4pPr>
              <a:spcBef>
                <a:spcPts val="400"/>
              </a:spcBef>
              <a:defRPr sz="1400"/>
            </a:lvl4pPr>
            <a:lvl5pPr>
              <a:spcBef>
                <a:spcPts val="30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Date Placeholder 3"/>
          <p:cNvSpPr txBox="1">
            <a:spLocks noGrp="1"/>
          </p:cNvSpPr>
          <p:nvPr>
            <p:ph type="dt" sz="half" idx="10"/>
          </p:nvPr>
        </p:nvSpPr>
        <p:spPr/>
        <p:txBody>
          <a:bodyPr/>
          <a:lstStyle>
            <a:lvl1pPr>
              <a:defRPr/>
            </a:lvl1pPr>
          </a:lstStyle>
          <a:p>
            <a:pPr>
              <a:defRPr/>
            </a:pPr>
            <a:fld id="{FA25B145-3EC2-4A0C-81D4-DF43C929A602}" type="datetime1">
              <a:rPr lang="en-GB"/>
              <a:pPr>
                <a:defRPr/>
              </a:pPr>
              <a:t>10/06/2013</a:t>
            </a:fld>
            <a:endParaRPr lang="en-GB"/>
          </a:p>
        </p:txBody>
      </p:sp>
      <p:sp>
        <p:nvSpPr>
          <p:cNvPr id="9" name="Slide Number Placeholder 5"/>
          <p:cNvSpPr txBox="1">
            <a:spLocks noGrp="1"/>
          </p:cNvSpPr>
          <p:nvPr>
            <p:ph type="sldNum" sz="quarter" idx="11"/>
          </p:nvPr>
        </p:nvSpPr>
        <p:spPr/>
        <p:txBody>
          <a:bodyPr/>
          <a:lstStyle>
            <a:lvl1pPr>
              <a:defRPr/>
            </a:lvl1pPr>
          </a:lstStyle>
          <a:p>
            <a:pPr>
              <a:defRPr/>
            </a:pPr>
            <a:fld id="{E4C4E087-E628-42D4-B4DE-3C62441B160E}" type="slidenum">
              <a:rPr lang="en-GB"/>
              <a:pPr>
                <a:defRPr/>
              </a:pPr>
              <a:t>‹#›</a:t>
            </a:fld>
            <a:endParaRPr lang="en-GB"/>
          </a:p>
        </p:txBody>
      </p:sp>
      <p:sp>
        <p:nvSpPr>
          <p:cNvPr id="10" name="Footer Placeholder 4"/>
          <p:cNvSpPr txBox="1">
            <a:spLocks noGrp="1"/>
          </p:cNvSpPr>
          <p:nvPr>
            <p:ph type="ftr" sz="quarter" idx="12"/>
          </p:nvPr>
        </p:nvSpPr>
        <p:spPr/>
        <p:txBody>
          <a:bodyPr/>
          <a:lstStyle>
            <a:lvl1pPr fontAlgn="auto">
              <a:spcBef>
                <a:spcPts val="0"/>
              </a:spcBef>
              <a:spcAft>
                <a:spcPts val="0"/>
              </a:spcAft>
              <a:defRPr>
                <a:solidFill>
                  <a:srgbClr val="FFFFFF"/>
                </a:solidFill>
                <a:latin typeface="Calibri" pitchFamily="34"/>
                <a:cs typeface="Arial" pitchFamily="34"/>
              </a:defRPr>
            </a:lvl1pPr>
          </a:lstStyle>
          <a:p>
            <a:pPr>
              <a:defRPr/>
            </a:pPr>
            <a:r>
              <a:rPr lang="en-GB"/>
              <a:t>For more information, see www.oecd.org/greengrowth</a:t>
            </a:r>
          </a:p>
        </p:txBody>
      </p:sp>
    </p:spTree>
  </p:cSld>
  <p:clrMapOvr>
    <a:masterClrMapping/>
  </p:clrMapOvr>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1AEF2C3-EC5B-4CF3-9CEA-F34B4684E245}" type="datetime1">
              <a:rPr lang="en-GB"/>
              <a:pPr>
                <a:defRPr/>
              </a:pPr>
              <a:t>10/06/2013</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FF7BAC8-7AEE-4690-8B19-6A89EC8A4D36}" type="slidenum">
              <a:rPr lang="en-GB">
                <a:solidFill>
                  <a:prstClr val="white"/>
                </a:solidFill>
              </a:rPr>
              <a:pPr>
                <a:defRPr/>
              </a:pPr>
              <a:t>‹#›</a:t>
            </a:fld>
            <a:endParaRPr lang="en-GB">
              <a:solidFill>
                <a:prstClr val="white"/>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smtClean="0"/>
              <a:t>Click to edit Master title style</a:t>
            </a:r>
            <a:endParaRPr lang="en-GB"/>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smtClean="0"/>
              <a:t>Click to edit Master text styles</a:t>
            </a:r>
          </a:p>
        </p:txBody>
      </p:sp>
      <p:sp>
        <p:nvSpPr>
          <p:cNvPr id="4" name="Date Placeholder 3"/>
          <p:cNvSpPr txBox="1">
            <a:spLocks noGrp="1"/>
          </p:cNvSpPr>
          <p:nvPr>
            <p:ph type="dt" sz="half" idx="10"/>
          </p:nvPr>
        </p:nvSpPr>
        <p:spPr/>
        <p:txBody>
          <a:bodyPr/>
          <a:lstStyle>
            <a:lvl1pPr>
              <a:defRPr/>
            </a:lvl1pPr>
          </a:lstStyle>
          <a:p>
            <a:pPr>
              <a:defRPr/>
            </a:pPr>
            <a:fld id="{5DDE87E2-A075-45E2-A123-E16E333DF985}" type="datetime1">
              <a:rPr lang="en-GB"/>
              <a:pPr>
                <a:defRPr/>
              </a:pPr>
              <a:t>10/06/2013</a:t>
            </a:fld>
            <a:endParaRPr lang="en-GB"/>
          </a:p>
        </p:txBody>
      </p:sp>
      <p:sp>
        <p:nvSpPr>
          <p:cNvPr id="5" name="Footer Placeholder 4"/>
          <p:cNvSpPr txBox="1">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txBox="1">
            <a:spLocks noGrp="1"/>
          </p:cNvSpPr>
          <p:nvPr>
            <p:ph type="sldNum" sz="quarter" idx="12"/>
          </p:nvPr>
        </p:nvSpPr>
        <p:spPr/>
        <p:txBody>
          <a:bodyPr/>
          <a:lstStyle>
            <a:lvl1pPr>
              <a:defRPr/>
            </a:lvl1pPr>
          </a:lstStyle>
          <a:p>
            <a:pPr>
              <a:defRPr/>
            </a:pPr>
            <a:fld id="{AB415666-1A97-461D-829C-54A3EA05CB09}" type="slidenum">
              <a:rPr lang="en-GB"/>
              <a:pPr>
                <a:defRPr/>
              </a:pPr>
              <a:t>‹#›</a:t>
            </a:fld>
            <a:endParaRPr lang="en-GB"/>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GB"/>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txBox="1">
            <a:spLocks noGrp="1"/>
          </p:cNvSpPr>
          <p:nvPr>
            <p:ph type="dt" sz="half" idx="10"/>
          </p:nvPr>
        </p:nvSpPr>
        <p:spPr/>
        <p:txBody>
          <a:bodyPr/>
          <a:lstStyle>
            <a:lvl1pPr>
              <a:defRPr/>
            </a:lvl1pPr>
          </a:lstStyle>
          <a:p>
            <a:pPr>
              <a:defRPr/>
            </a:pPr>
            <a:fld id="{6027B3F9-9F01-4783-B3B4-89F6FB9D6783}" type="datetime1">
              <a:rPr lang="en-GB"/>
              <a:pPr>
                <a:defRPr/>
              </a:pPr>
              <a:t>10/06/2013</a:t>
            </a:fld>
            <a:endParaRPr lang="en-GB"/>
          </a:p>
        </p:txBody>
      </p:sp>
      <p:sp>
        <p:nvSpPr>
          <p:cNvPr id="6" name="Footer Placeholder 4"/>
          <p:cNvSpPr txBox="1">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7" name="Slide Number Placeholder 5"/>
          <p:cNvSpPr txBox="1">
            <a:spLocks noGrp="1"/>
          </p:cNvSpPr>
          <p:nvPr>
            <p:ph type="sldNum" sz="quarter" idx="12"/>
          </p:nvPr>
        </p:nvSpPr>
        <p:spPr/>
        <p:txBody>
          <a:bodyPr/>
          <a:lstStyle>
            <a:lvl1pPr>
              <a:defRPr/>
            </a:lvl1pPr>
          </a:lstStyle>
          <a:p>
            <a:pPr>
              <a:defRPr/>
            </a:pPr>
            <a:fld id="{1DCDFB9C-CB94-456C-B11F-0411E0971967}" type="slidenum">
              <a:rPr lang="en-GB"/>
              <a:pPr>
                <a:defRPr/>
              </a:pPr>
              <a:t>‹#›</a:t>
            </a:fld>
            <a:endParaRPr lang="en-GB"/>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GB"/>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smtClean="0"/>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smtClean="0"/>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txBox="1">
            <a:spLocks noGrp="1"/>
          </p:cNvSpPr>
          <p:nvPr>
            <p:ph type="dt" sz="half" idx="10"/>
          </p:nvPr>
        </p:nvSpPr>
        <p:spPr/>
        <p:txBody>
          <a:bodyPr/>
          <a:lstStyle>
            <a:lvl1pPr>
              <a:defRPr/>
            </a:lvl1pPr>
          </a:lstStyle>
          <a:p>
            <a:pPr>
              <a:defRPr/>
            </a:pPr>
            <a:fld id="{F94F803F-31A2-46D3-85DA-96DEBEC8FBB7}" type="datetime1">
              <a:rPr lang="en-GB"/>
              <a:pPr>
                <a:defRPr/>
              </a:pPr>
              <a:t>10/06/2013</a:t>
            </a:fld>
            <a:endParaRPr lang="en-GB"/>
          </a:p>
        </p:txBody>
      </p:sp>
      <p:sp>
        <p:nvSpPr>
          <p:cNvPr id="8" name="Footer Placeholder 4"/>
          <p:cNvSpPr txBox="1">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9" name="Slide Number Placeholder 5"/>
          <p:cNvSpPr txBox="1">
            <a:spLocks noGrp="1"/>
          </p:cNvSpPr>
          <p:nvPr>
            <p:ph type="sldNum" sz="quarter" idx="12"/>
          </p:nvPr>
        </p:nvSpPr>
        <p:spPr/>
        <p:txBody>
          <a:bodyPr/>
          <a:lstStyle>
            <a:lvl1pPr>
              <a:defRPr/>
            </a:lvl1pPr>
          </a:lstStyle>
          <a:p>
            <a:pPr>
              <a:defRPr/>
            </a:pPr>
            <a:fld id="{457A8803-7537-4088-A183-DC9E557A8C29}" type="slidenum">
              <a:rPr lang="en-GB"/>
              <a:pPr>
                <a:defRPr/>
              </a:pPr>
              <a:t>‹#›</a:t>
            </a:fld>
            <a:endParaRPr lang="en-GB"/>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GB"/>
          </a:p>
        </p:txBody>
      </p:sp>
      <p:sp>
        <p:nvSpPr>
          <p:cNvPr id="3" name="Date Placeholder 3"/>
          <p:cNvSpPr txBox="1">
            <a:spLocks noGrp="1"/>
          </p:cNvSpPr>
          <p:nvPr>
            <p:ph type="dt" sz="half" idx="10"/>
          </p:nvPr>
        </p:nvSpPr>
        <p:spPr/>
        <p:txBody>
          <a:bodyPr/>
          <a:lstStyle>
            <a:lvl1pPr>
              <a:defRPr/>
            </a:lvl1pPr>
          </a:lstStyle>
          <a:p>
            <a:pPr>
              <a:defRPr/>
            </a:pPr>
            <a:fld id="{DCDCB98C-D3FE-4068-BA8C-3BBDC0578310}" type="datetime1">
              <a:rPr lang="en-GB"/>
              <a:pPr>
                <a:defRPr/>
              </a:pPr>
              <a:t>10/06/2013</a:t>
            </a:fld>
            <a:endParaRPr lang="en-GB"/>
          </a:p>
        </p:txBody>
      </p:sp>
      <p:sp>
        <p:nvSpPr>
          <p:cNvPr id="4" name="Footer Placeholder 4"/>
          <p:cNvSpPr txBox="1">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5" name="Slide Number Placeholder 5"/>
          <p:cNvSpPr txBox="1">
            <a:spLocks noGrp="1"/>
          </p:cNvSpPr>
          <p:nvPr>
            <p:ph type="sldNum" sz="quarter" idx="12"/>
          </p:nvPr>
        </p:nvSpPr>
        <p:spPr/>
        <p:txBody>
          <a:bodyPr/>
          <a:lstStyle>
            <a:lvl1pPr>
              <a:defRPr/>
            </a:lvl1pPr>
          </a:lstStyle>
          <a:p>
            <a:pPr>
              <a:defRPr/>
            </a:pPr>
            <a:fld id="{96250E67-EF89-4A4D-A673-B6032E4F93A4}" type="slidenum">
              <a:rPr lang="en-GB"/>
              <a:pPr>
                <a:defRPr/>
              </a:pPr>
              <a:t>‹#›</a:t>
            </a:fld>
            <a:endParaRPr lang="en-GB"/>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Figure layout">
    <p:spTree>
      <p:nvGrpSpPr>
        <p:cNvPr id="1" name=""/>
        <p:cNvGrpSpPr/>
        <p:nvPr/>
      </p:nvGrpSpPr>
      <p:grpSpPr>
        <a:xfrm>
          <a:off x="0" y="0"/>
          <a:ext cx="0" cy="0"/>
          <a:chOff x="0" y="0"/>
          <a:chExt cx="0" cy="0"/>
        </a:xfrm>
      </p:grpSpPr>
      <p:pic>
        <p:nvPicPr>
          <p:cNvPr id="3" name="Content Placeholder 6" descr="greengrowth_1000x60_EN.jpg"/>
          <p:cNvPicPr>
            <a:picLocks noChangeAspect="1"/>
          </p:cNvPicPr>
          <p:nvPr/>
        </p:nvPicPr>
        <p:blipFill>
          <a:blip r:embed="rId2" cstate="print"/>
          <a:srcRect/>
          <a:stretch>
            <a:fillRect/>
          </a:stretch>
        </p:blipFill>
        <p:spPr bwMode="auto">
          <a:xfrm>
            <a:off x="0" y="6308725"/>
            <a:ext cx="9144000" cy="549275"/>
          </a:xfrm>
          <a:prstGeom prst="rect">
            <a:avLst/>
          </a:prstGeom>
          <a:noFill/>
          <a:ln w="9525">
            <a:noFill/>
            <a:miter lim="800000"/>
            <a:headEnd/>
            <a:tailEnd/>
          </a:ln>
        </p:spPr>
      </p:pic>
      <p:pic>
        <p:nvPicPr>
          <p:cNvPr id="5" name="Picture 7" descr="OECD_TEXT_10cm_HD"/>
          <p:cNvPicPr>
            <a:picLocks noChangeAspect="1"/>
          </p:cNvPicPr>
          <p:nvPr/>
        </p:nvPicPr>
        <p:blipFill>
          <a:blip r:embed="rId3" cstate="print"/>
          <a:srcRect/>
          <a:stretch>
            <a:fillRect/>
          </a:stretch>
        </p:blipFill>
        <p:spPr bwMode="auto">
          <a:xfrm>
            <a:off x="7740650" y="115888"/>
            <a:ext cx="1295400" cy="688975"/>
          </a:xfrm>
          <a:prstGeom prst="rect">
            <a:avLst/>
          </a:prstGeom>
          <a:noFill/>
          <a:ln w="9525">
            <a:noFill/>
            <a:miter lim="800000"/>
            <a:headEnd/>
            <a:tailEnd/>
          </a:ln>
        </p:spPr>
      </p:pic>
      <p:sp>
        <p:nvSpPr>
          <p:cNvPr id="4" name="Title 1"/>
          <p:cNvSpPr txBox="1">
            <a:spLocks noGrp="1"/>
          </p:cNvSpPr>
          <p:nvPr>
            <p:ph type="title"/>
          </p:nvPr>
        </p:nvSpPr>
        <p:spPr>
          <a:xfrm>
            <a:off x="230831" y="0"/>
            <a:ext cx="8229600" cy="836712"/>
          </a:xfrm>
        </p:spPr>
        <p:txBody>
          <a:bodyPr anchorCtr="0"/>
          <a:lstStyle>
            <a:lvl1pPr algn="l">
              <a:defRPr sz="2200" b="1">
                <a:solidFill>
                  <a:srgbClr val="00B050"/>
                </a:solidFill>
              </a:defRPr>
            </a:lvl1pPr>
          </a:lstStyle>
          <a:p>
            <a:pPr lvl="0"/>
            <a:r>
              <a:rPr lang="en-US" smtClean="0"/>
              <a:t>Click to edit Master title style</a:t>
            </a:r>
            <a:endParaRPr lang="en-GB" dirty="0"/>
          </a:p>
        </p:txBody>
      </p:sp>
      <p:sp>
        <p:nvSpPr>
          <p:cNvPr id="6" name="Date Placeholder 2"/>
          <p:cNvSpPr txBox="1">
            <a:spLocks noGrp="1"/>
          </p:cNvSpPr>
          <p:nvPr>
            <p:ph type="dt" sz="half" idx="10"/>
          </p:nvPr>
        </p:nvSpPr>
        <p:spPr/>
        <p:txBody>
          <a:bodyPr/>
          <a:lstStyle>
            <a:lvl1pPr>
              <a:defRPr/>
            </a:lvl1pPr>
          </a:lstStyle>
          <a:p>
            <a:pPr>
              <a:defRPr/>
            </a:pPr>
            <a:fld id="{A350D4DE-67C8-406C-844B-FFBA1C3E16AE}" type="datetime1">
              <a:rPr lang="en-GB"/>
              <a:pPr>
                <a:defRPr/>
              </a:pPr>
              <a:t>10/06/2013</a:t>
            </a:fld>
            <a:endParaRPr lang="en-GB"/>
          </a:p>
        </p:txBody>
      </p:sp>
      <p:sp>
        <p:nvSpPr>
          <p:cNvPr id="7" name="Footer Placeholder 3"/>
          <p:cNvSpPr txBox="1">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8" name="Slide Number Placeholder 4"/>
          <p:cNvSpPr txBox="1">
            <a:spLocks noGrp="1"/>
          </p:cNvSpPr>
          <p:nvPr>
            <p:ph type="sldNum" sz="quarter" idx="12"/>
          </p:nvPr>
        </p:nvSpPr>
        <p:spPr/>
        <p:txBody>
          <a:bodyPr/>
          <a:lstStyle>
            <a:lvl1pPr>
              <a:defRPr/>
            </a:lvl1pPr>
          </a:lstStyle>
          <a:p>
            <a:pPr>
              <a:defRPr/>
            </a:pPr>
            <a:fld id="{063DE013-E7C7-4253-A4FD-687CC686AF77}" type="slidenum">
              <a:rPr lang="en-GB"/>
              <a:pPr>
                <a:defRPr/>
              </a:pPr>
              <a:t>‹#›</a:t>
            </a:fld>
            <a:endParaRPr lang="en-GB"/>
          </a:p>
        </p:txBody>
      </p:sp>
    </p:spTree>
  </p:cSld>
  <p:clrMapOvr>
    <a:masterClrMapping/>
  </p:clrMapOvr>
  <p:transition/>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Content Placeholder 6" descr="greengrowth_1000x60_EN.jpg"/>
          <p:cNvPicPr>
            <a:picLocks noChangeAspect="1"/>
          </p:cNvPicPr>
          <p:nvPr/>
        </p:nvPicPr>
        <p:blipFill>
          <a:blip r:embed="rId2" cstate="print"/>
          <a:srcRect/>
          <a:stretch>
            <a:fillRect/>
          </a:stretch>
        </p:blipFill>
        <p:spPr bwMode="auto">
          <a:xfrm>
            <a:off x="0" y="6308725"/>
            <a:ext cx="9144000" cy="549275"/>
          </a:xfrm>
          <a:prstGeom prst="rect">
            <a:avLst/>
          </a:prstGeom>
          <a:noFill/>
          <a:ln w="9525">
            <a:noFill/>
            <a:miter lim="800000"/>
            <a:headEnd/>
            <a:tailEnd/>
          </a:ln>
        </p:spPr>
      </p:pic>
      <p:pic>
        <p:nvPicPr>
          <p:cNvPr id="5" name="Picture 7" descr="OECD_TEXT_10cm_HD"/>
          <p:cNvPicPr>
            <a:picLocks noChangeAspect="1"/>
          </p:cNvPicPr>
          <p:nvPr userDrawn="1"/>
        </p:nvPicPr>
        <p:blipFill>
          <a:blip r:embed="rId3" cstate="print"/>
          <a:srcRect/>
          <a:stretch>
            <a:fillRect/>
          </a:stretch>
        </p:blipFill>
        <p:spPr bwMode="auto">
          <a:xfrm>
            <a:off x="7740650" y="115888"/>
            <a:ext cx="1295400" cy="688975"/>
          </a:xfrm>
          <a:prstGeom prst="rect">
            <a:avLst/>
          </a:prstGeom>
          <a:noFill/>
          <a:ln w="9525">
            <a:noFill/>
            <a:miter lim="800000"/>
            <a:headEnd/>
            <a:tailEnd/>
          </a:ln>
        </p:spPr>
      </p:pic>
      <p:sp>
        <p:nvSpPr>
          <p:cNvPr id="7" name="Title 1"/>
          <p:cNvSpPr txBox="1">
            <a:spLocks noGrp="1"/>
          </p:cNvSpPr>
          <p:nvPr>
            <p:ph type="title"/>
          </p:nvPr>
        </p:nvSpPr>
        <p:spPr>
          <a:xfrm>
            <a:off x="230831" y="-27384"/>
            <a:ext cx="8229600" cy="1196752"/>
          </a:xfrm>
        </p:spPr>
        <p:txBody>
          <a:bodyPr anchorCtr="0"/>
          <a:lstStyle>
            <a:lvl1pPr algn="l">
              <a:defRPr sz="2200" b="1">
                <a:solidFill>
                  <a:srgbClr val="00B050"/>
                </a:solidFill>
              </a:defRPr>
            </a:lvl1pPr>
          </a:lstStyle>
          <a:p>
            <a:pPr lvl="0"/>
            <a:r>
              <a:rPr lang="en-US" smtClean="0"/>
              <a:t>Click to edit Master title style</a:t>
            </a:r>
            <a:endParaRPr lang="en-GB" dirty="0"/>
          </a:p>
        </p:txBody>
      </p:sp>
      <p:sp>
        <p:nvSpPr>
          <p:cNvPr id="8" name="Content Placeholder 2"/>
          <p:cNvSpPr txBox="1">
            <a:spLocks noGrp="1"/>
          </p:cNvSpPr>
          <p:nvPr>
            <p:ph idx="1"/>
          </p:nvPr>
        </p:nvSpPr>
        <p:spPr>
          <a:xfrm>
            <a:off x="251524" y="1279305"/>
            <a:ext cx="8229600" cy="4525959"/>
          </a:xfrm>
        </p:spPr>
        <p:txBody>
          <a:bodyPr/>
          <a:lstStyle>
            <a:lvl1pPr>
              <a:spcBef>
                <a:spcPts val="500"/>
              </a:spcBef>
              <a:defRPr sz="2000"/>
            </a:lvl1pPr>
            <a:lvl2pPr>
              <a:spcBef>
                <a:spcPts val="500"/>
              </a:spcBef>
              <a:defRPr sz="1800"/>
            </a:lvl2pPr>
            <a:lvl3pPr>
              <a:spcBef>
                <a:spcPts val="400"/>
              </a:spcBef>
              <a:defRPr sz="1600"/>
            </a:lvl3pPr>
            <a:lvl4pPr>
              <a:spcBef>
                <a:spcPts val="400"/>
              </a:spcBef>
              <a:defRPr sz="1400"/>
            </a:lvl4pPr>
            <a:lvl5pPr>
              <a:spcBef>
                <a:spcPts val="30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txBox="1">
            <a:spLocks noGrp="1"/>
          </p:cNvSpPr>
          <p:nvPr>
            <p:ph type="dt" sz="half" idx="10"/>
          </p:nvPr>
        </p:nvSpPr>
        <p:spPr/>
        <p:txBody>
          <a:bodyPr/>
          <a:lstStyle>
            <a:lvl1pPr>
              <a:defRPr/>
            </a:lvl1pPr>
          </a:lstStyle>
          <a:p>
            <a:pPr>
              <a:defRPr/>
            </a:pPr>
            <a:fld id="{20D682D7-AF2F-470B-82EA-867BE8CCEE84}" type="datetime1">
              <a:rPr lang="en-GB"/>
              <a:pPr>
                <a:defRPr/>
              </a:pPr>
              <a:t>10/06/2013</a:t>
            </a:fld>
            <a:endParaRPr lang="en-GB"/>
          </a:p>
        </p:txBody>
      </p:sp>
      <p:sp>
        <p:nvSpPr>
          <p:cNvPr id="9" name="Footer Placeholder 4"/>
          <p:cNvSpPr txBox="1">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10" name="Slide Number Placeholder 5"/>
          <p:cNvSpPr txBox="1">
            <a:spLocks noGrp="1"/>
          </p:cNvSpPr>
          <p:nvPr>
            <p:ph type="sldNum" sz="quarter" idx="12"/>
          </p:nvPr>
        </p:nvSpPr>
        <p:spPr/>
        <p:txBody>
          <a:bodyPr/>
          <a:lstStyle>
            <a:lvl1pPr>
              <a:defRPr/>
            </a:lvl1pPr>
          </a:lstStyle>
          <a:p>
            <a:pPr>
              <a:defRPr/>
            </a:pPr>
            <a:fld id="{26A74971-4B02-4EA6-8146-D4BEF270A518}" type="slidenum">
              <a:rPr lang="en-GB"/>
              <a:pPr>
                <a:defRPr/>
              </a:pPr>
              <a:t>‹#›</a:t>
            </a:fld>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smtClean="0"/>
              <a:t>Click to edit Master title style</a:t>
            </a:r>
            <a:endParaRPr lang="en-GB"/>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smtClean="0"/>
              <a:t>Click to edit Master text styles</a:t>
            </a:r>
          </a:p>
        </p:txBody>
      </p:sp>
      <p:sp>
        <p:nvSpPr>
          <p:cNvPr id="5" name="Date Placeholder 3"/>
          <p:cNvSpPr txBox="1">
            <a:spLocks noGrp="1"/>
          </p:cNvSpPr>
          <p:nvPr>
            <p:ph type="dt" sz="half" idx="10"/>
          </p:nvPr>
        </p:nvSpPr>
        <p:spPr/>
        <p:txBody>
          <a:bodyPr/>
          <a:lstStyle>
            <a:lvl1pPr>
              <a:defRPr/>
            </a:lvl1pPr>
          </a:lstStyle>
          <a:p>
            <a:pPr>
              <a:defRPr/>
            </a:pPr>
            <a:fld id="{022973A4-48D8-4F1E-A70F-D48F2CD4EFAA}" type="datetime1">
              <a:rPr lang="en-GB"/>
              <a:pPr>
                <a:defRPr/>
              </a:pPr>
              <a:t>10/06/2013</a:t>
            </a:fld>
            <a:endParaRPr lang="en-GB"/>
          </a:p>
        </p:txBody>
      </p:sp>
      <p:sp>
        <p:nvSpPr>
          <p:cNvPr id="6" name="Footer Placeholder 4"/>
          <p:cNvSpPr txBox="1">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7" name="Slide Number Placeholder 5"/>
          <p:cNvSpPr txBox="1">
            <a:spLocks noGrp="1"/>
          </p:cNvSpPr>
          <p:nvPr>
            <p:ph type="sldNum" sz="quarter" idx="12"/>
          </p:nvPr>
        </p:nvSpPr>
        <p:spPr/>
        <p:txBody>
          <a:bodyPr/>
          <a:lstStyle>
            <a:lvl1pPr>
              <a:defRPr/>
            </a:lvl1pPr>
          </a:lstStyle>
          <a:p>
            <a:pPr>
              <a:defRPr/>
            </a:pPr>
            <a:fld id="{6B10E4D9-84DA-4456-B6FC-DFC6A6B1FFA6}" type="slidenum">
              <a:rPr lang="en-GB"/>
              <a:pPr>
                <a:defRPr/>
              </a:pPr>
              <a:t>‹#›</a:t>
            </a:fld>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smtClean="0"/>
              <a:t>Click to edit Master title style</a:t>
            </a:r>
            <a:endParaRPr lang="en-GB"/>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en-GB"/>
            </a:lvl1pPr>
          </a:lstStyle>
          <a:p>
            <a:pPr lvl="0"/>
            <a:r>
              <a:rPr lang="en-US" noProof="0" smtClean="0"/>
              <a:t>Click icon to add picture</a:t>
            </a:r>
            <a:endParaRPr lang="en-GB" noProof="0" smtClean="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smtClean="0"/>
              <a:t>Click to edit Master text styles</a:t>
            </a:r>
          </a:p>
        </p:txBody>
      </p:sp>
      <p:sp>
        <p:nvSpPr>
          <p:cNvPr id="5" name="Date Placeholder 3"/>
          <p:cNvSpPr txBox="1">
            <a:spLocks noGrp="1"/>
          </p:cNvSpPr>
          <p:nvPr>
            <p:ph type="dt" sz="half" idx="10"/>
          </p:nvPr>
        </p:nvSpPr>
        <p:spPr/>
        <p:txBody>
          <a:bodyPr/>
          <a:lstStyle>
            <a:lvl1pPr>
              <a:defRPr/>
            </a:lvl1pPr>
          </a:lstStyle>
          <a:p>
            <a:pPr>
              <a:defRPr/>
            </a:pPr>
            <a:fld id="{B849F4E3-5674-49AB-8FE6-0554768C0C10}" type="datetime1">
              <a:rPr lang="en-GB"/>
              <a:pPr>
                <a:defRPr/>
              </a:pPr>
              <a:t>10/06/2013</a:t>
            </a:fld>
            <a:endParaRPr lang="en-GB"/>
          </a:p>
        </p:txBody>
      </p:sp>
      <p:sp>
        <p:nvSpPr>
          <p:cNvPr id="6" name="Footer Placeholder 4"/>
          <p:cNvSpPr txBox="1">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7" name="Slide Number Placeholder 5"/>
          <p:cNvSpPr txBox="1">
            <a:spLocks noGrp="1"/>
          </p:cNvSpPr>
          <p:nvPr>
            <p:ph type="sldNum" sz="quarter" idx="12"/>
          </p:nvPr>
        </p:nvSpPr>
        <p:spPr/>
        <p:txBody>
          <a:bodyPr/>
          <a:lstStyle>
            <a:lvl1pPr>
              <a:defRPr/>
            </a:lvl1pPr>
          </a:lstStyle>
          <a:p>
            <a:pPr>
              <a:defRPr/>
            </a:pPr>
            <a:fld id="{27474CCE-BEEB-4861-BB1B-03D2794677BE}" type="slidenum">
              <a:rPr lang="en-GB"/>
              <a:pPr>
                <a:defRPr/>
              </a:pPr>
              <a:t>‹#›</a:t>
            </a:fld>
            <a:endParaRPr lang="en-GB"/>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txBox="1">
            <a:spLocks noGrp="1"/>
          </p:cNvSpPr>
          <p:nvPr>
            <p:ph type="dt" sz="half" idx="10"/>
          </p:nvPr>
        </p:nvSpPr>
        <p:spPr/>
        <p:txBody>
          <a:bodyPr/>
          <a:lstStyle>
            <a:lvl1pPr>
              <a:defRPr/>
            </a:lvl1pPr>
          </a:lstStyle>
          <a:p>
            <a:pPr>
              <a:defRPr/>
            </a:pPr>
            <a:fld id="{CB3BD10B-9690-4936-81DD-10329DB11AFB}" type="datetime1">
              <a:rPr lang="en-GB"/>
              <a:pPr>
                <a:defRPr/>
              </a:pPr>
              <a:t>10/06/2013</a:t>
            </a:fld>
            <a:endParaRPr lang="en-GB"/>
          </a:p>
        </p:txBody>
      </p:sp>
      <p:sp>
        <p:nvSpPr>
          <p:cNvPr id="5" name="Footer Placeholder 4"/>
          <p:cNvSpPr txBox="1">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txBox="1">
            <a:spLocks noGrp="1"/>
          </p:cNvSpPr>
          <p:nvPr>
            <p:ph type="sldNum" sz="quarter" idx="12"/>
          </p:nvPr>
        </p:nvSpPr>
        <p:spPr/>
        <p:txBody>
          <a:bodyPr/>
          <a:lstStyle>
            <a:lvl1pPr>
              <a:defRPr/>
            </a:lvl1pPr>
          </a:lstStyle>
          <a:p>
            <a:pPr>
              <a:defRPr/>
            </a:pPr>
            <a:fld id="{DEC31F0B-0063-485A-BC4C-BC268FA418A5}" type="slidenum">
              <a:rPr lang="en-GB"/>
              <a:pPr>
                <a:defRPr/>
              </a:pPr>
              <a:t>‹#›</a:t>
            </a:fld>
            <a:endParaRPr lang="en-GB"/>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smtClean="0"/>
              <a:t>Click to edit Master title style</a:t>
            </a:r>
            <a:endParaRPr lang="en-GB"/>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txBox="1">
            <a:spLocks noGrp="1"/>
          </p:cNvSpPr>
          <p:nvPr>
            <p:ph type="dt" sz="half" idx="10"/>
          </p:nvPr>
        </p:nvSpPr>
        <p:spPr/>
        <p:txBody>
          <a:bodyPr/>
          <a:lstStyle>
            <a:lvl1pPr>
              <a:defRPr/>
            </a:lvl1pPr>
          </a:lstStyle>
          <a:p>
            <a:pPr>
              <a:defRPr/>
            </a:pPr>
            <a:fld id="{62D6489D-67E1-4000-8D31-860A27455BFF}" type="datetime1">
              <a:rPr lang="en-GB"/>
              <a:pPr>
                <a:defRPr/>
              </a:pPr>
              <a:t>10/06/2013</a:t>
            </a:fld>
            <a:endParaRPr lang="en-GB"/>
          </a:p>
        </p:txBody>
      </p:sp>
      <p:sp>
        <p:nvSpPr>
          <p:cNvPr id="5" name="Footer Placeholder 4"/>
          <p:cNvSpPr txBox="1">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txBox="1">
            <a:spLocks noGrp="1"/>
          </p:cNvSpPr>
          <p:nvPr>
            <p:ph type="sldNum" sz="quarter" idx="12"/>
          </p:nvPr>
        </p:nvSpPr>
        <p:spPr/>
        <p:txBody>
          <a:bodyPr/>
          <a:lstStyle>
            <a:lvl1pPr>
              <a:defRPr/>
            </a:lvl1pPr>
          </a:lstStyle>
          <a:p>
            <a:pPr>
              <a:defRPr/>
            </a:pPr>
            <a:fld id="{D3F01B48-D25C-4314-A3E9-B15B1BC386B7}"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Content Placeholder 6" descr="greengrowth_1000x60_EN.jpg"/>
          <p:cNvPicPr>
            <a:picLocks noChangeAspect="1"/>
          </p:cNvPicPr>
          <p:nvPr/>
        </p:nvPicPr>
        <p:blipFill>
          <a:blip r:embed="rId2" cstate="print"/>
          <a:srcRect/>
          <a:stretch>
            <a:fillRect/>
          </a:stretch>
        </p:blipFill>
        <p:spPr bwMode="auto">
          <a:xfrm>
            <a:off x="0" y="6308725"/>
            <a:ext cx="9144000" cy="549275"/>
          </a:xfrm>
          <a:prstGeom prst="rect">
            <a:avLst/>
          </a:prstGeom>
          <a:noFill/>
          <a:ln w="9525">
            <a:noFill/>
            <a:miter lim="800000"/>
            <a:headEnd/>
            <a:tailEnd/>
          </a:ln>
        </p:spPr>
      </p:pic>
      <p:pic>
        <p:nvPicPr>
          <p:cNvPr id="5" name="Picture 7" descr="OECD_TEXT_10cm_HD"/>
          <p:cNvPicPr>
            <a:picLocks noChangeAspect="1"/>
          </p:cNvPicPr>
          <p:nvPr userDrawn="1"/>
        </p:nvPicPr>
        <p:blipFill>
          <a:blip r:embed="rId3" cstate="print"/>
          <a:srcRect/>
          <a:stretch>
            <a:fillRect/>
          </a:stretch>
        </p:blipFill>
        <p:spPr bwMode="auto">
          <a:xfrm>
            <a:off x="7740650" y="115888"/>
            <a:ext cx="1295400" cy="688975"/>
          </a:xfrm>
          <a:prstGeom prst="rect">
            <a:avLst/>
          </a:prstGeom>
          <a:noFill/>
          <a:ln w="9525">
            <a:noFill/>
            <a:miter lim="800000"/>
            <a:headEnd/>
            <a:tailEnd/>
          </a:ln>
        </p:spPr>
      </p:pic>
      <p:sp>
        <p:nvSpPr>
          <p:cNvPr id="7" name="Title 1"/>
          <p:cNvSpPr txBox="1">
            <a:spLocks noGrp="1"/>
          </p:cNvSpPr>
          <p:nvPr>
            <p:ph type="title"/>
          </p:nvPr>
        </p:nvSpPr>
        <p:spPr>
          <a:xfrm>
            <a:off x="230831" y="-27384"/>
            <a:ext cx="8229600" cy="1196752"/>
          </a:xfrm>
        </p:spPr>
        <p:txBody>
          <a:bodyPr anchorCtr="0"/>
          <a:lstStyle>
            <a:lvl1pPr algn="l">
              <a:defRPr sz="2200" b="1">
                <a:solidFill>
                  <a:srgbClr val="00B050"/>
                </a:solidFill>
              </a:defRPr>
            </a:lvl1pPr>
          </a:lstStyle>
          <a:p>
            <a:pPr lvl="0"/>
            <a:r>
              <a:rPr lang="en-US" smtClean="0"/>
              <a:t>Click to edit Master title style</a:t>
            </a:r>
            <a:endParaRPr lang="en-GB" dirty="0"/>
          </a:p>
        </p:txBody>
      </p:sp>
      <p:sp>
        <p:nvSpPr>
          <p:cNvPr id="8" name="Content Placeholder 2"/>
          <p:cNvSpPr txBox="1">
            <a:spLocks noGrp="1"/>
          </p:cNvSpPr>
          <p:nvPr>
            <p:ph idx="1"/>
          </p:nvPr>
        </p:nvSpPr>
        <p:spPr>
          <a:xfrm>
            <a:off x="251524" y="1279305"/>
            <a:ext cx="8229600" cy="4525959"/>
          </a:xfrm>
        </p:spPr>
        <p:txBody>
          <a:bodyPr/>
          <a:lstStyle>
            <a:lvl1pPr>
              <a:spcBef>
                <a:spcPts val="500"/>
              </a:spcBef>
              <a:defRPr sz="2000"/>
            </a:lvl1pPr>
            <a:lvl2pPr>
              <a:spcBef>
                <a:spcPts val="500"/>
              </a:spcBef>
              <a:defRPr sz="1800"/>
            </a:lvl2pPr>
            <a:lvl3pPr>
              <a:spcBef>
                <a:spcPts val="400"/>
              </a:spcBef>
              <a:defRPr sz="1600"/>
            </a:lvl3pPr>
            <a:lvl4pPr>
              <a:spcBef>
                <a:spcPts val="400"/>
              </a:spcBef>
              <a:defRPr sz="1400"/>
            </a:lvl4pPr>
            <a:lvl5pPr>
              <a:spcBef>
                <a:spcPts val="30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txBox="1">
            <a:spLocks noGrp="1"/>
          </p:cNvSpPr>
          <p:nvPr>
            <p:ph type="dt" sz="half" idx="10"/>
          </p:nvPr>
        </p:nvSpPr>
        <p:spPr/>
        <p:txBody>
          <a:bodyPr/>
          <a:lstStyle>
            <a:lvl1pPr>
              <a:defRPr/>
            </a:lvl1pPr>
          </a:lstStyle>
          <a:p>
            <a:pPr>
              <a:defRPr/>
            </a:pPr>
            <a:fld id="{56F0B01F-2357-4957-AB69-F0D5F50C97B3}" type="datetime1">
              <a:rPr lang="en-GB"/>
              <a:pPr>
                <a:defRPr/>
              </a:pPr>
              <a:t>10/06/2013</a:t>
            </a:fld>
            <a:endParaRPr lang="en-GB"/>
          </a:p>
        </p:txBody>
      </p:sp>
      <p:sp>
        <p:nvSpPr>
          <p:cNvPr id="9" name="Footer Placeholder 4"/>
          <p:cNvSpPr txBox="1">
            <a:spLocks noGrp="1"/>
          </p:cNvSpPr>
          <p:nvPr>
            <p:ph type="ftr" sz="quarter" idx="11"/>
          </p:nvPr>
        </p:nvSpPr>
        <p:spPr/>
        <p:txBody>
          <a:bodyPr/>
          <a:lstStyle>
            <a:lvl1pPr>
              <a:defRPr/>
            </a:lvl1pPr>
          </a:lstStyle>
          <a:p>
            <a:pPr>
              <a:defRPr/>
            </a:pPr>
            <a:endParaRPr lang="en-GB"/>
          </a:p>
        </p:txBody>
      </p:sp>
      <p:sp>
        <p:nvSpPr>
          <p:cNvPr id="10" name="Slide Number Placeholder 5"/>
          <p:cNvSpPr txBox="1">
            <a:spLocks noGrp="1"/>
          </p:cNvSpPr>
          <p:nvPr>
            <p:ph type="sldNum" sz="quarter" idx="12"/>
          </p:nvPr>
        </p:nvSpPr>
        <p:spPr/>
        <p:txBody>
          <a:bodyPr/>
          <a:lstStyle>
            <a:lvl1pPr>
              <a:defRPr/>
            </a:lvl1pPr>
          </a:lstStyle>
          <a:p>
            <a:pPr>
              <a:defRPr/>
            </a:pPr>
            <a:fld id="{8E833871-5499-436B-9E67-1AD00E8B5418}" type="slidenum">
              <a:rPr lang="en-GB">
                <a:solidFill>
                  <a:prstClr val="white"/>
                </a:solidFill>
              </a:rPr>
              <a:pPr>
                <a:defRPr/>
              </a:pPr>
              <a:t>‹#›</a:t>
            </a:fld>
            <a:endParaRPr lang="en-GB">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6772834-168E-431D-8F8D-F79EF6C7150F}" type="datetimeFigureOut">
              <a:rPr lang="en-GB" smtClean="0">
                <a:solidFill>
                  <a:prstClr val="black">
                    <a:tint val="75000"/>
                  </a:prstClr>
                </a:solidFill>
              </a:rPr>
              <a:pPr/>
              <a:t>10/06/2013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52C750-FA6F-4880-9B1A-6317690256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01725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772834-168E-431D-8F8D-F79EF6C7150F}" type="datetimeFigureOut">
              <a:rPr lang="en-GB" smtClean="0">
                <a:solidFill>
                  <a:prstClr val="black">
                    <a:tint val="75000"/>
                  </a:prstClr>
                </a:solidFill>
              </a:rPr>
              <a:pPr/>
              <a:t>10/06/2013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52C750-FA6F-4880-9B1A-6317690256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44103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772834-168E-431D-8F8D-F79EF6C7150F}" type="datetimeFigureOut">
              <a:rPr lang="en-GB" smtClean="0">
                <a:solidFill>
                  <a:prstClr val="black">
                    <a:tint val="75000"/>
                  </a:prstClr>
                </a:solidFill>
              </a:rPr>
              <a:pPr/>
              <a:t>10/06/2013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52C750-FA6F-4880-9B1A-6317690256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90105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6772834-168E-431D-8F8D-F79EF6C7150F}" type="datetimeFigureOut">
              <a:rPr lang="en-GB" smtClean="0">
                <a:solidFill>
                  <a:prstClr val="black">
                    <a:tint val="75000"/>
                  </a:prstClr>
                </a:solidFill>
              </a:rPr>
              <a:pPr/>
              <a:t>10/06/2013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52C750-FA6F-4880-9B1A-6317690256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24622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772834-168E-431D-8F8D-F79EF6C7150F}" type="datetimeFigureOut">
              <a:rPr lang="en-GB" smtClean="0">
                <a:solidFill>
                  <a:prstClr val="black">
                    <a:tint val="75000"/>
                  </a:prstClr>
                </a:solidFill>
              </a:rPr>
              <a:pPr/>
              <a:t>10/06/2013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052C750-FA6F-4880-9B1A-6317690256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13852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772834-168E-431D-8F8D-F79EF6C7150F}" type="datetimeFigureOut">
              <a:rPr lang="en-GB" smtClean="0">
                <a:solidFill>
                  <a:prstClr val="black">
                    <a:tint val="75000"/>
                  </a:prstClr>
                </a:solidFill>
              </a:rPr>
              <a:pPr/>
              <a:t>10/06/2013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052C750-FA6F-4880-9B1A-6317690256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31149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72834-168E-431D-8F8D-F79EF6C7150F}" type="datetimeFigureOut">
              <a:rPr lang="en-GB" smtClean="0">
                <a:solidFill>
                  <a:prstClr val="black">
                    <a:tint val="75000"/>
                  </a:prstClr>
                </a:solidFill>
              </a:rPr>
              <a:pPr/>
              <a:t>10/06/2013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052C750-FA6F-4880-9B1A-6317690256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03383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72834-168E-431D-8F8D-F79EF6C7150F}" type="datetimeFigureOut">
              <a:rPr lang="en-GB" smtClean="0">
                <a:solidFill>
                  <a:prstClr val="black">
                    <a:tint val="75000"/>
                  </a:prstClr>
                </a:solidFill>
              </a:rPr>
              <a:pPr/>
              <a:t>10/06/2013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52C750-FA6F-4880-9B1A-6317690256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83941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72834-168E-431D-8F8D-F79EF6C7150F}" type="datetimeFigureOut">
              <a:rPr lang="en-GB" smtClean="0">
                <a:solidFill>
                  <a:prstClr val="black">
                    <a:tint val="75000"/>
                  </a:prstClr>
                </a:solidFill>
              </a:rPr>
              <a:pPr/>
              <a:t>10/06/2013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52C750-FA6F-4880-9B1A-6317690256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74174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772834-168E-431D-8F8D-F79EF6C7150F}" type="datetimeFigureOut">
              <a:rPr lang="en-GB" smtClean="0">
                <a:solidFill>
                  <a:prstClr val="black">
                    <a:tint val="75000"/>
                  </a:prstClr>
                </a:solidFill>
              </a:rPr>
              <a:pPr/>
              <a:t>10/06/2013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52C750-FA6F-4880-9B1A-6317690256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046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Figure layout">
    <p:spTree>
      <p:nvGrpSpPr>
        <p:cNvPr id="1" name=""/>
        <p:cNvGrpSpPr/>
        <p:nvPr/>
      </p:nvGrpSpPr>
      <p:grpSpPr>
        <a:xfrm>
          <a:off x="0" y="0"/>
          <a:ext cx="0" cy="0"/>
          <a:chOff x="0" y="0"/>
          <a:chExt cx="0" cy="0"/>
        </a:xfrm>
      </p:grpSpPr>
      <p:pic>
        <p:nvPicPr>
          <p:cNvPr id="3" name="Content Placeholder 6" descr="greengrowth_1000x60_EN.jpg"/>
          <p:cNvPicPr>
            <a:picLocks noChangeAspect="1"/>
          </p:cNvPicPr>
          <p:nvPr/>
        </p:nvPicPr>
        <p:blipFill>
          <a:blip r:embed="rId2" cstate="print"/>
          <a:srcRect/>
          <a:stretch>
            <a:fillRect/>
          </a:stretch>
        </p:blipFill>
        <p:spPr bwMode="auto">
          <a:xfrm>
            <a:off x="0" y="6308725"/>
            <a:ext cx="9144000" cy="549275"/>
          </a:xfrm>
          <a:prstGeom prst="rect">
            <a:avLst/>
          </a:prstGeom>
          <a:noFill/>
          <a:ln w="9525">
            <a:noFill/>
            <a:miter lim="800000"/>
            <a:headEnd/>
            <a:tailEnd/>
          </a:ln>
        </p:spPr>
      </p:pic>
      <p:pic>
        <p:nvPicPr>
          <p:cNvPr id="5" name="Picture 7" descr="OECD_TEXT_10cm_HD"/>
          <p:cNvPicPr>
            <a:picLocks noChangeAspect="1"/>
          </p:cNvPicPr>
          <p:nvPr/>
        </p:nvPicPr>
        <p:blipFill>
          <a:blip r:embed="rId3" cstate="print"/>
          <a:srcRect/>
          <a:stretch>
            <a:fillRect/>
          </a:stretch>
        </p:blipFill>
        <p:spPr bwMode="auto">
          <a:xfrm>
            <a:off x="7740650" y="115888"/>
            <a:ext cx="1295400" cy="688975"/>
          </a:xfrm>
          <a:prstGeom prst="rect">
            <a:avLst/>
          </a:prstGeom>
          <a:noFill/>
          <a:ln w="9525">
            <a:noFill/>
            <a:miter lim="800000"/>
            <a:headEnd/>
            <a:tailEnd/>
          </a:ln>
        </p:spPr>
      </p:pic>
      <p:sp>
        <p:nvSpPr>
          <p:cNvPr id="4" name="Title 1"/>
          <p:cNvSpPr txBox="1">
            <a:spLocks noGrp="1"/>
          </p:cNvSpPr>
          <p:nvPr>
            <p:ph type="title"/>
          </p:nvPr>
        </p:nvSpPr>
        <p:spPr>
          <a:xfrm>
            <a:off x="230831" y="0"/>
            <a:ext cx="8229600" cy="836712"/>
          </a:xfrm>
        </p:spPr>
        <p:txBody>
          <a:bodyPr anchorCtr="0"/>
          <a:lstStyle>
            <a:lvl1pPr algn="l">
              <a:defRPr sz="2200" b="1">
                <a:solidFill>
                  <a:srgbClr val="00B050"/>
                </a:solidFill>
              </a:defRPr>
            </a:lvl1pPr>
          </a:lstStyle>
          <a:p>
            <a:pPr lvl="0"/>
            <a:r>
              <a:rPr lang="en-US" dirty="0"/>
              <a:t>Click to edit Master title style</a:t>
            </a:r>
            <a:endParaRPr lang="en-GB" dirty="0"/>
          </a:p>
        </p:txBody>
      </p:sp>
      <p:sp>
        <p:nvSpPr>
          <p:cNvPr id="6" name="Date Placeholder 2"/>
          <p:cNvSpPr txBox="1">
            <a:spLocks noGrp="1"/>
          </p:cNvSpPr>
          <p:nvPr>
            <p:ph type="dt" sz="half" idx="10"/>
          </p:nvPr>
        </p:nvSpPr>
        <p:spPr/>
        <p:txBody>
          <a:bodyPr/>
          <a:lstStyle>
            <a:lvl1pPr>
              <a:defRPr/>
            </a:lvl1pPr>
          </a:lstStyle>
          <a:p>
            <a:pPr>
              <a:defRPr/>
            </a:pPr>
            <a:fld id="{A4016E34-C05A-4426-8A5D-C289E5B45279}" type="datetime1">
              <a:rPr lang="en-GB"/>
              <a:pPr>
                <a:defRPr/>
              </a:pPr>
              <a:t>10/06/2013</a:t>
            </a:fld>
            <a:endParaRPr lang="en-GB"/>
          </a:p>
        </p:txBody>
      </p:sp>
      <p:sp>
        <p:nvSpPr>
          <p:cNvPr id="8" name="Slide Number Placeholder 4"/>
          <p:cNvSpPr txBox="1">
            <a:spLocks noGrp="1"/>
          </p:cNvSpPr>
          <p:nvPr>
            <p:ph type="sldNum" sz="quarter" idx="12"/>
          </p:nvPr>
        </p:nvSpPr>
        <p:spPr/>
        <p:txBody>
          <a:bodyPr/>
          <a:lstStyle>
            <a:lvl1pPr>
              <a:defRPr/>
            </a:lvl1pPr>
          </a:lstStyle>
          <a:p>
            <a:pPr>
              <a:defRPr/>
            </a:pPr>
            <a:fld id="{5A02AFC3-1BDD-47E5-9D8A-7FBB388E231B}" type="slidenum">
              <a:rPr lang="en-GB">
                <a:solidFill>
                  <a:prstClr val="white"/>
                </a:solidFill>
              </a:rPr>
              <a:pPr>
                <a:defRPr/>
              </a:pPr>
              <a:t>‹#›</a:t>
            </a:fld>
            <a:endParaRPr lang="en-GB">
              <a:solidFill>
                <a:prstClr val="white"/>
              </a:solidFill>
            </a:endParaRPr>
          </a:p>
        </p:txBody>
      </p:sp>
      <p:cxnSp>
        <p:nvCxnSpPr>
          <p:cNvPr id="9" name="Straight Connector 8"/>
          <p:cNvCxnSpPr/>
          <p:nvPr userDrawn="1"/>
        </p:nvCxnSpPr>
        <p:spPr>
          <a:xfrm>
            <a:off x="107950" y="981075"/>
            <a:ext cx="892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txBox="1">
            <a:spLocks/>
          </p:cNvSpPr>
          <p:nvPr userDrawn="1"/>
        </p:nvSpPr>
        <p:spPr>
          <a:xfrm>
            <a:off x="3276600" y="6381328"/>
            <a:ext cx="2895600" cy="365125"/>
          </a:xfrm>
          <a:prstGeom prst="rect">
            <a:avLst/>
          </a:prstGeom>
          <a:noFill/>
          <a:ln>
            <a:noFill/>
          </a:ln>
        </p:spPr>
        <p:txBody>
          <a:bodyPr vert="horz" wrap="square" lIns="91440" tIns="45720" rIns="91440" bIns="45720" numCol="1" anchor="ctr" anchorCtr="1" compatLnSpc="1">
            <a:prstTxWarp prst="textNoShape">
              <a:avLst/>
            </a:prstTxWarp>
          </a:bodyPr>
          <a:lstStyle>
            <a:lvl1pPr fontAlgn="auto">
              <a:spcBef>
                <a:spcPts val="0"/>
              </a:spcBef>
              <a:spcAft>
                <a:spcPts val="0"/>
              </a:spcAft>
              <a:defRPr>
                <a:solidFill>
                  <a:srgbClr val="FFFFFF"/>
                </a:solidFill>
                <a:latin typeface="Calibri" pitchFamily="34"/>
                <a:cs typeface="Arial" pitchFamily="34"/>
              </a:defRPr>
            </a:lvl1pPr>
          </a:lstStyle>
          <a:p>
            <a:pPr algn="ctr">
              <a:defRPr/>
            </a:pPr>
            <a:r>
              <a:rPr lang="en-GB" sz="1200" smtClean="0"/>
              <a:t>For more information, see www.oecd.org/greengrowth</a:t>
            </a:r>
            <a:endParaRPr lang="en-GB" sz="1200"/>
          </a:p>
        </p:txBody>
      </p:sp>
    </p:spTree>
    <p:extLst>
      <p:ext uri="{BB962C8B-B14F-4D97-AF65-F5344CB8AC3E}">
        <p14:creationId xmlns:p14="http://schemas.microsoft.com/office/powerpoint/2010/main" val="845004210"/>
      </p:ext>
    </p:extLst>
  </p:cSld>
  <p:clrMapOvr>
    <a:masterClrMapping/>
  </p:clrMapOvr>
  <p:transition>
    <p:fade/>
  </p:transition>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772834-168E-431D-8F8D-F79EF6C7150F}" type="datetimeFigureOut">
              <a:rPr lang="en-GB" smtClean="0">
                <a:solidFill>
                  <a:prstClr val="black">
                    <a:tint val="75000"/>
                  </a:prstClr>
                </a:solidFill>
              </a:rPr>
              <a:pPr/>
              <a:t>10/06/2013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52C750-FA6F-4880-9B1A-6317690256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3654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006C3197-E335-4F23-B325-88A2B94085AB}" type="datetimeFigureOut">
              <a:rPr lang="en-GB" smtClean="0">
                <a:solidFill>
                  <a:prstClr val="white"/>
                </a:solidFill>
              </a:rPr>
              <a:pPr/>
              <a:t>10/06/2013</a:t>
            </a:fld>
            <a:endParaRPr lang="en-GB">
              <a:solidFill>
                <a:prstClr val="white"/>
              </a:solidFill>
            </a:endParaRP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solidFill>
                <a:prstClr val="white"/>
              </a:solidFill>
            </a:endParaRPr>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006C3197-E335-4F23-B325-88A2B94085AB}" type="datetimeFigureOut">
              <a:rPr lang="en-GB" smtClean="0"/>
              <a:pPr/>
              <a:t>10/06/2013</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4FF1F4C1-663D-46F4-BBBA-CB9255BBB954}" type="slidenum">
              <a:rPr lang="en-GB" smtClean="0">
                <a:solidFill>
                  <a:prstClr val="white"/>
                </a:solidFill>
              </a:rPr>
              <a:pPr/>
              <a:t>‹#›</a:t>
            </a:fld>
            <a:endParaRPr lang="en-GB">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006C3197-E335-4F23-B325-88A2B94085AB}" type="datetimeFigureOut">
              <a:rPr lang="en-GB" smtClean="0">
                <a:solidFill>
                  <a:prstClr val="white"/>
                </a:solidFill>
              </a:rPr>
              <a:pPr/>
              <a:t>10/06/2013</a:t>
            </a:fld>
            <a:endParaRPr lang="en-GB">
              <a:solidFill>
                <a:prstClr val="white"/>
              </a:solidFill>
            </a:endParaRP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solidFill>
                <a:prstClr val="white"/>
              </a:solidFill>
            </a:endParaRP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4FF1F4C1-663D-46F4-BBBA-CB9255BBB954}" type="slidenum">
              <a:rPr lang="en-GB" smtClean="0">
                <a:solidFill>
                  <a:srgbClr val="006299"/>
                </a:solidFill>
              </a:rPr>
              <a:pPr/>
              <a:t>‹#›</a:t>
            </a:fld>
            <a:endParaRPr lang="en-GB">
              <a:solidFill>
                <a:srgbClr val="006299"/>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TILE AND CONTENT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326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1">
                <a:solidFill>
                  <a:schemeClr val="tx1">
                    <a:lumMod val="85000"/>
                    <a:lumOff val="15000"/>
                  </a:schemeClr>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9872" y="6356350"/>
            <a:ext cx="549424" cy="365125"/>
          </a:xfrm>
        </p:spPr>
        <p:txBody>
          <a:bodyPr/>
          <a:lstStyle>
            <a:lvl1pPr>
              <a:defRPr sz="1400" b="1"/>
            </a:lvl1pPr>
          </a:lstStyle>
          <a:p>
            <a:fld id="{4FF1F4C1-663D-46F4-BBBA-CB9255BBB954}" type="slidenum">
              <a:rPr lang="en-GB" smtClean="0">
                <a:solidFill>
                  <a:prstClr val="white"/>
                </a:solidFill>
              </a:rPr>
              <a:pPr/>
              <a:t>‹#›</a:t>
            </a:fld>
            <a:endParaRPr lang="en-GB">
              <a:solidFill>
                <a:prstClr val="white"/>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pPr>
              <a:defRPr/>
            </a:pPr>
            <a:fld id="{DAFCB3D7-1090-49C3-AEB5-0999863B9036}" type="datetime1">
              <a:rPr lang="en-US" smtClean="0">
                <a:solidFill>
                  <a:prstClr val="white"/>
                </a:solidFill>
              </a:rPr>
              <a:pPr>
                <a:defRPr/>
              </a:pPr>
              <a:t>6/10/2013</a:t>
            </a:fld>
            <a:endParaRPr lang="en-US" dirty="0">
              <a:solidFill>
                <a:prstClr val="white"/>
              </a:solidFill>
            </a:endParaRP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pPr>
              <a:defRPr/>
            </a:pPr>
            <a:endParaRPr lang="en-US" dirty="0">
              <a:solidFill>
                <a:prstClr val="white"/>
              </a:solidFill>
            </a:endParaRPr>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pPr>
              <a:defRPr/>
            </a:pPr>
            <a:fld id="{A7D1188B-F1CE-442A-87DF-60FE1C0C718A}" type="datetime1">
              <a:rPr lang="en-US" smtClean="0"/>
              <a:pPr>
                <a:defRPr/>
              </a:pPr>
              <a:t>6/10/2013</a:t>
            </a:fld>
            <a:endParaRPr lang="en-US"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pPr>
              <a:defRPr/>
            </a:pPr>
            <a:endParaRPr lang="en-US"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pPr>
              <a:defRPr/>
            </a:pPr>
            <a:fld id="{FC36F480-5B01-4198-9D5C-E30C239879A0}" type="slidenum">
              <a:rPr lang="en-US" smtClean="0">
                <a:solidFill>
                  <a:prstClr val="white"/>
                </a:solidFill>
              </a:rPr>
              <a:pPr>
                <a:defRPr/>
              </a:pPr>
              <a:t>‹#›</a:t>
            </a:fld>
            <a:endParaRPr lang="en-US" dirty="0">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pPr>
              <a:defRPr/>
            </a:pPr>
            <a:fld id="{454AD05A-0DC3-445B-A569-735952BC056B}" type="datetime1">
              <a:rPr lang="en-US" smtClean="0">
                <a:solidFill>
                  <a:prstClr val="white"/>
                </a:solidFill>
              </a:rPr>
              <a:pPr>
                <a:defRPr/>
              </a:pPr>
              <a:t>6/10/2013</a:t>
            </a:fld>
            <a:endParaRPr lang="en-GB" dirty="0">
              <a:solidFill>
                <a:prstClr val="white"/>
              </a:solidFill>
            </a:endParaRP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pPr>
              <a:defRPr/>
            </a:pPr>
            <a:endParaRPr lang="en-GB" dirty="0">
              <a:solidFill>
                <a:prstClr val="white"/>
              </a:solidFill>
            </a:endParaRP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pPr>
              <a:defRPr/>
            </a:pPr>
            <a:fld id="{82DFFE21-E3CC-4258-AAE6-AAFD4E5A6807}" type="slidenum">
              <a:rPr lang="en-GB" smtClean="0">
                <a:solidFill>
                  <a:srgbClr val="006299"/>
                </a:solidFill>
              </a:rPr>
              <a:pPr>
                <a:defRPr/>
              </a:pPr>
              <a:t>‹#›</a:t>
            </a:fld>
            <a:endParaRPr lang="en-GB" dirty="0">
              <a:solidFill>
                <a:srgbClr val="006299"/>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42F80CB5-25A3-4E54-B564-09715FE9574D}" type="datetime1">
              <a:rPr lang="en-US" smtClean="0"/>
              <a:pPr/>
              <a:t>6/10/2013</a:t>
            </a:fld>
            <a:endParaRPr lang="en-US"/>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1F289CB6-DE69-4EE1-AD73-9D29889EC30C}" type="slidenum">
              <a:rPr lang="en-US" smtClean="0">
                <a:solidFill>
                  <a:prstClr val="white"/>
                </a:solidFill>
              </a:rPr>
              <a:pPr/>
              <a:t>‹#›</a:t>
            </a:fld>
            <a:endParaRPr lang="en-US">
              <a:solidFill>
                <a:prstClr val="white"/>
              </a:solidFill>
            </a:endParaRP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cSld>
  <p:clrMapOvr>
    <a:masterClrMapping/>
  </p:clrMapOvr>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1AEF2C3-EC5B-4CF3-9CEA-F34B4684E245}" type="datetime1">
              <a:rPr lang="en-GB"/>
              <a:pPr>
                <a:defRPr/>
              </a:pPr>
              <a:t>10/06/2013</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FF7BAC8-7AEE-4690-8B19-6A89EC8A4D36}" type="slidenum">
              <a:rPr lang="en-GB">
                <a:solidFill>
                  <a:prstClr val="white"/>
                </a:solidFill>
              </a:rPr>
              <a:pPr>
                <a:defRPr/>
              </a:pPr>
              <a:t>‹#›</a:t>
            </a:fld>
            <a:endParaRPr lang="en-GB">
              <a:solidFill>
                <a:prstClr val="whit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Content Placeholder 6" descr="greengrowth_1000x60_EN.jpg"/>
          <p:cNvPicPr>
            <a:picLocks noChangeAspect="1"/>
          </p:cNvPicPr>
          <p:nvPr/>
        </p:nvPicPr>
        <p:blipFill>
          <a:blip r:embed="rId2" cstate="print"/>
          <a:srcRect/>
          <a:stretch>
            <a:fillRect/>
          </a:stretch>
        </p:blipFill>
        <p:spPr bwMode="auto">
          <a:xfrm>
            <a:off x="0" y="6308725"/>
            <a:ext cx="9144000" cy="549275"/>
          </a:xfrm>
          <a:prstGeom prst="rect">
            <a:avLst/>
          </a:prstGeom>
          <a:noFill/>
          <a:ln w="9525">
            <a:noFill/>
            <a:miter lim="800000"/>
            <a:headEnd/>
            <a:tailEnd/>
          </a:ln>
        </p:spPr>
      </p:pic>
      <p:pic>
        <p:nvPicPr>
          <p:cNvPr id="5" name="Picture 7" descr="OECD_TEXT_10cm_HD"/>
          <p:cNvPicPr>
            <a:picLocks noChangeAspect="1"/>
          </p:cNvPicPr>
          <p:nvPr userDrawn="1"/>
        </p:nvPicPr>
        <p:blipFill>
          <a:blip r:embed="rId3" cstate="print"/>
          <a:srcRect/>
          <a:stretch>
            <a:fillRect/>
          </a:stretch>
        </p:blipFill>
        <p:spPr bwMode="auto">
          <a:xfrm>
            <a:off x="7740650" y="115888"/>
            <a:ext cx="1295400" cy="688975"/>
          </a:xfrm>
          <a:prstGeom prst="rect">
            <a:avLst/>
          </a:prstGeom>
          <a:noFill/>
          <a:ln w="9525">
            <a:noFill/>
            <a:miter lim="800000"/>
            <a:headEnd/>
            <a:tailEnd/>
          </a:ln>
        </p:spPr>
      </p:pic>
      <p:sp>
        <p:nvSpPr>
          <p:cNvPr id="7" name="Title 1"/>
          <p:cNvSpPr txBox="1">
            <a:spLocks noGrp="1"/>
          </p:cNvSpPr>
          <p:nvPr>
            <p:ph type="title"/>
          </p:nvPr>
        </p:nvSpPr>
        <p:spPr>
          <a:xfrm>
            <a:off x="230831" y="-27384"/>
            <a:ext cx="8229600" cy="1196752"/>
          </a:xfrm>
        </p:spPr>
        <p:txBody>
          <a:bodyPr anchorCtr="0"/>
          <a:lstStyle>
            <a:lvl1pPr algn="l">
              <a:defRPr sz="2200" b="1">
                <a:solidFill>
                  <a:srgbClr val="00B050"/>
                </a:solidFill>
              </a:defRPr>
            </a:lvl1pPr>
          </a:lstStyle>
          <a:p>
            <a:pPr lvl="0"/>
            <a:r>
              <a:rPr lang="en-US" smtClean="0"/>
              <a:t>Click to edit Master title style</a:t>
            </a:r>
            <a:endParaRPr lang="en-GB" dirty="0"/>
          </a:p>
        </p:txBody>
      </p:sp>
      <p:sp>
        <p:nvSpPr>
          <p:cNvPr id="8" name="Content Placeholder 2"/>
          <p:cNvSpPr txBox="1">
            <a:spLocks noGrp="1"/>
          </p:cNvSpPr>
          <p:nvPr>
            <p:ph idx="1"/>
          </p:nvPr>
        </p:nvSpPr>
        <p:spPr>
          <a:xfrm>
            <a:off x="251524" y="1279305"/>
            <a:ext cx="8229600" cy="4525959"/>
          </a:xfrm>
        </p:spPr>
        <p:txBody>
          <a:bodyPr/>
          <a:lstStyle>
            <a:lvl1pPr>
              <a:spcBef>
                <a:spcPts val="500"/>
              </a:spcBef>
              <a:defRPr sz="2000"/>
            </a:lvl1pPr>
            <a:lvl2pPr>
              <a:spcBef>
                <a:spcPts val="500"/>
              </a:spcBef>
              <a:defRPr sz="1800"/>
            </a:lvl2pPr>
            <a:lvl3pPr>
              <a:spcBef>
                <a:spcPts val="400"/>
              </a:spcBef>
              <a:defRPr sz="1600"/>
            </a:lvl3pPr>
            <a:lvl4pPr>
              <a:spcBef>
                <a:spcPts val="400"/>
              </a:spcBef>
              <a:defRPr sz="1400"/>
            </a:lvl4pPr>
            <a:lvl5pPr>
              <a:spcBef>
                <a:spcPts val="30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txBox="1">
            <a:spLocks noGrp="1"/>
          </p:cNvSpPr>
          <p:nvPr>
            <p:ph type="dt" sz="half" idx="10"/>
          </p:nvPr>
        </p:nvSpPr>
        <p:spPr/>
        <p:txBody>
          <a:bodyPr/>
          <a:lstStyle>
            <a:lvl1pPr>
              <a:defRPr/>
            </a:lvl1pPr>
          </a:lstStyle>
          <a:p>
            <a:pPr>
              <a:defRPr/>
            </a:pPr>
            <a:fld id="{56F0B01F-2357-4957-AB69-F0D5F50C97B3}" type="datetime1">
              <a:rPr lang="en-GB"/>
              <a:pPr>
                <a:defRPr/>
              </a:pPr>
              <a:t>10/06/2013</a:t>
            </a:fld>
            <a:endParaRPr lang="en-GB"/>
          </a:p>
        </p:txBody>
      </p:sp>
      <p:sp>
        <p:nvSpPr>
          <p:cNvPr id="9" name="Footer Placeholder 4"/>
          <p:cNvSpPr txBox="1">
            <a:spLocks noGrp="1"/>
          </p:cNvSpPr>
          <p:nvPr>
            <p:ph type="ftr" sz="quarter" idx="11"/>
          </p:nvPr>
        </p:nvSpPr>
        <p:spPr/>
        <p:txBody>
          <a:bodyPr/>
          <a:lstStyle>
            <a:lvl1pPr>
              <a:defRPr/>
            </a:lvl1pPr>
          </a:lstStyle>
          <a:p>
            <a:pPr>
              <a:defRPr/>
            </a:pPr>
            <a:endParaRPr lang="en-GB"/>
          </a:p>
        </p:txBody>
      </p:sp>
      <p:sp>
        <p:nvSpPr>
          <p:cNvPr id="10" name="Slide Number Placeholder 5"/>
          <p:cNvSpPr txBox="1">
            <a:spLocks noGrp="1"/>
          </p:cNvSpPr>
          <p:nvPr>
            <p:ph type="sldNum" sz="quarter" idx="12"/>
          </p:nvPr>
        </p:nvSpPr>
        <p:spPr/>
        <p:txBody>
          <a:bodyPr/>
          <a:lstStyle>
            <a:lvl1pPr>
              <a:defRPr/>
            </a:lvl1pPr>
          </a:lstStyle>
          <a:p>
            <a:pPr>
              <a:defRPr/>
            </a:pPr>
            <a:fld id="{8E833871-5499-436B-9E67-1AD00E8B5418}" type="slidenum">
              <a:rPr lang="en-GB">
                <a:solidFill>
                  <a:prstClr val="white"/>
                </a:solidFill>
              </a:rPr>
              <a:pPr>
                <a:defRPr/>
              </a:pPr>
              <a:t>‹#›</a:t>
            </a:fld>
            <a:endParaRPr lang="en-GB">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Figure layout">
    <p:spTree>
      <p:nvGrpSpPr>
        <p:cNvPr id="1" name=""/>
        <p:cNvGrpSpPr/>
        <p:nvPr/>
      </p:nvGrpSpPr>
      <p:grpSpPr>
        <a:xfrm>
          <a:off x="0" y="0"/>
          <a:ext cx="0" cy="0"/>
          <a:chOff x="0" y="0"/>
          <a:chExt cx="0" cy="0"/>
        </a:xfrm>
      </p:grpSpPr>
      <p:pic>
        <p:nvPicPr>
          <p:cNvPr id="3" name="Content Placeholder 6" descr="greengrowth_1000x60_EN.jpg"/>
          <p:cNvPicPr>
            <a:picLocks noChangeAspect="1"/>
          </p:cNvPicPr>
          <p:nvPr/>
        </p:nvPicPr>
        <p:blipFill>
          <a:blip r:embed="rId2" cstate="print"/>
          <a:srcRect/>
          <a:stretch>
            <a:fillRect/>
          </a:stretch>
        </p:blipFill>
        <p:spPr bwMode="auto">
          <a:xfrm>
            <a:off x="0" y="6308725"/>
            <a:ext cx="9144000" cy="549275"/>
          </a:xfrm>
          <a:prstGeom prst="rect">
            <a:avLst/>
          </a:prstGeom>
          <a:noFill/>
          <a:ln w="9525">
            <a:noFill/>
            <a:miter lim="800000"/>
            <a:headEnd/>
            <a:tailEnd/>
          </a:ln>
        </p:spPr>
      </p:pic>
      <p:pic>
        <p:nvPicPr>
          <p:cNvPr id="5" name="Picture 7" descr="OECD_TEXT_10cm_HD"/>
          <p:cNvPicPr>
            <a:picLocks noChangeAspect="1"/>
          </p:cNvPicPr>
          <p:nvPr/>
        </p:nvPicPr>
        <p:blipFill>
          <a:blip r:embed="rId3" cstate="print"/>
          <a:srcRect/>
          <a:stretch>
            <a:fillRect/>
          </a:stretch>
        </p:blipFill>
        <p:spPr bwMode="auto">
          <a:xfrm>
            <a:off x="7740650" y="115888"/>
            <a:ext cx="1295400" cy="688975"/>
          </a:xfrm>
          <a:prstGeom prst="rect">
            <a:avLst/>
          </a:prstGeom>
          <a:noFill/>
          <a:ln w="9525">
            <a:noFill/>
            <a:miter lim="800000"/>
            <a:headEnd/>
            <a:tailEnd/>
          </a:ln>
        </p:spPr>
      </p:pic>
      <p:sp>
        <p:nvSpPr>
          <p:cNvPr id="4" name="Title 1"/>
          <p:cNvSpPr txBox="1">
            <a:spLocks noGrp="1"/>
          </p:cNvSpPr>
          <p:nvPr>
            <p:ph type="title"/>
          </p:nvPr>
        </p:nvSpPr>
        <p:spPr>
          <a:xfrm>
            <a:off x="230831" y="0"/>
            <a:ext cx="8229600" cy="836712"/>
          </a:xfrm>
        </p:spPr>
        <p:txBody>
          <a:bodyPr anchorCtr="0"/>
          <a:lstStyle>
            <a:lvl1pPr algn="l">
              <a:defRPr sz="2200" b="1">
                <a:solidFill>
                  <a:srgbClr val="00B050"/>
                </a:solidFill>
              </a:defRPr>
            </a:lvl1pPr>
          </a:lstStyle>
          <a:p>
            <a:pPr lvl="0"/>
            <a:r>
              <a:rPr lang="en-US" dirty="0"/>
              <a:t>Click to edit Master title style</a:t>
            </a:r>
            <a:endParaRPr lang="en-GB" dirty="0"/>
          </a:p>
        </p:txBody>
      </p:sp>
      <p:sp>
        <p:nvSpPr>
          <p:cNvPr id="6" name="Date Placeholder 2"/>
          <p:cNvSpPr txBox="1">
            <a:spLocks noGrp="1"/>
          </p:cNvSpPr>
          <p:nvPr>
            <p:ph type="dt" sz="half" idx="10"/>
          </p:nvPr>
        </p:nvSpPr>
        <p:spPr/>
        <p:txBody>
          <a:bodyPr/>
          <a:lstStyle>
            <a:lvl1pPr>
              <a:defRPr/>
            </a:lvl1pPr>
          </a:lstStyle>
          <a:p>
            <a:pPr>
              <a:defRPr/>
            </a:pPr>
            <a:fld id="{A4016E34-C05A-4426-8A5D-C289E5B45279}" type="datetime1">
              <a:rPr lang="en-GB"/>
              <a:pPr>
                <a:defRPr/>
              </a:pPr>
              <a:t>10/06/2013</a:t>
            </a:fld>
            <a:endParaRPr lang="en-GB"/>
          </a:p>
        </p:txBody>
      </p:sp>
      <p:sp>
        <p:nvSpPr>
          <p:cNvPr id="8" name="Slide Number Placeholder 4"/>
          <p:cNvSpPr txBox="1">
            <a:spLocks noGrp="1"/>
          </p:cNvSpPr>
          <p:nvPr>
            <p:ph type="sldNum" sz="quarter" idx="12"/>
          </p:nvPr>
        </p:nvSpPr>
        <p:spPr/>
        <p:txBody>
          <a:bodyPr/>
          <a:lstStyle>
            <a:lvl1pPr>
              <a:defRPr/>
            </a:lvl1pPr>
          </a:lstStyle>
          <a:p>
            <a:pPr>
              <a:defRPr/>
            </a:pPr>
            <a:fld id="{5A02AFC3-1BDD-47E5-9D8A-7FBB388E231B}" type="slidenum">
              <a:rPr lang="en-GB">
                <a:solidFill>
                  <a:prstClr val="white"/>
                </a:solidFill>
              </a:rPr>
              <a:pPr>
                <a:defRPr/>
              </a:pPr>
              <a:t>‹#›</a:t>
            </a:fld>
            <a:endParaRPr lang="en-GB">
              <a:solidFill>
                <a:prstClr val="white"/>
              </a:solidFill>
            </a:endParaRPr>
          </a:p>
        </p:txBody>
      </p:sp>
      <p:cxnSp>
        <p:nvCxnSpPr>
          <p:cNvPr id="9" name="Straight Connector 8"/>
          <p:cNvCxnSpPr/>
          <p:nvPr userDrawn="1"/>
        </p:nvCxnSpPr>
        <p:spPr>
          <a:xfrm>
            <a:off x="107950" y="981075"/>
            <a:ext cx="892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txBox="1">
            <a:spLocks/>
          </p:cNvSpPr>
          <p:nvPr userDrawn="1"/>
        </p:nvSpPr>
        <p:spPr>
          <a:xfrm>
            <a:off x="3276600" y="6381328"/>
            <a:ext cx="2895600" cy="365125"/>
          </a:xfrm>
          <a:prstGeom prst="rect">
            <a:avLst/>
          </a:prstGeom>
          <a:noFill/>
          <a:ln>
            <a:noFill/>
          </a:ln>
        </p:spPr>
        <p:txBody>
          <a:bodyPr vert="horz" wrap="square" lIns="91440" tIns="45720" rIns="91440" bIns="45720" numCol="1" anchor="ctr" anchorCtr="1" compatLnSpc="1">
            <a:prstTxWarp prst="textNoShape">
              <a:avLst/>
            </a:prstTxWarp>
          </a:bodyPr>
          <a:lstStyle>
            <a:lvl1pPr fontAlgn="auto">
              <a:spcBef>
                <a:spcPts val="0"/>
              </a:spcBef>
              <a:spcAft>
                <a:spcPts val="0"/>
              </a:spcAft>
              <a:defRPr>
                <a:solidFill>
                  <a:srgbClr val="FFFFFF"/>
                </a:solidFill>
                <a:latin typeface="Calibri" pitchFamily="34"/>
                <a:cs typeface="Arial" pitchFamily="34"/>
              </a:defRPr>
            </a:lvl1pPr>
          </a:lstStyle>
          <a:p>
            <a:pPr algn="ctr">
              <a:defRPr/>
            </a:pPr>
            <a:r>
              <a:rPr lang="en-GB" sz="1200" smtClean="0"/>
              <a:t>For more information, see www.oecd.org/greengrowth</a:t>
            </a:r>
            <a:endParaRPr lang="en-GB" sz="1200"/>
          </a:p>
        </p:txBody>
      </p:sp>
    </p:spTree>
    <p:extLst>
      <p:ext uri="{BB962C8B-B14F-4D97-AF65-F5344CB8AC3E}">
        <p14:creationId xmlns:p14="http://schemas.microsoft.com/office/powerpoint/2010/main" val="845004210"/>
      </p:ext>
    </p:extLst>
  </p:cSld>
  <p:clrMapOvr>
    <a:masterClrMapping/>
  </p:clrMapOvr>
  <p:transition>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3.emf"/><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3.xml"/><Relationship Id="rId7" Type="http://schemas.openxmlformats.org/officeDocument/2006/relationships/image" Target="../media/image3.emf"/><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image" Target="../media/image2.png"/><Relationship Id="rId5" Type="http://schemas.openxmlformats.org/officeDocument/2006/relationships/theme" Target="../theme/theme8.xml"/><Relationship Id="rId4"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10" Type="http://schemas.openxmlformats.org/officeDocument/2006/relationships/image" Target="../media/image3.emf"/><Relationship Id="rId4" Type="http://schemas.openxmlformats.org/officeDocument/2006/relationships/slideLayout" Target="../slideLayouts/slideLayout78.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fr-FR" sz="2000" dirty="0">
              <a:solidFill>
                <a:srgbClr val="727272"/>
              </a:solidFill>
              <a:latin typeface="Helvetica 65 Medium" pitchFamily="34" charset="0"/>
              <a:cs typeface="Arial" pitchFamily="34" charset="0"/>
            </a:endParaRPr>
          </a:p>
        </p:txBody>
      </p:sp>
      <p:pic>
        <p:nvPicPr>
          <p:cNvPr id="24" name="Image 7"/>
          <p:cNvPicPr>
            <a:picLocks noChangeAspect="1"/>
          </p:cNvPicPr>
          <p:nvPr/>
        </p:nvPicPr>
        <p:blipFill>
          <a:blip r:embed="rId10"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pPr fontAlgn="base">
              <a:spcBef>
                <a:spcPct val="0"/>
              </a:spcBef>
              <a:spcAft>
                <a:spcPct val="0"/>
              </a:spcAft>
              <a:defRPr/>
            </a:pPr>
            <a:fld id="{8E9DB9BB-72CF-46F7-B5AC-C11F3647E610}" type="datetime1">
              <a:rPr lang="en-US" smtClean="0">
                <a:cs typeface="Arial" pitchFamily="34" charset="0"/>
              </a:rPr>
              <a:pPr fontAlgn="base">
                <a:spcBef>
                  <a:spcPct val="0"/>
                </a:spcBef>
                <a:spcAft>
                  <a:spcPct val="0"/>
                </a:spcAft>
                <a:defRPr/>
              </a:pPr>
              <a:t>6/10/2013</a:t>
            </a:fld>
            <a:endParaRPr lang="en-GB" dirty="0">
              <a:cs typeface="Arial" pitchFamily="34" charset="0"/>
            </a:endParaRPr>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pPr fontAlgn="base">
              <a:spcBef>
                <a:spcPct val="0"/>
              </a:spcBef>
              <a:spcAft>
                <a:spcPct val="0"/>
              </a:spcAft>
              <a:defRPr/>
            </a:pPr>
            <a:endParaRPr lang="en-GB" dirty="0">
              <a:cs typeface="Arial" pitchFamily="34" charset="0"/>
            </a:endParaRPr>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pPr fontAlgn="base">
              <a:spcBef>
                <a:spcPct val="0"/>
              </a:spcBef>
              <a:spcAft>
                <a:spcPct val="0"/>
              </a:spcAft>
              <a:defRPr/>
            </a:pPr>
            <a:fld id="{82DFFE21-E3CC-4258-AAE6-AAFD4E5A6807}" type="slidenum">
              <a:rPr lang="en-GB" smtClean="0">
                <a:solidFill>
                  <a:prstClr val="white"/>
                </a:solidFill>
                <a:cs typeface="Arial" pitchFamily="34" charset="0"/>
              </a:rPr>
              <a:pPr fontAlgn="base">
                <a:spcBef>
                  <a:spcPct val="0"/>
                </a:spcBef>
                <a:spcAft>
                  <a:spcPct val="0"/>
                </a:spcAft>
                <a:defRPr/>
              </a:pPr>
              <a:t>‹#›</a:t>
            </a:fld>
            <a:endParaRPr lang="en-GB" dirty="0">
              <a:solidFill>
                <a:prstClr val="white"/>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fr-FR" sz="2000">
              <a:solidFill>
                <a:srgbClr val="727272"/>
              </a:solidFill>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006C3197-E335-4F23-B325-88A2B94085AB}" type="datetimeFigureOut">
              <a:rPr lang="en-GB" smtClean="0"/>
              <a:pPr/>
              <a:t>10/06/2013</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4FF1F4C1-663D-46F4-BBBA-CB9255BBB954}" type="slidenum">
              <a:rPr lang="en-GB" smtClean="0">
                <a:solidFill>
                  <a:prstClr val="white"/>
                </a:solidFill>
              </a:rPr>
              <a:pPr/>
              <a:t>‹#›</a:t>
            </a:fld>
            <a:endParaRPr lang="en-GB">
              <a:solidFill>
                <a:prstClr val="white"/>
              </a:solidFill>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6CFE4-ABE5-4856-A2EB-F79EF4986673}" type="datetimeFigureOut">
              <a:rPr lang="en-US" smtClean="0">
                <a:solidFill>
                  <a:prstClr val="black">
                    <a:tint val="75000"/>
                  </a:prstClr>
                </a:solidFill>
              </a:rPr>
              <a:pPr/>
              <a:t>6/10/2013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2E11E-FD68-404C-ABFC-D0D82EFE5C09}"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PPT_fondslide_32couleurs.png"/>
          <p:cNvPicPr>
            <a:picLocks noChangeAspect="1"/>
          </p:cNvPicPr>
          <p:nvPr/>
        </p:nvPicPr>
        <p:blipFill>
          <a:blip r:embed="rId14" cstate="print"/>
          <a:srcRect/>
          <a:stretch>
            <a:fillRect/>
          </a:stretch>
        </p:blipFill>
        <p:spPr bwMode="auto">
          <a:xfrm>
            <a:off x="-17463" y="0"/>
            <a:ext cx="9144001"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8313" y="-1588"/>
            <a:ext cx="8218487" cy="647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39300" name="Rectangle 4"/>
          <p:cNvSpPr>
            <a:spLocks noGrp="1" noChangeArrowheads="1"/>
          </p:cNvSpPr>
          <p:nvPr>
            <p:ph type="dt" sz="half" idx="2"/>
          </p:nvPr>
        </p:nvSpPr>
        <p:spPr bwMode="auto">
          <a:xfrm>
            <a:off x="171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786455"/>
                </a:solidFill>
                <a:latin typeface="+mn-lt"/>
                <a:cs typeface="+mn-cs"/>
              </a:defRPr>
            </a:lvl1pPr>
          </a:lstStyle>
          <a:p>
            <a:pPr>
              <a:defRPr/>
            </a:pPr>
            <a:fld id="{D844863F-5823-4077-8702-55594BB8D167}" type="datetime1">
              <a:rPr lang="en-GB"/>
              <a:pPr>
                <a:defRPr/>
              </a:pPr>
              <a:t>10/06/2013</a:t>
            </a:fld>
            <a:endParaRPr lang="en-GB" dirty="0"/>
          </a:p>
        </p:txBody>
      </p:sp>
      <p:sp>
        <p:nvSpPr>
          <p:cNvPr id="439301" name="Rectangle 5"/>
          <p:cNvSpPr>
            <a:spLocks noGrp="1" noChangeArrowheads="1"/>
          </p:cNvSpPr>
          <p:nvPr>
            <p:ph type="ftr" sz="quarter" idx="3"/>
          </p:nvPr>
        </p:nvSpPr>
        <p:spPr bwMode="auto">
          <a:xfrm>
            <a:off x="45561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786455"/>
                </a:solidFill>
                <a:latin typeface="+mn-lt"/>
                <a:cs typeface="+mn-cs"/>
              </a:defRPr>
            </a:lvl1pPr>
          </a:lstStyle>
          <a:p>
            <a:pPr>
              <a:defRPr/>
            </a:pPr>
            <a:endParaRPr lang="en-GB"/>
          </a:p>
        </p:txBody>
      </p:sp>
      <p:sp>
        <p:nvSpPr>
          <p:cNvPr id="439302" name="Rectangle 6"/>
          <p:cNvSpPr>
            <a:spLocks noGrp="1" noChangeArrowheads="1"/>
          </p:cNvSpPr>
          <p:nvPr>
            <p:ph type="sldNum" sz="quarter" idx="4"/>
          </p:nvPr>
        </p:nvSpPr>
        <p:spPr bwMode="auto">
          <a:xfrm>
            <a:off x="7596188"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786455"/>
                </a:solidFill>
                <a:latin typeface="+mn-lt"/>
                <a:cs typeface="+mn-cs"/>
              </a:defRPr>
            </a:lvl1pPr>
          </a:lstStyle>
          <a:p>
            <a:pPr>
              <a:defRPr/>
            </a:pPr>
            <a:fld id="{BCA54206-3041-422B-87F0-3B7BB5E5FF88}" type="slidenum">
              <a:rPr lang="en-GB"/>
              <a:pPr>
                <a:defRPr/>
              </a:pPr>
              <a:t>‹#›</a:t>
            </a:fld>
            <a:endParaRPr lang="en-GB" dirty="0"/>
          </a:p>
        </p:txBody>
      </p:sp>
      <p:pic>
        <p:nvPicPr>
          <p:cNvPr id="1032" name="Picture 9" descr="OECD_10cm.png"/>
          <p:cNvPicPr>
            <a:picLocks noChangeAspect="1"/>
          </p:cNvPicPr>
          <p:nvPr/>
        </p:nvPicPr>
        <p:blipFill>
          <a:blip r:embed="rId15" cstate="print"/>
          <a:srcRect l="15881" t="24612" r="15881" b="24612"/>
          <a:stretch>
            <a:fillRect/>
          </a:stretch>
        </p:blipFill>
        <p:spPr bwMode="auto">
          <a:xfrm>
            <a:off x="468313" y="6165850"/>
            <a:ext cx="1223962" cy="5794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hdr="0" dt="0"/>
  <p:txStyles>
    <p:titleStyle>
      <a:lvl1pPr algn="ctr" rtl="0" eaLnBrk="0" fontAlgn="base" hangingPunct="0">
        <a:spcBef>
          <a:spcPct val="0"/>
        </a:spcBef>
        <a:spcAft>
          <a:spcPct val="0"/>
        </a:spcAft>
        <a:defRPr sz="4000">
          <a:solidFill>
            <a:srgbClr val="786455"/>
          </a:solidFill>
          <a:latin typeface="+mj-lt"/>
          <a:ea typeface="+mj-ea"/>
          <a:cs typeface="+mj-cs"/>
        </a:defRPr>
      </a:lvl1pPr>
      <a:lvl2pPr algn="ctr" rtl="0" eaLnBrk="0" fontAlgn="base" hangingPunct="0">
        <a:spcBef>
          <a:spcPct val="0"/>
        </a:spcBef>
        <a:spcAft>
          <a:spcPct val="0"/>
        </a:spcAft>
        <a:defRPr sz="4000">
          <a:solidFill>
            <a:srgbClr val="786455"/>
          </a:solidFill>
          <a:latin typeface="Helvetica" pitchFamily="34" charset="0"/>
          <a:cs typeface="Arial" charset="0"/>
        </a:defRPr>
      </a:lvl2pPr>
      <a:lvl3pPr algn="ctr" rtl="0" eaLnBrk="0" fontAlgn="base" hangingPunct="0">
        <a:spcBef>
          <a:spcPct val="0"/>
        </a:spcBef>
        <a:spcAft>
          <a:spcPct val="0"/>
        </a:spcAft>
        <a:defRPr sz="4000">
          <a:solidFill>
            <a:srgbClr val="786455"/>
          </a:solidFill>
          <a:latin typeface="Helvetica" pitchFamily="34" charset="0"/>
          <a:cs typeface="Arial" charset="0"/>
        </a:defRPr>
      </a:lvl3pPr>
      <a:lvl4pPr algn="ctr" rtl="0" eaLnBrk="0" fontAlgn="base" hangingPunct="0">
        <a:spcBef>
          <a:spcPct val="0"/>
        </a:spcBef>
        <a:spcAft>
          <a:spcPct val="0"/>
        </a:spcAft>
        <a:defRPr sz="4000">
          <a:solidFill>
            <a:srgbClr val="786455"/>
          </a:solidFill>
          <a:latin typeface="Helvetica" pitchFamily="34" charset="0"/>
          <a:cs typeface="Arial" charset="0"/>
        </a:defRPr>
      </a:lvl4pPr>
      <a:lvl5pPr algn="ctr" rtl="0" eaLnBrk="0" fontAlgn="base" hangingPunct="0">
        <a:spcBef>
          <a:spcPct val="0"/>
        </a:spcBef>
        <a:spcAft>
          <a:spcPct val="0"/>
        </a:spcAft>
        <a:defRPr sz="4000">
          <a:solidFill>
            <a:srgbClr val="786455"/>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4B78"/>
          </a:solidFill>
          <a:latin typeface="+mn-lt"/>
          <a:ea typeface="+mn-ea"/>
          <a:cs typeface="+mn-cs"/>
        </a:defRPr>
      </a:lvl1pPr>
      <a:lvl2pPr marL="742950" indent="-285750" algn="l" rtl="0" eaLnBrk="0" fontAlgn="base" hangingPunct="0">
        <a:spcBef>
          <a:spcPct val="20000"/>
        </a:spcBef>
        <a:spcAft>
          <a:spcPct val="0"/>
        </a:spcAft>
        <a:buChar char="–"/>
        <a:defRPr sz="2800">
          <a:solidFill>
            <a:srgbClr val="004B78"/>
          </a:solidFill>
          <a:latin typeface="+mn-lt"/>
          <a:cs typeface="+mn-cs"/>
        </a:defRPr>
      </a:lvl2pPr>
      <a:lvl3pPr marL="1143000" indent="-228600" algn="l" rtl="0" eaLnBrk="0" fontAlgn="base" hangingPunct="0">
        <a:spcBef>
          <a:spcPct val="20000"/>
        </a:spcBef>
        <a:spcAft>
          <a:spcPct val="0"/>
        </a:spcAft>
        <a:buChar char="•"/>
        <a:defRPr sz="2400">
          <a:solidFill>
            <a:srgbClr val="004B78"/>
          </a:solidFill>
          <a:latin typeface="+mn-lt"/>
          <a:cs typeface="+mn-cs"/>
        </a:defRPr>
      </a:lvl3pPr>
      <a:lvl4pPr marL="1600200" indent="-228600" algn="l" rtl="0" eaLnBrk="0" fontAlgn="base" hangingPunct="0">
        <a:spcBef>
          <a:spcPct val="20000"/>
        </a:spcBef>
        <a:spcAft>
          <a:spcPct val="0"/>
        </a:spcAft>
        <a:buChar char="–"/>
        <a:defRPr sz="2000">
          <a:solidFill>
            <a:srgbClr val="004B78"/>
          </a:solidFill>
          <a:latin typeface="+mn-lt"/>
          <a:cs typeface="+mn-cs"/>
        </a:defRPr>
      </a:lvl4pPr>
      <a:lvl5pPr marL="2057400" indent="-228600" algn="l" rtl="0" eaLnBrk="0" fontAlgn="base" hangingPunct="0">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itle Placeholder 1"/>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endParaRPr lang="en-GB" smtClean="0"/>
          </a:p>
        </p:txBody>
      </p:sp>
      <p:sp>
        <p:nvSpPr>
          <p:cNvPr id="6147" name="Text Placeholder 2"/>
          <p:cNvSpPr txBox="1">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txBox="1">
            <a:spLocks noGrp="1"/>
          </p:cNvSpPr>
          <p:nvPr>
            <p:ph type="dt" sz="half" idx="2"/>
          </p:nvPr>
        </p:nvSpPr>
        <p:spPr>
          <a:xfrm>
            <a:off x="457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fontAlgn="base">
              <a:spcBef>
                <a:spcPct val="0"/>
              </a:spcBef>
              <a:spcAft>
                <a:spcPct val="0"/>
              </a:spcAft>
              <a:defRPr/>
            </a:pPr>
            <a:fld id="{E1FA4831-E6D1-4978-9EA0-7CE467142C2E}" type="datetime1">
              <a:rPr lang="en-GB"/>
              <a:pPr fontAlgn="base">
                <a:spcBef>
                  <a:spcPct val="0"/>
                </a:spcBef>
                <a:spcAft>
                  <a:spcPct val="0"/>
                </a:spcAft>
                <a:defRPr/>
              </a:pPr>
              <a:t>10/06/2013</a:t>
            </a:fld>
            <a:endParaRPr lang="en-GB"/>
          </a:p>
        </p:txBody>
      </p:sp>
      <p:sp>
        <p:nvSpPr>
          <p:cNvPr id="5" name="Footer Placeholder 4"/>
          <p:cNvSpPr txBox="1">
            <a:spLocks noGrp="1"/>
          </p:cNvSpPr>
          <p:nvPr>
            <p:ph type="ftr" sz="quarter" idx="3"/>
          </p:nvPr>
        </p:nvSpPr>
        <p:spPr>
          <a:xfrm>
            <a:off x="3124200" y="6356350"/>
            <a:ext cx="2895600" cy="365125"/>
          </a:xfrm>
          <a:prstGeom prst="rect">
            <a:avLst/>
          </a:prstGeom>
          <a:noFill/>
          <a:ln>
            <a:noFill/>
          </a:ln>
        </p:spPr>
        <p:txBody>
          <a:bodyPr vert="horz" wrap="square" lIns="91440" tIns="45720" rIns="91440" bIns="45720" numCol="1" anchor="ctr" anchorCtr="1" compatLnSpc="1">
            <a:prstTxWarp prst="textNoShape">
              <a:avLst/>
            </a:prstTxWarp>
          </a:bodyPr>
          <a:lstStyle>
            <a:lvl1pPr algn="ctr">
              <a:defRPr sz="1200">
                <a:solidFill>
                  <a:srgbClr val="898989"/>
                </a:solidFill>
                <a:latin typeface="Calibri" pitchFamily="34" charset="0"/>
                <a:ea typeface="+mn-ea"/>
                <a:cs typeface="Arial" pitchFamily="34" charset="0"/>
              </a:defRPr>
            </a:lvl1pPr>
          </a:lstStyle>
          <a:p>
            <a:pPr fontAlgn="base">
              <a:spcBef>
                <a:spcPct val="0"/>
              </a:spcBef>
              <a:spcAft>
                <a:spcPct val="0"/>
              </a:spcAft>
              <a:defRPr/>
            </a:pPr>
            <a:endParaRPr lang="en-GB"/>
          </a:p>
        </p:txBody>
      </p:sp>
      <p:sp>
        <p:nvSpPr>
          <p:cNvPr id="6" name="Slide Number Placeholder 5"/>
          <p:cNvSpPr txBox="1">
            <a:spLocks noGrp="1"/>
          </p:cNvSpPr>
          <p:nvPr>
            <p:ph type="sldNum" sz="quarter" idx="4"/>
          </p:nvPr>
        </p:nvSpPr>
        <p:spPr>
          <a:xfrm>
            <a:off x="6553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fontAlgn="base">
              <a:spcBef>
                <a:spcPct val="0"/>
              </a:spcBef>
              <a:spcAft>
                <a:spcPct val="0"/>
              </a:spcAft>
              <a:defRPr/>
            </a:pPr>
            <a:fld id="{A6FA8430-3D73-411E-9AC1-1180C6C530D5}" type="slidenum">
              <a:rPr lang="en-GB"/>
              <a:pPr fontAlgn="base">
                <a:spcBef>
                  <a:spcPct val="0"/>
                </a:spcBef>
                <a:spcAft>
                  <a:spcPct val="0"/>
                </a:spcAft>
                <a:defRPr/>
              </a:pPr>
              <a:t>‹#›</a:t>
            </a:fld>
            <a:endParaRPr lang="en-GB"/>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ransition/>
  <p:txStyles>
    <p:titleStyle>
      <a:lvl1pPr algn="ctr" rtl="0" eaLnBrk="0" fontAlgn="base" hangingPunct="0">
        <a:spcBef>
          <a:spcPct val="0"/>
        </a:spcBef>
        <a:spcAft>
          <a:spcPct val="0"/>
        </a:spcAft>
        <a:defRPr lang="en-US" sz="4400" kern="1200">
          <a:solidFill>
            <a:srgbClr val="000000"/>
          </a:solidFill>
          <a:latin typeface="Calibri"/>
          <a:ea typeface="MS PGothic" pitchFamily="34" charset="-128"/>
          <a:cs typeface="ＭＳ Ｐゴシック" charset="-128"/>
        </a:defRPr>
      </a:lvl1pPr>
      <a:lvl2pPr algn="ctr" rtl="0" eaLnBrk="0" fontAlgn="base" hangingPunct="0">
        <a:spcBef>
          <a:spcPct val="0"/>
        </a:spcBef>
        <a:spcAft>
          <a:spcPct val="0"/>
        </a:spcAft>
        <a:defRPr sz="4400">
          <a:solidFill>
            <a:srgbClr val="000000"/>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rgbClr val="000000"/>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rgbClr val="000000"/>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rgbClr val="000000"/>
          </a:solidFill>
          <a:latin typeface="Calibri" pitchFamily="34" charset="0"/>
          <a:ea typeface="MS PGothic" pitchFamily="34" charset="-128"/>
          <a:cs typeface="ＭＳ Ｐゴシック" charset="-128"/>
        </a:defRPr>
      </a:lvl5pPr>
      <a:lvl6pPr marL="457200" algn="ctr" rtl="0" eaLnBrk="1" fontAlgn="base" hangingPunct="1">
        <a:spcBef>
          <a:spcPct val="0"/>
        </a:spcBef>
        <a:spcAft>
          <a:spcPct val="0"/>
        </a:spcAft>
        <a:defRPr sz="4400">
          <a:solidFill>
            <a:srgbClr val="000000"/>
          </a:solidFill>
          <a:latin typeface="Calibri" pitchFamily="34" charset="0"/>
        </a:defRPr>
      </a:lvl6pPr>
      <a:lvl7pPr marL="914400" algn="ctr" rtl="0" eaLnBrk="1" fontAlgn="base" hangingPunct="1">
        <a:spcBef>
          <a:spcPct val="0"/>
        </a:spcBef>
        <a:spcAft>
          <a:spcPct val="0"/>
        </a:spcAft>
        <a:defRPr sz="4400">
          <a:solidFill>
            <a:srgbClr val="000000"/>
          </a:solidFill>
          <a:latin typeface="Calibri" pitchFamily="34" charset="0"/>
        </a:defRPr>
      </a:lvl7pPr>
      <a:lvl8pPr marL="1371600" algn="ctr" rtl="0" eaLnBrk="1" fontAlgn="base" hangingPunct="1">
        <a:spcBef>
          <a:spcPct val="0"/>
        </a:spcBef>
        <a:spcAft>
          <a:spcPct val="0"/>
        </a:spcAft>
        <a:defRPr sz="4400">
          <a:solidFill>
            <a:srgbClr val="000000"/>
          </a:solidFill>
          <a:latin typeface="Calibri" pitchFamily="34" charset="0"/>
        </a:defRPr>
      </a:lvl8pPr>
      <a:lvl9pPr marL="1828800" algn="ctr" rtl="0" eaLnBrk="1" fontAlgn="base" hangingPunct="1">
        <a:spcBef>
          <a:spcPct val="0"/>
        </a:spcBef>
        <a:spcAft>
          <a:spcPct val="0"/>
        </a:spcAft>
        <a:defRPr sz="4400">
          <a:solidFill>
            <a:srgbClr val="000000"/>
          </a:solidFill>
          <a:latin typeface="Calibri" pitchFamily="34" charset="0"/>
        </a:defRPr>
      </a:lvl9pPr>
    </p:titleStyle>
    <p:bodyStyle>
      <a:lvl1pPr marL="342900" indent="-342900" algn="l" rtl="0" eaLnBrk="0" fontAlgn="base" hangingPunct="0">
        <a:spcBef>
          <a:spcPts val="800"/>
        </a:spcBef>
        <a:spcAft>
          <a:spcPct val="0"/>
        </a:spcAft>
        <a:buSzPct val="100000"/>
        <a:buFont typeface="Arial" pitchFamily="34" charset="0"/>
        <a:buChar char="•"/>
        <a:defRPr lang="en-US" sz="3200" kern="1200">
          <a:solidFill>
            <a:srgbClr val="000000"/>
          </a:solidFill>
          <a:latin typeface="Calibri"/>
          <a:ea typeface="MS PGothic" pitchFamily="34" charset="-128"/>
          <a:cs typeface="ＭＳ Ｐゴシック" charset="-128"/>
        </a:defRPr>
      </a:lvl1pPr>
      <a:lvl2pPr marL="742950" lvl="1" indent="-285750" algn="l" rtl="0" eaLnBrk="0" fontAlgn="base" hangingPunct="0">
        <a:spcBef>
          <a:spcPts val="700"/>
        </a:spcBef>
        <a:spcAft>
          <a:spcPct val="0"/>
        </a:spcAft>
        <a:buSzPct val="100000"/>
        <a:buFont typeface="Arial" pitchFamily="34" charset="0"/>
        <a:buChar char="–"/>
        <a:defRPr lang="en-US" sz="2800" kern="1200">
          <a:solidFill>
            <a:srgbClr val="000000"/>
          </a:solidFill>
          <a:latin typeface="Calibri"/>
          <a:ea typeface="MS PGothic" pitchFamily="34" charset="-128"/>
        </a:defRPr>
      </a:lvl2pPr>
      <a:lvl3pPr marL="1143000" lvl="2" indent="-228600" algn="l" rtl="0" eaLnBrk="0" fontAlgn="base" hangingPunct="0">
        <a:spcBef>
          <a:spcPts val="600"/>
        </a:spcBef>
        <a:spcAft>
          <a:spcPct val="0"/>
        </a:spcAft>
        <a:buSzPct val="100000"/>
        <a:buFont typeface="Arial" pitchFamily="34" charset="0"/>
        <a:buChar char="•"/>
        <a:defRPr lang="en-US" sz="2400" kern="1200">
          <a:solidFill>
            <a:srgbClr val="000000"/>
          </a:solidFill>
          <a:latin typeface="Calibri"/>
          <a:ea typeface="MS PGothic" pitchFamily="34" charset="-128"/>
        </a:defRPr>
      </a:lvl3pPr>
      <a:lvl4pPr marL="1600200" lvl="3" indent="-228600" algn="l" rtl="0" eaLnBrk="0" fontAlgn="base" hangingPunct="0">
        <a:spcBef>
          <a:spcPts val="500"/>
        </a:spcBef>
        <a:spcAft>
          <a:spcPct val="0"/>
        </a:spcAft>
        <a:buSzPct val="100000"/>
        <a:buFont typeface="Arial" pitchFamily="34" charset="0"/>
        <a:buChar char="–"/>
        <a:defRPr lang="en-US" sz="2000" kern="1200">
          <a:solidFill>
            <a:srgbClr val="000000"/>
          </a:solidFill>
          <a:latin typeface="Calibri"/>
          <a:ea typeface="MS PGothic" pitchFamily="34" charset="-128"/>
        </a:defRPr>
      </a:lvl4pPr>
      <a:lvl5pPr marL="2057400" lvl="4" indent="-228600" algn="l" rtl="0" eaLnBrk="0" fontAlgn="base" hangingPunct="0">
        <a:spcBef>
          <a:spcPts val="500"/>
        </a:spcBef>
        <a:spcAft>
          <a:spcPct val="0"/>
        </a:spcAft>
        <a:buSzPct val="100000"/>
        <a:buFont typeface="Arial" pitchFamily="34" charset="0"/>
        <a:buChar char="»"/>
        <a:defRPr lang="en-US" sz="2000" kern="1200">
          <a:solidFill>
            <a:srgbClr val="000000"/>
          </a:solidFill>
          <a:latin typeface="Calibri"/>
          <a:ea typeface="MS PGothic" pitchFamily="34" charset="-128"/>
        </a:defRPr>
      </a:lvl5pPr>
      <a:lvl6pPr marL="2514600" indent="-228600" algn="l" rtl="0" eaLnBrk="1" fontAlgn="base" hangingPunct="1">
        <a:spcBef>
          <a:spcPts val="500"/>
        </a:spcBef>
        <a:spcAft>
          <a:spcPct val="0"/>
        </a:spcAft>
        <a:buSzPct val="100000"/>
        <a:buFont typeface="Arial" charset="0"/>
        <a:buChar char="»"/>
        <a:defRPr lang="en-US" sz="2000" kern="1200">
          <a:solidFill>
            <a:srgbClr val="000000"/>
          </a:solidFill>
          <a:latin typeface="Calibri"/>
        </a:defRPr>
      </a:lvl6pPr>
      <a:lvl7pPr marL="2971800" indent="-228600" algn="l" rtl="0" eaLnBrk="1" fontAlgn="base" hangingPunct="1">
        <a:spcBef>
          <a:spcPts val="500"/>
        </a:spcBef>
        <a:spcAft>
          <a:spcPct val="0"/>
        </a:spcAft>
        <a:buSzPct val="100000"/>
        <a:buFont typeface="Arial" charset="0"/>
        <a:buChar char="»"/>
        <a:defRPr lang="en-US" sz="2000" kern="1200">
          <a:solidFill>
            <a:srgbClr val="000000"/>
          </a:solidFill>
          <a:latin typeface="Calibri"/>
        </a:defRPr>
      </a:lvl7pPr>
      <a:lvl8pPr marL="3429000" indent="-228600" algn="l" rtl="0" eaLnBrk="1" fontAlgn="base" hangingPunct="1">
        <a:spcBef>
          <a:spcPts val="500"/>
        </a:spcBef>
        <a:spcAft>
          <a:spcPct val="0"/>
        </a:spcAft>
        <a:buSzPct val="100000"/>
        <a:buFont typeface="Arial" charset="0"/>
        <a:buChar char="»"/>
        <a:defRPr lang="en-US" sz="2000" kern="1200">
          <a:solidFill>
            <a:srgbClr val="000000"/>
          </a:solidFill>
          <a:latin typeface="Calibri"/>
        </a:defRPr>
      </a:lvl8pPr>
      <a:lvl9pPr marL="3886200" indent="-228600" algn="l" rtl="0" eaLnBrk="1" fontAlgn="base" hangingPunct="1">
        <a:spcBef>
          <a:spcPts val="500"/>
        </a:spcBef>
        <a:spcAft>
          <a:spcPct val="0"/>
        </a:spcAft>
        <a:buSzPct val="100000"/>
        <a:buFont typeface="Arial" charset="0"/>
        <a:buChar char="»"/>
        <a:defRPr lang="en-US" sz="2000" kern="1200">
          <a:solidFill>
            <a:srgbClr val="000000"/>
          </a:solidFill>
          <a:latin typeface="Calibri"/>
        </a:defRPr>
      </a:lvl9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72834-168E-431D-8F8D-F79EF6C7150F}" type="datetimeFigureOut">
              <a:rPr lang="en-GB" smtClean="0">
                <a:solidFill>
                  <a:prstClr val="black">
                    <a:tint val="75000"/>
                  </a:prstClr>
                </a:solidFill>
              </a:rPr>
              <a:pPr/>
              <a:t>10/06/2013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2C750-FA6F-4880-9B1A-63176902567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953765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fr-FR" sz="2000">
              <a:solidFill>
                <a:srgbClr val="727272"/>
              </a:solidFill>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006C3197-E335-4F23-B325-88A2B94085AB}" type="datetimeFigureOut">
              <a:rPr lang="en-GB" smtClean="0"/>
              <a:pPr/>
              <a:t>10/06/2013</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4FF1F4C1-663D-46F4-BBBA-CB9255BBB954}" type="slidenum">
              <a:rPr lang="en-GB" smtClean="0">
                <a:solidFill>
                  <a:prstClr val="white"/>
                </a:solidFill>
              </a:rPr>
              <a:pPr/>
              <a:t>‹#›</a:t>
            </a:fld>
            <a:endParaRPr lang="en-GB">
              <a:solidFill>
                <a:prstClr val="white"/>
              </a:solidFill>
            </a:endParaRP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fr-FR" sz="2000" dirty="0">
              <a:solidFill>
                <a:srgbClr val="727272"/>
              </a:solidFill>
              <a:latin typeface="Helvetica 65 Medium" pitchFamily="34" charset="0"/>
              <a:cs typeface="Arial" pitchFamily="34" charset="0"/>
            </a:endParaRPr>
          </a:p>
        </p:txBody>
      </p:sp>
      <p:pic>
        <p:nvPicPr>
          <p:cNvPr id="24" name="Image 7"/>
          <p:cNvPicPr>
            <a:picLocks noChangeAspect="1"/>
          </p:cNvPicPr>
          <p:nvPr/>
        </p:nvPicPr>
        <p:blipFill>
          <a:blip r:embed="rId10"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pPr fontAlgn="base">
              <a:spcBef>
                <a:spcPct val="0"/>
              </a:spcBef>
              <a:spcAft>
                <a:spcPct val="0"/>
              </a:spcAft>
              <a:defRPr/>
            </a:pPr>
            <a:fld id="{8E9DB9BB-72CF-46F7-B5AC-C11F3647E610}" type="datetime1">
              <a:rPr lang="en-US" smtClean="0">
                <a:cs typeface="Arial" pitchFamily="34" charset="0"/>
              </a:rPr>
              <a:pPr fontAlgn="base">
                <a:spcBef>
                  <a:spcPct val="0"/>
                </a:spcBef>
                <a:spcAft>
                  <a:spcPct val="0"/>
                </a:spcAft>
                <a:defRPr/>
              </a:pPr>
              <a:t>6/10/2013</a:t>
            </a:fld>
            <a:endParaRPr lang="en-GB" dirty="0">
              <a:cs typeface="Arial" pitchFamily="34" charset="0"/>
            </a:endParaRPr>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pPr fontAlgn="base">
              <a:spcBef>
                <a:spcPct val="0"/>
              </a:spcBef>
              <a:spcAft>
                <a:spcPct val="0"/>
              </a:spcAft>
              <a:defRPr/>
            </a:pPr>
            <a:endParaRPr lang="en-GB" dirty="0">
              <a:cs typeface="Arial" pitchFamily="34" charset="0"/>
            </a:endParaRPr>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pPr fontAlgn="base">
              <a:spcBef>
                <a:spcPct val="0"/>
              </a:spcBef>
              <a:spcAft>
                <a:spcPct val="0"/>
              </a:spcAft>
              <a:defRPr/>
            </a:pPr>
            <a:fld id="{82DFFE21-E3CC-4258-AAE6-AAFD4E5A6807}" type="slidenum">
              <a:rPr lang="en-GB" smtClean="0">
                <a:solidFill>
                  <a:prstClr val="white"/>
                </a:solidFill>
                <a:cs typeface="Arial" pitchFamily="34" charset="0"/>
              </a:rPr>
              <a:pPr fontAlgn="base">
                <a:spcBef>
                  <a:spcPct val="0"/>
                </a:spcBef>
                <a:spcAft>
                  <a:spcPct val="0"/>
                </a:spcAft>
                <a:defRPr/>
              </a:pPr>
              <a:t>‹#›</a:t>
            </a:fld>
            <a:endParaRPr lang="en-GB" dirty="0">
              <a:solidFill>
                <a:prstClr val="white"/>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8.xml"/><Relationship Id="rId5" Type="http://schemas.openxmlformats.org/officeDocument/2006/relationships/tags" Target="../tags/tag5.xml"/><Relationship Id="rId10" Type="http://schemas.openxmlformats.org/officeDocument/2006/relationships/image" Target="../media/image16.png"/><Relationship Id="rId4" Type="http://schemas.openxmlformats.org/officeDocument/2006/relationships/tags" Target="../tags/tag4.xml"/><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a:spLocks noChangeArrowheads="1"/>
          </p:cNvSpPr>
          <p:nvPr>
            <p:custDataLst>
              <p:tags r:id="rId2"/>
            </p:custDataLst>
          </p:nvPr>
        </p:nvSpPr>
        <p:spPr bwMode="auto">
          <a:xfrm>
            <a:off x="0" y="2276475"/>
            <a:ext cx="9144000" cy="4581525"/>
          </a:xfrm>
          <a:prstGeom prst="rect">
            <a:avLst/>
          </a:prstGeom>
          <a:solidFill>
            <a:srgbClr val="D2DAE8"/>
          </a:solidFill>
          <a:ln w="9525">
            <a:noFill/>
            <a:miter lim="800000"/>
            <a:headEnd/>
            <a:tailEnd/>
          </a:ln>
        </p:spPr>
        <p:txBody>
          <a:bodyPr wrap="none" anchor="ctr"/>
          <a:lstStyle/>
          <a:p>
            <a:pPr fontAlgn="base">
              <a:spcBef>
                <a:spcPct val="0"/>
              </a:spcBef>
              <a:spcAft>
                <a:spcPct val="0"/>
              </a:spcAft>
            </a:pPr>
            <a:endParaRPr lang="en-US" sz="1400">
              <a:solidFill>
                <a:srgbClr val="000000"/>
              </a:solidFill>
              <a:cs typeface="Arial" pitchFamily="34" charset="0"/>
            </a:endParaRPr>
          </a:p>
        </p:txBody>
      </p:sp>
      <p:sp>
        <p:nvSpPr>
          <p:cNvPr id="16387" name="Rectangle 12"/>
          <p:cNvSpPr>
            <a:spLocks noChangeArrowheads="1"/>
          </p:cNvSpPr>
          <p:nvPr>
            <p:custDataLst>
              <p:tags r:id="rId3"/>
            </p:custDataLst>
          </p:nvPr>
        </p:nvSpPr>
        <p:spPr bwMode="auto">
          <a:xfrm>
            <a:off x="0" y="2270125"/>
            <a:ext cx="9144000" cy="1076325"/>
          </a:xfrm>
          <a:prstGeom prst="rect">
            <a:avLst/>
          </a:prstGeom>
          <a:solidFill>
            <a:srgbClr val="6A83B2"/>
          </a:solidFill>
          <a:ln w="9525">
            <a:noFill/>
            <a:miter lim="800000"/>
            <a:headEnd/>
            <a:tailEnd/>
          </a:ln>
        </p:spPr>
        <p:txBody>
          <a:bodyPr wrap="none" anchor="ctr"/>
          <a:lstStyle/>
          <a:p>
            <a:pPr fontAlgn="base">
              <a:spcBef>
                <a:spcPct val="0"/>
              </a:spcBef>
              <a:spcAft>
                <a:spcPct val="0"/>
              </a:spcAft>
            </a:pPr>
            <a:endParaRPr lang="en-US" sz="1400">
              <a:solidFill>
                <a:srgbClr val="000000"/>
              </a:solidFill>
              <a:cs typeface="Arial" pitchFamily="34" charset="0"/>
            </a:endParaRPr>
          </a:p>
        </p:txBody>
      </p:sp>
      <p:sp>
        <p:nvSpPr>
          <p:cNvPr id="16388" name="ppPlaceholderCenterTitle"/>
          <p:cNvSpPr>
            <a:spLocks noGrp="1" noChangeArrowheads="1"/>
          </p:cNvSpPr>
          <p:nvPr>
            <p:ph type="ctrTitle"/>
            <p:custDataLst>
              <p:tags r:id="rId4"/>
            </p:custDataLst>
          </p:nvPr>
        </p:nvSpPr>
        <p:spPr>
          <a:xfrm>
            <a:off x="323528" y="2335213"/>
            <a:ext cx="8820472" cy="949771"/>
          </a:xfrm>
        </p:spPr>
        <p:txBody>
          <a:bodyPr>
            <a:noAutofit/>
          </a:bodyPr>
          <a:lstStyle/>
          <a:p>
            <a:pPr algn="l" eaLnBrk="1" hangingPunct="1"/>
            <a:r>
              <a:rPr lang="en-GB" sz="2800" b="1" dirty="0" smtClean="0">
                <a:solidFill>
                  <a:schemeClr val="bg1"/>
                </a:solidFill>
              </a:rPr>
              <a:t>How the OECD is thinking about Green Growth</a:t>
            </a:r>
            <a:br>
              <a:rPr lang="en-GB" sz="2800" b="1" dirty="0" smtClean="0">
                <a:solidFill>
                  <a:schemeClr val="bg1"/>
                </a:solidFill>
              </a:rPr>
            </a:br>
            <a:r>
              <a:rPr lang="en-GB" sz="2800" b="1" dirty="0" smtClean="0">
                <a:solidFill>
                  <a:schemeClr val="bg1"/>
                </a:solidFill>
              </a:rPr>
              <a:t>Prague, 16</a:t>
            </a:r>
            <a:r>
              <a:rPr lang="en-GB" sz="2800" b="1" baseline="30000" dirty="0" smtClean="0">
                <a:solidFill>
                  <a:schemeClr val="bg1"/>
                </a:solidFill>
              </a:rPr>
              <a:t>th</a:t>
            </a:r>
            <a:r>
              <a:rPr lang="en-GB" sz="2800" b="1" dirty="0" smtClean="0">
                <a:solidFill>
                  <a:schemeClr val="bg1"/>
                </a:solidFill>
              </a:rPr>
              <a:t> May 2013</a:t>
            </a:r>
            <a:endParaRPr lang="en-US" sz="2800" b="1" dirty="0" smtClean="0">
              <a:solidFill>
                <a:schemeClr val="bg1"/>
              </a:solidFill>
            </a:endParaRPr>
          </a:p>
        </p:txBody>
      </p:sp>
      <p:pic>
        <p:nvPicPr>
          <p:cNvPr id="16389" name="Picture 9" descr="Untitled-1.jpg"/>
          <p:cNvPicPr>
            <a:picLocks noChangeAspect="1"/>
          </p:cNvPicPr>
          <p:nvPr/>
        </p:nvPicPr>
        <p:blipFill>
          <a:blip r:embed="rId8" cstate="print"/>
          <a:srcRect b="13338"/>
          <a:stretch>
            <a:fillRect/>
          </a:stretch>
        </p:blipFill>
        <p:spPr bwMode="auto">
          <a:xfrm>
            <a:off x="0" y="0"/>
            <a:ext cx="3482975" cy="2262188"/>
          </a:xfrm>
          <a:prstGeom prst="rect">
            <a:avLst/>
          </a:prstGeom>
          <a:noFill/>
          <a:ln w="9525">
            <a:noFill/>
            <a:miter lim="800000"/>
            <a:headEnd/>
            <a:tailEnd/>
          </a:ln>
        </p:spPr>
      </p:pic>
      <p:sp>
        <p:nvSpPr>
          <p:cNvPr id="6" name="ppPlaceholderCenterTitle"/>
          <p:cNvSpPr txBox="1">
            <a:spLocks noChangeArrowheads="1"/>
          </p:cNvSpPr>
          <p:nvPr>
            <p:custDataLst>
              <p:tags r:id="rId5"/>
            </p:custDataLst>
          </p:nvPr>
        </p:nvSpPr>
        <p:spPr bwMode="auto">
          <a:xfrm>
            <a:off x="381000" y="3521075"/>
            <a:ext cx="8369300" cy="1087438"/>
          </a:xfrm>
          <a:prstGeom prst="rect">
            <a:avLst/>
          </a:prstGeom>
          <a:noFill/>
          <a:ln w="9525">
            <a:noFill/>
            <a:miter lim="800000"/>
            <a:headEnd/>
            <a:tailEnd/>
          </a:ln>
        </p:spPr>
        <p:txBody>
          <a:bodyPr lIns="0" tIns="0" rIns="0" bIns="0"/>
          <a:lstStyle/>
          <a:p>
            <a:pPr fontAlgn="base">
              <a:spcBef>
                <a:spcPct val="0"/>
              </a:spcBef>
              <a:spcAft>
                <a:spcPct val="0"/>
              </a:spcAft>
              <a:defRPr/>
            </a:pPr>
            <a:r>
              <a:rPr lang="en-GB" sz="2400" kern="0" dirty="0">
                <a:solidFill>
                  <a:srgbClr val="FFFFFF"/>
                </a:solidFill>
                <a:latin typeface="Arial Black"/>
                <a:cs typeface="Arial" pitchFamily="34" charset="0"/>
              </a:rPr>
              <a:t/>
            </a:r>
            <a:br>
              <a:rPr lang="en-GB" sz="2400" kern="0" dirty="0">
                <a:solidFill>
                  <a:srgbClr val="FFFFFF"/>
                </a:solidFill>
                <a:latin typeface="Arial Black"/>
                <a:cs typeface="Arial" pitchFamily="34" charset="0"/>
              </a:rPr>
            </a:br>
            <a:r>
              <a:rPr lang="en-GB" sz="2000" kern="0" dirty="0">
                <a:solidFill>
                  <a:srgbClr val="002060"/>
                </a:solidFill>
                <a:latin typeface="Arial Black"/>
                <a:cs typeface="Arial" pitchFamily="34" charset="0"/>
              </a:rPr>
              <a:t>Simon Upton</a:t>
            </a:r>
          </a:p>
          <a:p>
            <a:pPr fontAlgn="base">
              <a:spcBef>
                <a:spcPct val="0"/>
              </a:spcBef>
              <a:spcAft>
                <a:spcPct val="0"/>
              </a:spcAft>
              <a:defRPr/>
            </a:pPr>
            <a:endParaRPr lang="en-GB" sz="2400" i="1" kern="0" dirty="0">
              <a:solidFill>
                <a:srgbClr val="002060"/>
              </a:solidFill>
              <a:latin typeface="Arial Black"/>
              <a:cs typeface="Arial" pitchFamily="34" charset="0"/>
            </a:endParaRPr>
          </a:p>
          <a:p>
            <a:pPr fontAlgn="base">
              <a:spcBef>
                <a:spcPct val="0"/>
              </a:spcBef>
              <a:spcAft>
                <a:spcPct val="0"/>
              </a:spcAft>
              <a:defRPr/>
            </a:pPr>
            <a:r>
              <a:rPr lang="en-GB" sz="2000" i="1" kern="0" dirty="0">
                <a:solidFill>
                  <a:srgbClr val="002060"/>
                </a:solidFill>
                <a:latin typeface="Arial Black"/>
                <a:cs typeface="Arial" pitchFamily="34" charset="0"/>
              </a:rPr>
              <a:t>Director</a:t>
            </a:r>
            <a:br>
              <a:rPr lang="en-GB" sz="2000" i="1" kern="0" dirty="0">
                <a:solidFill>
                  <a:srgbClr val="002060"/>
                </a:solidFill>
                <a:latin typeface="Arial Black"/>
                <a:cs typeface="Arial" pitchFamily="34" charset="0"/>
              </a:rPr>
            </a:br>
            <a:r>
              <a:rPr lang="en-GB" sz="2000" i="1" kern="0" dirty="0">
                <a:solidFill>
                  <a:srgbClr val="002060"/>
                </a:solidFill>
                <a:latin typeface="Arial Black"/>
                <a:cs typeface="Arial" pitchFamily="34" charset="0"/>
              </a:rPr>
              <a:t>OECD Environment Directorate</a:t>
            </a:r>
            <a:endParaRPr lang="en-US" sz="2000" i="1" kern="0" dirty="0">
              <a:solidFill>
                <a:srgbClr val="002060"/>
              </a:solidFill>
              <a:latin typeface="Arial Black"/>
              <a:ea typeface="MS PGothic" pitchFamily="34" charset="-128"/>
              <a:cs typeface="Arial" pitchFamily="34" charset="0"/>
            </a:endParaRPr>
          </a:p>
        </p:txBody>
      </p:sp>
      <p:pic>
        <p:nvPicPr>
          <p:cNvPr id="16391" name="Content Placeholder 6" descr="greengrowth_1000x60_EN.jpg"/>
          <p:cNvPicPr>
            <a:picLocks noChangeAspect="1"/>
          </p:cNvPicPr>
          <p:nvPr/>
        </p:nvPicPr>
        <p:blipFill>
          <a:blip r:embed="rId9" cstate="print"/>
          <a:srcRect/>
          <a:stretch>
            <a:fillRect/>
          </a:stretch>
        </p:blipFill>
        <p:spPr bwMode="auto">
          <a:xfrm>
            <a:off x="0" y="6335713"/>
            <a:ext cx="9144000" cy="549275"/>
          </a:xfrm>
          <a:prstGeom prst="rect">
            <a:avLst/>
          </a:prstGeom>
          <a:noFill/>
          <a:ln w="9525">
            <a:noFill/>
            <a:miter lim="800000"/>
            <a:headEnd/>
            <a:tailEnd/>
          </a:ln>
        </p:spPr>
      </p:pic>
      <p:sp>
        <p:nvSpPr>
          <p:cNvPr id="16392" name="Footer Placeholder 4"/>
          <p:cNvSpPr txBox="1">
            <a:spLocks/>
          </p:cNvSpPr>
          <p:nvPr/>
        </p:nvSpPr>
        <p:spPr bwMode="auto">
          <a:xfrm>
            <a:off x="3405188" y="6308725"/>
            <a:ext cx="2895600" cy="365125"/>
          </a:xfrm>
          <a:prstGeom prst="rect">
            <a:avLst/>
          </a:prstGeom>
          <a:noFill/>
          <a:ln w="9525">
            <a:noFill/>
            <a:miter lim="800000"/>
            <a:headEnd/>
            <a:tailEnd/>
          </a:ln>
        </p:spPr>
        <p:txBody>
          <a:bodyPr/>
          <a:lstStyle/>
          <a:p>
            <a:pPr fontAlgn="base">
              <a:spcBef>
                <a:spcPct val="0"/>
              </a:spcBef>
              <a:spcAft>
                <a:spcPct val="0"/>
              </a:spcAft>
            </a:pPr>
            <a:r>
              <a:rPr lang="en-GB">
                <a:solidFill>
                  <a:srgbClr val="FFFFFF"/>
                </a:solidFill>
                <a:cs typeface="Arial" pitchFamily="34" charset="0"/>
              </a:rPr>
              <a:t>For more information, see www.oecd.org/greengrowth</a:t>
            </a:r>
          </a:p>
        </p:txBody>
      </p:sp>
      <p:pic>
        <p:nvPicPr>
          <p:cNvPr id="9" name="Picture 6" descr="C:\Documents and Settings\Michalak_K\Desktop\47498691Shaded-planks-3.gif"/>
          <p:cNvPicPr>
            <a:picLocks noChangeAspect="1" noChangeArrowheads="1"/>
          </p:cNvPicPr>
          <p:nvPr/>
        </p:nvPicPr>
        <p:blipFill>
          <a:blip r:embed="rId10" cstate="print"/>
          <a:srcRect/>
          <a:stretch>
            <a:fillRect/>
          </a:stretch>
        </p:blipFill>
        <p:spPr bwMode="auto">
          <a:xfrm>
            <a:off x="6516216" y="188640"/>
            <a:ext cx="2320925" cy="18796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solidFill>
                  <a:srgbClr val="000000"/>
                </a:solidFill>
                <a:latin typeface="Arial" pitchFamily="34" charset="0"/>
                <a:cs typeface="Arial" pitchFamily="34" charset="0"/>
              </a:rPr>
              <a:t>Share of CO</a:t>
            </a:r>
            <a:r>
              <a:rPr lang="en-GB" sz="2400" baseline="-25000" dirty="0">
                <a:solidFill>
                  <a:srgbClr val="000000"/>
                </a:solidFill>
                <a:latin typeface="Arial" pitchFamily="34" charset="0"/>
                <a:cs typeface="Arial" pitchFamily="34" charset="0"/>
              </a:rPr>
              <a:t>2</a:t>
            </a:r>
            <a:r>
              <a:rPr lang="en-GB" sz="2400" dirty="0">
                <a:solidFill>
                  <a:srgbClr val="000000"/>
                </a:solidFill>
                <a:latin typeface="Arial" pitchFamily="34" charset="0"/>
                <a:cs typeface="Arial" pitchFamily="34" charset="0"/>
              </a:rPr>
              <a:t> emissions from energy taxed and implicit rates</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124913156"/>
              </p:ext>
            </p:extLst>
          </p:nvPr>
        </p:nvGraphicFramePr>
        <p:xfrm>
          <a:off x="168597" y="1412776"/>
          <a:ext cx="8806805"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588224" y="6021288"/>
            <a:ext cx="2145139" cy="307777"/>
          </a:xfrm>
          <a:prstGeom prst="rect">
            <a:avLst/>
          </a:prstGeom>
        </p:spPr>
        <p:txBody>
          <a:bodyPr wrap="none">
            <a:spAutoFit/>
          </a:bodyPr>
          <a:lstStyle/>
          <a:p>
            <a:r>
              <a:rPr lang="en-GB" sz="1400" dirty="0">
                <a:solidFill>
                  <a:srgbClr val="727272"/>
                </a:solidFill>
                <a:latin typeface="Arial Narrow" pitchFamily="34" charset="0"/>
                <a:cs typeface="Arial" pitchFamily="34" charset="0"/>
              </a:rPr>
              <a:t>Share of carbon emissions, %</a:t>
            </a:r>
          </a:p>
        </p:txBody>
      </p:sp>
      <p:sp>
        <p:nvSpPr>
          <p:cNvPr id="7" name="TextBox 6"/>
          <p:cNvSpPr txBox="1"/>
          <p:nvPr/>
        </p:nvSpPr>
        <p:spPr>
          <a:xfrm>
            <a:off x="-9013" y="6368086"/>
            <a:ext cx="6984776" cy="369332"/>
          </a:xfrm>
          <a:prstGeom prst="rect">
            <a:avLst/>
          </a:prstGeom>
          <a:noFill/>
        </p:spPr>
        <p:txBody>
          <a:bodyPr wrap="square" rtlCol="0">
            <a:spAutoFit/>
          </a:bodyPr>
          <a:lstStyle/>
          <a:p>
            <a:r>
              <a:rPr lang="en-US" dirty="0">
                <a:solidFill>
                  <a:srgbClr val="E6E6E6">
                    <a:lumMod val="10000"/>
                  </a:srgbClr>
                </a:solidFill>
                <a:latin typeface="Arial"/>
              </a:rPr>
              <a:t>Source: </a:t>
            </a:r>
            <a:r>
              <a:rPr lang="en-US" dirty="0" smtClean="0">
                <a:solidFill>
                  <a:srgbClr val="E6E6E6">
                    <a:lumMod val="10000"/>
                  </a:srgbClr>
                </a:solidFill>
                <a:latin typeface="Arial"/>
              </a:rPr>
              <a:t>OECD (2013) Taxing </a:t>
            </a:r>
            <a:r>
              <a:rPr lang="en-US" dirty="0">
                <a:solidFill>
                  <a:srgbClr val="E6E6E6">
                    <a:lumMod val="10000"/>
                  </a:srgbClr>
                </a:solidFill>
                <a:latin typeface="Arial"/>
              </a:rPr>
              <a:t>Energy </a:t>
            </a:r>
            <a:r>
              <a:rPr lang="en-US" dirty="0" smtClean="0">
                <a:solidFill>
                  <a:srgbClr val="E6E6E6">
                    <a:lumMod val="10000"/>
                  </a:srgbClr>
                </a:solidFill>
                <a:latin typeface="Arial"/>
              </a:rPr>
              <a:t>Use - A </a:t>
            </a:r>
            <a:r>
              <a:rPr lang="en-US" dirty="0">
                <a:solidFill>
                  <a:srgbClr val="E6E6E6">
                    <a:lumMod val="10000"/>
                  </a:srgbClr>
                </a:solidFill>
                <a:latin typeface="Arial"/>
              </a:rPr>
              <a:t>Graphical Analysis</a:t>
            </a:r>
            <a:endParaRPr lang="en-GB" dirty="0">
              <a:solidFill>
                <a:srgbClr val="E6E6E6">
                  <a:lumMod val="10000"/>
                </a:srgbClr>
              </a:solidFill>
              <a:latin typeface="Arial"/>
            </a:endParaRPr>
          </a:p>
        </p:txBody>
      </p:sp>
    </p:spTree>
    <p:extLst>
      <p:ext uri="{BB962C8B-B14F-4D97-AF65-F5344CB8AC3E}">
        <p14:creationId xmlns:p14="http://schemas.microsoft.com/office/powerpoint/2010/main" val="46524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2" dur="500"/>
                                        <p:tgtEl>
                                          <p:spTgt spid="4">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down)">
                                      <p:cBhvr>
                                        <p:cTn id="17" dur="500"/>
                                        <p:tgtEl>
                                          <p:spTgt spid="4">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down)">
                                      <p:cBhvr>
                                        <p:cTn id="22" dur="500"/>
                                        <p:tgtEl>
                                          <p:spTgt spid="4">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down)">
                                      <p:cBhvr>
                                        <p:cTn id="27" dur="500"/>
                                        <p:tgtEl>
                                          <p:spTgt spid="4">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txBox="1">
            <a:spLocks noGrp="1"/>
          </p:cNvSpPr>
          <p:nvPr>
            <p:ph type="title"/>
          </p:nvPr>
        </p:nvSpPr>
        <p:spPr>
          <a:xfrm>
            <a:off x="899592" y="432049"/>
            <a:ext cx="8244408" cy="764703"/>
          </a:xfrm>
        </p:spPr>
        <p:txBody>
          <a:bodyPr/>
          <a:lstStyle/>
          <a:p>
            <a:r>
              <a:rPr lang="en-US" sz="2400" i="1" dirty="0" smtClean="0">
                <a:solidFill>
                  <a:schemeClr val="bg2">
                    <a:lumMod val="10000"/>
                  </a:schemeClr>
                </a:solidFill>
                <a:latin typeface="Arial" pitchFamily="34" charset="0"/>
                <a:cs typeface="Arial" pitchFamily="34" charset="0"/>
              </a:rPr>
              <a:t>Challenges are so big that we can’t afford expensive solutions </a:t>
            </a:r>
            <a:br>
              <a:rPr lang="en-US" sz="2400" i="1" dirty="0" smtClean="0">
                <a:solidFill>
                  <a:schemeClr val="bg2">
                    <a:lumMod val="10000"/>
                  </a:schemeClr>
                </a:solidFill>
                <a:latin typeface="Arial" pitchFamily="34" charset="0"/>
                <a:cs typeface="Arial" pitchFamily="34" charset="0"/>
              </a:rPr>
            </a:br>
            <a:endParaRPr sz="2400" i="1" dirty="0" smtClean="0">
              <a:solidFill>
                <a:schemeClr val="bg2">
                  <a:lumMod val="10000"/>
                </a:schemeClr>
              </a:solidFill>
              <a:latin typeface="Arial" pitchFamily="34" charset="0"/>
              <a:cs typeface="Arial" pitchFamily="34" charset="0"/>
            </a:endParaRPr>
          </a:p>
        </p:txBody>
      </p:sp>
      <p:pic>
        <p:nvPicPr>
          <p:cNvPr id="62467" name="Picture 4"/>
          <p:cNvPicPr>
            <a:picLocks noChangeAspect="1"/>
          </p:cNvPicPr>
          <p:nvPr/>
        </p:nvPicPr>
        <p:blipFill>
          <a:blip r:embed="rId2" cstate="print"/>
          <a:srcRect/>
          <a:stretch>
            <a:fillRect/>
          </a:stretch>
        </p:blipFill>
        <p:spPr bwMode="auto">
          <a:xfrm>
            <a:off x="0" y="1340768"/>
            <a:ext cx="9180512" cy="554461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369888" y="1621059"/>
          <a:ext cx="8774112" cy="467020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80000" y="116632"/>
            <a:ext cx="7416000" cy="1022400"/>
          </a:xfrm>
        </p:spPr>
        <p:txBody>
          <a:bodyPr/>
          <a:lstStyle/>
          <a:p>
            <a:r>
              <a:rPr lang="en-US" sz="2400" dirty="0" smtClean="0">
                <a:solidFill>
                  <a:schemeClr val="bg2">
                    <a:lumMod val="10000"/>
                  </a:schemeClr>
                </a:solidFill>
              </a:rPr>
              <a:t>“Average effective carbon price" for the main policy instruments used in the electricity generation sector</a:t>
            </a:r>
            <a:endParaRPr lang="en-GB" sz="2400" dirty="0">
              <a:solidFill>
                <a:schemeClr val="bg2">
                  <a:lumMod val="10000"/>
                </a:schemeClr>
              </a:solidFill>
            </a:endParaRPr>
          </a:p>
        </p:txBody>
      </p:sp>
      <p:sp>
        <p:nvSpPr>
          <p:cNvPr id="5" name="Rectangle 4"/>
          <p:cNvSpPr/>
          <p:nvPr/>
        </p:nvSpPr>
        <p:spPr>
          <a:xfrm>
            <a:off x="0" y="1023526"/>
            <a:ext cx="1038945" cy="600164"/>
          </a:xfrm>
          <a:prstGeom prst="rect">
            <a:avLst/>
          </a:prstGeom>
        </p:spPr>
        <p:txBody>
          <a:bodyPr wrap="square">
            <a:spAutoFit/>
          </a:bodyPr>
          <a:lstStyle/>
          <a:p>
            <a:r>
              <a:rPr lang="en-GB" sz="1100" dirty="0">
                <a:solidFill>
                  <a:srgbClr val="000000"/>
                </a:solidFill>
              </a:rPr>
              <a:t>$USD costs per tonne of CO</a:t>
            </a:r>
            <a:r>
              <a:rPr lang="en-GB" sz="1100" baseline="-25000" dirty="0">
                <a:solidFill>
                  <a:srgbClr val="000000"/>
                </a:solidFill>
              </a:rPr>
              <a:t>2</a:t>
            </a:r>
            <a:r>
              <a:rPr lang="en-GB" sz="1100" dirty="0">
                <a:solidFill>
                  <a:srgbClr val="000000"/>
                </a:solidFill>
              </a:rPr>
              <a:t> abated</a:t>
            </a:r>
          </a:p>
        </p:txBody>
      </p:sp>
      <p:sp>
        <p:nvSpPr>
          <p:cNvPr id="6" name="TextBox 5"/>
          <p:cNvSpPr txBox="1"/>
          <p:nvPr/>
        </p:nvSpPr>
        <p:spPr>
          <a:xfrm>
            <a:off x="285750" y="6429375"/>
            <a:ext cx="4705350" cy="246221"/>
          </a:xfrm>
          <a:prstGeom prst="rect">
            <a:avLst/>
          </a:prstGeom>
          <a:noFill/>
        </p:spPr>
        <p:txBody>
          <a:bodyPr wrap="square" rtlCol="0">
            <a:spAutoFit/>
          </a:bodyPr>
          <a:lstStyle/>
          <a:p>
            <a:r>
              <a:rPr lang="en-GB" sz="1000" dirty="0">
                <a:solidFill>
                  <a:srgbClr val="000000"/>
                </a:solidFill>
              </a:rPr>
              <a:t>Source: OECD Effective Carbon Prices Analysis (forthcoming)</a:t>
            </a:r>
          </a:p>
        </p:txBody>
      </p:sp>
      <p:sp>
        <p:nvSpPr>
          <p:cNvPr id="9" name="Equal 8"/>
          <p:cNvSpPr/>
          <p:nvPr/>
        </p:nvSpPr>
        <p:spPr bwMode="auto">
          <a:xfrm rot="20129936">
            <a:off x="1500533" y="1787859"/>
            <a:ext cx="254000" cy="84666"/>
          </a:xfrm>
          <a:prstGeom prst="mathEqual">
            <a:avLst/>
          </a:prstGeom>
          <a:solidFill>
            <a:schemeClr val="tx2">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fontAlgn="base">
              <a:spcBef>
                <a:spcPct val="50000"/>
              </a:spcBef>
              <a:spcAft>
                <a:spcPct val="0"/>
              </a:spcAft>
            </a:pPr>
            <a:endParaRPr lang="en-GB" sz="1400" dirty="0">
              <a:solidFill>
                <a:srgbClr val="33CC33"/>
              </a:solidFill>
            </a:endParaRPr>
          </a:p>
        </p:txBody>
      </p:sp>
      <p:cxnSp>
        <p:nvCxnSpPr>
          <p:cNvPr id="10" name="Straight Arrow Connector 9"/>
          <p:cNvCxnSpPr/>
          <p:nvPr/>
        </p:nvCxnSpPr>
        <p:spPr bwMode="auto">
          <a:xfrm flipV="1">
            <a:off x="1619064" y="1118973"/>
            <a:ext cx="0" cy="660418"/>
          </a:xfrm>
          <a:prstGeom prst="straightConnector1">
            <a:avLst/>
          </a:prstGeom>
          <a:noFill/>
          <a:ln w="28575" cap="flat" cmpd="sng" algn="ctr">
            <a:solidFill>
              <a:srgbClr val="800000"/>
            </a:solidFill>
            <a:prstDash val="solid"/>
            <a:round/>
            <a:headEnd type="none" w="med" len="med"/>
            <a:tailEnd type="arrow"/>
          </a:ln>
          <a:effectLst/>
        </p:spPr>
      </p:cxnSp>
      <p:sp>
        <p:nvSpPr>
          <p:cNvPr id="11" name="TextBox 10"/>
          <p:cNvSpPr txBox="1"/>
          <p:nvPr/>
        </p:nvSpPr>
        <p:spPr>
          <a:xfrm>
            <a:off x="1415862" y="898844"/>
            <a:ext cx="838200" cy="261610"/>
          </a:xfrm>
          <a:prstGeom prst="rect">
            <a:avLst/>
          </a:prstGeom>
          <a:noFill/>
        </p:spPr>
        <p:txBody>
          <a:bodyPr wrap="square" rtlCol="0">
            <a:spAutoFit/>
          </a:bodyPr>
          <a:lstStyle/>
          <a:p>
            <a:r>
              <a:rPr lang="en-GB" sz="1100" dirty="0">
                <a:solidFill>
                  <a:srgbClr val="000000"/>
                </a:solidFill>
              </a:rPr>
              <a:t>775</a:t>
            </a:r>
          </a:p>
        </p:txBody>
      </p:sp>
      <p:sp>
        <p:nvSpPr>
          <p:cNvPr id="12" name="Equal 11"/>
          <p:cNvSpPr/>
          <p:nvPr/>
        </p:nvSpPr>
        <p:spPr bwMode="auto">
          <a:xfrm rot="20129936">
            <a:off x="4995900" y="1782943"/>
            <a:ext cx="254000" cy="84666"/>
          </a:xfrm>
          <a:prstGeom prst="mathEqual">
            <a:avLst/>
          </a:prstGeom>
          <a:solidFill>
            <a:schemeClr val="tx2">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fontAlgn="base">
              <a:spcBef>
                <a:spcPct val="50000"/>
              </a:spcBef>
              <a:spcAft>
                <a:spcPct val="0"/>
              </a:spcAft>
            </a:pPr>
            <a:endParaRPr lang="en-GB" sz="1400" dirty="0">
              <a:solidFill>
                <a:srgbClr val="33CC33"/>
              </a:solidFill>
            </a:endParaRPr>
          </a:p>
        </p:txBody>
      </p:sp>
      <p:cxnSp>
        <p:nvCxnSpPr>
          <p:cNvPr id="13" name="Straight Arrow Connector 12"/>
          <p:cNvCxnSpPr/>
          <p:nvPr/>
        </p:nvCxnSpPr>
        <p:spPr bwMode="auto">
          <a:xfrm flipV="1">
            <a:off x="5114431" y="983226"/>
            <a:ext cx="0" cy="791249"/>
          </a:xfrm>
          <a:prstGeom prst="straightConnector1">
            <a:avLst/>
          </a:prstGeom>
          <a:noFill/>
          <a:ln w="28575" cap="flat" cmpd="sng" algn="ctr">
            <a:solidFill>
              <a:srgbClr val="800000"/>
            </a:solidFill>
            <a:prstDash val="solid"/>
            <a:round/>
            <a:headEnd type="none" w="med" len="med"/>
            <a:tailEnd type="arrow"/>
          </a:ln>
          <a:effectLst/>
        </p:spPr>
      </p:cxnSp>
      <p:sp>
        <p:nvSpPr>
          <p:cNvPr id="14" name="TextBox 13"/>
          <p:cNvSpPr txBox="1"/>
          <p:nvPr/>
        </p:nvSpPr>
        <p:spPr>
          <a:xfrm>
            <a:off x="4911229" y="775944"/>
            <a:ext cx="838200" cy="261610"/>
          </a:xfrm>
          <a:prstGeom prst="rect">
            <a:avLst/>
          </a:prstGeom>
          <a:noFill/>
        </p:spPr>
        <p:txBody>
          <a:bodyPr wrap="square" rtlCol="0">
            <a:spAutoFit/>
          </a:bodyPr>
          <a:lstStyle/>
          <a:p>
            <a:r>
              <a:rPr lang="en-GB" sz="1100" dirty="0">
                <a:solidFill>
                  <a:srgbClr val="000000"/>
                </a:solidFill>
              </a:rPr>
              <a:t>800</a:t>
            </a:r>
          </a:p>
        </p:txBody>
      </p:sp>
      <p:sp>
        <p:nvSpPr>
          <p:cNvPr id="23" name="Isosceles Triangle 22"/>
          <p:cNvSpPr/>
          <p:nvPr/>
        </p:nvSpPr>
        <p:spPr bwMode="auto">
          <a:xfrm>
            <a:off x="1579722" y="2344676"/>
            <a:ext cx="80962" cy="100012"/>
          </a:xfrm>
          <a:prstGeom prst="triangle">
            <a:avLst/>
          </a:prstGeom>
          <a:solidFill>
            <a:srgbClr val="1199FF"/>
          </a:solidFill>
          <a:ln w="9525"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rgbClr val="000000"/>
              </a:solidFill>
            </a:endParaRPr>
          </a:p>
        </p:txBody>
      </p:sp>
      <p:sp>
        <p:nvSpPr>
          <p:cNvPr id="24" name="Isosceles Triangle 23"/>
          <p:cNvSpPr/>
          <p:nvPr/>
        </p:nvSpPr>
        <p:spPr bwMode="auto">
          <a:xfrm>
            <a:off x="2751296" y="3897154"/>
            <a:ext cx="80962" cy="100012"/>
          </a:xfrm>
          <a:prstGeom prst="triangle">
            <a:avLst/>
          </a:prstGeom>
          <a:solidFill>
            <a:srgbClr val="1199FF"/>
          </a:solidFill>
          <a:ln w="9525"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rgbClr val="000000"/>
              </a:solidFill>
            </a:endParaRPr>
          </a:p>
        </p:txBody>
      </p:sp>
      <p:sp>
        <p:nvSpPr>
          <p:cNvPr id="25" name="Isosceles Triangle 24"/>
          <p:cNvSpPr/>
          <p:nvPr/>
        </p:nvSpPr>
        <p:spPr bwMode="auto">
          <a:xfrm>
            <a:off x="3909536" y="5040154"/>
            <a:ext cx="80962" cy="100012"/>
          </a:xfrm>
          <a:prstGeom prst="triangle">
            <a:avLst/>
          </a:prstGeom>
          <a:solidFill>
            <a:srgbClr val="1199FF"/>
          </a:solidFill>
          <a:ln w="9525"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rgbClr val="000000"/>
              </a:solidFill>
            </a:endParaRPr>
          </a:p>
        </p:txBody>
      </p:sp>
      <p:sp>
        <p:nvSpPr>
          <p:cNvPr id="26" name="Isosceles Triangle 25"/>
          <p:cNvSpPr/>
          <p:nvPr/>
        </p:nvSpPr>
        <p:spPr bwMode="auto">
          <a:xfrm>
            <a:off x="5083016" y="2220754"/>
            <a:ext cx="80962" cy="100012"/>
          </a:xfrm>
          <a:prstGeom prst="triangle">
            <a:avLst/>
          </a:prstGeom>
          <a:solidFill>
            <a:srgbClr val="1199FF"/>
          </a:solidFill>
          <a:ln w="9525"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rgbClr val="000000"/>
              </a:solidFill>
            </a:endParaRPr>
          </a:p>
        </p:txBody>
      </p:sp>
      <p:sp>
        <p:nvSpPr>
          <p:cNvPr id="27" name="Isosceles Triangle 26"/>
          <p:cNvSpPr/>
          <p:nvPr/>
        </p:nvSpPr>
        <p:spPr bwMode="auto">
          <a:xfrm>
            <a:off x="6248876" y="4339114"/>
            <a:ext cx="80962" cy="100012"/>
          </a:xfrm>
          <a:prstGeom prst="triangle">
            <a:avLst/>
          </a:prstGeom>
          <a:solidFill>
            <a:srgbClr val="1199FF"/>
          </a:solidFill>
          <a:ln w="9525"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rgbClr val="000000"/>
              </a:solidFill>
            </a:endParaRPr>
          </a:p>
        </p:txBody>
      </p:sp>
      <p:sp>
        <p:nvSpPr>
          <p:cNvPr id="28" name="Isosceles Triangle 27"/>
          <p:cNvSpPr/>
          <p:nvPr/>
        </p:nvSpPr>
        <p:spPr bwMode="auto">
          <a:xfrm>
            <a:off x="7422356" y="4689634"/>
            <a:ext cx="80962" cy="100012"/>
          </a:xfrm>
          <a:prstGeom prst="triangle">
            <a:avLst/>
          </a:prstGeom>
          <a:solidFill>
            <a:srgbClr val="1199FF"/>
          </a:solidFill>
          <a:ln w="9525"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rgbClr val="000000"/>
              </a:solidFill>
            </a:endParaRPr>
          </a:p>
        </p:txBody>
      </p:sp>
      <p:sp>
        <p:nvSpPr>
          <p:cNvPr id="29" name="Isosceles Triangle 28"/>
          <p:cNvSpPr/>
          <p:nvPr/>
        </p:nvSpPr>
        <p:spPr bwMode="auto">
          <a:xfrm>
            <a:off x="8138636" y="2083594"/>
            <a:ext cx="80962" cy="100012"/>
          </a:xfrm>
          <a:prstGeom prst="triangle">
            <a:avLst/>
          </a:prstGeom>
          <a:solidFill>
            <a:srgbClr val="1199FF"/>
          </a:solidFill>
          <a:ln w="9525"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rgbClr val="000000"/>
              </a:solidFill>
            </a:endParaRPr>
          </a:p>
        </p:txBody>
      </p:sp>
      <p:sp>
        <p:nvSpPr>
          <p:cNvPr id="30" name="TextBox 29"/>
          <p:cNvSpPr txBox="1"/>
          <p:nvPr/>
        </p:nvSpPr>
        <p:spPr>
          <a:xfrm>
            <a:off x="8141970" y="2009775"/>
            <a:ext cx="1169670" cy="246221"/>
          </a:xfrm>
          <a:prstGeom prst="rect">
            <a:avLst/>
          </a:prstGeom>
          <a:noFill/>
        </p:spPr>
        <p:txBody>
          <a:bodyPr wrap="square" rtlCol="0">
            <a:spAutoFit/>
          </a:bodyPr>
          <a:lstStyle/>
          <a:p>
            <a:r>
              <a:rPr lang="en-GB" sz="1000" dirty="0">
                <a:solidFill>
                  <a:srgbClr val="000000"/>
                </a:solidFill>
              </a:rPr>
              <a:t>Simple Average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ipe(down)">
                                      <p:cBhvr>
                                        <p:cTn id="7" dur="500"/>
                                        <p:tgtEl>
                                          <p:spTgt spid="8">
                                            <p:graphicEl>
                                              <a:chart seriesIdx="-4" categoryIdx="0" bldStep="category"/>
                                            </p:graphicEl>
                                          </p:spTgt>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900" decel="100000" fill="hold"/>
                                        <p:tgtEl>
                                          <p:spTgt spid="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4" presetID="37"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900" decel="100000" fill="hold"/>
                                        <p:tgtEl>
                                          <p:spTgt spid="10"/>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900" decel="100000" fill="hold"/>
                                        <p:tgtEl>
                                          <p:spTgt spid="11"/>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ipe(down)">
                                      <p:cBhvr>
                                        <p:cTn id="32" dur="500"/>
                                        <p:tgtEl>
                                          <p:spTgt spid="8">
                                            <p:graphicEl>
                                              <a:chart seriesIdx="-4" categoryIdx="1" bldStep="category"/>
                                            </p:graphicEl>
                                          </p:spTgt>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wipe(down)">
                                      <p:cBhvr>
                                        <p:cTn id="39" dur="500"/>
                                        <p:tgtEl>
                                          <p:spTgt spid="8">
                                            <p:graphicEl>
                                              <a:chart seriesIdx="-4" categoryIdx="2" bldStep="category"/>
                                            </p:graphicEl>
                                          </p:spTgt>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8">
                                            <p:graphicEl>
                                              <a:chart seriesIdx="-4" categoryIdx="3" bldStep="category"/>
                                            </p:graphicEl>
                                          </p:spTgt>
                                        </p:tgtEl>
                                        <p:attrNameLst>
                                          <p:attrName>style.visibility</p:attrName>
                                        </p:attrNameLst>
                                      </p:cBhvr>
                                      <p:to>
                                        <p:strVal val="visible"/>
                                      </p:to>
                                    </p:set>
                                    <p:animEffect transition="in" filter="wipe(down)">
                                      <p:cBhvr>
                                        <p:cTn id="46" dur="500"/>
                                        <p:tgtEl>
                                          <p:spTgt spid="8">
                                            <p:graphicEl>
                                              <a:chart seriesIdx="-4" categoryIdx="3" bldStep="category"/>
                                            </p:graphicEl>
                                          </p:spTgt>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37"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900" decel="100000" fill="hold"/>
                                        <p:tgtEl>
                                          <p:spTgt spid="1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900" decel="100000" fill="hold"/>
                                        <p:tgtEl>
                                          <p:spTgt spid="1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900" decel="100000" fill="hold"/>
                                        <p:tgtEl>
                                          <p:spTgt spid="14"/>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8">
                                            <p:graphicEl>
                                              <a:chart seriesIdx="-4" categoryIdx="4" bldStep="category"/>
                                            </p:graphicEl>
                                          </p:spTgt>
                                        </p:tgtEl>
                                        <p:attrNameLst>
                                          <p:attrName>style.visibility</p:attrName>
                                        </p:attrNameLst>
                                      </p:cBhvr>
                                      <p:to>
                                        <p:strVal val="visible"/>
                                      </p:to>
                                    </p:set>
                                    <p:animEffect transition="in" filter="wipe(down)">
                                      <p:cBhvr>
                                        <p:cTn id="71" dur="500"/>
                                        <p:tgtEl>
                                          <p:spTgt spid="8">
                                            <p:graphicEl>
                                              <a:chart seriesIdx="-4" categoryIdx="4" bldStep="category"/>
                                            </p:graphicEl>
                                          </p:spTgt>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8">
                                            <p:graphicEl>
                                              <a:chart seriesIdx="-4" categoryIdx="5" bldStep="category"/>
                                            </p:graphicEl>
                                          </p:spTgt>
                                        </p:tgtEl>
                                        <p:attrNameLst>
                                          <p:attrName>style.visibility</p:attrName>
                                        </p:attrNameLst>
                                      </p:cBhvr>
                                      <p:to>
                                        <p:strVal val="visible"/>
                                      </p:to>
                                    </p:set>
                                    <p:animEffect transition="in" filter="wipe(down)">
                                      <p:cBhvr>
                                        <p:cTn id="78" dur="500"/>
                                        <p:tgtEl>
                                          <p:spTgt spid="8">
                                            <p:graphicEl>
                                              <a:chart seriesIdx="-4" categoryIdx="5" bldStep="category"/>
                                            </p:graphicEl>
                                          </p:spTgt>
                                        </p:tgtEl>
                                      </p:cBhvr>
                                    </p:animEffect>
                                  </p:childTnLst>
                                </p:cTn>
                              </p:par>
                              <p:par>
                                <p:cTn id="79" presetID="1"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animBg="0"/>
        </p:bldSub>
      </p:bldGraphic>
      <p:bldP spid="9" grpId="0" animBg="1"/>
      <p:bldP spid="11" grpId="0"/>
      <p:bldP spid="12" grpId="0" animBg="1"/>
      <p:bldP spid="14" grpId="0"/>
      <p:bldP spid="23" grpId="0" animBg="1"/>
      <p:bldP spid="24" grpId="0" animBg="1"/>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Content Placeholder 6"/>
          <p:cNvSpPr>
            <a:spLocks noGrp="1"/>
          </p:cNvSpPr>
          <p:nvPr>
            <p:ph idx="1"/>
          </p:nvPr>
        </p:nvSpPr>
        <p:spPr>
          <a:xfrm>
            <a:off x="539552" y="1628800"/>
            <a:ext cx="8218487" cy="4525963"/>
          </a:xfrm>
        </p:spPr>
        <p:txBody>
          <a:bodyPr>
            <a:normAutofit/>
          </a:bodyPr>
          <a:lstStyle/>
          <a:p>
            <a:pPr>
              <a:spcAft>
                <a:spcPts val="1200"/>
              </a:spcAft>
            </a:pPr>
            <a:r>
              <a:rPr lang="en-GB" sz="2000" b="1" dirty="0" smtClean="0">
                <a:solidFill>
                  <a:schemeClr val="accent2">
                    <a:lumMod val="50000"/>
                  </a:schemeClr>
                </a:solidFill>
              </a:rPr>
              <a:t>Make pollution more costly</a:t>
            </a:r>
          </a:p>
          <a:p>
            <a:pPr>
              <a:spcAft>
                <a:spcPts val="1200"/>
              </a:spcAft>
            </a:pPr>
            <a:endParaRPr lang="en-GB" sz="2000" b="1" dirty="0" smtClean="0">
              <a:solidFill>
                <a:srgbClr val="0070C0"/>
              </a:solidFill>
            </a:endParaRPr>
          </a:p>
          <a:p>
            <a:pPr>
              <a:spcAft>
                <a:spcPts val="1200"/>
              </a:spcAft>
            </a:pPr>
            <a:r>
              <a:rPr lang="en-GB" sz="2000" b="1" dirty="0" smtClean="0">
                <a:solidFill>
                  <a:srgbClr val="0070C0"/>
                </a:solidFill>
              </a:rPr>
              <a:t>Value and price the natural assets and ecosystem services</a:t>
            </a:r>
          </a:p>
        </p:txBody>
      </p:sp>
      <p:sp>
        <p:nvSpPr>
          <p:cNvPr id="47107" name="Slide Number Placeholder 4"/>
          <p:cNvSpPr>
            <a:spLocks noGrp="1"/>
          </p:cNvSpPr>
          <p:nvPr>
            <p:ph type="sldNum" sz="quarter" idx="4"/>
          </p:nvPr>
        </p:nvSpPr>
        <p:spPr>
          <a:noFill/>
        </p:spPr>
        <p:txBody>
          <a:bodyPr/>
          <a:lstStyle/>
          <a:p>
            <a:fld id="{D2D49611-7DF9-4120-801D-6AFC4482032C}" type="slidenum">
              <a:rPr lang="en-GB" smtClean="0">
                <a:solidFill>
                  <a:prstClr val="black">
                    <a:tint val="75000"/>
                  </a:prstClr>
                </a:solidFill>
              </a:rPr>
              <a:pPr/>
              <a:t>13</a:t>
            </a:fld>
            <a:endParaRPr lang="en-GB" smtClean="0">
              <a:solidFill>
                <a:prstClr val="black">
                  <a:tint val="75000"/>
                </a:prstClr>
              </a:solidFill>
            </a:endParaRPr>
          </a:p>
        </p:txBody>
      </p:sp>
      <p:sp>
        <p:nvSpPr>
          <p:cNvPr id="47108" name="Title 1"/>
          <p:cNvSpPr>
            <a:spLocks noGrp="1"/>
          </p:cNvSpPr>
          <p:nvPr>
            <p:ph type="title"/>
          </p:nvPr>
        </p:nvSpPr>
        <p:spPr>
          <a:xfrm>
            <a:off x="972616" y="260648"/>
            <a:ext cx="6695728" cy="647700"/>
          </a:xfrm>
        </p:spPr>
        <p:txBody>
          <a:bodyPr/>
          <a:lstStyle/>
          <a:p>
            <a:pPr eaLnBrk="1" hangingPunct="1"/>
            <a:r>
              <a:rPr lang="en-GB" sz="2400" dirty="0" smtClean="0">
                <a:solidFill>
                  <a:schemeClr val="bg2">
                    <a:lumMod val="10000"/>
                  </a:schemeClr>
                </a:solidFill>
              </a:rPr>
              <a:t>Environmental Outlook to 2050: What policies do we need?</a:t>
            </a:r>
          </a:p>
        </p:txBody>
      </p:sp>
    </p:spTree>
    <p:extLst>
      <p:ext uri="{BB962C8B-B14F-4D97-AF65-F5344CB8AC3E}">
        <p14:creationId xmlns:p14="http://schemas.microsoft.com/office/powerpoint/2010/main" val="1800273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animEffect transition="in" filter="fade">
                                      <p:cBhvr>
                                        <p:cTn id="7" dur="1000"/>
                                        <p:tgtEl>
                                          <p:spTgt spid="47109">
                                            <p:txEl>
                                              <p:pRg st="0" end="0"/>
                                            </p:txEl>
                                          </p:spTgt>
                                        </p:tgtEl>
                                      </p:cBhvr>
                                    </p:animEffect>
                                    <p:anim calcmode="lin" valueType="num">
                                      <p:cBhvr>
                                        <p:cTn id="8" dur="1000" fill="hold"/>
                                        <p:tgtEl>
                                          <p:spTgt spid="4710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710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7109">
                                            <p:txEl>
                                              <p:pRg st="2" end="2"/>
                                            </p:txEl>
                                          </p:spTgt>
                                        </p:tgtEl>
                                        <p:attrNameLst>
                                          <p:attrName>style.visibility</p:attrName>
                                        </p:attrNameLst>
                                      </p:cBhvr>
                                      <p:to>
                                        <p:strVal val="visible"/>
                                      </p:to>
                                    </p:set>
                                    <p:animEffect transition="in" filter="fade">
                                      <p:cBhvr>
                                        <p:cTn id="14" dur="1000"/>
                                        <p:tgtEl>
                                          <p:spTgt spid="47109">
                                            <p:txEl>
                                              <p:pRg st="2" end="2"/>
                                            </p:txEl>
                                          </p:spTgt>
                                        </p:tgtEl>
                                      </p:cBhvr>
                                    </p:animEffect>
                                    <p:anim calcmode="lin" valueType="num">
                                      <p:cBhvr>
                                        <p:cTn id="15" dur="1000" fill="hold"/>
                                        <p:tgtEl>
                                          <p:spTgt spid="4710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710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txBox="1">
            <a:spLocks noGrp="1"/>
          </p:cNvSpPr>
          <p:nvPr>
            <p:ph type="title"/>
          </p:nvPr>
        </p:nvSpPr>
        <p:spPr>
          <a:xfrm>
            <a:off x="1022920" y="0"/>
            <a:ext cx="8229600" cy="836613"/>
          </a:xfrm>
        </p:spPr>
        <p:txBody>
          <a:bodyPr/>
          <a:lstStyle/>
          <a:p>
            <a:r>
              <a:rPr lang="en-GB" sz="2400" dirty="0" smtClean="0">
                <a:solidFill>
                  <a:schemeClr val="bg2">
                    <a:lumMod val="10000"/>
                  </a:schemeClr>
                </a:solidFill>
              </a:rPr>
              <a:t>Sub-Saharan Africa –  capital depletion</a:t>
            </a:r>
            <a:endParaRPr lang="es-ES" sz="2400" dirty="0" smtClean="0">
              <a:solidFill>
                <a:schemeClr val="bg2">
                  <a:lumMod val="10000"/>
                </a:schemeClr>
              </a:solidFill>
            </a:endParaRPr>
          </a:p>
        </p:txBody>
      </p:sp>
      <p:sp>
        <p:nvSpPr>
          <p:cNvPr id="12" name="Rectangle 11"/>
          <p:cNvSpPr/>
          <p:nvPr/>
        </p:nvSpPr>
        <p:spPr>
          <a:xfrm>
            <a:off x="8753475" y="12906375"/>
            <a:ext cx="704850" cy="424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9496425" y="11944350"/>
            <a:ext cx="704850" cy="942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en-US">
              <a:solidFill>
                <a:prstClr val="white"/>
              </a:solidFill>
            </a:endParaRPr>
          </a:p>
        </p:txBody>
      </p:sp>
      <p:sp>
        <p:nvSpPr>
          <p:cNvPr id="14" name="Rectangle 13"/>
          <p:cNvSpPr/>
          <p:nvPr/>
        </p:nvSpPr>
        <p:spPr>
          <a:xfrm>
            <a:off x="10287000" y="11953875"/>
            <a:ext cx="714375" cy="25336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en-US">
              <a:solidFill>
                <a:prstClr val="white"/>
              </a:solidFill>
            </a:endParaRPr>
          </a:p>
        </p:txBody>
      </p:sp>
      <p:sp>
        <p:nvSpPr>
          <p:cNvPr id="15" name="Rectangle 14"/>
          <p:cNvSpPr/>
          <p:nvPr/>
        </p:nvSpPr>
        <p:spPr>
          <a:xfrm>
            <a:off x="11010900" y="14487525"/>
            <a:ext cx="704850" cy="666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en-US">
              <a:solidFill>
                <a:prstClr val="white"/>
              </a:solidFill>
            </a:endParaRPr>
          </a:p>
        </p:txBody>
      </p:sp>
      <p:sp>
        <p:nvSpPr>
          <p:cNvPr id="16" name="Rectangle 15"/>
          <p:cNvSpPr/>
          <p:nvPr/>
        </p:nvSpPr>
        <p:spPr>
          <a:xfrm>
            <a:off x="11725275" y="14544675"/>
            <a:ext cx="704850" cy="26003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en-US">
              <a:solidFill>
                <a:prstClr val="white"/>
              </a:solidFill>
            </a:endParaRPr>
          </a:p>
        </p:txBody>
      </p:sp>
      <p:cxnSp>
        <p:nvCxnSpPr>
          <p:cNvPr id="41" name="Straight Connector 40"/>
          <p:cNvCxnSpPr/>
          <p:nvPr/>
        </p:nvCxnSpPr>
        <p:spPr>
          <a:xfrm>
            <a:off x="755650" y="4375993"/>
            <a:ext cx="5762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547813" y="4088656"/>
            <a:ext cx="5762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268538" y="5672981"/>
            <a:ext cx="5746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276600" y="5815856"/>
            <a:ext cx="5746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8556" name="TextBox 44"/>
          <p:cNvSpPr txBox="1">
            <a:spLocks noChangeArrowheads="1"/>
          </p:cNvSpPr>
          <p:nvPr/>
        </p:nvSpPr>
        <p:spPr bwMode="auto">
          <a:xfrm>
            <a:off x="755650" y="3080593"/>
            <a:ext cx="2447925" cy="307975"/>
          </a:xfrm>
          <a:prstGeom prst="rect">
            <a:avLst/>
          </a:prstGeom>
          <a:noFill/>
          <a:ln w="9525">
            <a:noFill/>
            <a:miter lim="800000"/>
            <a:headEnd/>
            <a:tailEnd/>
          </a:ln>
        </p:spPr>
        <p:txBody>
          <a:bodyPr>
            <a:spAutoFit/>
          </a:bodyPr>
          <a:lstStyle/>
          <a:p>
            <a:pPr fontAlgn="base">
              <a:spcBef>
                <a:spcPct val="0"/>
              </a:spcBef>
              <a:spcAft>
                <a:spcPct val="0"/>
              </a:spcAft>
            </a:pPr>
            <a:r>
              <a:rPr lang="en-GB" sz="1400" b="1">
                <a:solidFill>
                  <a:srgbClr val="000000"/>
                </a:solidFill>
                <a:latin typeface="Arial" pitchFamily="34" charset="0"/>
                <a:cs typeface="Arial" pitchFamily="34" charset="0"/>
              </a:rPr>
              <a:t>Sub-Saharan Africa </a:t>
            </a:r>
            <a:endParaRPr lang="en-US" sz="1400" b="1">
              <a:solidFill>
                <a:srgbClr val="000000"/>
              </a:solidFill>
              <a:latin typeface="Arial" pitchFamily="34" charset="0"/>
              <a:cs typeface="Arial" pitchFamily="34" charset="0"/>
            </a:endParaRPr>
          </a:p>
        </p:txBody>
      </p:sp>
      <p:sp>
        <p:nvSpPr>
          <p:cNvPr id="108557" name="TextBox 49"/>
          <p:cNvSpPr txBox="1">
            <a:spLocks noChangeArrowheads="1"/>
          </p:cNvSpPr>
          <p:nvPr/>
        </p:nvSpPr>
        <p:spPr bwMode="auto">
          <a:xfrm>
            <a:off x="755650" y="4088656"/>
            <a:ext cx="1008063" cy="3079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000000"/>
                </a:solidFill>
                <a:latin typeface="Arial" pitchFamily="34" charset="0"/>
                <a:cs typeface="Arial" pitchFamily="34" charset="0"/>
              </a:rPr>
              <a:t>7.6%</a:t>
            </a:r>
            <a:endParaRPr lang="en-US" sz="1400">
              <a:solidFill>
                <a:srgbClr val="000000"/>
              </a:solidFill>
              <a:latin typeface="Arial" pitchFamily="34" charset="0"/>
              <a:cs typeface="Arial" pitchFamily="34" charset="0"/>
            </a:endParaRPr>
          </a:p>
        </p:txBody>
      </p:sp>
      <p:sp>
        <p:nvSpPr>
          <p:cNvPr id="51" name="TextBox 50"/>
          <p:cNvSpPr txBox="1">
            <a:spLocks noChangeArrowheads="1"/>
          </p:cNvSpPr>
          <p:nvPr/>
        </p:nvSpPr>
        <p:spPr bwMode="auto">
          <a:xfrm>
            <a:off x="1476375" y="3728293"/>
            <a:ext cx="1008063" cy="3079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000000"/>
                </a:solidFill>
                <a:latin typeface="Arial" pitchFamily="34" charset="0"/>
                <a:cs typeface="Arial" pitchFamily="34" charset="0"/>
              </a:rPr>
              <a:t>+3.3%</a:t>
            </a:r>
            <a:endParaRPr lang="en-US" sz="1400">
              <a:solidFill>
                <a:srgbClr val="000000"/>
              </a:solidFill>
              <a:latin typeface="Arial" pitchFamily="34" charset="0"/>
              <a:cs typeface="Arial" pitchFamily="34" charset="0"/>
            </a:endParaRPr>
          </a:p>
        </p:txBody>
      </p:sp>
      <p:cxnSp>
        <p:nvCxnSpPr>
          <p:cNvPr id="53" name="Straight Connector 52"/>
          <p:cNvCxnSpPr/>
          <p:nvPr/>
        </p:nvCxnSpPr>
        <p:spPr>
          <a:xfrm>
            <a:off x="611188" y="1567706"/>
            <a:ext cx="0" cy="460851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79388" y="5023693"/>
            <a:ext cx="4537075"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195513" y="4231531"/>
            <a:ext cx="0" cy="122555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a:spLocks noChangeArrowheads="1"/>
          </p:cNvSpPr>
          <p:nvPr/>
        </p:nvSpPr>
        <p:spPr bwMode="auto">
          <a:xfrm>
            <a:off x="2268538" y="4591893"/>
            <a:ext cx="1008062" cy="3079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FF0000"/>
                </a:solidFill>
                <a:latin typeface="Arial" pitchFamily="34" charset="0"/>
                <a:cs typeface="Arial" pitchFamily="34" charset="0"/>
              </a:rPr>
              <a:t>-16.1%</a:t>
            </a:r>
            <a:endParaRPr lang="en-US" sz="1400">
              <a:solidFill>
                <a:srgbClr val="FF0000"/>
              </a:solidFill>
              <a:latin typeface="Arial" pitchFamily="34" charset="0"/>
              <a:cs typeface="Arial" pitchFamily="34" charset="0"/>
            </a:endParaRPr>
          </a:p>
        </p:txBody>
      </p:sp>
      <p:cxnSp>
        <p:nvCxnSpPr>
          <p:cNvPr id="60" name="Straight Arrow Connector 59"/>
          <p:cNvCxnSpPr/>
          <p:nvPr/>
        </p:nvCxnSpPr>
        <p:spPr>
          <a:xfrm>
            <a:off x="3132138" y="5599956"/>
            <a:ext cx="0" cy="21590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a:spLocks noChangeArrowheads="1"/>
          </p:cNvSpPr>
          <p:nvPr/>
        </p:nvSpPr>
        <p:spPr bwMode="auto">
          <a:xfrm>
            <a:off x="2771775" y="5239593"/>
            <a:ext cx="1008063" cy="3079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FF0000"/>
                </a:solidFill>
                <a:latin typeface="Arial" pitchFamily="34" charset="0"/>
                <a:cs typeface="Arial" pitchFamily="34" charset="0"/>
              </a:rPr>
              <a:t>-1.0%</a:t>
            </a:r>
            <a:endParaRPr lang="en-US" sz="1400">
              <a:solidFill>
                <a:srgbClr val="FF0000"/>
              </a:solidFill>
              <a:latin typeface="Arial" pitchFamily="34" charset="0"/>
              <a:cs typeface="Arial" pitchFamily="34" charset="0"/>
            </a:endParaRPr>
          </a:p>
        </p:txBody>
      </p:sp>
      <p:sp>
        <p:nvSpPr>
          <p:cNvPr id="108565" name="TextBox 63"/>
          <p:cNvSpPr txBox="1">
            <a:spLocks noChangeArrowheads="1"/>
          </p:cNvSpPr>
          <p:nvPr/>
        </p:nvSpPr>
        <p:spPr bwMode="auto">
          <a:xfrm>
            <a:off x="684213" y="3583831"/>
            <a:ext cx="1008062" cy="5238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000000"/>
                </a:solidFill>
                <a:latin typeface="Arial" pitchFamily="34" charset="0"/>
                <a:cs typeface="Arial" pitchFamily="34" charset="0"/>
              </a:rPr>
              <a:t>Net saving</a:t>
            </a:r>
            <a:endParaRPr lang="en-US" sz="1400">
              <a:solidFill>
                <a:srgbClr val="000000"/>
              </a:solidFill>
              <a:latin typeface="Arial" pitchFamily="34" charset="0"/>
              <a:cs typeface="Arial" pitchFamily="34" charset="0"/>
            </a:endParaRPr>
          </a:p>
        </p:txBody>
      </p:sp>
      <p:sp>
        <p:nvSpPr>
          <p:cNvPr id="65" name="TextBox 64"/>
          <p:cNvSpPr txBox="1">
            <a:spLocks noChangeArrowheads="1"/>
          </p:cNvSpPr>
          <p:nvPr/>
        </p:nvSpPr>
        <p:spPr bwMode="auto">
          <a:xfrm>
            <a:off x="1476375" y="3439368"/>
            <a:ext cx="1008063" cy="3079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000000"/>
                </a:solidFill>
                <a:latin typeface="Arial" pitchFamily="34" charset="0"/>
                <a:cs typeface="Arial" pitchFamily="34" charset="0"/>
              </a:rPr>
              <a:t>Education</a:t>
            </a:r>
            <a:endParaRPr lang="en-US" sz="1400">
              <a:solidFill>
                <a:srgbClr val="000000"/>
              </a:solidFill>
              <a:latin typeface="Arial" pitchFamily="34" charset="0"/>
              <a:cs typeface="Arial" pitchFamily="34" charset="0"/>
            </a:endParaRPr>
          </a:p>
        </p:txBody>
      </p:sp>
      <p:sp>
        <p:nvSpPr>
          <p:cNvPr id="66" name="TextBox 65"/>
          <p:cNvSpPr txBox="1">
            <a:spLocks noChangeArrowheads="1"/>
          </p:cNvSpPr>
          <p:nvPr/>
        </p:nvSpPr>
        <p:spPr bwMode="auto">
          <a:xfrm>
            <a:off x="2268538" y="4160093"/>
            <a:ext cx="1150937" cy="5238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000000"/>
                </a:solidFill>
                <a:latin typeface="Arial" pitchFamily="34" charset="0"/>
                <a:cs typeface="Arial" pitchFamily="34" charset="0"/>
              </a:rPr>
              <a:t>Resource depletion</a:t>
            </a:r>
            <a:endParaRPr lang="en-US" sz="1400">
              <a:solidFill>
                <a:srgbClr val="000000"/>
              </a:solidFill>
              <a:latin typeface="Arial" pitchFamily="34" charset="0"/>
              <a:cs typeface="Arial" pitchFamily="34" charset="0"/>
            </a:endParaRPr>
          </a:p>
        </p:txBody>
      </p:sp>
      <p:sp>
        <p:nvSpPr>
          <p:cNvPr id="67" name="TextBox 66"/>
          <p:cNvSpPr txBox="1">
            <a:spLocks noChangeArrowheads="1"/>
          </p:cNvSpPr>
          <p:nvPr/>
        </p:nvSpPr>
        <p:spPr bwMode="auto">
          <a:xfrm>
            <a:off x="2627313" y="5023693"/>
            <a:ext cx="1152525" cy="3079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000000"/>
                </a:solidFill>
                <a:latin typeface="Arial" pitchFamily="34" charset="0"/>
                <a:cs typeface="Arial" pitchFamily="34" charset="0"/>
              </a:rPr>
              <a:t>Pollution</a:t>
            </a:r>
            <a:endParaRPr lang="en-US" sz="1400">
              <a:solidFill>
                <a:srgbClr val="000000"/>
              </a:solidFill>
              <a:latin typeface="Arial" pitchFamily="34" charset="0"/>
              <a:cs typeface="Arial" pitchFamily="34" charset="0"/>
            </a:endParaRPr>
          </a:p>
        </p:txBody>
      </p:sp>
      <p:sp>
        <p:nvSpPr>
          <p:cNvPr id="68" name="TextBox 67"/>
          <p:cNvSpPr txBox="1">
            <a:spLocks noChangeArrowheads="1"/>
          </p:cNvSpPr>
          <p:nvPr/>
        </p:nvSpPr>
        <p:spPr bwMode="auto">
          <a:xfrm>
            <a:off x="3924300" y="5672981"/>
            <a:ext cx="1008063" cy="3079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FF0000"/>
                </a:solidFill>
                <a:latin typeface="Arial" pitchFamily="34" charset="0"/>
                <a:cs typeface="Arial" pitchFamily="34" charset="0"/>
              </a:rPr>
              <a:t>-6.2%</a:t>
            </a:r>
            <a:endParaRPr lang="en-US" sz="1400">
              <a:solidFill>
                <a:srgbClr val="FF0000"/>
              </a:solidFill>
              <a:latin typeface="Arial" pitchFamily="34" charset="0"/>
              <a:cs typeface="Arial" pitchFamily="34" charset="0"/>
            </a:endParaRPr>
          </a:p>
        </p:txBody>
      </p:sp>
      <p:sp>
        <p:nvSpPr>
          <p:cNvPr id="108570" name="TextBox 69"/>
          <p:cNvSpPr txBox="1">
            <a:spLocks noChangeArrowheads="1"/>
          </p:cNvSpPr>
          <p:nvPr/>
        </p:nvSpPr>
        <p:spPr bwMode="auto">
          <a:xfrm>
            <a:off x="684213" y="1567706"/>
            <a:ext cx="1511300" cy="3079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000000"/>
                </a:solidFill>
                <a:latin typeface="Arial" pitchFamily="34" charset="0"/>
                <a:cs typeface="Arial" pitchFamily="34" charset="0"/>
              </a:rPr>
              <a:t>% of GNI</a:t>
            </a:r>
            <a:endParaRPr lang="en-US" sz="1400">
              <a:solidFill>
                <a:srgbClr val="000000"/>
              </a:solidFill>
              <a:latin typeface="Arial" pitchFamily="34" charset="0"/>
              <a:cs typeface="Arial" pitchFamily="34" charset="0"/>
            </a:endParaRPr>
          </a:p>
        </p:txBody>
      </p:sp>
      <p:sp>
        <p:nvSpPr>
          <p:cNvPr id="85" name="TextBox 84"/>
          <p:cNvSpPr txBox="1">
            <a:spLocks noChangeArrowheads="1"/>
          </p:cNvSpPr>
          <p:nvPr/>
        </p:nvSpPr>
        <p:spPr bwMode="auto">
          <a:xfrm>
            <a:off x="3779838" y="5960318"/>
            <a:ext cx="1439862" cy="5238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000000"/>
                </a:solidFill>
                <a:latin typeface="Arial" pitchFamily="34" charset="0"/>
                <a:cs typeface="Arial" pitchFamily="34" charset="0"/>
              </a:rPr>
              <a:t>Adjusted net savings</a:t>
            </a:r>
            <a:endParaRPr lang="en-US" sz="1400">
              <a:solidFill>
                <a:srgbClr val="000000"/>
              </a:solidFill>
              <a:latin typeface="Arial" pitchFamily="34" charset="0"/>
              <a:cs typeface="Arial" pitchFamily="34" charset="0"/>
            </a:endParaRPr>
          </a:p>
        </p:txBody>
      </p:sp>
      <p:graphicFrame>
        <p:nvGraphicFramePr>
          <p:cNvPr id="48" name="Chart 47"/>
          <p:cNvGraphicFramePr/>
          <p:nvPr>
            <p:extLst>
              <p:ext uri="{D42A27DB-BD31-4B8C-83A1-F6EECF244321}">
                <p14:modId xmlns:p14="http://schemas.microsoft.com/office/powerpoint/2010/main" val="2753248276"/>
              </p:ext>
            </p:extLst>
          </p:nvPr>
        </p:nvGraphicFramePr>
        <p:xfrm>
          <a:off x="3635896" y="1351905"/>
          <a:ext cx="5508104"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49" name="TextBox 48"/>
          <p:cNvSpPr txBox="1">
            <a:spLocks noChangeArrowheads="1"/>
          </p:cNvSpPr>
          <p:nvPr/>
        </p:nvSpPr>
        <p:spPr bwMode="auto">
          <a:xfrm>
            <a:off x="7092950" y="2864693"/>
            <a:ext cx="1008063" cy="522288"/>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000000"/>
                </a:solidFill>
                <a:latin typeface="Arial" pitchFamily="34" charset="0"/>
                <a:cs typeface="Arial" pitchFamily="34" charset="0"/>
              </a:rPr>
              <a:t>28% of wealth</a:t>
            </a:r>
            <a:endParaRPr lang="en-US" sz="1400">
              <a:solidFill>
                <a:srgbClr val="000000"/>
              </a:solidFill>
              <a:latin typeface="Arial" pitchFamily="34" charset="0"/>
              <a:cs typeface="Arial" pitchFamily="34" charset="0"/>
            </a:endParaRPr>
          </a:p>
        </p:txBody>
      </p:sp>
      <p:sp>
        <p:nvSpPr>
          <p:cNvPr id="108574" name="TextBox 51"/>
          <p:cNvSpPr txBox="1">
            <a:spLocks noChangeArrowheads="1"/>
          </p:cNvSpPr>
          <p:nvPr/>
        </p:nvSpPr>
        <p:spPr bwMode="auto">
          <a:xfrm>
            <a:off x="250825" y="6465143"/>
            <a:ext cx="4826000" cy="276225"/>
          </a:xfrm>
          <a:prstGeom prst="rect">
            <a:avLst/>
          </a:prstGeom>
          <a:noFill/>
          <a:ln w="9525">
            <a:noFill/>
            <a:miter lim="800000"/>
            <a:headEnd/>
            <a:tailEnd/>
          </a:ln>
        </p:spPr>
        <p:txBody>
          <a:bodyPr>
            <a:spAutoFit/>
          </a:bodyPr>
          <a:lstStyle/>
          <a:p>
            <a:pPr fontAlgn="base">
              <a:spcBef>
                <a:spcPct val="0"/>
              </a:spcBef>
              <a:spcAft>
                <a:spcPct val="0"/>
              </a:spcAft>
            </a:pPr>
            <a:r>
              <a:rPr lang="en-GB" sz="1200">
                <a:solidFill>
                  <a:srgbClr val="000000"/>
                </a:solidFill>
                <a:latin typeface="Arial" pitchFamily="34" charset="0"/>
                <a:cs typeface="Arial" pitchFamily="34" charset="0"/>
              </a:rPr>
              <a:t>Source: World Bank </a:t>
            </a:r>
            <a:r>
              <a:rPr lang="en-GB" sz="1200" i="1">
                <a:solidFill>
                  <a:srgbClr val="000000"/>
                </a:solidFill>
                <a:latin typeface="Arial" pitchFamily="34" charset="0"/>
                <a:cs typeface="Arial" pitchFamily="34" charset="0"/>
              </a:rPr>
              <a:t>Wealth of Nations</a:t>
            </a:r>
            <a:endParaRPr lang="en-US" sz="1200">
              <a:solidFill>
                <a:srgbClr val="000000"/>
              </a:solidFill>
              <a:latin typeface="Arial" pitchFamily="34" charset="0"/>
              <a:cs typeface="Arial" pitchFamily="34" charset="0"/>
            </a:endParaRPr>
          </a:p>
        </p:txBody>
      </p:sp>
      <p:sp>
        <p:nvSpPr>
          <p:cNvPr id="54" name="TextBox 53"/>
          <p:cNvSpPr txBox="1">
            <a:spLocks noChangeArrowheads="1"/>
          </p:cNvSpPr>
          <p:nvPr/>
        </p:nvSpPr>
        <p:spPr bwMode="auto">
          <a:xfrm>
            <a:off x="7092950" y="5312618"/>
            <a:ext cx="1511300" cy="461963"/>
          </a:xfrm>
          <a:prstGeom prst="rect">
            <a:avLst/>
          </a:prstGeom>
          <a:noFill/>
          <a:ln w="9525">
            <a:noFill/>
            <a:miter lim="800000"/>
            <a:headEnd/>
            <a:tailEnd/>
          </a:ln>
        </p:spPr>
        <p:txBody>
          <a:bodyPr>
            <a:spAutoFit/>
          </a:bodyPr>
          <a:lstStyle/>
          <a:p>
            <a:pPr fontAlgn="base">
              <a:spcBef>
                <a:spcPct val="0"/>
              </a:spcBef>
              <a:spcAft>
                <a:spcPct val="0"/>
              </a:spcAft>
            </a:pPr>
            <a:r>
              <a:rPr lang="en-GB" sz="1200">
                <a:solidFill>
                  <a:srgbClr val="000000"/>
                </a:solidFill>
                <a:latin typeface="Arial" pitchFamily="34" charset="0"/>
                <a:cs typeface="Arial" pitchFamily="34" charset="0"/>
              </a:rPr>
              <a:t>USD 2005, per capita </a:t>
            </a:r>
            <a:endParaRPr lang="en-US" sz="1200">
              <a:solidFill>
                <a:srgbClr val="00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ox(in)">
                                      <p:cBhvr>
                                        <p:cTn id="7" dur="500"/>
                                        <p:tgtEl>
                                          <p:spTgt spid="4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ox(in)">
                                      <p:cBhvr>
                                        <p:cTn id="10" dur="500"/>
                                        <p:tgtEl>
                                          <p:spTgt spid="5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box(in)">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box(in)">
                                      <p:cBhvr>
                                        <p:cTn id="18" dur="500"/>
                                        <p:tgtEl>
                                          <p:spTgt spid="5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box(in)">
                                      <p:cBhvr>
                                        <p:cTn id="21" dur="500"/>
                                        <p:tgtEl>
                                          <p:spTgt spid="6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box(in)">
                                      <p:cBhvr>
                                        <p:cTn id="24" dur="500"/>
                                        <p:tgtEl>
                                          <p:spTgt spid="59"/>
                                        </p:tgtEl>
                                      </p:cBhvr>
                                    </p:animEffect>
                                  </p:childTnLst>
                                </p:cTn>
                              </p:par>
                              <p:par>
                                <p:cTn id="25" presetID="4" presetClass="entr" presetSubtype="16"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ox(in)">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ox(in)">
                                      <p:cBhvr>
                                        <p:cTn id="32" dur="500"/>
                                        <p:tgtEl>
                                          <p:spTgt spid="67"/>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box(in)">
                                      <p:cBhvr>
                                        <p:cTn id="35" dur="500"/>
                                        <p:tgtEl>
                                          <p:spTgt spid="63"/>
                                        </p:tgtEl>
                                      </p:cBhvr>
                                    </p:animEffect>
                                  </p:childTnLst>
                                </p:cTn>
                              </p:par>
                              <p:par>
                                <p:cTn id="36" presetID="4" presetClass="entr" presetSubtype="16" fill="hold"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box(in)">
                                      <p:cBhvr>
                                        <p:cTn id="38" dur="500"/>
                                        <p:tgtEl>
                                          <p:spTgt spid="60"/>
                                        </p:tgtEl>
                                      </p:cBhvr>
                                    </p:animEffect>
                                  </p:childTnLst>
                                </p:cTn>
                              </p:par>
                              <p:par>
                                <p:cTn id="39" presetID="4" presetClass="entr" presetSubtype="16"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i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box(in)">
                                      <p:cBhvr>
                                        <p:cTn id="46" dur="500"/>
                                        <p:tgtEl>
                                          <p:spTgt spid="68"/>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box(in)">
                                      <p:cBhvr>
                                        <p:cTn id="49" dur="500"/>
                                        <p:tgtEl>
                                          <p:spTgt spid="85"/>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box(in)">
                                      <p:cBhvr>
                                        <p:cTn id="54" dur="500"/>
                                        <p:tgtEl>
                                          <p:spTgt spid="48"/>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box(in)">
                                      <p:cBhvr>
                                        <p:cTn id="57" dur="500"/>
                                        <p:tgtEl>
                                          <p:spTgt spid="49"/>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box(in)">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9" grpId="0"/>
      <p:bldP spid="63" grpId="0"/>
      <p:bldP spid="65" grpId="0"/>
      <p:bldP spid="66" grpId="0"/>
      <p:bldP spid="67" grpId="0"/>
      <p:bldP spid="68" grpId="0"/>
      <p:bldP spid="85" grpId="0"/>
      <p:bldP spid="49"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txBox="1">
            <a:spLocks noGrp="1"/>
          </p:cNvSpPr>
          <p:nvPr>
            <p:ph type="title"/>
          </p:nvPr>
        </p:nvSpPr>
        <p:spPr>
          <a:xfrm>
            <a:off x="878904" y="0"/>
            <a:ext cx="8229600" cy="692150"/>
          </a:xfrm>
        </p:spPr>
        <p:txBody>
          <a:bodyPr/>
          <a:lstStyle/>
          <a:p>
            <a:r>
              <a:rPr lang="en-GB" sz="2400" dirty="0" smtClean="0">
                <a:solidFill>
                  <a:schemeClr val="bg2">
                    <a:lumMod val="10000"/>
                  </a:schemeClr>
                </a:solidFill>
              </a:rPr>
              <a:t>Norway – capital substitution</a:t>
            </a:r>
            <a:endParaRPr sz="2400" dirty="0" smtClean="0">
              <a:solidFill>
                <a:schemeClr val="bg2">
                  <a:lumMod val="10000"/>
                </a:schemeClr>
              </a:solidFill>
            </a:endParaRPr>
          </a:p>
        </p:txBody>
      </p:sp>
      <p:sp>
        <p:nvSpPr>
          <p:cNvPr id="12" name="Rectangle 11"/>
          <p:cNvSpPr/>
          <p:nvPr/>
        </p:nvSpPr>
        <p:spPr>
          <a:xfrm>
            <a:off x="8753475" y="12906375"/>
            <a:ext cx="704850" cy="424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9496425" y="11944350"/>
            <a:ext cx="704850" cy="942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en-US">
              <a:solidFill>
                <a:prstClr val="white"/>
              </a:solidFill>
            </a:endParaRPr>
          </a:p>
        </p:txBody>
      </p:sp>
      <p:sp>
        <p:nvSpPr>
          <p:cNvPr id="14" name="Rectangle 13"/>
          <p:cNvSpPr/>
          <p:nvPr/>
        </p:nvSpPr>
        <p:spPr>
          <a:xfrm>
            <a:off x="10287000" y="11953875"/>
            <a:ext cx="714375" cy="25336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en-US">
              <a:solidFill>
                <a:prstClr val="white"/>
              </a:solidFill>
            </a:endParaRPr>
          </a:p>
        </p:txBody>
      </p:sp>
      <p:sp>
        <p:nvSpPr>
          <p:cNvPr id="15" name="Rectangle 14"/>
          <p:cNvSpPr/>
          <p:nvPr/>
        </p:nvSpPr>
        <p:spPr>
          <a:xfrm>
            <a:off x="11010900" y="14487525"/>
            <a:ext cx="704850" cy="666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en-US">
              <a:solidFill>
                <a:prstClr val="white"/>
              </a:solidFill>
            </a:endParaRPr>
          </a:p>
        </p:txBody>
      </p:sp>
      <p:sp>
        <p:nvSpPr>
          <p:cNvPr id="16" name="Rectangle 15"/>
          <p:cNvSpPr/>
          <p:nvPr/>
        </p:nvSpPr>
        <p:spPr>
          <a:xfrm>
            <a:off x="11725275" y="14544675"/>
            <a:ext cx="704850" cy="26003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en-US">
              <a:solidFill>
                <a:prstClr val="white"/>
              </a:solidFill>
            </a:endParaRPr>
          </a:p>
        </p:txBody>
      </p:sp>
      <p:cxnSp>
        <p:nvCxnSpPr>
          <p:cNvPr id="36" name="Straight Connector 35"/>
          <p:cNvCxnSpPr/>
          <p:nvPr/>
        </p:nvCxnSpPr>
        <p:spPr>
          <a:xfrm>
            <a:off x="900113" y="3152030"/>
            <a:ext cx="5762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92275" y="2647205"/>
            <a:ext cx="5762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411413" y="4015630"/>
            <a:ext cx="5762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92500" y="4160093"/>
            <a:ext cx="5746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11188" y="2215405"/>
            <a:ext cx="0" cy="37449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79388" y="5671393"/>
            <a:ext cx="417671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9582" name="TextBox 69"/>
          <p:cNvSpPr txBox="1">
            <a:spLocks noChangeArrowheads="1"/>
          </p:cNvSpPr>
          <p:nvPr/>
        </p:nvSpPr>
        <p:spPr bwMode="auto">
          <a:xfrm>
            <a:off x="179388" y="5960318"/>
            <a:ext cx="1512887" cy="3079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000000"/>
                </a:solidFill>
                <a:latin typeface="Arial" pitchFamily="34" charset="0"/>
                <a:cs typeface="Arial" pitchFamily="34" charset="0"/>
              </a:rPr>
              <a:t>% of GNI</a:t>
            </a:r>
            <a:endParaRPr lang="en-US" sz="1400">
              <a:solidFill>
                <a:srgbClr val="000000"/>
              </a:solidFill>
              <a:latin typeface="Arial" pitchFamily="34" charset="0"/>
              <a:cs typeface="Arial" pitchFamily="34" charset="0"/>
            </a:endParaRPr>
          </a:p>
        </p:txBody>
      </p:sp>
      <p:sp>
        <p:nvSpPr>
          <p:cNvPr id="109583" name="TextBox 70"/>
          <p:cNvSpPr txBox="1">
            <a:spLocks noChangeArrowheads="1"/>
          </p:cNvSpPr>
          <p:nvPr/>
        </p:nvSpPr>
        <p:spPr bwMode="auto">
          <a:xfrm>
            <a:off x="755650" y="2359868"/>
            <a:ext cx="1008063" cy="522287"/>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000000"/>
                </a:solidFill>
                <a:latin typeface="Arial" pitchFamily="34" charset="0"/>
                <a:cs typeface="Arial" pitchFamily="34" charset="0"/>
              </a:rPr>
              <a:t>Net saving</a:t>
            </a:r>
            <a:endParaRPr lang="en-US" sz="1400">
              <a:solidFill>
                <a:srgbClr val="000000"/>
              </a:solidFill>
              <a:latin typeface="Arial" pitchFamily="34" charset="0"/>
              <a:cs typeface="Arial" pitchFamily="34" charset="0"/>
            </a:endParaRPr>
          </a:p>
        </p:txBody>
      </p:sp>
      <p:sp>
        <p:nvSpPr>
          <p:cNvPr id="109584" name="TextBox 71"/>
          <p:cNvSpPr txBox="1">
            <a:spLocks noChangeArrowheads="1"/>
          </p:cNvSpPr>
          <p:nvPr/>
        </p:nvSpPr>
        <p:spPr bwMode="auto">
          <a:xfrm>
            <a:off x="755650" y="2791668"/>
            <a:ext cx="1008063" cy="3079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000000"/>
                </a:solidFill>
                <a:latin typeface="Arial" pitchFamily="34" charset="0"/>
                <a:cs typeface="Arial" pitchFamily="34" charset="0"/>
              </a:rPr>
              <a:t>26.2%</a:t>
            </a:r>
            <a:endParaRPr lang="en-US" sz="1400">
              <a:solidFill>
                <a:srgbClr val="000000"/>
              </a:solidFill>
              <a:latin typeface="Arial" pitchFamily="34" charset="0"/>
              <a:cs typeface="Arial" pitchFamily="34" charset="0"/>
            </a:endParaRPr>
          </a:p>
        </p:txBody>
      </p:sp>
      <p:sp>
        <p:nvSpPr>
          <p:cNvPr id="109585" name="TextBox 72"/>
          <p:cNvSpPr txBox="1">
            <a:spLocks noChangeArrowheads="1"/>
          </p:cNvSpPr>
          <p:nvPr/>
        </p:nvSpPr>
        <p:spPr bwMode="auto">
          <a:xfrm>
            <a:off x="1547813" y="2286843"/>
            <a:ext cx="1008062" cy="3079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000000"/>
                </a:solidFill>
                <a:latin typeface="Arial" pitchFamily="34" charset="0"/>
                <a:cs typeface="Arial" pitchFamily="34" charset="0"/>
              </a:rPr>
              <a:t>+6.0%</a:t>
            </a:r>
            <a:endParaRPr lang="en-US" sz="1400">
              <a:solidFill>
                <a:srgbClr val="000000"/>
              </a:solidFill>
              <a:latin typeface="Arial" pitchFamily="34" charset="0"/>
              <a:cs typeface="Arial" pitchFamily="34" charset="0"/>
            </a:endParaRPr>
          </a:p>
        </p:txBody>
      </p:sp>
      <p:sp>
        <p:nvSpPr>
          <p:cNvPr id="109586" name="TextBox 73"/>
          <p:cNvSpPr txBox="1">
            <a:spLocks noChangeArrowheads="1"/>
          </p:cNvSpPr>
          <p:nvPr/>
        </p:nvSpPr>
        <p:spPr bwMode="auto">
          <a:xfrm>
            <a:off x="1476375" y="1999505"/>
            <a:ext cx="1008063" cy="3079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000000"/>
                </a:solidFill>
                <a:latin typeface="Arial" pitchFamily="34" charset="0"/>
                <a:cs typeface="Arial" pitchFamily="34" charset="0"/>
              </a:rPr>
              <a:t>Education</a:t>
            </a:r>
            <a:endParaRPr lang="en-US" sz="1400">
              <a:solidFill>
                <a:srgbClr val="000000"/>
              </a:solidFill>
              <a:latin typeface="Arial" pitchFamily="34" charset="0"/>
              <a:cs typeface="Arial" pitchFamily="34" charset="0"/>
            </a:endParaRPr>
          </a:p>
        </p:txBody>
      </p:sp>
      <p:cxnSp>
        <p:nvCxnSpPr>
          <p:cNvPr id="75" name="Straight Arrow Connector 74"/>
          <p:cNvCxnSpPr/>
          <p:nvPr/>
        </p:nvCxnSpPr>
        <p:spPr>
          <a:xfrm>
            <a:off x="2339975" y="2720230"/>
            <a:ext cx="0" cy="1223963"/>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a:spLocks noChangeArrowheads="1"/>
          </p:cNvSpPr>
          <p:nvPr/>
        </p:nvSpPr>
        <p:spPr bwMode="auto">
          <a:xfrm>
            <a:off x="2411413" y="3152030"/>
            <a:ext cx="1008062" cy="3079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FF0000"/>
                </a:solidFill>
                <a:latin typeface="Arial" pitchFamily="34" charset="0"/>
                <a:cs typeface="Arial" pitchFamily="34" charset="0"/>
              </a:rPr>
              <a:t>-16.1%</a:t>
            </a:r>
            <a:endParaRPr lang="en-US" sz="1400">
              <a:solidFill>
                <a:srgbClr val="FF0000"/>
              </a:solidFill>
              <a:latin typeface="Arial" pitchFamily="34" charset="0"/>
              <a:cs typeface="Arial" pitchFamily="34" charset="0"/>
            </a:endParaRPr>
          </a:p>
        </p:txBody>
      </p:sp>
      <p:sp>
        <p:nvSpPr>
          <p:cNvPr id="77" name="TextBox 76"/>
          <p:cNvSpPr txBox="1">
            <a:spLocks noChangeArrowheads="1"/>
          </p:cNvSpPr>
          <p:nvPr/>
        </p:nvSpPr>
        <p:spPr bwMode="auto">
          <a:xfrm>
            <a:off x="2339975" y="2647205"/>
            <a:ext cx="1152525" cy="5238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000000"/>
                </a:solidFill>
                <a:latin typeface="Arial" pitchFamily="34" charset="0"/>
                <a:cs typeface="Arial" pitchFamily="34" charset="0"/>
              </a:rPr>
              <a:t>Resource depletion</a:t>
            </a:r>
            <a:endParaRPr lang="en-US" sz="1400">
              <a:solidFill>
                <a:srgbClr val="000000"/>
              </a:solidFill>
              <a:latin typeface="Arial" pitchFamily="34" charset="0"/>
              <a:cs typeface="Arial" pitchFamily="34" charset="0"/>
            </a:endParaRPr>
          </a:p>
        </p:txBody>
      </p:sp>
      <p:cxnSp>
        <p:nvCxnSpPr>
          <p:cNvPr id="78" name="Straight Arrow Connector 77"/>
          <p:cNvCxnSpPr/>
          <p:nvPr/>
        </p:nvCxnSpPr>
        <p:spPr>
          <a:xfrm>
            <a:off x="3492500" y="3871168"/>
            <a:ext cx="0" cy="21590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a:spLocks noChangeArrowheads="1"/>
          </p:cNvSpPr>
          <p:nvPr/>
        </p:nvSpPr>
        <p:spPr bwMode="auto">
          <a:xfrm>
            <a:off x="3203575" y="3583830"/>
            <a:ext cx="647700" cy="3079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FF0000"/>
                </a:solidFill>
                <a:latin typeface="Arial" pitchFamily="34" charset="0"/>
                <a:cs typeface="Arial" pitchFamily="34" charset="0"/>
              </a:rPr>
              <a:t>-0.1%</a:t>
            </a:r>
            <a:endParaRPr lang="en-US" sz="1400">
              <a:solidFill>
                <a:srgbClr val="FF0000"/>
              </a:solidFill>
              <a:latin typeface="Arial" pitchFamily="34" charset="0"/>
              <a:cs typeface="Arial" pitchFamily="34" charset="0"/>
            </a:endParaRPr>
          </a:p>
        </p:txBody>
      </p:sp>
      <p:sp>
        <p:nvSpPr>
          <p:cNvPr id="80" name="TextBox 79"/>
          <p:cNvSpPr txBox="1">
            <a:spLocks noChangeArrowheads="1"/>
          </p:cNvSpPr>
          <p:nvPr/>
        </p:nvSpPr>
        <p:spPr bwMode="auto">
          <a:xfrm>
            <a:off x="3059113" y="3367930"/>
            <a:ext cx="1152525" cy="3079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000000"/>
                </a:solidFill>
                <a:latin typeface="Arial" pitchFamily="34" charset="0"/>
                <a:cs typeface="Arial" pitchFamily="34" charset="0"/>
              </a:rPr>
              <a:t>Pollution</a:t>
            </a:r>
            <a:endParaRPr lang="en-US" sz="1400">
              <a:solidFill>
                <a:srgbClr val="000000"/>
              </a:solidFill>
              <a:latin typeface="Arial" pitchFamily="34" charset="0"/>
              <a:cs typeface="Arial" pitchFamily="34" charset="0"/>
            </a:endParaRPr>
          </a:p>
        </p:txBody>
      </p:sp>
      <p:sp>
        <p:nvSpPr>
          <p:cNvPr id="109593" name="TextBox 81"/>
          <p:cNvSpPr txBox="1">
            <a:spLocks noChangeArrowheads="1"/>
          </p:cNvSpPr>
          <p:nvPr/>
        </p:nvSpPr>
        <p:spPr bwMode="auto">
          <a:xfrm>
            <a:off x="3779838" y="1404516"/>
            <a:ext cx="1439862" cy="368300"/>
          </a:xfrm>
          <a:prstGeom prst="rect">
            <a:avLst/>
          </a:prstGeom>
          <a:noFill/>
          <a:ln w="9525">
            <a:noFill/>
            <a:miter lim="800000"/>
            <a:headEnd/>
            <a:tailEnd/>
          </a:ln>
        </p:spPr>
        <p:txBody>
          <a:bodyPr>
            <a:spAutoFit/>
          </a:bodyPr>
          <a:lstStyle/>
          <a:p>
            <a:pPr fontAlgn="base">
              <a:spcBef>
                <a:spcPct val="0"/>
              </a:spcBef>
              <a:spcAft>
                <a:spcPct val="0"/>
              </a:spcAft>
            </a:pPr>
            <a:r>
              <a:rPr lang="en-GB" b="1" dirty="0">
                <a:solidFill>
                  <a:srgbClr val="000000"/>
                </a:solidFill>
                <a:latin typeface="Arial" pitchFamily="34" charset="0"/>
                <a:cs typeface="Arial" pitchFamily="34" charset="0"/>
              </a:rPr>
              <a:t>Norway</a:t>
            </a:r>
            <a:endParaRPr lang="en-US" b="1" dirty="0">
              <a:solidFill>
                <a:srgbClr val="000000"/>
              </a:solidFill>
              <a:latin typeface="Arial" pitchFamily="34" charset="0"/>
              <a:cs typeface="Arial" pitchFamily="34" charset="0"/>
            </a:endParaRPr>
          </a:p>
        </p:txBody>
      </p:sp>
      <p:sp>
        <p:nvSpPr>
          <p:cNvPr id="83" name="TextBox 82"/>
          <p:cNvSpPr txBox="1">
            <a:spLocks noChangeArrowheads="1"/>
          </p:cNvSpPr>
          <p:nvPr/>
        </p:nvSpPr>
        <p:spPr bwMode="auto">
          <a:xfrm>
            <a:off x="3419475" y="4231530"/>
            <a:ext cx="1008063" cy="3079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000000"/>
                </a:solidFill>
                <a:latin typeface="Arial" pitchFamily="34" charset="0"/>
                <a:cs typeface="Arial" pitchFamily="34" charset="0"/>
              </a:rPr>
              <a:t>16.2%</a:t>
            </a:r>
            <a:endParaRPr lang="en-US" sz="1400">
              <a:solidFill>
                <a:srgbClr val="000000"/>
              </a:solidFill>
              <a:latin typeface="Arial" pitchFamily="34" charset="0"/>
              <a:cs typeface="Arial" pitchFamily="34" charset="0"/>
            </a:endParaRPr>
          </a:p>
        </p:txBody>
      </p:sp>
      <p:sp>
        <p:nvSpPr>
          <p:cNvPr id="86" name="TextBox 85"/>
          <p:cNvSpPr txBox="1">
            <a:spLocks noChangeArrowheads="1"/>
          </p:cNvSpPr>
          <p:nvPr/>
        </p:nvSpPr>
        <p:spPr bwMode="auto">
          <a:xfrm>
            <a:off x="3348038" y="4447430"/>
            <a:ext cx="1079500" cy="5238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000000"/>
                </a:solidFill>
                <a:latin typeface="Arial" pitchFamily="34" charset="0"/>
                <a:cs typeface="Arial" pitchFamily="34" charset="0"/>
              </a:rPr>
              <a:t>Adjusted net savings</a:t>
            </a:r>
            <a:endParaRPr lang="en-US" sz="1400">
              <a:solidFill>
                <a:srgbClr val="000000"/>
              </a:solidFill>
              <a:latin typeface="Arial" pitchFamily="34" charset="0"/>
              <a:cs typeface="Arial" pitchFamily="34" charset="0"/>
            </a:endParaRPr>
          </a:p>
        </p:txBody>
      </p:sp>
      <p:cxnSp>
        <p:nvCxnSpPr>
          <p:cNvPr id="111" name="Straight Connector 110"/>
          <p:cNvCxnSpPr/>
          <p:nvPr/>
        </p:nvCxnSpPr>
        <p:spPr>
          <a:xfrm>
            <a:off x="3492500" y="5168155"/>
            <a:ext cx="57467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a:spLocks noChangeArrowheads="1"/>
          </p:cNvSpPr>
          <p:nvPr/>
        </p:nvSpPr>
        <p:spPr bwMode="auto">
          <a:xfrm>
            <a:off x="1619250" y="5095130"/>
            <a:ext cx="1944688" cy="307975"/>
          </a:xfrm>
          <a:prstGeom prst="rect">
            <a:avLst/>
          </a:prstGeom>
          <a:noFill/>
          <a:ln w="9525">
            <a:noFill/>
            <a:miter lim="800000"/>
            <a:headEnd/>
            <a:tailEnd/>
          </a:ln>
        </p:spPr>
        <p:txBody>
          <a:bodyPr>
            <a:spAutoFit/>
          </a:bodyPr>
          <a:lstStyle/>
          <a:p>
            <a:pPr fontAlgn="base">
              <a:spcBef>
                <a:spcPct val="0"/>
              </a:spcBef>
              <a:spcAft>
                <a:spcPct val="0"/>
              </a:spcAft>
            </a:pPr>
            <a:r>
              <a:rPr lang="en-GB" sz="1400">
                <a:solidFill>
                  <a:srgbClr val="000000"/>
                </a:solidFill>
                <a:latin typeface="Arial" pitchFamily="34" charset="0"/>
                <a:cs typeface="Arial" pitchFamily="34" charset="0"/>
              </a:rPr>
              <a:t>OECD average, 6.8%</a:t>
            </a:r>
            <a:endParaRPr lang="en-US" sz="1400">
              <a:solidFill>
                <a:srgbClr val="000000"/>
              </a:solidFill>
              <a:latin typeface="Arial" pitchFamily="34" charset="0"/>
              <a:cs typeface="Arial" pitchFamily="34" charset="0"/>
            </a:endParaRPr>
          </a:p>
        </p:txBody>
      </p:sp>
      <p:graphicFrame>
        <p:nvGraphicFramePr>
          <p:cNvPr id="113" name="Chart 112"/>
          <p:cNvGraphicFramePr/>
          <p:nvPr>
            <p:extLst>
              <p:ext uri="{D42A27DB-BD31-4B8C-83A1-F6EECF244321}">
                <p14:modId xmlns:p14="http://schemas.microsoft.com/office/powerpoint/2010/main" val="1295359863"/>
              </p:ext>
            </p:extLst>
          </p:nvPr>
        </p:nvGraphicFramePr>
        <p:xfrm>
          <a:off x="4788024" y="1783382"/>
          <a:ext cx="4176464"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114" name="Left Brace 113"/>
          <p:cNvSpPr/>
          <p:nvPr/>
        </p:nvSpPr>
        <p:spPr>
          <a:xfrm rot="10800000">
            <a:off x="6948488" y="3079005"/>
            <a:ext cx="431800" cy="649288"/>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a:solidFill>
                <a:prstClr val="black"/>
              </a:solidFill>
            </a:endParaRPr>
          </a:p>
        </p:txBody>
      </p:sp>
      <p:sp>
        <p:nvSpPr>
          <p:cNvPr id="109600" name="TextBox 114"/>
          <p:cNvSpPr txBox="1">
            <a:spLocks noChangeArrowheads="1"/>
          </p:cNvSpPr>
          <p:nvPr/>
        </p:nvSpPr>
        <p:spPr bwMode="auto">
          <a:xfrm>
            <a:off x="107950" y="6463555"/>
            <a:ext cx="4824413" cy="277813"/>
          </a:xfrm>
          <a:prstGeom prst="rect">
            <a:avLst/>
          </a:prstGeom>
          <a:noFill/>
          <a:ln w="9525">
            <a:noFill/>
            <a:miter lim="800000"/>
            <a:headEnd/>
            <a:tailEnd/>
          </a:ln>
        </p:spPr>
        <p:txBody>
          <a:bodyPr>
            <a:spAutoFit/>
          </a:bodyPr>
          <a:lstStyle/>
          <a:p>
            <a:pPr fontAlgn="base">
              <a:spcBef>
                <a:spcPct val="0"/>
              </a:spcBef>
              <a:spcAft>
                <a:spcPct val="0"/>
              </a:spcAft>
            </a:pPr>
            <a:r>
              <a:rPr lang="en-GB" sz="1200">
                <a:solidFill>
                  <a:srgbClr val="000000"/>
                </a:solidFill>
                <a:latin typeface="Arial" pitchFamily="34" charset="0"/>
                <a:cs typeface="Arial" pitchFamily="34" charset="0"/>
              </a:rPr>
              <a:t>Source: World Bank </a:t>
            </a:r>
            <a:r>
              <a:rPr lang="en-GB" sz="1200" i="1">
                <a:solidFill>
                  <a:srgbClr val="000000"/>
                </a:solidFill>
                <a:latin typeface="Arial" pitchFamily="34" charset="0"/>
                <a:cs typeface="Arial" pitchFamily="34" charset="0"/>
              </a:rPr>
              <a:t>Wealth of Nations</a:t>
            </a:r>
            <a:endParaRPr lang="en-US" sz="1200">
              <a:solidFill>
                <a:srgbClr val="000000"/>
              </a:solidFill>
              <a:latin typeface="Arial" pitchFamily="34" charset="0"/>
              <a:cs typeface="Arial" pitchFamily="34" charset="0"/>
            </a:endParaRPr>
          </a:p>
        </p:txBody>
      </p:sp>
      <p:sp>
        <p:nvSpPr>
          <p:cNvPr id="117" name="Curved Left Arrow 116"/>
          <p:cNvSpPr/>
          <p:nvPr/>
        </p:nvSpPr>
        <p:spPr>
          <a:xfrm rot="6757469">
            <a:off x="1172369" y="3425874"/>
            <a:ext cx="950912" cy="18859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black"/>
              </a:solidFill>
            </a:endParaRPr>
          </a:p>
        </p:txBody>
      </p:sp>
      <p:sp>
        <p:nvSpPr>
          <p:cNvPr id="109602" name="TextBox 118"/>
          <p:cNvSpPr txBox="1">
            <a:spLocks noChangeArrowheads="1"/>
          </p:cNvSpPr>
          <p:nvPr/>
        </p:nvSpPr>
        <p:spPr bwMode="auto">
          <a:xfrm>
            <a:off x="6516688" y="1494680"/>
            <a:ext cx="1871662" cy="369888"/>
          </a:xfrm>
          <a:prstGeom prst="rect">
            <a:avLst/>
          </a:prstGeom>
          <a:noFill/>
          <a:ln w="9525">
            <a:noFill/>
            <a:miter lim="800000"/>
            <a:headEnd/>
            <a:tailEnd/>
          </a:ln>
        </p:spPr>
        <p:txBody>
          <a:bodyPr>
            <a:spAutoFit/>
          </a:bodyPr>
          <a:lstStyle/>
          <a:p>
            <a:pPr fontAlgn="base">
              <a:spcBef>
                <a:spcPct val="0"/>
              </a:spcBef>
              <a:spcAft>
                <a:spcPct val="0"/>
              </a:spcAft>
            </a:pPr>
            <a:r>
              <a:rPr lang="en-GB">
                <a:solidFill>
                  <a:srgbClr val="000000"/>
                </a:solidFill>
                <a:latin typeface="Arial" pitchFamily="34" charset="0"/>
                <a:cs typeface="Arial" pitchFamily="34" charset="0"/>
              </a:rPr>
              <a:t>Wealth</a:t>
            </a:r>
            <a:endParaRPr lang="en-US">
              <a:solidFill>
                <a:srgbClr val="000000"/>
              </a:solidFill>
              <a:latin typeface="Arial" pitchFamily="34" charset="0"/>
              <a:cs typeface="Arial" pitchFamily="34" charset="0"/>
            </a:endParaRPr>
          </a:p>
        </p:txBody>
      </p:sp>
      <p:sp>
        <p:nvSpPr>
          <p:cNvPr id="109603" name="TextBox 119"/>
          <p:cNvSpPr txBox="1">
            <a:spLocks noChangeArrowheads="1"/>
          </p:cNvSpPr>
          <p:nvPr/>
        </p:nvSpPr>
        <p:spPr bwMode="auto">
          <a:xfrm>
            <a:off x="1258888" y="1494680"/>
            <a:ext cx="1873250" cy="369888"/>
          </a:xfrm>
          <a:prstGeom prst="rect">
            <a:avLst/>
          </a:prstGeom>
          <a:noFill/>
          <a:ln w="9525">
            <a:noFill/>
            <a:miter lim="800000"/>
            <a:headEnd/>
            <a:tailEnd/>
          </a:ln>
        </p:spPr>
        <p:txBody>
          <a:bodyPr>
            <a:spAutoFit/>
          </a:bodyPr>
          <a:lstStyle/>
          <a:p>
            <a:pPr fontAlgn="base">
              <a:spcBef>
                <a:spcPct val="0"/>
              </a:spcBef>
              <a:spcAft>
                <a:spcPct val="0"/>
              </a:spcAft>
            </a:pPr>
            <a:r>
              <a:rPr lang="en-GB">
                <a:solidFill>
                  <a:srgbClr val="000000"/>
                </a:solidFill>
                <a:latin typeface="Arial" pitchFamily="34" charset="0"/>
                <a:cs typeface="Arial" pitchFamily="34" charset="0"/>
              </a:rPr>
              <a:t>Savings rate</a:t>
            </a:r>
            <a:endParaRPr lang="en-US">
              <a:solidFill>
                <a:srgbClr val="000000"/>
              </a:solidFill>
              <a:latin typeface="Arial" pitchFamily="34" charset="0"/>
              <a:cs typeface="Arial" pitchFamily="34" charset="0"/>
            </a:endParaRPr>
          </a:p>
        </p:txBody>
      </p:sp>
      <p:sp>
        <p:nvSpPr>
          <p:cNvPr id="121" name="TextBox 120"/>
          <p:cNvSpPr txBox="1">
            <a:spLocks noChangeArrowheads="1"/>
          </p:cNvSpPr>
          <p:nvPr/>
        </p:nvSpPr>
        <p:spPr bwMode="auto">
          <a:xfrm>
            <a:off x="5076825" y="5815855"/>
            <a:ext cx="1727200" cy="276225"/>
          </a:xfrm>
          <a:prstGeom prst="rect">
            <a:avLst/>
          </a:prstGeom>
          <a:noFill/>
          <a:ln w="9525">
            <a:noFill/>
            <a:miter lim="800000"/>
            <a:headEnd/>
            <a:tailEnd/>
          </a:ln>
        </p:spPr>
        <p:txBody>
          <a:bodyPr>
            <a:spAutoFit/>
          </a:bodyPr>
          <a:lstStyle/>
          <a:p>
            <a:pPr fontAlgn="base">
              <a:spcBef>
                <a:spcPct val="0"/>
              </a:spcBef>
              <a:spcAft>
                <a:spcPct val="0"/>
              </a:spcAft>
            </a:pPr>
            <a:r>
              <a:rPr lang="en-GB" sz="1200">
                <a:solidFill>
                  <a:srgbClr val="000000"/>
                </a:solidFill>
                <a:latin typeface="Arial" pitchFamily="34" charset="0"/>
                <a:cs typeface="Arial" pitchFamily="34" charset="0"/>
              </a:rPr>
              <a:t>USD 2005, per capita</a:t>
            </a:r>
            <a:endParaRPr lang="en-US" sz="1200">
              <a:solidFill>
                <a:srgbClr val="00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ox(i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box(in)">
                                      <p:cBhvr>
                                        <p:cTn id="12" dur="500"/>
                                        <p:tgtEl>
                                          <p:spTgt spid="75"/>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box(in)">
                                      <p:cBhvr>
                                        <p:cTn id="15" dur="500"/>
                                        <p:tgtEl>
                                          <p:spTgt spid="77"/>
                                        </p:tgtEl>
                                      </p:cBhvr>
                                    </p:animEffect>
                                  </p:childTnLst>
                                </p:cTn>
                              </p:par>
                              <p:par>
                                <p:cTn id="16" presetID="4" presetClass="entr" presetSubtype="16"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ox(in)">
                                      <p:cBhvr>
                                        <p:cTn id="18" dur="500"/>
                                        <p:tgtEl>
                                          <p:spTgt spid="32"/>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box(in)">
                                      <p:cBhvr>
                                        <p:cTn id="21" dur="500"/>
                                        <p:tgtEl>
                                          <p:spTgt spid="7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box(in)">
                                      <p:cBhvr>
                                        <p:cTn id="26" dur="500"/>
                                        <p:tgtEl>
                                          <p:spTgt spid="80"/>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box(in)">
                                      <p:cBhvr>
                                        <p:cTn id="29" dur="500"/>
                                        <p:tgtEl>
                                          <p:spTgt spid="79"/>
                                        </p:tgtEl>
                                      </p:cBhvr>
                                    </p:animEffect>
                                  </p:childTnLst>
                                </p:cTn>
                              </p:par>
                              <p:par>
                                <p:cTn id="30" presetID="4" presetClass="entr" presetSubtype="16" fill="hold" nodeType="with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box(in)">
                                      <p:cBhvr>
                                        <p:cTn id="32" dur="500"/>
                                        <p:tgtEl>
                                          <p:spTgt spid="78"/>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box(in)">
                                      <p:cBhvr>
                                        <p:cTn id="35" dur="500"/>
                                        <p:tgtEl>
                                          <p:spTgt spid="83"/>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box(in)">
                                      <p:cBhvr>
                                        <p:cTn id="38" dur="500"/>
                                        <p:tgtEl>
                                          <p:spTgt spid="86"/>
                                        </p:tgtEl>
                                      </p:cBhvr>
                                    </p:animEffect>
                                  </p:childTnLst>
                                </p:cTn>
                              </p:par>
                              <p:par>
                                <p:cTn id="39" presetID="4" presetClass="entr" presetSubtype="16"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ox(in)">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12"/>
                                        </p:tgtEl>
                                        <p:attrNameLst>
                                          <p:attrName>style.visibility</p:attrName>
                                        </p:attrNameLst>
                                      </p:cBhvr>
                                      <p:to>
                                        <p:strVal val="visible"/>
                                      </p:to>
                                    </p:set>
                                    <p:animEffect transition="in" filter="box(in)">
                                      <p:cBhvr>
                                        <p:cTn id="46" dur="500"/>
                                        <p:tgtEl>
                                          <p:spTgt spid="112"/>
                                        </p:tgtEl>
                                      </p:cBhvr>
                                    </p:animEffect>
                                  </p:childTnLst>
                                </p:cTn>
                              </p:par>
                              <p:par>
                                <p:cTn id="47" presetID="4" presetClass="entr" presetSubtype="16" fill="hold" nodeType="with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box(in)">
                                      <p:cBhvr>
                                        <p:cTn id="49" dur="500"/>
                                        <p:tgtEl>
                                          <p:spTgt spid="111"/>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box(in)">
                                      <p:cBhvr>
                                        <p:cTn id="54" dur="500"/>
                                        <p:tgtEl>
                                          <p:spTgt spid="117"/>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113"/>
                                        </p:tgtEl>
                                        <p:attrNameLst>
                                          <p:attrName>style.visibility</p:attrName>
                                        </p:attrNameLst>
                                      </p:cBhvr>
                                      <p:to>
                                        <p:strVal val="visible"/>
                                      </p:to>
                                    </p:set>
                                    <p:animEffect transition="in" filter="box(in)">
                                      <p:cBhvr>
                                        <p:cTn id="59" dur="500"/>
                                        <p:tgtEl>
                                          <p:spTgt spid="113"/>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14"/>
                                        </p:tgtEl>
                                        <p:attrNameLst>
                                          <p:attrName>style.visibility</p:attrName>
                                        </p:attrNameLst>
                                      </p:cBhvr>
                                      <p:to>
                                        <p:strVal val="visible"/>
                                      </p:to>
                                    </p:set>
                                    <p:animEffect transition="in" filter="box(in)">
                                      <p:cBhvr>
                                        <p:cTn id="62" dur="500"/>
                                        <p:tgtEl>
                                          <p:spTgt spid="114"/>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121"/>
                                        </p:tgtEl>
                                        <p:attrNameLst>
                                          <p:attrName>style.visibility</p:attrName>
                                        </p:attrNameLst>
                                      </p:cBhvr>
                                      <p:to>
                                        <p:strVal val="visible"/>
                                      </p:to>
                                    </p:set>
                                    <p:animEffect transition="in" filter="box(in)">
                                      <p:cBhvr>
                                        <p:cTn id="65"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9" grpId="0"/>
      <p:bldP spid="80" grpId="0"/>
      <p:bldP spid="83" grpId="0"/>
      <p:bldP spid="86" grpId="0"/>
      <p:bldP spid="112" grpId="0"/>
      <p:bldP spid="114" grpId="0" animBg="1"/>
      <p:bldP spid="117" grpId="0" animBg="1"/>
      <p:bldP spid="1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smtClean="0">
                <a:solidFill>
                  <a:schemeClr val="bg2">
                    <a:lumMod val="10000"/>
                  </a:schemeClr>
                </a:solidFill>
              </a:rPr>
              <a:t>The System of Environmental-Economic Accounting (SEEA) – A framework for measuring interactions between the environment and the economy</a:t>
            </a:r>
            <a:endParaRPr lang="en-GB" sz="2400" dirty="0">
              <a:solidFill>
                <a:schemeClr val="bg2">
                  <a:lumMod val="10000"/>
                </a:schemeClr>
              </a:solidFill>
            </a:endParaRPr>
          </a:p>
        </p:txBody>
      </p:sp>
      <p:pic>
        <p:nvPicPr>
          <p:cNvPr id="53250" name="Picture 2"/>
          <p:cNvPicPr>
            <a:picLocks noChangeAspect="1" noChangeArrowheads="1"/>
          </p:cNvPicPr>
          <p:nvPr/>
        </p:nvPicPr>
        <p:blipFill>
          <a:blip r:embed="rId3" cstate="print"/>
          <a:srcRect/>
          <a:stretch>
            <a:fillRect/>
          </a:stretch>
        </p:blipFill>
        <p:spPr bwMode="auto">
          <a:xfrm>
            <a:off x="2476785" y="1556792"/>
            <a:ext cx="4095749" cy="52076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a:t>
            </a:r>
            <a:r>
              <a:rPr lang="en-US" dirty="0"/>
              <a:t>level messages from UK NEA synthesis report </a:t>
            </a:r>
            <a:endParaRPr lang="en-GB"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340768"/>
            <a:ext cx="8168205"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7544" y="6525344"/>
            <a:ext cx="6912768" cy="276999"/>
          </a:xfrm>
          <a:prstGeom prst="rect">
            <a:avLst/>
          </a:prstGeom>
          <a:noFill/>
        </p:spPr>
        <p:txBody>
          <a:bodyPr wrap="square" rtlCol="0">
            <a:spAutoFit/>
          </a:bodyPr>
          <a:lstStyle/>
          <a:p>
            <a:r>
              <a:rPr lang="en-GB" sz="1200" dirty="0" smtClean="0">
                <a:solidFill>
                  <a:srgbClr val="727272"/>
                </a:solidFill>
                <a:latin typeface="Arial"/>
              </a:rPr>
              <a:t>Source: DEFRA</a:t>
            </a:r>
            <a:endParaRPr lang="en-GB" sz="1200" dirty="0">
              <a:solidFill>
                <a:srgbClr val="727272"/>
              </a:solidFill>
              <a:latin typeface="Arial"/>
            </a:endParaRPr>
          </a:p>
        </p:txBody>
      </p:sp>
    </p:spTree>
    <p:extLst>
      <p:ext uri="{BB962C8B-B14F-4D97-AF65-F5344CB8AC3E}">
        <p14:creationId xmlns:p14="http://schemas.microsoft.com/office/powerpoint/2010/main" val="2098692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Monetised</a:t>
            </a:r>
            <a:r>
              <a:rPr lang="en-US" dirty="0" smtClean="0"/>
              <a:t> impacts 2000-2060 under different scenarios – UK NEA </a:t>
            </a:r>
            <a:endParaRPr lang="en-GB" dirty="0"/>
          </a:p>
        </p:txBody>
      </p:sp>
      <p:sp>
        <p:nvSpPr>
          <p:cNvPr id="3" name="Content Placeholder 2"/>
          <p:cNvSpPr>
            <a:spLocks noGrp="1"/>
          </p:cNvSpPr>
          <p:nvPr>
            <p:ph idx="1"/>
          </p:nvPr>
        </p:nvSpPr>
        <p:spPr/>
        <p:txBody>
          <a:bodyPr/>
          <a:lstStyle/>
          <a:p>
            <a:endParaRPr lang="en-GB"/>
          </a:p>
        </p:txBody>
      </p:sp>
      <p:sp>
        <p:nvSpPr>
          <p:cNvPr id="4" name="TextBox 3"/>
          <p:cNvSpPr txBox="1"/>
          <p:nvPr/>
        </p:nvSpPr>
        <p:spPr>
          <a:xfrm>
            <a:off x="467544" y="6525344"/>
            <a:ext cx="6912768" cy="276999"/>
          </a:xfrm>
          <a:prstGeom prst="rect">
            <a:avLst/>
          </a:prstGeom>
          <a:noFill/>
        </p:spPr>
        <p:txBody>
          <a:bodyPr wrap="square" rtlCol="0">
            <a:spAutoFit/>
          </a:bodyPr>
          <a:lstStyle/>
          <a:p>
            <a:r>
              <a:rPr lang="en-GB" sz="1200" dirty="0" smtClean="0">
                <a:solidFill>
                  <a:srgbClr val="727272"/>
                </a:solidFill>
                <a:latin typeface="Arial"/>
              </a:rPr>
              <a:t>Source: DEFRA</a:t>
            </a:r>
            <a:endParaRPr lang="en-GB" sz="1200" dirty="0">
              <a:solidFill>
                <a:srgbClr val="727272"/>
              </a:solidFill>
              <a:latin typeface="Aria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3" y="1383214"/>
            <a:ext cx="9145116" cy="512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6550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Content Placeholder 6"/>
          <p:cNvSpPr>
            <a:spLocks noGrp="1"/>
          </p:cNvSpPr>
          <p:nvPr>
            <p:ph idx="1"/>
          </p:nvPr>
        </p:nvSpPr>
        <p:spPr>
          <a:xfrm>
            <a:off x="539552" y="1628800"/>
            <a:ext cx="8218487" cy="4525963"/>
          </a:xfrm>
        </p:spPr>
        <p:txBody>
          <a:bodyPr>
            <a:normAutofit/>
          </a:bodyPr>
          <a:lstStyle/>
          <a:p>
            <a:pPr>
              <a:spcAft>
                <a:spcPts val="1200"/>
              </a:spcAft>
            </a:pPr>
            <a:r>
              <a:rPr lang="en-GB" sz="2000" b="1" dirty="0" smtClean="0">
                <a:solidFill>
                  <a:schemeClr val="accent2">
                    <a:lumMod val="50000"/>
                  </a:schemeClr>
                </a:solidFill>
              </a:rPr>
              <a:t>Make pollution more costly</a:t>
            </a:r>
          </a:p>
          <a:p>
            <a:pPr>
              <a:spcAft>
                <a:spcPts val="1200"/>
              </a:spcAft>
            </a:pPr>
            <a:endParaRPr lang="en-GB" sz="2000" b="1" dirty="0" smtClean="0">
              <a:solidFill>
                <a:srgbClr val="0070C0"/>
              </a:solidFill>
            </a:endParaRPr>
          </a:p>
          <a:p>
            <a:pPr>
              <a:spcAft>
                <a:spcPts val="1200"/>
              </a:spcAft>
            </a:pPr>
            <a:r>
              <a:rPr lang="en-GB" sz="2000" b="1" dirty="0" smtClean="0">
                <a:solidFill>
                  <a:srgbClr val="0070C0"/>
                </a:solidFill>
              </a:rPr>
              <a:t>Value and price the natural assets and ecosystem services</a:t>
            </a:r>
          </a:p>
          <a:p>
            <a:pPr>
              <a:spcAft>
                <a:spcPts val="1200"/>
              </a:spcAft>
            </a:pPr>
            <a:endParaRPr lang="en-GB" sz="1800" dirty="0" smtClean="0">
              <a:solidFill>
                <a:srgbClr val="0070C0"/>
              </a:solidFill>
            </a:endParaRPr>
          </a:p>
          <a:p>
            <a:pPr>
              <a:spcAft>
                <a:spcPts val="1200"/>
              </a:spcAft>
            </a:pPr>
            <a:r>
              <a:rPr lang="en-GB" sz="2000" b="1" dirty="0" smtClean="0">
                <a:solidFill>
                  <a:srgbClr val="CC3300"/>
                </a:solidFill>
              </a:rPr>
              <a:t>Remove environmentally harmful subsidies</a:t>
            </a:r>
          </a:p>
        </p:txBody>
      </p:sp>
      <p:sp>
        <p:nvSpPr>
          <p:cNvPr id="47107" name="Slide Number Placeholder 4"/>
          <p:cNvSpPr>
            <a:spLocks noGrp="1"/>
          </p:cNvSpPr>
          <p:nvPr>
            <p:ph type="sldNum" sz="quarter" idx="4"/>
          </p:nvPr>
        </p:nvSpPr>
        <p:spPr>
          <a:noFill/>
        </p:spPr>
        <p:txBody>
          <a:bodyPr/>
          <a:lstStyle/>
          <a:p>
            <a:fld id="{D2D49611-7DF9-4120-801D-6AFC4482032C}" type="slidenum">
              <a:rPr lang="en-GB" smtClean="0">
                <a:solidFill>
                  <a:prstClr val="black">
                    <a:tint val="75000"/>
                  </a:prstClr>
                </a:solidFill>
              </a:rPr>
              <a:pPr/>
              <a:t>19</a:t>
            </a:fld>
            <a:endParaRPr lang="en-GB" smtClean="0">
              <a:solidFill>
                <a:prstClr val="black">
                  <a:tint val="75000"/>
                </a:prstClr>
              </a:solidFill>
            </a:endParaRPr>
          </a:p>
        </p:txBody>
      </p:sp>
      <p:sp>
        <p:nvSpPr>
          <p:cNvPr id="47108" name="Title 1"/>
          <p:cNvSpPr>
            <a:spLocks noGrp="1"/>
          </p:cNvSpPr>
          <p:nvPr>
            <p:ph type="title"/>
          </p:nvPr>
        </p:nvSpPr>
        <p:spPr>
          <a:xfrm>
            <a:off x="972616" y="260648"/>
            <a:ext cx="6695728" cy="647700"/>
          </a:xfrm>
        </p:spPr>
        <p:txBody>
          <a:bodyPr/>
          <a:lstStyle/>
          <a:p>
            <a:pPr eaLnBrk="1" hangingPunct="1"/>
            <a:r>
              <a:rPr lang="en-GB" sz="2400" dirty="0" smtClean="0">
                <a:solidFill>
                  <a:schemeClr val="bg2">
                    <a:lumMod val="10000"/>
                  </a:schemeClr>
                </a:solidFill>
              </a:rPr>
              <a:t>Environmental Outlook to 2050: </a:t>
            </a:r>
            <a:r>
              <a:rPr lang="en-GB" sz="2800" dirty="0" smtClean="0">
                <a:solidFill>
                  <a:schemeClr val="bg2">
                    <a:lumMod val="10000"/>
                  </a:schemeClr>
                </a:solidFill>
              </a:rPr>
              <a:t>What policies do we need?</a:t>
            </a:r>
            <a:endParaRPr lang="en-GB" sz="3600" dirty="0" smtClean="0">
              <a:solidFill>
                <a:schemeClr val="bg2">
                  <a:lumMod val="10000"/>
                </a:schemeClr>
              </a:solidFill>
            </a:endParaRPr>
          </a:p>
        </p:txBody>
      </p:sp>
    </p:spTree>
    <p:extLst>
      <p:ext uri="{BB962C8B-B14F-4D97-AF65-F5344CB8AC3E}">
        <p14:creationId xmlns:p14="http://schemas.microsoft.com/office/powerpoint/2010/main" val="2546893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animEffect transition="in" filter="fade">
                                      <p:cBhvr>
                                        <p:cTn id="7" dur="1000"/>
                                        <p:tgtEl>
                                          <p:spTgt spid="47109">
                                            <p:txEl>
                                              <p:pRg st="0" end="0"/>
                                            </p:txEl>
                                          </p:spTgt>
                                        </p:tgtEl>
                                      </p:cBhvr>
                                    </p:animEffect>
                                    <p:anim calcmode="lin" valueType="num">
                                      <p:cBhvr>
                                        <p:cTn id="8" dur="1000" fill="hold"/>
                                        <p:tgtEl>
                                          <p:spTgt spid="4710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7109">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7109">
                                            <p:txEl>
                                              <p:pRg st="2" end="2"/>
                                            </p:txEl>
                                          </p:spTgt>
                                        </p:tgtEl>
                                        <p:attrNameLst>
                                          <p:attrName>style.visibility</p:attrName>
                                        </p:attrNameLst>
                                      </p:cBhvr>
                                      <p:to>
                                        <p:strVal val="visible"/>
                                      </p:to>
                                    </p:set>
                                    <p:animEffect transition="in" filter="fade">
                                      <p:cBhvr>
                                        <p:cTn id="12" dur="1000"/>
                                        <p:tgtEl>
                                          <p:spTgt spid="47109">
                                            <p:txEl>
                                              <p:pRg st="2" end="2"/>
                                            </p:txEl>
                                          </p:spTgt>
                                        </p:tgtEl>
                                      </p:cBhvr>
                                    </p:animEffect>
                                    <p:anim calcmode="lin" valueType="num">
                                      <p:cBhvr>
                                        <p:cTn id="13" dur="1000" fill="hold"/>
                                        <p:tgtEl>
                                          <p:spTgt spid="4710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710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7109">
                                            <p:txEl>
                                              <p:pRg st="4" end="4"/>
                                            </p:txEl>
                                          </p:spTgt>
                                        </p:tgtEl>
                                        <p:attrNameLst>
                                          <p:attrName>style.visibility</p:attrName>
                                        </p:attrNameLst>
                                      </p:cBhvr>
                                      <p:to>
                                        <p:strVal val="visible"/>
                                      </p:to>
                                    </p:set>
                                    <p:animEffect transition="in" filter="fade">
                                      <p:cBhvr>
                                        <p:cTn id="19" dur="1000"/>
                                        <p:tgtEl>
                                          <p:spTgt spid="47109">
                                            <p:txEl>
                                              <p:pRg st="4" end="4"/>
                                            </p:txEl>
                                          </p:spTgt>
                                        </p:tgtEl>
                                      </p:cBhvr>
                                    </p:animEffect>
                                    <p:anim calcmode="lin" valueType="num">
                                      <p:cBhvr>
                                        <p:cTn id="20" dur="1000" fill="hold"/>
                                        <p:tgtEl>
                                          <p:spTgt spid="47109">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710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07798" y="933450"/>
          <a:ext cx="8128403" cy="4991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507798" y="933450"/>
          <a:ext cx="8128403" cy="4991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507798" y="933450"/>
          <a:ext cx="8128403" cy="4991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507798" y="933450"/>
          <a:ext cx="8128403" cy="49911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683568" y="0"/>
            <a:ext cx="7920880" cy="830997"/>
          </a:xfrm>
          <a:prstGeom prst="rect">
            <a:avLst/>
          </a:prstGeom>
          <a:noFill/>
        </p:spPr>
        <p:txBody>
          <a:bodyPr wrap="square">
            <a:spAutoFit/>
          </a:bodyPr>
          <a:lstStyle/>
          <a:p>
            <a:pPr algn="ctr">
              <a:spcBef>
                <a:spcPct val="0"/>
              </a:spcBef>
              <a:defRPr/>
            </a:pPr>
            <a:r>
              <a:rPr lang="en-US" sz="2400" b="1" dirty="0">
                <a:latin typeface="Arial" pitchFamily="34" charset="0"/>
                <a:ea typeface="+mj-ea"/>
                <a:cs typeface="Arial" pitchFamily="34" charset="0"/>
              </a:rPr>
              <a:t>Intensity of GHG emissions and GDP                        </a:t>
            </a:r>
            <a:r>
              <a:rPr lang="en-US" sz="2400" i="1" dirty="0">
                <a:latin typeface="Arial" pitchFamily="34" charset="0"/>
                <a:ea typeface="+mj-ea"/>
                <a:cs typeface="Arial" pitchFamily="34" charset="0"/>
              </a:rPr>
              <a:t>(Why just making steady progress isn’t enough…) </a:t>
            </a:r>
          </a:p>
        </p:txBody>
      </p:sp>
      <p:graphicFrame>
        <p:nvGraphicFramePr>
          <p:cNvPr id="10" name="Chart 9"/>
          <p:cNvGraphicFramePr/>
          <p:nvPr/>
        </p:nvGraphicFramePr>
        <p:xfrm>
          <a:off x="507798" y="933450"/>
          <a:ext cx="8128403" cy="4991100"/>
        </p:xfrm>
        <a:graphic>
          <a:graphicData uri="http://schemas.openxmlformats.org/drawingml/2006/chart">
            <c:chart xmlns:c="http://schemas.openxmlformats.org/drawingml/2006/chart" xmlns:r="http://schemas.openxmlformats.org/officeDocument/2006/relationships" r:id="rId6"/>
          </a:graphicData>
        </a:graphic>
      </p:graphicFrame>
      <p:sp>
        <p:nvSpPr>
          <p:cNvPr id="8" name="Footer Placeholder 3"/>
          <p:cNvSpPr>
            <a:spLocks noGrp="1"/>
          </p:cNvSpPr>
          <p:nvPr>
            <p:ph type="ftr" sz="quarter" idx="11"/>
          </p:nvPr>
        </p:nvSpPr>
        <p:spPr>
          <a:xfrm>
            <a:off x="467544" y="6553150"/>
            <a:ext cx="6796792" cy="476250"/>
          </a:xfrm>
          <a:noFill/>
        </p:spPr>
        <p:txBody>
          <a:bodyPr/>
          <a:lstStyle/>
          <a:p>
            <a:r>
              <a:rPr lang="en-GB" i="1" dirty="0" smtClean="0">
                <a:solidFill>
                  <a:srgbClr val="002060"/>
                </a:solidFill>
              </a:rPr>
              <a:t>Source</a:t>
            </a:r>
            <a:r>
              <a:rPr lang="en-GB" dirty="0" smtClean="0">
                <a:solidFill>
                  <a:srgbClr val="002060"/>
                </a:solidFill>
              </a:rPr>
              <a:t>: OECD (2012), </a:t>
            </a:r>
            <a:r>
              <a:rPr lang="en-GB" i="1" dirty="0" smtClean="0">
                <a:solidFill>
                  <a:srgbClr val="002060"/>
                </a:solidFill>
              </a:rPr>
              <a:t>OECD Environmental Outlook to 2050</a:t>
            </a:r>
            <a:r>
              <a:rPr lang="en-GB" dirty="0" smtClean="0">
                <a:solidFill>
                  <a:srgbClr val="002060"/>
                </a:solidFill>
              </a:rPr>
              <a:t>, Baseline projection using ENV-Linkages model</a:t>
            </a:r>
            <a:endParaRPr lang="en-US" dirty="0" smtClean="0">
              <a:solidFill>
                <a:srgbClr val="002060"/>
              </a:solidFill>
            </a:endParaRPr>
          </a:p>
          <a:p>
            <a:endParaRPr lang="en-GB"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FC36F480-5B01-4198-9D5C-E30C239879A0}" type="slidenum">
              <a:rPr lang="en-US" smtClean="0">
                <a:solidFill>
                  <a:prstClr val="white"/>
                </a:solidFill>
              </a:rPr>
              <a:pPr>
                <a:defRPr/>
              </a:pPr>
              <a:t>20</a:t>
            </a:fld>
            <a:endParaRPr lang="en-US" dirty="0">
              <a:solidFill>
                <a:prstClr val="white"/>
              </a:solidFill>
            </a:endParaRPr>
          </a:p>
        </p:txBody>
      </p:sp>
      <p:sp>
        <p:nvSpPr>
          <p:cNvPr id="4" name="Title 3"/>
          <p:cNvSpPr>
            <a:spLocks noGrp="1"/>
          </p:cNvSpPr>
          <p:nvPr>
            <p:ph type="title"/>
          </p:nvPr>
        </p:nvSpPr>
        <p:spPr/>
        <p:txBody>
          <a:bodyPr/>
          <a:lstStyle/>
          <a:p>
            <a:r>
              <a:rPr lang="en-US" sz="2800" dirty="0">
                <a:solidFill>
                  <a:srgbClr val="002060"/>
                </a:solidFill>
              </a:rPr>
              <a:t>Support to fossil fuels in OECD countries by year and </a:t>
            </a:r>
            <a:r>
              <a:rPr lang="en-US" sz="2800" dirty="0" smtClean="0">
                <a:solidFill>
                  <a:srgbClr val="002060"/>
                </a:solidFill>
              </a:rPr>
              <a:t>type of fuel </a:t>
            </a:r>
            <a:r>
              <a:rPr lang="en-US" sz="2800" dirty="0" smtClean="0"/>
              <a:t>(Millions </a:t>
            </a:r>
            <a:r>
              <a:rPr lang="en-US" sz="2800" dirty="0"/>
              <a:t>of current USD)</a:t>
            </a:r>
            <a:endParaRPr lang="en-GB" sz="2800" dirty="0"/>
          </a:p>
        </p:txBody>
      </p:sp>
      <p:sp>
        <p:nvSpPr>
          <p:cNvPr id="7" name="TextBox 14"/>
          <p:cNvSpPr txBox="1">
            <a:spLocks noChangeArrowheads="1"/>
          </p:cNvSpPr>
          <p:nvPr/>
        </p:nvSpPr>
        <p:spPr bwMode="auto">
          <a:xfrm>
            <a:off x="35496" y="5877272"/>
            <a:ext cx="8017395" cy="1015663"/>
          </a:xfrm>
          <a:prstGeom prst="rect">
            <a:avLst/>
          </a:prstGeom>
          <a:noFill/>
          <a:ln w="9525">
            <a:noFill/>
            <a:miter lim="800000"/>
            <a:headEnd/>
            <a:tailEnd/>
          </a:ln>
        </p:spPr>
        <p:txBody>
          <a:bodyPr wrap="square">
            <a:spAutoFit/>
          </a:bodyPr>
          <a:lstStyle/>
          <a:p>
            <a:pPr algn="just"/>
            <a:r>
              <a:rPr lang="en-US" sz="1000" i="1" dirty="0">
                <a:latin typeface="+mj-lt"/>
              </a:rPr>
              <a:t>Notes</a:t>
            </a:r>
            <a:r>
              <a:rPr lang="en-US" sz="1000" dirty="0">
                <a:latin typeface="+mj-lt"/>
              </a:rPr>
              <a:t>: </a:t>
            </a:r>
          </a:p>
          <a:p>
            <a:pPr algn="just"/>
            <a:r>
              <a:rPr lang="en-US" sz="1000" dirty="0">
                <a:latin typeface="+mj-lt"/>
              </a:rPr>
              <a:t>The above charts are based on an arithmetic sum of the individual support </a:t>
            </a:r>
            <a:r>
              <a:rPr lang="en-US" sz="1000" dirty="0" smtClean="0">
                <a:latin typeface="+mj-lt"/>
              </a:rPr>
              <a:t>measures identified </a:t>
            </a:r>
            <a:r>
              <a:rPr lang="en-US" sz="1000" dirty="0">
                <a:latin typeface="+mj-lt"/>
              </a:rPr>
              <a:t>for all 34 OECD member countries. It includes the value of tax relief measured </a:t>
            </a:r>
            <a:r>
              <a:rPr lang="en-US" sz="1000" dirty="0" smtClean="0">
                <a:latin typeface="+mj-lt"/>
              </a:rPr>
              <a:t>under each </a:t>
            </a:r>
            <a:r>
              <a:rPr lang="en-US" sz="1000" dirty="0">
                <a:latin typeface="+mj-lt"/>
              </a:rPr>
              <a:t>jurisdiction’s benchmark tax treatment. The estimates do not take into account </a:t>
            </a:r>
            <a:r>
              <a:rPr lang="en-US" sz="1000" dirty="0" smtClean="0">
                <a:latin typeface="+mj-lt"/>
              </a:rPr>
              <a:t>interactions that </a:t>
            </a:r>
            <a:r>
              <a:rPr lang="en-US" sz="1000" dirty="0">
                <a:latin typeface="+mj-lt"/>
              </a:rPr>
              <a:t>may occur if multiple measures were to be removed at the same time.</a:t>
            </a:r>
            <a:r>
              <a:rPr lang="en-GB" sz="1000" dirty="0" smtClean="0">
                <a:latin typeface="+mj-lt"/>
              </a:rPr>
              <a:t>  PSE = Producer Support Estimate; CSE = Consumer Support Estimate; GSSE = General Services Support Estimate</a:t>
            </a:r>
            <a:endParaRPr lang="en-US" sz="1000" i="1" u="sng" dirty="0">
              <a:latin typeface="+mj-lt"/>
            </a:endParaRPr>
          </a:p>
          <a:p>
            <a:pPr algn="just"/>
            <a:r>
              <a:rPr lang="en-US" sz="1000" i="1" u="sng" dirty="0">
                <a:latin typeface="+mj-lt"/>
              </a:rPr>
              <a:t>Data source</a:t>
            </a:r>
            <a:r>
              <a:rPr lang="en-US" sz="1000" dirty="0">
                <a:latin typeface="+mj-lt"/>
              </a:rPr>
              <a:t>: OECD (</a:t>
            </a:r>
            <a:r>
              <a:rPr lang="en-US" sz="1000" dirty="0" smtClean="0">
                <a:latin typeface="+mj-lt"/>
              </a:rPr>
              <a:t>2013), </a:t>
            </a:r>
            <a:r>
              <a:rPr lang="en-US" sz="1000" i="1" dirty="0">
                <a:latin typeface="+mj-lt"/>
              </a:rPr>
              <a:t>Inventory of Estimated Budgetary Support and Tax Expenditures for Fossil Fuels.</a:t>
            </a:r>
            <a:endParaRPr lang="en-US" sz="1000" dirty="0">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val="1312956092"/>
              </p:ext>
            </p:extLst>
          </p:nvPr>
        </p:nvGraphicFramePr>
        <p:xfrm>
          <a:off x="251520" y="1412776"/>
          <a:ext cx="8568952" cy="43204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278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7" dur="500"/>
                                        <p:tgtEl>
                                          <p:spTgt spid="8">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2" dur="500"/>
                                        <p:tgtEl>
                                          <p:spTgt spid="8">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left)">
                                      <p:cBhvr>
                                        <p:cTn id="17" dur="500"/>
                                        <p:tgtEl>
                                          <p:spTgt spid="8">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animBg="0"/>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FC36F480-5B01-4198-9D5C-E30C239879A0}" type="slidenum">
              <a:rPr lang="en-US" smtClean="0">
                <a:solidFill>
                  <a:prstClr val="white"/>
                </a:solidFill>
              </a:rPr>
              <a:pPr>
                <a:defRPr/>
              </a:pPr>
              <a:t>21</a:t>
            </a:fld>
            <a:endParaRPr lang="en-US" dirty="0">
              <a:solidFill>
                <a:prstClr val="white"/>
              </a:solidFill>
            </a:endParaRPr>
          </a:p>
        </p:txBody>
      </p:sp>
      <p:sp>
        <p:nvSpPr>
          <p:cNvPr id="4" name="Title 3"/>
          <p:cNvSpPr>
            <a:spLocks noGrp="1"/>
          </p:cNvSpPr>
          <p:nvPr>
            <p:ph type="title"/>
          </p:nvPr>
        </p:nvSpPr>
        <p:spPr/>
        <p:txBody>
          <a:bodyPr/>
          <a:lstStyle/>
          <a:p>
            <a:r>
              <a:rPr lang="en-US" sz="2800" dirty="0">
                <a:solidFill>
                  <a:srgbClr val="002060"/>
                </a:solidFill>
              </a:rPr>
              <a:t>Support to fossil fuels in OECD countries by year and </a:t>
            </a:r>
            <a:r>
              <a:rPr lang="en-US" sz="2800" dirty="0" smtClean="0">
                <a:solidFill>
                  <a:srgbClr val="002060"/>
                </a:solidFill>
              </a:rPr>
              <a:t>indicator </a:t>
            </a:r>
            <a:r>
              <a:rPr lang="en-US" sz="2800" dirty="0" smtClean="0"/>
              <a:t>(Millions </a:t>
            </a:r>
            <a:r>
              <a:rPr lang="en-US" sz="2800" dirty="0"/>
              <a:t>of current USD)</a:t>
            </a:r>
            <a:endParaRPr lang="en-GB" sz="2800" dirty="0"/>
          </a:p>
        </p:txBody>
      </p:sp>
      <p:graphicFrame>
        <p:nvGraphicFramePr>
          <p:cNvPr id="6" name="Chart 5"/>
          <p:cNvGraphicFramePr>
            <a:graphicFrameLocks/>
          </p:cNvGraphicFramePr>
          <p:nvPr>
            <p:extLst>
              <p:ext uri="{D42A27DB-BD31-4B8C-83A1-F6EECF244321}">
                <p14:modId xmlns:p14="http://schemas.microsoft.com/office/powerpoint/2010/main" val="3361782326"/>
              </p:ext>
            </p:extLst>
          </p:nvPr>
        </p:nvGraphicFramePr>
        <p:xfrm>
          <a:off x="179512" y="1628800"/>
          <a:ext cx="8784976"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4"/>
          <p:cNvSpPr txBox="1">
            <a:spLocks noChangeArrowheads="1"/>
          </p:cNvSpPr>
          <p:nvPr/>
        </p:nvSpPr>
        <p:spPr bwMode="auto">
          <a:xfrm>
            <a:off x="35496" y="5877272"/>
            <a:ext cx="8017395" cy="1015663"/>
          </a:xfrm>
          <a:prstGeom prst="rect">
            <a:avLst/>
          </a:prstGeom>
          <a:noFill/>
          <a:ln w="9525">
            <a:noFill/>
            <a:miter lim="800000"/>
            <a:headEnd/>
            <a:tailEnd/>
          </a:ln>
        </p:spPr>
        <p:txBody>
          <a:bodyPr wrap="square">
            <a:spAutoFit/>
          </a:bodyPr>
          <a:lstStyle/>
          <a:p>
            <a:pPr algn="just"/>
            <a:r>
              <a:rPr lang="en-US" sz="1000" i="1" dirty="0">
                <a:latin typeface="+mj-lt"/>
              </a:rPr>
              <a:t>Notes</a:t>
            </a:r>
            <a:r>
              <a:rPr lang="en-US" sz="1000" dirty="0">
                <a:latin typeface="+mj-lt"/>
              </a:rPr>
              <a:t>: </a:t>
            </a:r>
          </a:p>
          <a:p>
            <a:pPr algn="just"/>
            <a:r>
              <a:rPr lang="en-US" sz="1000" dirty="0">
                <a:latin typeface="+mj-lt"/>
              </a:rPr>
              <a:t>The above charts are based on an arithmetic sum of the individual support </a:t>
            </a:r>
            <a:r>
              <a:rPr lang="en-US" sz="1000" dirty="0" smtClean="0">
                <a:latin typeface="+mj-lt"/>
              </a:rPr>
              <a:t>measures identified </a:t>
            </a:r>
            <a:r>
              <a:rPr lang="en-US" sz="1000" dirty="0">
                <a:latin typeface="+mj-lt"/>
              </a:rPr>
              <a:t>for all 34 OECD member countries. It includes the value of tax relief measured </a:t>
            </a:r>
            <a:r>
              <a:rPr lang="en-US" sz="1000" dirty="0" smtClean="0">
                <a:latin typeface="+mj-lt"/>
              </a:rPr>
              <a:t>under each </a:t>
            </a:r>
            <a:r>
              <a:rPr lang="en-US" sz="1000" dirty="0">
                <a:latin typeface="+mj-lt"/>
              </a:rPr>
              <a:t>jurisdiction’s benchmark tax treatment. The estimates do not take into account </a:t>
            </a:r>
            <a:r>
              <a:rPr lang="en-US" sz="1000" dirty="0" smtClean="0">
                <a:latin typeface="+mj-lt"/>
              </a:rPr>
              <a:t>interactions that </a:t>
            </a:r>
            <a:r>
              <a:rPr lang="en-US" sz="1000" dirty="0">
                <a:latin typeface="+mj-lt"/>
              </a:rPr>
              <a:t>may occur if multiple measures were to be removed at the same time.</a:t>
            </a:r>
            <a:r>
              <a:rPr lang="en-GB" sz="1000" dirty="0" smtClean="0">
                <a:latin typeface="+mj-lt"/>
              </a:rPr>
              <a:t>  PSE = Producer Support Estimate; CSE = Consumer Support Estimate; GSSE = General Services Support Estimate</a:t>
            </a:r>
            <a:endParaRPr lang="en-US" sz="1000" i="1" u="sng" dirty="0">
              <a:latin typeface="+mj-lt"/>
            </a:endParaRPr>
          </a:p>
          <a:p>
            <a:pPr algn="just"/>
            <a:r>
              <a:rPr lang="en-US" sz="1000" i="1" u="sng" dirty="0">
                <a:latin typeface="+mj-lt"/>
              </a:rPr>
              <a:t>Data source</a:t>
            </a:r>
            <a:r>
              <a:rPr lang="en-US" sz="1000" dirty="0">
                <a:latin typeface="+mj-lt"/>
              </a:rPr>
              <a:t>: OECD (</a:t>
            </a:r>
            <a:r>
              <a:rPr lang="en-US" sz="1000" dirty="0" smtClean="0">
                <a:latin typeface="+mj-lt"/>
              </a:rPr>
              <a:t>2013), </a:t>
            </a:r>
            <a:r>
              <a:rPr lang="en-US" sz="1000" i="1" dirty="0">
                <a:latin typeface="+mj-lt"/>
              </a:rPr>
              <a:t>Inventory of Estimated Budgetary Support and Tax Expenditures for Fossil Fuels.</a:t>
            </a:r>
            <a:endParaRPr lang="en-US" sz="1000" dirty="0">
              <a:latin typeface="+mj-lt"/>
            </a:endParaRPr>
          </a:p>
        </p:txBody>
      </p:sp>
    </p:spTree>
    <p:extLst>
      <p:ext uri="{BB962C8B-B14F-4D97-AF65-F5344CB8AC3E}">
        <p14:creationId xmlns:p14="http://schemas.microsoft.com/office/powerpoint/2010/main" val="26858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5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5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7" dur="5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FC36F480-5B01-4198-9D5C-E30C239879A0}" type="slidenum">
              <a:rPr lang="en-US" smtClean="0">
                <a:solidFill>
                  <a:prstClr val="white"/>
                </a:solidFill>
              </a:rPr>
              <a:pPr>
                <a:defRPr/>
              </a:pPr>
              <a:t>22</a:t>
            </a:fld>
            <a:endParaRPr lang="en-US" dirty="0">
              <a:solidFill>
                <a:prstClr val="white"/>
              </a:solidFill>
            </a:endParaRPr>
          </a:p>
        </p:txBody>
      </p:sp>
      <p:sp>
        <p:nvSpPr>
          <p:cNvPr id="4" name="Title 3"/>
          <p:cNvSpPr>
            <a:spLocks noGrp="1"/>
          </p:cNvSpPr>
          <p:nvPr>
            <p:ph type="title"/>
          </p:nvPr>
        </p:nvSpPr>
        <p:spPr/>
        <p:txBody>
          <a:bodyPr/>
          <a:lstStyle/>
          <a:p>
            <a:r>
              <a:rPr lang="en-US" sz="2400" dirty="0" smtClean="0">
                <a:solidFill>
                  <a:srgbClr val="002060"/>
                </a:solidFill>
              </a:rPr>
              <a:t>Consumer support element to </a:t>
            </a:r>
            <a:r>
              <a:rPr lang="en-US" sz="2400" dirty="0">
                <a:solidFill>
                  <a:srgbClr val="002060"/>
                </a:solidFill>
              </a:rPr>
              <a:t>fossil fuels in </a:t>
            </a:r>
            <a:r>
              <a:rPr lang="en-US" sz="2400" dirty="0" smtClean="0">
                <a:solidFill>
                  <a:srgbClr val="002060"/>
                </a:solidFill>
              </a:rPr>
              <a:t>Czech Republic by </a:t>
            </a:r>
            <a:r>
              <a:rPr lang="en-US" sz="2400" dirty="0">
                <a:solidFill>
                  <a:srgbClr val="002060"/>
                </a:solidFill>
              </a:rPr>
              <a:t>year and </a:t>
            </a:r>
            <a:r>
              <a:rPr lang="en-US" sz="2400" dirty="0" smtClean="0">
                <a:solidFill>
                  <a:srgbClr val="002060"/>
                </a:solidFill>
              </a:rPr>
              <a:t>fuel </a:t>
            </a:r>
            <a:r>
              <a:rPr lang="en-US" sz="2400" dirty="0" smtClean="0"/>
              <a:t>(Millions </a:t>
            </a:r>
            <a:r>
              <a:rPr lang="en-US" sz="2400" dirty="0"/>
              <a:t>of </a:t>
            </a:r>
            <a:r>
              <a:rPr lang="en-US" sz="2400" dirty="0" smtClean="0"/>
              <a:t>CZK, nominal)</a:t>
            </a:r>
            <a:endParaRPr lang="en-GB" sz="2400" dirty="0"/>
          </a:p>
        </p:txBody>
      </p:sp>
      <p:sp>
        <p:nvSpPr>
          <p:cNvPr id="7" name="TextBox 14"/>
          <p:cNvSpPr txBox="1">
            <a:spLocks noChangeArrowheads="1"/>
          </p:cNvSpPr>
          <p:nvPr/>
        </p:nvSpPr>
        <p:spPr bwMode="auto">
          <a:xfrm>
            <a:off x="35496" y="5877272"/>
            <a:ext cx="8017395" cy="1015663"/>
          </a:xfrm>
          <a:prstGeom prst="rect">
            <a:avLst/>
          </a:prstGeom>
          <a:noFill/>
          <a:ln w="9525">
            <a:noFill/>
            <a:miter lim="800000"/>
            <a:headEnd/>
            <a:tailEnd/>
          </a:ln>
        </p:spPr>
        <p:txBody>
          <a:bodyPr wrap="square">
            <a:spAutoFit/>
          </a:bodyPr>
          <a:lstStyle/>
          <a:p>
            <a:pPr algn="just"/>
            <a:r>
              <a:rPr lang="en-US" sz="1000" i="1" dirty="0">
                <a:solidFill>
                  <a:srgbClr val="727272"/>
                </a:solidFill>
                <a:latin typeface="Arial"/>
              </a:rPr>
              <a:t>Notes</a:t>
            </a:r>
            <a:r>
              <a:rPr lang="en-US" sz="1000" dirty="0">
                <a:solidFill>
                  <a:srgbClr val="727272"/>
                </a:solidFill>
                <a:latin typeface="Arial"/>
              </a:rPr>
              <a:t>: </a:t>
            </a:r>
            <a:r>
              <a:rPr lang="en-US" sz="1000" dirty="0" smtClean="0">
                <a:solidFill>
                  <a:srgbClr val="727272"/>
                </a:solidFill>
                <a:latin typeface="Arial"/>
              </a:rPr>
              <a:t>Tax </a:t>
            </a:r>
            <a:r>
              <a:rPr lang="en-US" sz="1000" dirty="0">
                <a:solidFill>
                  <a:srgbClr val="727272"/>
                </a:solidFill>
                <a:latin typeface="Arial"/>
              </a:rPr>
              <a:t>expenditures for any given country are measured with reference to a benchmark tax treatment that is generally specific to that country. Consequently, the estimates contained in the table above are not necessarily comparable with estimates for other countries. In addition, because of the potential interaction between them, the summation of individual measures for a specific country may be problematic. The allocation of particular measures across fuel types was done by the OECD Secretariat based on the IEA’s Energy Balances</a:t>
            </a:r>
            <a:r>
              <a:rPr lang="en-US" sz="1000" dirty="0" smtClean="0">
                <a:solidFill>
                  <a:srgbClr val="727272"/>
                </a:solidFill>
                <a:latin typeface="Arial"/>
              </a:rPr>
              <a:t>.</a:t>
            </a:r>
          </a:p>
          <a:p>
            <a:pPr algn="just"/>
            <a:r>
              <a:rPr lang="en-US" sz="1000" dirty="0" smtClean="0">
                <a:solidFill>
                  <a:srgbClr val="727272"/>
                </a:solidFill>
                <a:latin typeface="Arial"/>
              </a:rPr>
              <a:t> </a:t>
            </a:r>
            <a:r>
              <a:rPr lang="en-US" sz="1000" i="1" u="sng" dirty="0" smtClean="0">
                <a:solidFill>
                  <a:srgbClr val="727272"/>
                </a:solidFill>
                <a:latin typeface="Arial"/>
              </a:rPr>
              <a:t>Data </a:t>
            </a:r>
            <a:r>
              <a:rPr lang="en-US" sz="1000" i="1" u="sng" dirty="0">
                <a:solidFill>
                  <a:srgbClr val="727272"/>
                </a:solidFill>
                <a:latin typeface="Arial"/>
              </a:rPr>
              <a:t>source</a:t>
            </a:r>
            <a:r>
              <a:rPr lang="en-US" sz="1000" dirty="0">
                <a:solidFill>
                  <a:srgbClr val="727272"/>
                </a:solidFill>
                <a:latin typeface="Arial"/>
              </a:rPr>
              <a:t>: OECD (</a:t>
            </a:r>
            <a:r>
              <a:rPr lang="en-US" sz="1000" dirty="0" smtClean="0">
                <a:solidFill>
                  <a:srgbClr val="727272"/>
                </a:solidFill>
                <a:latin typeface="Arial"/>
              </a:rPr>
              <a:t>2013), </a:t>
            </a:r>
            <a:r>
              <a:rPr lang="en-US" sz="1000" i="1" dirty="0">
                <a:solidFill>
                  <a:srgbClr val="727272"/>
                </a:solidFill>
                <a:latin typeface="Arial"/>
              </a:rPr>
              <a:t>Inventory of Estimated Budgetary Support and Tax Expenditures for Fossil Fuels.</a:t>
            </a:r>
            <a:endParaRPr lang="en-US" sz="1000" dirty="0">
              <a:solidFill>
                <a:srgbClr val="727272"/>
              </a:solidFill>
              <a:latin typeface="Arial"/>
            </a:endParaRPr>
          </a:p>
        </p:txBody>
      </p:sp>
      <p:graphicFrame>
        <p:nvGraphicFramePr>
          <p:cNvPr id="6" name="Chart 5"/>
          <p:cNvGraphicFramePr>
            <a:graphicFrameLocks/>
          </p:cNvGraphicFramePr>
          <p:nvPr>
            <p:extLst>
              <p:ext uri="{D42A27DB-BD31-4B8C-83A1-F6EECF244321}">
                <p14:modId xmlns:p14="http://schemas.microsoft.com/office/powerpoint/2010/main" val="621493031"/>
              </p:ext>
            </p:extLst>
          </p:nvPr>
        </p:nvGraphicFramePr>
        <p:xfrm>
          <a:off x="395536" y="1412776"/>
          <a:ext cx="8352928"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057448" y="3823120"/>
            <a:ext cx="1811059"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dirty="0" smtClean="0">
                <a:solidFill>
                  <a:srgbClr val="C00000"/>
                </a:solidFill>
                <a:latin typeface="Arial"/>
              </a:rPr>
              <a:t>Support for oil</a:t>
            </a:r>
            <a:endParaRPr lang="en-GB" dirty="0">
              <a:solidFill>
                <a:srgbClr val="C00000"/>
              </a:solidFill>
              <a:latin typeface="Arial"/>
            </a:endParaRPr>
          </a:p>
        </p:txBody>
      </p:sp>
      <p:sp>
        <p:nvSpPr>
          <p:cNvPr id="10" name="TextBox 9"/>
          <p:cNvSpPr txBox="1"/>
          <p:nvPr/>
        </p:nvSpPr>
        <p:spPr>
          <a:xfrm>
            <a:off x="7057448" y="3148798"/>
            <a:ext cx="1811059"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dirty="0" smtClean="0">
                <a:solidFill>
                  <a:srgbClr val="0070C0"/>
                </a:solidFill>
                <a:latin typeface="Arial"/>
              </a:rPr>
              <a:t>Support for coal</a:t>
            </a:r>
            <a:endParaRPr lang="en-GB" dirty="0">
              <a:solidFill>
                <a:srgbClr val="0070C0"/>
              </a:solidFill>
              <a:latin typeface="Arial"/>
            </a:endParaRPr>
          </a:p>
        </p:txBody>
      </p:sp>
      <p:sp>
        <p:nvSpPr>
          <p:cNvPr id="11" name="TextBox 10"/>
          <p:cNvSpPr txBox="1"/>
          <p:nvPr/>
        </p:nvSpPr>
        <p:spPr>
          <a:xfrm>
            <a:off x="7057448" y="1975192"/>
            <a:ext cx="1811059"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dirty="0" smtClean="0">
                <a:solidFill>
                  <a:srgbClr val="9BBB59">
                    <a:lumMod val="75000"/>
                  </a:srgbClr>
                </a:solidFill>
                <a:latin typeface="Arial"/>
              </a:rPr>
              <a:t>Support for gas</a:t>
            </a:r>
            <a:endParaRPr lang="en-GB" dirty="0">
              <a:solidFill>
                <a:srgbClr val="9BBB59">
                  <a:lumMod val="75000"/>
                </a:srgbClr>
              </a:solidFill>
              <a:latin typeface="Arial"/>
            </a:endParaRPr>
          </a:p>
        </p:txBody>
      </p:sp>
    </p:spTree>
    <p:extLst>
      <p:ext uri="{BB962C8B-B14F-4D97-AF65-F5344CB8AC3E}">
        <p14:creationId xmlns:p14="http://schemas.microsoft.com/office/powerpoint/2010/main" val="252553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500"/>
                                        <p:tgtEl>
                                          <p:spTgt spid="6">
                                            <p:graphicEl>
                                              <a:chart seriesIdx="0" categoryIdx="-4" bldStep="series"/>
                                            </p:graphicEl>
                                          </p:spTgt>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7" dur="500"/>
                                        <p:tgtEl>
                                          <p:spTgt spid="6">
                                            <p:graphicEl>
                                              <a:chart seriesIdx="1" categoryIdx="-4" bldStep="series"/>
                                            </p:graphicEl>
                                          </p:spTgt>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27" dur="500"/>
                                        <p:tgtEl>
                                          <p:spTgt spid="6">
                                            <p:graphicEl>
                                              <a:chart seriesIdx="2" categoryIdx="-4" bldStep="series"/>
                                            </p:graphicEl>
                                          </p:spTgt>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Content Placeholder 6"/>
          <p:cNvSpPr>
            <a:spLocks noGrp="1"/>
          </p:cNvSpPr>
          <p:nvPr>
            <p:ph idx="1"/>
          </p:nvPr>
        </p:nvSpPr>
        <p:spPr>
          <a:xfrm>
            <a:off x="539552" y="1628800"/>
            <a:ext cx="8218487" cy="4525963"/>
          </a:xfrm>
        </p:spPr>
        <p:txBody>
          <a:bodyPr>
            <a:normAutofit fontScale="92500" lnSpcReduction="10000"/>
          </a:bodyPr>
          <a:lstStyle/>
          <a:p>
            <a:pPr>
              <a:spcAft>
                <a:spcPts val="1200"/>
              </a:spcAft>
            </a:pPr>
            <a:r>
              <a:rPr lang="en-GB" sz="2000" b="1" dirty="0" smtClean="0">
                <a:solidFill>
                  <a:schemeClr val="accent2">
                    <a:lumMod val="50000"/>
                  </a:schemeClr>
                </a:solidFill>
              </a:rPr>
              <a:t>Make pollution more costly</a:t>
            </a:r>
          </a:p>
          <a:p>
            <a:pPr>
              <a:spcAft>
                <a:spcPts val="1200"/>
              </a:spcAft>
            </a:pPr>
            <a:endParaRPr lang="en-GB" sz="2000" b="1" dirty="0" smtClean="0">
              <a:solidFill>
                <a:srgbClr val="0070C0"/>
              </a:solidFill>
            </a:endParaRPr>
          </a:p>
          <a:p>
            <a:pPr>
              <a:spcAft>
                <a:spcPts val="1200"/>
              </a:spcAft>
            </a:pPr>
            <a:r>
              <a:rPr lang="en-GB" sz="2000" b="1" dirty="0" smtClean="0">
                <a:solidFill>
                  <a:srgbClr val="0070C0"/>
                </a:solidFill>
              </a:rPr>
              <a:t>Value and price the natural assets and ecosystem services</a:t>
            </a:r>
          </a:p>
          <a:p>
            <a:pPr>
              <a:spcAft>
                <a:spcPts val="1200"/>
              </a:spcAft>
            </a:pPr>
            <a:endParaRPr lang="en-GB" sz="1800" dirty="0" smtClean="0">
              <a:solidFill>
                <a:srgbClr val="0070C0"/>
              </a:solidFill>
            </a:endParaRPr>
          </a:p>
          <a:p>
            <a:pPr>
              <a:spcAft>
                <a:spcPts val="1200"/>
              </a:spcAft>
            </a:pPr>
            <a:r>
              <a:rPr lang="en-GB" sz="2000" b="1" dirty="0" smtClean="0">
                <a:solidFill>
                  <a:srgbClr val="CC3300"/>
                </a:solidFill>
              </a:rPr>
              <a:t>Remove environmentally harmful subsidies</a:t>
            </a:r>
          </a:p>
          <a:p>
            <a:pPr>
              <a:spcAft>
                <a:spcPts val="1200"/>
              </a:spcAft>
            </a:pPr>
            <a:endParaRPr lang="en-GB" sz="2000" b="1" dirty="0" smtClean="0">
              <a:solidFill>
                <a:srgbClr val="CC3300"/>
              </a:solidFill>
            </a:endParaRPr>
          </a:p>
          <a:p>
            <a:pPr>
              <a:spcAft>
                <a:spcPts val="1200"/>
              </a:spcAft>
            </a:pPr>
            <a:r>
              <a:rPr lang="en-GB" sz="2000" b="1" dirty="0" smtClean="0">
                <a:solidFill>
                  <a:srgbClr val="7030A0"/>
                </a:solidFill>
              </a:rPr>
              <a:t>Devise effective regulations and standards</a:t>
            </a:r>
          </a:p>
          <a:p>
            <a:pPr>
              <a:spcAft>
                <a:spcPts val="1200"/>
              </a:spcAft>
            </a:pPr>
            <a:endParaRPr lang="en-GB" sz="2000" b="1" dirty="0" smtClean="0">
              <a:solidFill>
                <a:srgbClr val="7030A0"/>
              </a:solidFill>
            </a:endParaRPr>
          </a:p>
          <a:p>
            <a:pPr>
              <a:spcAft>
                <a:spcPts val="1200"/>
              </a:spcAft>
            </a:pPr>
            <a:r>
              <a:rPr lang="en-GB" sz="2000" b="1" dirty="0" smtClean="0">
                <a:solidFill>
                  <a:srgbClr val="00B050"/>
                </a:solidFill>
              </a:rPr>
              <a:t>Encourage green innovation</a:t>
            </a:r>
            <a:endParaRPr lang="en-US" sz="1600" dirty="0" smtClean="0">
              <a:solidFill>
                <a:srgbClr val="00B050"/>
              </a:solidFill>
            </a:endParaRPr>
          </a:p>
        </p:txBody>
      </p:sp>
      <p:sp>
        <p:nvSpPr>
          <p:cNvPr id="47107" name="Slide Number Placeholder 4"/>
          <p:cNvSpPr>
            <a:spLocks noGrp="1"/>
          </p:cNvSpPr>
          <p:nvPr>
            <p:ph type="sldNum" sz="quarter" idx="4"/>
          </p:nvPr>
        </p:nvSpPr>
        <p:spPr>
          <a:noFill/>
        </p:spPr>
        <p:txBody>
          <a:bodyPr/>
          <a:lstStyle/>
          <a:p>
            <a:fld id="{D2D49611-7DF9-4120-801D-6AFC4482032C}" type="slidenum">
              <a:rPr lang="en-GB" smtClean="0">
                <a:solidFill>
                  <a:prstClr val="black">
                    <a:tint val="75000"/>
                  </a:prstClr>
                </a:solidFill>
              </a:rPr>
              <a:pPr/>
              <a:t>23</a:t>
            </a:fld>
            <a:endParaRPr lang="en-GB" smtClean="0">
              <a:solidFill>
                <a:prstClr val="black">
                  <a:tint val="75000"/>
                </a:prstClr>
              </a:solidFill>
            </a:endParaRPr>
          </a:p>
        </p:txBody>
      </p:sp>
      <p:sp>
        <p:nvSpPr>
          <p:cNvPr id="47108" name="Title 1"/>
          <p:cNvSpPr>
            <a:spLocks noGrp="1"/>
          </p:cNvSpPr>
          <p:nvPr>
            <p:ph type="title"/>
          </p:nvPr>
        </p:nvSpPr>
        <p:spPr>
          <a:xfrm>
            <a:off x="972616" y="260648"/>
            <a:ext cx="6695728" cy="647700"/>
          </a:xfrm>
        </p:spPr>
        <p:txBody>
          <a:bodyPr/>
          <a:lstStyle/>
          <a:p>
            <a:pPr eaLnBrk="1" hangingPunct="1"/>
            <a:r>
              <a:rPr lang="en-GB" sz="2400" dirty="0" smtClean="0">
                <a:solidFill>
                  <a:schemeClr val="bg2">
                    <a:lumMod val="10000"/>
                  </a:schemeClr>
                </a:solidFill>
              </a:rPr>
              <a:t>Environmental Outlook to 2050: </a:t>
            </a:r>
            <a:r>
              <a:rPr lang="en-GB" sz="2800" dirty="0" smtClean="0">
                <a:solidFill>
                  <a:schemeClr val="bg2">
                    <a:lumMod val="10000"/>
                  </a:schemeClr>
                </a:solidFill>
              </a:rPr>
              <a:t>What policies do we need?</a:t>
            </a:r>
            <a:endParaRPr lang="en-GB" sz="3600" dirty="0" smtClean="0">
              <a:solidFill>
                <a:schemeClr val="bg2">
                  <a:lumMod val="10000"/>
                </a:schemeClr>
              </a:solidFill>
            </a:endParaRPr>
          </a:p>
        </p:txBody>
      </p:sp>
    </p:spTree>
    <p:extLst>
      <p:ext uri="{BB962C8B-B14F-4D97-AF65-F5344CB8AC3E}">
        <p14:creationId xmlns:p14="http://schemas.microsoft.com/office/powerpoint/2010/main" val="179673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animEffect transition="in" filter="fade">
                                      <p:cBhvr>
                                        <p:cTn id="7" dur="1000"/>
                                        <p:tgtEl>
                                          <p:spTgt spid="47109">
                                            <p:txEl>
                                              <p:pRg st="0" end="0"/>
                                            </p:txEl>
                                          </p:spTgt>
                                        </p:tgtEl>
                                      </p:cBhvr>
                                    </p:animEffect>
                                    <p:anim calcmode="lin" valueType="num">
                                      <p:cBhvr>
                                        <p:cTn id="8" dur="1000" fill="hold"/>
                                        <p:tgtEl>
                                          <p:spTgt spid="4710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7109">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7109">
                                            <p:txEl>
                                              <p:pRg st="2" end="2"/>
                                            </p:txEl>
                                          </p:spTgt>
                                        </p:tgtEl>
                                        <p:attrNameLst>
                                          <p:attrName>style.visibility</p:attrName>
                                        </p:attrNameLst>
                                      </p:cBhvr>
                                      <p:to>
                                        <p:strVal val="visible"/>
                                      </p:to>
                                    </p:set>
                                    <p:animEffect transition="in" filter="fade">
                                      <p:cBhvr>
                                        <p:cTn id="12" dur="1000"/>
                                        <p:tgtEl>
                                          <p:spTgt spid="47109">
                                            <p:txEl>
                                              <p:pRg st="2" end="2"/>
                                            </p:txEl>
                                          </p:spTgt>
                                        </p:tgtEl>
                                      </p:cBhvr>
                                    </p:animEffect>
                                    <p:anim calcmode="lin" valueType="num">
                                      <p:cBhvr>
                                        <p:cTn id="13" dur="1000" fill="hold"/>
                                        <p:tgtEl>
                                          <p:spTgt spid="4710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7109">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7109">
                                            <p:txEl>
                                              <p:pRg st="4" end="4"/>
                                            </p:txEl>
                                          </p:spTgt>
                                        </p:tgtEl>
                                        <p:attrNameLst>
                                          <p:attrName>style.visibility</p:attrName>
                                        </p:attrNameLst>
                                      </p:cBhvr>
                                      <p:to>
                                        <p:strVal val="visible"/>
                                      </p:to>
                                    </p:set>
                                    <p:animEffect transition="in" filter="fade">
                                      <p:cBhvr>
                                        <p:cTn id="17" dur="1000"/>
                                        <p:tgtEl>
                                          <p:spTgt spid="47109">
                                            <p:txEl>
                                              <p:pRg st="4" end="4"/>
                                            </p:txEl>
                                          </p:spTgt>
                                        </p:tgtEl>
                                      </p:cBhvr>
                                    </p:animEffect>
                                    <p:anim calcmode="lin" valueType="num">
                                      <p:cBhvr>
                                        <p:cTn id="18" dur="1000" fill="hold"/>
                                        <p:tgtEl>
                                          <p:spTgt spid="47109">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710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7109">
                                            <p:txEl>
                                              <p:pRg st="6" end="6"/>
                                            </p:txEl>
                                          </p:spTgt>
                                        </p:tgtEl>
                                        <p:attrNameLst>
                                          <p:attrName>style.visibility</p:attrName>
                                        </p:attrNameLst>
                                      </p:cBhvr>
                                      <p:to>
                                        <p:strVal val="visible"/>
                                      </p:to>
                                    </p:set>
                                    <p:animEffect transition="in" filter="fade">
                                      <p:cBhvr>
                                        <p:cTn id="24" dur="1000"/>
                                        <p:tgtEl>
                                          <p:spTgt spid="47109">
                                            <p:txEl>
                                              <p:pRg st="6" end="6"/>
                                            </p:txEl>
                                          </p:spTgt>
                                        </p:tgtEl>
                                      </p:cBhvr>
                                    </p:animEffect>
                                    <p:anim calcmode="lin" valueType="num">
                                      <p:cBhvr>
                                        <p:cTn id="25" dur="1000" fill="hold"/>
                                        <p:tgtEl>
                                          <p:spTgt spid="47109">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710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7109">
                                            <p:txEl>
                                              <p:pRg st="8" end="8"/>
                                            </p:txEl>
                                          </p:spTgt>
                                        </p:tgtEl>
                                        <p:attrNameLst>
                                          <p:attrName>style.visibility</p:attrName>
                                        </p:attrNameLst>
                                      </p:cBhvr>
                                      <p:to>
                                        <p:strVal val="visible"/>
                                      </p:to>
                                    </p:set>
                                    <p:animEffect transition="in" filter="fade">
                                      <p:cBhvr>
                                        <p:cTn id="31" dur="1000"/>
                                        <p:tgtEl>
                                          <p:spTgt spid="47109">
                                            <p:txEl>
                                              <p:pRg st="8" end="8"/>
                                            </p:txEl>
                                          </p:spTgt>
                                        </p:tgtEl>
                                      </p:cBhvr>
                                    </p:animEffect>
                                    <p:anim calcmode="lin" valueType="num">
                                      <p:cBhvr>
                                        <p:cTn id="32" dur="1000" fill="hold"/>
                                        <p:tgtEl>
                                          <p:spTgt spid="47109">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4710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18487" cy="4525963"/>
          </a:xfrm>
        </p:spPr>
        <p:txBody>
          <a:bodyPr/>
          <a:lstStyle/>
          <a:p>
            <a:endParaRPr lang="en-US" sz="2400" dirty="0" smtClean="0"/>
          </a:p>
          <a:p>
            <a:pPr marL="0" indent="0">
              <a:buNone/>
            </a:pPr>
            <a:r>
              <a:rPr lang="en-US" sz="2400" i="1" dirty="0" smtClean="0"/>
              <a:t>“…large leaps in clean technology, triggering a structural shift in the way we produce and consume energy, are required. </a:t>
            </a:r>
          </a:p>
          <a:p>
            <a:pPr marL="0" indent="0">
              <a:buNone/>
            </a:pPr>
            <a:r>
              <a:rPr lang="en-US" sz="2400" i="1" dirty="0" smtClean="0"/>
              <a:t>This is a ‘green growth’ rather than a ‘no growth’ world. The continuation of growth in value to humans is consistent with us living within the material constraints imposed by a finite (if very large) planet, provided that we continue to expand the intellectual economy through innovation, technology development, an increased focus on services and, more fundamentally, the art of living.”        </a:t>
            </a:r>
            <a:endParaRPr lang="en-US" sz="2400" i="1" dirty="0"/>
          </a:p>
        </p:txBody>
      </p:sp>
      <p:sp>
        <p:nvSpPr>
          <p:cNvPr id="4" name="Footer Placeholder 3"/>
          <p:cNvSpPr>
            <a:spLocks noGrp="1"/>
          </p:cNvSpPr>
          <p:nvPr>
            <p:ph type="ftr" sz="quarter" idx="3"/>
          </p:nvPr>
        </p:nvSpPr>
        <p:spPr>
          <a:xfrm>
            <a:off x="4556124" y="5373216"/>
            <a:ext cx="3760291" cy="1348259"/>
          </a:xfrm>
        </p:spPr>
        <p:txBody>
          <a:bodyPr/>
          <a:lstStyle/>
          <a:p>
            <a:r>
              <a:rPr lang="en-US" dirty="0" smtClean="0"/>
              <a:t> Forthcoming as Hepburn, C. and Bowen, A. (2013), ‘Prosperity with growth: Economic growth, climate change and environmental limits’ in Fouquet, R. (ed.), </a:t>
            </a:r>
            <a:r>
              <a:rPr lang="en-US" i="1" dirty="0" smtClean="0"/>
              <a:t>Handbook of Energy and Climate Change, Edward Elgar </a:t>
            </a:r>
            <a:endParaRPr lang="en-GB" dirty="0"/>
          </a:p>
        </p:txBody>
      </p:sp>
      <p:sp>
        <p:nvSpPr>
          <p:cNvPr id="5" name="Slide Number Placeholder 4"/>
          <p:cNvSpPr>
            <a:spLocks noGrp="1"/>
          </p:cNvSpPr>
          <p:nvPr>
            <p:ph type="sldNum" sz="quarter" idx="4"/>
          </p:nvPr>
        </p:nvSpPr>
        <p:spPr/>
        <p:txBody>
          <a:bodyPr/>
          <a:lstStyle/>
          <a:p>
            <a:pPr>
              <a:defRPr/>
            </a:pPr>
            <a:fld id="{0D78DFD4-F101-4E26-A754-6EE8C65E3F6E}" type="slidenum">
              <a:rPr lang="en-GB" smtClean="0"/>
              <a:pPr>
                <a:defRPr/>
              </a:pPr>
              <a:t>24</a:t>
            </a:fld>
            <a:endParaRPr lang="en-GB" dirty="0"/>
          </a:p>
        </p:txBody>
      </p:sp>
      <p:sp>
        <p:nvSpPr>
          <p:cNvPr id="2" name="Title 1"/>
          <p:cNvSpPr>
            <a:spLocks noGrp="1"/>
          </p:cNvSpPr>
          <p:nvPr>
            <p:ph type="title"/>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lumMod val="50000"/>
                  </a:schemeClr>
                </a:solidFill>
                <a:latin typeface="Arial Narrow" pitchFamily="34" charset="0"/>
              </a:rPr>
              <a:t>Israeli freshwater use (2009)</a:t>
            </a:r>
            <a:r>
              <a:rPr lang="en-US" sz="2800" b="1" baseline="30000" dirty="0" smtClean="0">
                <a:solidFill>
                  <a:schemeClr val="bg1">
                    <a:lumMod val="50000"/>
                  </a:schemeClr>
                </a:solidFill>
                <a:latin typeface="Arial Narrow" pitchFamily="34" charset="0"/>
              </a:rPr>
              <a:t>a</a:t>
            </a:r>
            <a:endParaRPr lang="en-US" sz="2800" dirty="0">
              <a:solidFill>
                <a:schemeClr val="bg1">
                  <a:lumMod val="50000"/>
                </a:schemeClr>
              </a:solidFill>
            </a:endParaRPr>
          </a:p>
        </p:txBody>
      </p:sp>
      <p:sp>
        <p:nvSpPr>
          <p:cNvPr id="4" name="Footer Placeholder 3"/>
          <p:cNvSpPr>
            <a:spLocks noGrp="1"/>
          </p:cNvSpPr>
          <p:nvPr>
            <p:ph type="ftr" sz="quarter" idx="11"/>
          </p:nvPr>
        </p:nvSpPr>
        <p:spPr>
          <a:xfrm>
            <a:off x="1763688" y="6245225"/>
            <a:ext cx="6624735" cy="476250"/>
          </a:xfrm>
        </p:spPr>
        <p:txBody>
          <a:bodyPr/>
          <a:lstStyle/>
          <a:p>
            <a:pPr marL="342900" indent="-342900">
              <a:buFontTx/>
              <a:buAutoNum type="alphaLcParenR"/>
              <a:defRPr/>
            </a:pPr>
            <a:r>
              <a:rPr lang="en-GB" dirty="0" smtClean="0"/>
              <a:t>Or latest available year</a:t>
            </a:r>
          </a:p>
          <a:p>
            <a:pPr marL="342900" indent="-342900">
              <a:defRPr/>
            </a:pPr>
            <a:r>
              <a:rPr lang="en-GB" dirty="0" smtClean="0"/>
              <a:t>Source:  OECD, Environment  Directorate.</a:t>
            </a:r>
          </a:p>
          <a:p>
            <a:pPr>
              <a:defRPr/>
            </a:pPr>
            <a:endParaRPr lang="en-GB" dirty="0"/>
          </a:p>
        </p:txBody>
      </p:sp>
      <p:sp>
        <p:nvSpPr>
          <p:cNvPr id="5" name="Slide Number Placeholder 4"/>
          <p:cNvSpPr>
            <a:spLocks noGrp="1"/>
          </p:cNvSpPr>
          <p:nvPr>
            <p:ph type="sldNum" sz="quarter" idx="12"/>
          </p:nvPr>
        </p:nvSpPr>
        <p:spPr/>
        <p:txBody>
          <a:bodyPr/>
          <a:lstStyle/>
          <a:p>
            <a:pPr>
              <a:defRPr/>
            </a:pPr>
            <a:fld id="{BF46B06A-0C00-425D-8395-B248176F0895}" type="slidenum">
              <a:rPr lang="en-GB" smtClean="0"/>
              <a:pPr>
                <a:defRPr/>
              </a:pPr>
              <a:t>25</a:t>
            </a:fld>
            <a:endParaRPr lang="en-GB"/>
          </a:p>
        </p:txBody>
      </p:sp>
      <p:pic>
        <p:nvPicPr>
          <p:cNvPr id="1030" name="Picture 6"/>
          <p:cNvPicPr>
            <a:picLocks noChangeAspect="1" noChangeArrowheads="1"/>
          </p:cNvPicPr>
          <p:nvPr/>
        </p:nvPicPr>
        <p:blipFill>
          <a:blip r:embed="rId2" cstate="print"/>
          <a:srcRect l="1643" t="4688" r="57446" b="15625"/>
          <a:stretch>
            <a:fillRect/>
          </a:stretch>
        </p:blipFill>
        <p:spPr bwMode="auto">
          <a:xfrm>
            <a:off x="58069" y="1196752"/>
            <a:ext cx="4513931" cy="4622463"/>
          </a:xfrm>
          <a:prstGeom prst="rect">
            <a:avLst/>
          </a:prstGeom>
          <a:noFill/>
          <a:ln w="9525">
            <a:noFill/>
            <a:miter lim="800000"/>
            <a:headEnd/>
            <a:tailEnd/>
          </a:ln>
          <a:effectLst/>
        </p:spPr>
      </p:pic>
      <p:pic>
        <p:nvPicPr>
          <p:cNvPr id="14" name="Picture 6"/>
          <p:cNvPicPr>
            <a:picLocks noChangeAspect="1" noChangeArrowheads="1"/>
          </p:cNvPicPr>
          <p:nvPr/>
        </p:nvPicPr>
        <p:blipFill>
          <a:blip r:embed="rId2" cstate="print"/>
          <a:srcRect l="48876" t="4688" r="7995" b="15625"/>
          <a:stretch>
            <a:fillRect/>
          </a:stretch>
        </p:blipFill>
        <p:spPr bwMode="auto">
          <a:xfrm>
            <a:off x="4277885" y="1182801"/>
            <a:ext cx="4758611" cy="46224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ppt_x</p:attrName>
                                        </p:attrNameLst>
                                      </p:cBhvr>
                                      <p:tavLst>
                                        <p:tav tm="0">
                                          <p:val>
                                            <p:strVal val="#ppt_x-.2"/>
                                          </p:val>
                                        </p:tav>
                                        <p:tav tm="100000">
                                          <p:val>
                                            <p:strVal val="#ppt_x"/>
                                          </p:val>
                                        </p:tav>
                                      </p:tavLst>
                                    </p:anim>
                                    <p:anim calcmode="lin" valueType="num">
                                      <p:cBhvr>
                                        <p:cTn id="8" dur="1000" fill="hold"/>
                                        <p:tgtEl>
                                          <p:spTgt spid="10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ppt_x</p:attrName>
                                        </p:attrNameLst>
                                      </p:cBhvr>
                                      <p:tavLst>
                                        <p:tav tm="0">
                                          <p:val>
                                            <p:strVal val="#ppt_x-.2"/>
                                          </p:val>
                                        </p:tav>
                                        <p:tav tm="100000">
                                          <p:val>
                                            <p:strVal val="#ppt_x"/>
                                          </p:val>
                                        </p:tav>
                                      </p:tavLst>
                                    </p:anim>
                                    <p:anim calcmode="lin" valueType="num">
                                      <p:cBhvr>
                                        <p:cTn id="1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52264" y="6538304"/>
            <a:ext cx="5487888" cy="476250"/>
          </a:xfrm>
        </p:spPr>
        <p:txBody>
          <a:bodyPr/>
          <a:lstStyle/>
          <a:p>
            <a:pPr>
              <a:defRPr/>
            </a:pPr>
            <a:r>
              <a:rPr lang="en-US" sz="1200" i="1" dirty="0" smtClean="0">
                <a:solidFill>
                  <a:schemeClr val="bg2">
                    <a:lumMod val="10000"/>
                  </a:schemeClr>
                </a:solidFill>
                <a:latin typeface="Arial Narrow" pitchFamily="34" charset="0"/>
              </a:rPr>
              <a:t>Source:  </a:t>
            </a:r>
            <a:r>
              <a:rPr lang="en-US" sz="1200" dirty="0" smtClean="0">
                <a:solidFill>
                  <a:schemeClr val="bg2">
                    <a:lumMod val="10000"/>
                  </a:schemeClr>
                </a:solidFill>
                <a:latin typeface="Arial Narrow" pitchFamily="34" charset="0"/>
              </a:rPr>
              <a:t>OECD (2010), </a:t>
            </a:r>
            <a:r>
              <a:rPr lang="en-US" sz="1200" i="1" dirty="0" smtClean="0">
                <a:solidFill>
                  <a:schemeClr val="bg2">
                    <a:lumMod val="10000"/>
                  </a:schemeClr>
                </a:solidFill>
                <a:latin typeface="Arial Narrow" pitchFamily="34" charset="0"/>
              </a:rPr>
              <a:t>OECD Review of Agricultural Policies: Israel, 2010 </a:t>
            </a:r>
            <a:r>
              <a:rPr lang="en-US" sz="1200" dirty="0" smtClean="0">
                <a:solidFill>
                  <a:schemeClr val="bg2">
                    <a:lumMod val="10000"/>
                  </a:schemeClr>
                </a:solidFill>
                <a:latin typeface="Arial Narrow" pitchFamily="34" charset="0"/>
              </a:rPr>
              <a:t>.</a:t>
            </a:r>
          </a:p>
          <a:p>
            <a:pPr>
              <a:defRPr/>
            </a:pPr>
            <a:endParaRPr lang="en-GB" dirty="0"/>
          </a:p>
        </p:txBody>
      </p:sp>
      <p:sp>
        <p:nvSpPr>
          <p:cNvPr id="5" name="Slide Number Placeholder 4"/>
          <p:cNvSpPr>
            <a:spLocks noGrp="1"/>
          </p:cNvSpPr>
          <p:nvPr>
            <p:ph type="sldNum" sz="quarter" idx="4"/>
          </p:nvPr>
        </p:nvSpPr>
        <p:spPr>
          <a:xfrm>
            <a:off x="8640000" y="6784600"/>
            <a:ext cx="342000" cy="244800"/>
          </a:xfrm>
        </p:spPr>
        <p:txBody>
          <a:bodyPr/>
          <a:lstStyle/>
          <a:p>
            <a:pPr>
              <a:defRPr/>
            </a:pPr>
            <a:fld id="{BF46B06A-0C00-425D-8395-B248176F0895}" type="slidenum">
              <a:rPr lang="en-GB" smtClean="0">
                <a:solidFill>
                  <a:prstClr val="white"/>
                </a:solidFill>
              </a:rPr>
              <a:pPr>
                <a:defRPr/>
              </a:pPr>
              <a:t>26</a:t>
            </a:fld>
            <a:endParaRPr lang="en-GB" dirty="0">
              <a:solidFill>
                <a:prstClr val="white"/>
              </a:solidFill>
            </a:endParaRPr>
          </a:p>
        </p:txBody>
      </p:sp>
      <p:sp>
        <p:nvSpPr>
          <p:cNvPr id="2" name="Title 1"/>
          <p:cNvSpPr>
            <a:spLocks noGrp="1"/>
          </p:cNvSpPr>
          <p:nvPr>
            <p:ph type="title"/>
          </p:nvPr>
        </p:nvSpPr>
        <p:spPr>
          <a:xfrm>
            <a:off x="899593" y="333027"/>
            <a:ext cx="8244408" cy="647701"/>
          </a:xfrm>
        </p:spPr>
        <p:txBody>
          <a:bodyPr/>
          <a:lstStyle/>
          <a:p>
            <a:r>
              <a:rPr lang="en-US" sz="2400" b="1" dirty="0" smtClean="0">
                <a:solidFill>
                  <a:schemeClr val="bg2">
                    <a:lumMod val="10000"/>
                  </a:schemeClr>
                </a:solidFill>
                <a:ea typeface="Times New Roman"/>
                <a:cs typeface="Helvetica"/>
              </a:rPr>
              <a:t>Israeli economic efficiency of agricultural water use, 1986-2008</a:t>
            </a:r>
            <a:endParaRPr lang="en-US" sz="2400" dirty="0">
              <a:solidFill>
                <a:schemeClr val="bg2">
                  <a:lumMod val="10000"/>
                </a:schemeClr>
              </a:solidFill>
            </a:endParaRPr>
          </a:p>
        </p:txBody>
      </p:sp>
      <p:graphicFrame>
        <p:nvGraphicFramePr>
          <p:cNvPr id="18" name="Chart 17"/>
          <p:cNvGraphicFramePr>
            <a:graphicFrameLocks/>
          </p:cNvGraphicFramePr>
          <p:nvPr>
            <p:extLst>
              <p:ext uri="{D42A27DB-BD31-4B8C-83A1-F6EECF244321}">
                <p14:modId xmlns:p14="http://schemas.microsoft.com/office/powerpoint/2010/main" val="2820080849"/>
              </p:ext>
            </p:extLst>
          </p:nvPr>
        </p:nvGraphicFramePr>
        <p:xfrm>
          <a:off x="251520" y="1281720"/>
          <a:ext cx="8496944" cy="5112567"/>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18"/>
          <p:cNvGrpSpPr/>
          <p:nvPr/>
        </p:nvGrpSpPr>
        <p:grpSpPr>
          <a:xfrm>
            <a:off x="1763688" y="4810112"/>
            <a:ext cx="7128792" cy="936104"/>
            <a:chOff x="0" y="0"/>
            <a:chExt cx="3626079" cy="371475"/>
          </a:xfrm>
        </p:grpSpPr>
        <p:sp>
          <p:nvSpPr>
            <p:cNvPr id="20" name="Straight Connector 19"/>
            <p:cNvSpPr/>
            <p:nvPr/>
          </p:nvSpPr>
          <p:spPr>
            <a:xfrm>
              <a:off x="0" y="74206"/>
              <a:ext cx="32385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wrap="squar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1800">
                <a:solidFill>
                  <a:srgbClr val="000000"/>
                </a:solidFill>
              </a:endParaRPr>
            </a:p>
          </p:txBody>
        </p:sp>
        <p:sp>
          <p:nvSpPr>
            <p:cNvPr id="21" name="TextBox 4"/>
            <p:cNvSpPr txBox="1"/>
            <p:nvPr/>
          </p:nvSpPr>
          <p:spPr>
            <a:xfrm>
              <a:off x="285750" y="0"/>
              <a:ext cx="3303702" cy="1905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dirty="0" smtClean="0">
                  <a:solidFill>
                    <a:srgbClr val="000000"/>
                  </a:solidFill>
                  <a:latin typeface="Arial Narrow" pitchFamily="34" charset="0"/>
                </a:rPr>
                <a:t>Value of agricultural production per m</a:t>
              </a:r>
              <a:r>
                <a:rPr lang="en-US" sz="1800" baseline="30000" dirty="0" smtClean="0">
                  <a:solidFill>
                    <a:srgbClr val="000000"/>
                  </a:solidFill>
                  <a:latin typeface="Arial Narrow" pitchFamily="34" charset="0"/>
                </a:rPr>
                <a:t>3</a:t>
              </a:r>
              <a:r>
                <a:rPr lang="en-US" sz="1800" dirty="0" smtClean="0">
                  <a:solidFill>
                    <a:srgbClr val="000000"/>
                  </a:solidFill>
                  <a:latin typeface="Arial Narrow" pitchFamily="34" charset="0"/>
                </a:rPr>
                <a:t> of water utilized for irrigation</a:t>
              </a:r>
              <a:endParaRPr lang="en-US" sz="1800" dirty="0">
                <a:solidFill>
                  <a:srgbClr val="000000"/>
                </a:solidFill>
                <a:latin typeface="Arial Narrow" pitchFamily="34" charset="0"/>
              </a:endParaRPr>
            </a:p>
          </p:txBody>
        </p:sp>
        <p:sp>
          <p:nvSpPr>
            <p:cNvPr id="22" name="Straight Connector 21"/>
            <p:cNvSpPr/>
            <p:nvPr/>
          </p:nvSpPr>
          <p:spPr>
            <a:xfrm>
              <a:off x="0" y="234360"/>
              <a:ext cx="323850"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txBody>
            <a:bodyPr wrap="squar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1800">
                <a:solidFill>
                  <a:srgbClr val="000000"/>
                </a:solidFill>
              </a:endParaRPr>
            </a:p>
          </p:txBody>
        </p:sp>
        <p:sp>
          <p:nvSpPr>
            <p:cNvPr id="23" name="TextBox 4"/>
            <p:cNvSpPr txBox="1"/>
            <p:nvPr/>
          </p:nvSpPr>
          <p:spPr>
            <a:xfrm>
              <a:off x="285750" y="161925"/>
              <a:ext cx="3340329" cy="2095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dirty="0" smtClean="0">
                  <a:solidFill>
                    <a:srgbClr val="000000"/>
                  </a:solidFill>
                  <a:latin typeface="Arial Narrow" pitchFamily="34" charset="0"/>
                </a:rPr>
                <a:t>Real price of fresh water to agriculture (inflation adjusted)</a:t>
              </a:r>
              <a:endParaRPr lang="en-US" sz="1800" dirty="0">
                <a:solidFill>
                  <a:srgbClr val="000000"/>
                </a:solidFill>
                <a:latin typeface="Arial Narrow"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graphicEl>
                                              <a:chart seriesIdx="0" categoryIdx="-4" bldStep="series"/>
                                            </p:graphicEl>
                                          </p:spTgt>
                                        </p:tgtEl>
                                        <p:attrNameLst>
                                          <p:attrName>style.visibility</p:attrName>
                                        </p:attrNameLst>
                                      </p:cBhvr>
                                      <p:to>
                                        <p:strVal val="visible"/>
                                      </p:to>
                                    </p:set>
                                    <p:animEffect transition="in" filter="wipe(left)">
                                      <p:cBhvr>
                                        <p:cTn id="7" dur="500"/>
                                        <p:tgtEl>
                                          <p:spTgt spid="18">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graphicEl>
                                              <a:chart seriesIdx="1" categoryIdx="-4" bldStep="series"/>
                                            </p:graphicEl>
                                          </p:spTgt>
                                        </p:tgtEl>
                                        <p:attrNameLst>
                                          <p:attrName>style.visibility</p:attrName>
                                        </p:attrNameLst>
                                      </p:cBhvr>
                                      <p:to>
                                        <p:strVal val="visible"/>
                                      </p:to>
                                    </p:set>
                                    <p:animEffect transition="in" filter="wipe(left)">
                                      <p:cBhvr>
                                        <p:cTn id="12" dur="500"/>
                                        <p:tgtEl>
                                          <p:spTgt spid="18">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Chart bld="series" animBg="0"/>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899592" y="6488633"/>
            <a:ext cx="6840760" cy="612775"/>
          </a:xfrm>
        </p:spPr>
        <p:txBody>
          <a:bodyPr/>
          <a:lstStyle/>
          <a:p>
            <a:r>
              <a:rPr lang="en-US" sz="1200" i="1" dirty="0" smtClean="0">
                <a:solidFill>
                  <a:prstClr val="black">
                    <a:tint val="75000"/>
                  </a:prstClr>
                </a:solidFill>
                <a:latin typeface="Arial" pitchFamily="34" charset="0"/>
                <a:cs typeface="Arial" pitchFamily="34" charset="0"/>
              </a:rPr>
              <a:t>Source:  </a:t>
            </a:r>
            <a:r>
              <a:rPr lang="en-US" sz="1200" dirty="0" smtClean="0">
                <a:solidFill>
                  <a:prstClr val="black">
                    <a:tint val="75000"/>
                  </a:prstClr>
                </a:solidFill>
                <a:latin typeface="Arial" pitchFamily="34" charset="0"/>
                <a:cs typeface="Arial" pitchFamily="34" charset="0"/>
              </a:rPr>
              <a:t>OECD (2011), </a:t>
            </a:r>
            <a:r>
              <a:rPr lang="en-US" sz="1200" i="1" dirty="0" smtClean="0">
                <a:solidFill>
                  <a:prstClr val="black">
                    <a:tint val="75000"/>
                  </a:prstClr>
                </a:solidFill>
                <a:latin typeface="Arial" pitchFamily="34" charset="0"/>
                <a:cs typeface="Arial" pitchFamily="34" charset="0"/>
              </a:rPr>
              <a:t>OECD Patent Statistics Database</a:t>
            </a:r>
            <a:r>
              <a:rPr lang="en-US" sz="1200" dirty="0" smtClean="0">
                <a:solidFill>
                  <a:prstClr val="black">
                    <a:tint val="75000"/>
                  </a:prstClr>
                </a:solidFill>
                <a:latin typeface="Arial" pitchFamily="34" charset="0"/>
                <a:cs typeface="Arial" pitchFamily="34" charset="0"/>
              </a:rPr>
              <a:t>; OECD, Environment Directorate.</a:t>
            </a:r>
            <a:endParaRPr lang="en-GB" sz="1200" dirty="0">
              <a:solidFill>
                <a:prstClr val="black">
                  <a:tint val="75000"/>
                </a:prstClr>
              </a:solidFill>
              <a:latin typeface="Arial" pitchFamily="34" charset="0"/>
              <a:cs typeface="Arial" pitchFamily="34" charset="0"/>
            </a:endParaRPr>
          </a:p>
        </p:txBody>
      </p:sp>
      <p:sp>
        <p:nvSpPr>
          <p:cNvPr id="5" name="Slide Number Placeholder 4"/>
          <p:cNvSpPr>
            <a:spLocks noGrp="1"/>
          </p:cNvSpPr>
          <p:nvPr>
            <p:ph type="sldNum" sz="quarter" idx="4"/>
          </p:nvPr>
        </p:nvSpPr>
        <p:spPr/>
        <p:txBody>
          <a:bodyPr/>
          <a:lstStyle/>
          <a:p>
            <a:pPr>
              <a:defRPr/>
            </a:pPr>
            <a:fld id="{BF46B06A-0C00-425D-8395-B248176F0895}" type="slidenum">
              <a:rPr lang="en-GB" smtClean="0">
                <a:solidFill>
                  <a:prstClr val="black">
                    <a:tint val="75000"/>
                  </a:prstClr>
                </a:solidFill>
              </a:rPr>
              <a:pPr>
                <a:defRPr/>
              </a:pPr>
              <a:t>27</a:t>
            </a:fld>
            <a:endParaRPr lang="en-GB">
              <a:solidFill>
                <a:prstClr val="black">
                  <a:tint val="75000"/>
                </a:prstClr>
              </a:solidFill>
            </a:endParaRPr>
          </a:p>
        </p:txBody>
      </p:sp>
      <p:sp>
        <p:nvSpPr>
          <p:cNvPr id="2" name="Title 1"/>
          <p:cNvSpPr>
            <a:spLocks noGrp="1"/>
          </p:cNvSpPr>
          <p:nvPr>
            <p:ph type="title"/>
          </p:nvPr>
        </p:nvSpPr>
        <p:spPr>
          <a:xfrm>
            <a:off x="1115616" y="117003"/>
            <a:ext cx="9143999" cy="647701"/>
          </a:xfrm>
        </p:spPr>
        <p:txBody>
          <a:bodyPr/>
          <a:lstStyle/>
          <a:p>
            <a:r>
              <a:rPr lang="en-GB" sz="2400" dirty="0" smtClean="0">
                <a:solidFill>
                  <a:schemeClr val="bg2">
                    <a:lumMod val="10000"/>
                  </a:schemeClr>
                </a:solidFill>
              </a:rPr>
              <a:t>Israeli </a:t>
            </a:r>
            <a:r>
              <a:rPr lang="en-US" sz="2400" dirty="0" smtClean="0">
                <a:solidFill>
                  <a:schemeClr val="bg2">
                    <a:lumMod val="10000"/>
                  </a:schemeClr>
                </a:solidFill>
              </a:rPr>
              <a:t>Patents in selected environment &amp; climate-related technologies</a:t>
            </a:r>
            <a:endParaRPr lang="en-US" sz="2400" dirty="0">
              <a:solidFill>
                <a:schemeClr val="bg2">
                  <a:lumMod val="10000"/>
                </a:schemeClr>
              </a:solidFill>
            </a:endParaRPr>
          </a:p>
        </p:txBody>
      </p:sp>
      <p:pic>
        <p:nvPicPr>
          <p:cNvPr id="95235" name="Picture 3"/>
          <p:cNvPicPr>
            <a:picLocks noChangeAspect="1" noChangeArrowheads="1"/>
          </p:cNvPicPr>
          <p:nvPr/>
        </p:nvPicPr>
        <p:blipFill>
          <a:blip r:embed="rId2" cstate="print"/>
          <a:srcRect t="8321" r="8365" b="24760"/>
          <a:stretch>
            <a:fillRect/>
          </a:stretch>
        </p:blipFill>
        <p:spPr bwMode="auto">
          <a:xfrm>
            <a:off x="1907704" y="620688"/>
            <a:ext cx="5688632" cy="5846814"/>
          </a:xfrm>
          <a:prstGeom prst="rect">
            <a:avLst/>
          </a:prstGeom>
          <a:noFill/>
          <a:ln w="9525">
            <a:noFill/>
            <a:miter lim="800000"/>
            <a:headEnd/>
            <a:tailEnd/>
          </a:ln>
          <a:effectLst/>
        </p:spPr>
      </p:pic>
      <p:sp>
        <p:nvSpPr>
          <p:cNvPr id="6" name="TextBox 5"/>
          <p:cNvSpPr txBox="1"/>
          <p:nvPr/>
        </p:nvSpPr>
        <p:spPr>
          <a:xfrm>
            <a:off x="3355758" y="1696250"/>
            <a:ext cx="2584394" cy="400110"/>
          </a:xfrm>
          <a:prstGeom prst="rect">
            <a:avLst/>
          </a:prstGeom>
          <a:solidFill>
            <a:srgbClr val="F1F8F9"/>
          </a:solidFill>
        </p:spPr>
        <p:txBody>
          <a:bodyPr wrap="square" rtlCol="0">
            <a:spAutoFit/>
          </a:bodyPr>
          <a:lstStyle/>
          <a:p>
            <a:pPr algn="ctr" fontAlgn="base">
              <a:spcBef>
                <a:spcPct val="0"/>
              </a:spcBef>
              <a:spcAft>
                <a:spcPct val="0"/>
              </a:spcAft>
            </a:pPr>
            <a:r>
              <a:rPr lang="en-GB" sz="2000" dirty="0">
                <a:solidFill>
                  <a:srgbClr val="000000"/>
                </a:solidFill>
                <a:latin typeface="Arial Narrow" pitchFamily="34" charset="0"/>
                <a:cs typeface="Arial" pitchFamily="34" charset="0"/>
              </a:rPr>
              <a:t>Total number of patents</a:t>
            </a:r>
            <a:endParaRPr lang="en-US" sz="2000" dirty="0">
              <a:solidFill>
                <a:srgbClr val="000000"/>
              </a:solidFill>
              <a:latin typeface="Arial Narrow" pitchFamily="34" charset="0"/>
              <a:cs typeface="Arial" pitchFamily="34" charset="0"/>
            </a:endParaRPr>
          </a:p>
        </p:txBody>
      </p:sp>
      <p:sp>
        <p:nvSpPr>
          <p:cNvPr id="7" name="TextBox 6"/>
          <p:cNvSpPr txBox="1"/>
          <p:nvPr/>
        </p:nvSpPr>
        <p:spPr>
          <a:xfrm>
            <a:off x="3347864" y="2492896"/>
            <a:ext cx="2573548" cy="400110"/>
          </a:xfrm>
          <a:prstGeom prst="rect">
            <a:avLst/>
          </a:prstGeom>
          <a:solidFill>
            <a:srgbClr val="F1F8F9"/>
          </a:solidFill>
        </p:spPr>
        <p:txBody>
          <a:bodyPr wrap="square" rtlCol="0">
            <a:spAutoFit/>
          </a:bodyPr>
          <a:lstStyle/>
          <a:p>
            <a:pPr fontAlgn="base">
              <a:spcBef>
                <a:spcPct val="0"/>
              </a:spcBef>
              <a:spcAft>
                <a:spcPct val="0"/>
              </a:spcAft>
            </a:pPr>
            <a:r>
              <a:rPr lang="es-ES" sz="2000" dirty="0">
                <a:solidFill>
                  <a:srgbClr val="000000"/>
                </a:solidFill>
                <a:latin typeface="Arial Narrow" pitchFamily="34" charset="0"/>
                <a:cs typeface="Arial" pitchFamily="34" charset="0"/>
              </a:rPr>
              <a:t>Water-related patents</a:t>
            </a:r>
          </a:p>
        </p:txBody>
      </p:sp>
      <p:sp>
        <p:nvSpPr>
          <p:cNvPr id="8" name="TextBox 7"/>
          <p:cNvSpPr txBox="1"/>
          <p:nvPr/>
        </p:nvSpPr>
        <p:spPr>
          <a:xfrm>
            <a:off x="1475656" y="764704"/>
            <a:ext cx="1656184" cy="584775"/>
          </a:xfrm>
          <a:prstGeom prst="rect">
            <a:avLst/>
          </a:prstGeom>
          <a:solidFill>
            <a:schemeClr val="bg1"/>
          </a:solidFill>
        </p:spPr>
        <p:txBody>
          <a:bodyPr wrap="square" rtlCol="0">
            <a:spAutoFit/>
          </a:bodyPr>
          <a:lstStyle/>
          <a:p>
            <a:pPr algn="ctr" fontAlgn="base">
              <a:spcBef>
                <a:spcPct val="0"/>
              </a:spcBef>
              <a:spcAft>
                <a:spcPct val="0"/>
              </a:spcAft>
            </a:pPr>
            <a:r>
              <a:rPr lang="en-GB" sz="1600" dirty="0">
                <a:solidFill>
                  <a:srgbClr val="000000"/>
                </a:solidFill>
                <a:latin typeface="Arial Narrow" pitchFamily="34" charset="0"/>
                <a:cs typeface="Arial" pitchFamily="34" charset="0"/>
              </a:rPr>
              <a:t>Number of</a:t>
            </a:r>
          </a:p>
          <a:p>
            <a:pPr algn="ctr" fontAlgn="base">
              <a:spcBef>
                <a:spcPct val="0"/>
              </a:spcBef>
              <a:spcAft>
                <a:spcPct val="0"/>
              </a:spcAft>
            </a:pPr>
            <a:r>
              <a:rPr lang="en-GB" sz="1600" dirty="0">
                <a:solidFill>
                  <a:srgbClr val="000000"/>
                </a:solidFill>
                <a:latin typeface="Arial Narrow" pitchFamily="34" charset="0"/>
                <a:cs typeface="Arial" pitchFamily="34" charset="0"/>
              </a:rPr>
              <a:t> patents</a:t>
            </a:r>
            <a:endParaRPr lang="en-US" sz="1600" dirty="0">
              <a:solidFill>
                <a:srgbClr val="000000"/>
              </a:solidFill>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txBox="1">
            <a:spLocks noGrp="1"/>
          </p:cNvSpPr>
          <p:nvPr>
            <p:ph type="title"/>
          </p:nvPr>
        </p:nvSpPr>
        <p:spPr>
          <a:xfrm>
            <a:off x="230188" y="0"/>
            <a:ext cx="8229600" cy="836613"/>
          </a:xfrm>
        </p:spPr>
        <p:txBody>
          <a:bodyPr/>
          <a:lstStyle/>
          <a:p>
            <a:pPr eaLnBrk="1" hangingPunct="1"/>
            <a:r>
              <a:rPr lang="en-GB" smtClean="0">
                <a:latin typeface="Calibri" pitchFamily="34" charset="0"/>
              </a:rPr>
              <a:t>Prices matter – and spur innovation</a:t>
            </a:r>
            <a:endParaRPr smtClean="0">
              <a:latin typeface="Calibri" pitchFamily="34" charset="0"/>
            </a:endParaRPr>
          </a:p>
        </p:txBody>
      </p:sp>
      <p:pic>
        <p:nvPicPr>
          <p:cNvPr id="115715" name="Picture 4"/>
          <p:cNvPicPr>
            <a:picLocks noChangeAspect="1" noChangeArrowheads="1"/>
          </p:cNvPicPr>
          <p:nvPr/>
        </p:nvPicPr>
        <p:blipFill>
          <a:blip r:embed="rId2" cstate="print"/>
          <a:srcRect/>
          <a:stretch>
            <a:fillRect/>
          </a:stretch>
        </p:blipFill>
        <p:spPr bwMode="auto">
          <a:xfrm>
            <a:off x="971550" y="1052513"/>
            <a:ext cx="6335713" cy="4556125"/>
          </a:xfrm>
          <a:prstGeom prst="rect">
            <a:avLst/>
          </a:prstGeom>
          <a:noFill/>
          <a:ln w="9525">
            <a:noFill/>
            <a:miter lim="800000"/>
            <a:headEnd/>
            <a:tailEnd/>
          </a:ln>
        </p:spPr>
      </p:pic>
      <p:sp>
        <p:nvSpPr>
          <p:cNvPr id="115716" name="Down Arrow 5"/>
          <p:cNvSpPr>
            <a:spLocks noChangeArrowheads="1"/>
          </p:cNvSpPr>
          <p:nvPr/>
        </p:nvSpPr>
        <p:spPr bwMode="auto">
          <a:xfrm rot="2684654">
            <a:off x="3476625" y="2576513"/>
            <a:ext cx="461963" cy="1782762"/>
          </a:xfrm>
          <a:prstGeom prst="downArrow">
            <a:avLst>
              <a:gd name="adj1" fmla="val 50000"/>
              <a:gd name="adj2" fmla="val 50150"/>
            </a:avLst>
          </a:prstGeom>
          <a:solidFill>
            <a:schemeClr val="accent1"/>
          </a:solidFill>
          <a:ln w="9525" algn="ctr">
            <a:solidFill>
              <a:schemeClr val="tx1"/>
            </a:solidFill>
            <a:miter lim="800000"/>
            <a:headEnd/>
            <a:tailEnd/>
          </a:ln>
        </p:spPr>
        <p:txBody>
          <a:bodyPr wrap="none"/>
          <a:lstStyle/>
          <a:p>
            <a:pPr algn="ctr" eaLnBrk="0" fontAlgn="base" hangingPunct="0">
              <a:spcBef>
                <a:spcPct val="0"/>
              </a:spcBef>
              <a:spcAft>
                <a:spcPct val="0"/>
              </a:spcAft>
            </a:pPr>
            <a:endParaRPr lang="en-US" sz="2000" smtClean="0">
              <a:solidFill>
                <a:prstClr val="black"/>
              </a:solidFill>
              <a:latin typeface="Helvetica 65 Medium" charset="0"/>
              <a:cs typeface="Arial" pitchFamily="34" charset="0"/>
            </a:endParaRPr>
          </a:p>
        </p:txBody>
      </p:sp>
      <p:sp>
        <p:nvSpPr>
          <p:cNvPr id="115717" name="TextBox 4"/>
          <p:cNvSpPr txBox="1">
            <a:spLocks noChangeArrowheads="1"/>
          </p:cNvSpPr>
          <p:nvPr/>
        </p:nvSpPr>
        <p:spPr bwMode="auto">
          <a:xfrm>
            <a:off x="3132138" y="765175"/>
            <a:ext cx="3240087" cy="368300"/>
          </a:xfrm>
          <a:prstGeom prst="rect">
            <a:avLst/>
          </a:prstGeom>
          <a:noFill/>
          <a:ln w="9525">
            <a:noFill/>
            <a:miter lim="800000"/>
            <a:headEnd/>
            <a:tailEnd/>
          </a:ln>
        </p:spPr>
        <p:txBody>
          <a:bodyPr>
            <a:spAutoFit/>
          </a:bodyPr>
          <a:lstStyle/>
          <a:p>
            <a:pPr fontAlgn="base">
              <a:spcBef>
                <a:spcPct val="0"/>
              </a:spcBef>
              <a:spcAft>
                <a:spcPct val="0"/>
              </a:spcAft>
            </a:pPr>
            <a:r>
              <a:rPr lang="en-GB" smtClean="0">
                <a:solidFill>
                  <a:prstClr val="black"/>
                </a:solidFill>
                <a:latin typeface="Arial" pitchFamily="34" charset="0"/>
                <a:cs typeface="Arial" pitchFamily="34" charset="0"/>
              </a:rPr>
              <a:t>NOx Tax in Sweden</a:t>
            </a:r>
            <a:endParaRPr lang="en-US" smtClean="0">
              <a:solidFill>
                <a:prstClr val="black"/>
              </a:solidFill>
              <a:latin typeface="Arial" pitchFamily="34" charset="0"/>
              <a:cs typeface="Arial" pitchFamily="34" charset="0"/>
            </a:endParaRPr>
          </a:p>
        </p:txBody>
      </p:sp>
      <p:sp>
        <p:nvSpPr>
          <p:cNvPr id="115718" name="TextBox 4"/>
          <p:cNvSpPr txBox="1">
            <a:spLocks noChangeArrowheads="1"/>
          </p:cNvSpPr>
          <p:nvPr/>
        </p:nvSpPr>
        <p:spPr bwMode="auto">
          <a:xfrm>
            <a:off x="250825" y="5949950"/>
            <a:ext cx="3529013" cy="307975"/>
          </a:xfrm>
          <a:prstGeom prst="rect">
            <a:avLst/>
          </a:prstGeom>
          <a:noFill/>
          <a:ln w="9525">
            <a:noFill/>
            <a:miter lim="800000"/>
            <a:headEnd/>
            <a:tailEnd/>
          </a:ln>
        </p:spPr>
        <p:txBody>
          <a:bodyPr>
            <a:spAutoFit/>
          </a:bodyPr>
          <a:lstStyle/>
          <a:p>
            <a:pPr fontAlgn="base">
              <a:spcBef>
                <a:spcPct val="0"/>
              </a:spcBef>
              <a:spcAft>
                <a:spcPct val="0"/>
              </a:spcAft>
            </a:pPr>
            <a:r>
              <a:rPr lang="en-GB" sz="1400" dirty="0" smtClean="0">
                <a:solidFill>
                  <a:prstClr val="black"/>
                </a:solidFill>
                <a:latin typeface="Arial" pitchFamily="34" charset="0"/>
                <a:cs typeface="Arial" pitchFamily="34" charset="0"/>
              </a:rPr>
              <a:t>Source: OECD</a:t>
            </a:r>
            <a:endParaRPr lang="en-US" sz="14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txBox="1">
            <a:spLocks noGrp="1"/>
          </p:cNvSpPr>
          <p:nvPr>
            <p:ph type="title"/>
          </p:nvPr>
        </p:nvSpPr>
        <p:spPr>
          <a:xfrm>
            <a:off x="230188" y="0"/>
            <a:ext cx="8913812" cy="1219200"/>
          </a:xfrm>
        </p:spPr>
        <p:txBody>
          <a:bodyPr/>
          <a:lstStyle/>
          <a:p>
            <a:r>
              <a:rPr lang="en-US" sz="2800" i="1" dirty="0" smtClean="0">
                <a:solidFill>
                  <a:schemeClr val="bg2">
                    <a:lumMod val="10000"/>
                  </a:schemeClr>
                </a:solidFill>
                <a:latin typeface="Arial" pitchFamily="34" charset="0"/>
                <a:cs typeface="Arial" pitchFamily="34" charset="0"/>
              </a:rPr>
              <a:t>You can’t manage what you don’t measure</a:t>
            </a:r>
            <a:endParaRPr sz="2800" i="1" dirty="0" smtClean="0">
              <a:solidFill>
                <a:schemeClr val="bg2">
                  <a:lumMod val="10000"/>
                </a:schemeClr>
              </a:solidFill>
              <a:latin typeface="Arial" pitchFamily="34" charset="0"/>
              <a:cs typeface="Arial" pitchFamily="34" charset="0"/>
            </a:endParaRPr>
          </a:p>
        </p:txBody>
      </p:sp>
      <p:pic>
        <p:nvPicPr>
          <p:cNvPr id="104451" name="Picture 5"/>
          <p:cNvPicPr>
            <a:picLocks noChangeAspect="1"/>
          </p:cNvPicPr>
          <p:nvPr/>
        </p:nvPicPr>
        <p:blipFill>
          <a:blip r:embed="rId2" cstate="print"/>
          <a:srcRect/>
          <a:stretch>
            <a:fillRect/>
          </a:stretch>
        </p:blipFill>
        <p:spPr bwMode="auto">
          <a:xfrm>
            <a:off x="1600200" y="990600"/>
            <a:ext cx="4940300" cy="51863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Content Placeholder 6"/>
          <p:cNvSpPr>
            <a:spLocks noGrp="1"/>
          </p:cNvSpPr>
          <p:nvPr>
            <p:ph idx="1"/>
          </p:nvPr>
        </p:nvSpPr>
        <p:spPr>
          <a:xfrm>
            <a:off x="539552" y="1628800"/>
            <a:ext cx="8218487" cy="4525963"/>
          </a:xfrm>
        </p:spPr>
        <p:txBody>
          <a:bodyPr>
            <a:normAutofit/>
          </a:bodyPr>
          <a:lstStyle/>
          <a:p>
            <a:pPr>
              <a:spcAft>
                <a:spcPts val="1200"/>
              </a:spcAft>
            </a:pPr>
            <a:r>
              <a:rPr lang="en-GB" sz="2000" b="1" dirty="0" smtClean="0">
                <a:solidFill>
                  <a:schemeClr val="accent2">
                    <a:lumMod val="50000"/>
                  </a:schemeClr>
                </a:solidFill>
              </a:rPr>
              <a:t>Make pollution more costly</a:t>
            </a:r>
          </a:p>
        </p:txBody>
      </p:sp>
      <p:sp>
        <p:nvSpPr>
          <p:cNvPr id="47107" name="Slide Number Placeholder 4"/>
          <p:cNvSpPr>
            <a:spLocks noGrp="1"/>
          </p:cNvSpPr>
          <p:nvPr>
            <p:ph type="sldNum" sz="quarter" idx="4"/>
          </p:nvPr>
        </p:nvSpPr>
        <p:spPr>
          <a:noFill/>
        </p:spPr>
        <p:txBody>
          <a:bodyPr/>
          <a:lstStyle/>
          <a:p>
            <a:fld id="{D2D49611-7DF9-4120-801D-6AFC4482032C}" type="slidenum">
              <a:rPr lang="en-GB" smtClean="0">
                <a:solidFill>
                  <a:prstClr val="black">
                    <a:tint val="75000"/>
                  </a:prstClr>
                </a:solidFill>
              </a:rPr>
              <a:pPr/>
              <a:t>3</a:t>
            </a:fld>
            <a:endParaRPr lang="en-GB" smtClean="0">
              <a:solidFill>
                <a:prstClr val="black">
                  <a:tint val="75000"/>
                </a:prstClr>
              </a:solidFill>
            </a:endParaRPr>
          </a:p>
        </p:txBody>
      </p:sp>
      <p:sp>
        <p:nvSpPr>
          <p:cNvPr id="47108" name="Title 1"/>
          <p:cNvSpPr>
            <a:spLocks noGrp="1"/>
          </p:cNvSpPr>
          <p:nvPr>
            <p:ph type="title"/>
          </p:nvPr>
        </p:nvSpPr>
        <p:spPr>
          <a:xfrm>
            <a:off x="972616" y="260648"/>
            <a:ext cx="6695728" cy="647700"/>
          </a:xfrm>
        </p:spPr>
        <p:txBody>
          <a:bodyPr/>
          <a:lstStyle/>
          <a:p>
            <a:pPr eaLnBrk="1" hangingPunct="1"/>
            <a:r>
              <a:rPr lang="en-GB" sz="2400" dirty="0" smtClean="0">
                <a:solidFill>
                  <a:schemeClr val="bg2">
                    <a:lumMod val="10000"/>
                  </a:schemeClr>
                </a:solidFill>
              </a:rPr>
              <a:t> </a:t>
            </a:r>
            <a:r>
              <a:rPr lang="en-GB" sz="2800" dirty="0" smtClean="0">
                <a:solidFill>
                  <a:schemeClr val="bg2">
                    <a:lumMod val="10000"/>
                  </a:schemeClr>
                </a:solidFill>
              </a:rPr>
              <a:t>What policies do we need?</a:t>
            </a:r>
            <a:endParaRPr lang="en-GB" sz="3600" dirty="0" smtClean="0">
              <a:solidFill>
                <a:schemeClr val="bg2">
                  <a:lumMod val="10000"/>
                </a:schemeClr>
              </a:solidFill>
            </a:endParaRPr>
          </a:p>
        </p:txBody>
      </p:sp>
    </p:spTree>
    <p:extLst>
      <p:ext uri="{BB962C8B-B14F-4D97-AF65-F5344CB8AC3E}">
        <p14:creationId xmlns:p14="http://schemas.microsoft.com/office/powerpoint/2010/main" val="2275884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animEffect transition="in" filter="fade">
                                      <p:cBhvr>
                                        <p:cTn id="7" dur="1000"/>
                                        <p:tgtEl>
                                          <p:spTgt spid="47109">
                                            <p:txEl>
                                              <p:pRg st="0" end="0"/>
                                            </p:txEl>
                                          </p:spTgt>
                                        </p:tgtEl>
                                      </p:cBhvr>
                                    </p:animEffect>
                                    <p:anim calcmode="lin" valueType="num">
                                      <p:cBhvr>
                                        <p:cTn id="8" dur="1000" fill="hold"/>
                                        <p:tgtEl>
                                          <p:spTgt spid="4710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710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a:xfrm>
            <a:off x="950912" y="216024"/>
            <a:ext cx="8229600" cy="836712"/>
          </a:xfrm>
        </p:spPr>
        <p:txBody>
          <a:bodyPr/>
          <a:lstStyle/>
          <a:p>
            <a:r>
              <a:rPr lang="en-GB" sz="2400" dirty="0" smtClean="0">
                <a:solidFill>
                  <a:schemeClr val="bg2">
                    <a:lumMod val="10000"/>
                  </a:schemeClr>
                </a:solidFill>
              </a:rPr>
              <a:t>Towards green growth - Monitoring progress </a:t>
            </a:r>
            <a:br>
              <a:rPr lang="en-GB" sz="2400" dirty="0" smtClean="0">
                <a:solidFill>
                  <a:schemeClr val="bg2">
                    <a:lumMod val="10000"/>
                  </a:schemeClr>
                </a:solidFill>
              </a:rPr>
            </a:br>
            <a:r>
              <a:rPr lang="en-GB" sz="2400" dirty="0" smtClean="0">
                <a:solidFill>
                  <a:schemeClr val="bg2">
                    <a:lumMod val="10000"/>
                  </a:schemeClr>
                </a:solidFill>
              </a:rPr>
              <a:t>Headline indicators</a:t>
            </a:r>
            <a:endParaRPr lang="en-GB" sz="2400" dirty="0">
              <a:solidFill>
                <a:schemeClr val="bg2">
                  <a:lumMod val="10000"/>
                </a:schemeClr>
              </a:solidFill>
            </a:endParaRPr>
          </a:p>
        </p:txBody>
      </p:sp>
      <p:grpSp>
        <p:nvGrpSpPr>
          <p:cNvPr id="3" name="Group 31"/>
          <p:cNvGrpSpPr/>
          <p:nvPr/>
        </p:nvGrpSpPr>
        <p:grpSpPr>
          <a:xfrm>
            <a:off x="683568" y="1424099"/>
            <a:ext cx="7416304" cy="3661085"/>
            <a:chOff x="683568" y="1084877"/>
            <a:chExt cx="7416304" cy="3661085"/>
          </a:xfrm>
        </p:grpSpPr>
        <p:grpSp>
          <p:nvGrpSpPr>
            <p:cNvPr id="4" name="Group 28"/>
            <p:cNvGrpSpPr/>
            <p:nvPr/>
          </p:nvGrpSpPr>
          <p:grpSpPr>
            <a:xfrm>
              <a:off x="683568" y="1084877"/>
              <a:ext cx="7416304" cy="1336011"/>
              <a:chOff x="683568" y="908720"/>
              <a:chExt cx="7416304" cy="1336011"/>
            </a:xfrm>
          </p:grpSpPr>
          <p:sp>
            <p:nvSpPr>
              <p:cNvPr id="11" name="Rectangle 10"/>
              <p:cNvSpPr/>
              <p:nvPr/>
            </p:nvSpPr>
            <p:spPr>
              <a:xfrm>
                <a:off x="706907" y="908720"/>
                <a:ext cx="7380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1"/>
                    </a:solidFill>
                    <a:latin typeface="Arial Black" pitchFamily="34" charset="0"/>
                    <a:cs typeface="Arial" pitchFamily="34" charset="0"/>
                  </a:rPr>
                  <a:t>Environmental and resource productivity</a:t>
                </a:r>
                <a:endParaRPr lang="en-US" sz="1200" dirty="0">
                  <a:solidFill>
                    <a:schemeClr val="bg1"/>
                  </a:solidFill>
                  <a:latin typeface="Arial Black" pitchFamily="34" charset="0"/>
                  <a:cs typeface="Arial" pitchFamily="34" charset="0"/>
                </a:endParaRPr>
              </a:p>
            </p:txBody>
          </p:sp>
          <p:grpSp>
            <p:nvGrpSpPr>
              <p:cNvPr id="23" name="Group 27"/>
              <p:cNvGrpSpPr/>
              <p:nvPr/>
            </p:nvGrpSpPr>
            <p:grpSpPr>
              <a:xfrm>
                <a:off x="683568" y="1188000"/>
                <a:ext cx="7416304" cy="1056731"/>
                <a:chOff x="683568" y="1220101"/>
                <a:chExt cx="7416304" cy="1056731"/>
              </a:xfrm>
            </p:grpSpPr>
            <p:sp>
              <p:nvSpPr>
                <p:cNvPr id="5" name="Rectangle 4"/>
                <p:cNvSpPr/>
                <p:nvPr/>
              </p:nvSpPr>
              <p:spPr>
                <a:xfrm>
                  <a:off x="3419872" y="1220101"/>
                  <a:ext cx="4680000" cy="360000"/>
                </a:xfrm>
                <a:prstGeom prst="rect">
                  <a:avLst/>
                </a:prstGeom>
                <a:solidFill>
                  <a:schemeClr val="accent3">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80000" indent="-342900" defTabSz="180000">
                    <a:tabLst>
                      <a:tab pos="180000" algn="l"/>
                    </a:tabLst>
                  </a:pPr>
                  <a:r>
                    <a:rPr lang="en-GB" sz="1200" b="1" smtClean="0">
                      <a:solidFill>
                        <a:schemeClr val="tx1">
                          <a:lumMod val="50000"/>
                        </a:schemeClr>
                      </a:solidFill>
                      <a:latin typeface="Arial" pitchFamily="34" charset="0"/>
                      <a:cs typeface="Arial" pitchFamily="34" charset="0"/>
                    </a:rPr>
                    <a:t>1.	CO</a:t>
                  </a:r>
                  <a:r>
                    <a:rPr lang="en-GB" sz="1200" b="1" baseline="-25000" smtClean="0">
                      <a:solidFill>
                        <a:schemeClr val="tx1">
                          <a:lumMod val="50000"/>
                        </a:schemeClr>
                      </a:solidFill>
                      <a:latin typeface="Arial" pitchFamily="34" charset="0"/>
                      <a:cs typeface="Arial" pitchFamily="34" charset="0"/>
                    </a:rPr>
                    <a:t>2</a:t>
                  </a:r>
                  <a:r>
                    <a:rPr lang="en-GB" sz="1200" b="1" smtClean="0">
                      <a:solidFill>
                        <a:schemeClr val="tx1">
                          <a:lumMod val="50000"/>
                        </a:schemeClr>
                      </a:solidFill>
                      <a:latin typeface="Arial" pitchFamily="34" charset="0"/>
                      <a:cs typeface="Arial" pitchFamily="34" charset="0"/>
                    </a:rPr>
                    <a:t> </a:t>
                  </a:r>
                  <a:r>
                    <a:rPr lang="en-GB" sz="1200" b="1" dirty="0" smtClean="0">
                      <a:solidFill>
                        <a:schemeClr val="tx1">
                          <a:lumMod val="50000"/>
                        </a:schemeClr>
                      </a:solidFill>
                      <a:latin typeface="Arial" pitchFamily="34" charset="0"/>
                      <a:cs typeface="Arial" pitchFamily="34" charset="0"/>
                    </a:rPr>
                    <a:t>productivity</a:t>
                  </a:r>
                </a:p>
              </p:txBody>
            </p:sp>
            <p:sp>
              <p:nvSpPr>
                <p:cNvPr id="6" name="Rectangle 5"/>
                <p:cNvSpPr/>
                <p:nvPr/>
              </p:nvSpPr>
              <p:spPr>
                <a:xfrm>
                  <a:off x="3419872" y="1916832"/>
                  <a:ext cx="4680000" cy="360000"/>
                </a:xfrm>
                <a:prstGeom prst="rect">
                  <a:avLst/>
                </a:prstGeom>
                <a:solidFill>
                  <a:schemeClr val="accent3">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80000" indent="-342900">
                    <a:tabLst>
                      <a:tab pos="180000" algn="l"/>
                    </a:tabLst>
                  </a:pPr>
                  <a:r>
                    <a:rPr lang="en-GB" sz="1200" b="1" smtClean="0">
                      <a:solidFill>
                        <a:schemeClr val="tx1">
                          <a:lumMod val="50000"/>
                        </a:schemeClr>
                      </a:solidFill>
                      <a:latin typeface="Arial" pitchFamily="34" charset="0"/>
                      <a:cs typeface="Arial" pitchFamily="34" charset="0"/>
                    </a:rPr>
                    <a:t>3.	Multifactor productivity including </a:t>
                  </a:r>
                  <a:r>
                    <a:rPr lang="en-GB" sz="1200" b="1" dirty="0" smtClean="0">
                      <a:solidFill>
                        <a:schemeClr val="tx1">
                          <a:lumMod val="50000"/>
                        </a:schemeClr>
                      </a:solidFill>
                      <a:latin typeface="Arial" pitchFamily="34" charset="0"/>
                      <a:cs typeface="Arial" pitchFamily="34" charset="0"/>
                    </a:rPr>
                    <a:t>environmental services</a:t>
                  </a:r>
                  <a:endParaRPr lang="en-US" sz="1200" b="1" dirty="0">
                    <a:solidFill>
                      <a:schemeClr val="tx1">
                        <a:lumMod val="50000"/>
                      </a:schemeClr>
                    </a:solidFill>
                    <a:latin typeface="Arial" pitchFamily="34" charset="0"/>
                    <a:cs typeface="Arial" pitchFamily="34" charset="0"/>
                  </a:endParaRPr>
                </a:p>
              </p:txBody>
            </p:sp>
            <p:sp>
              <p:nvSpPr>
                <p:cNvPr id="8" name="Rectangle 7"/>
                <p:cNvSpPr/>
                <p:nvPr/>
              </p:nvSpPr>
              <p:spPr>
                <a:xfrm>
                  <a:off x="3419872" y="1556792"/>
                  <a:ext cx="4680000" cy="360000"/>
                </a:xfrm>
                <a:prstGeom prst="rect">
                  <a:avLst/>
                </a:prstGeom>
                <a:solidFill>
                  <a:schemeClr val="accent3">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80000" indent="-342900">
                    <a:tabLst>
                      <a:tab pos="180000" algn="l"/>
                    </a:tabLst>
                  </a:pPr>
                  <a:r>
                    <a:rPr lang="en-GB" sz="1200" b="1" smtClean="0">
                      <a:solidFill>
                        <a:schemeClr val="tx1">
                          <a:lumMod val="50000"/>
                        </a:schemeClr>
                      </a:solidFill>
                      <a:latin typeface="Arial" pitchFamily="34" charset="0"/>
                      <a:cs typeface="Arial" pitchFamily="34" charset="0"/>
                    </a:rPr>
                    <a:t>2.	Non-energy </a:t>
                  </a:r>
                  <a:r>
                    <a:rPr lang="en-GB" sz="1200" b="1" dirty="0" smtClean="0">
                      <a:solidFill>
                        <a:schemeClr val="tx1">
                          <a:lumMod val="50000"/>
                        </a:schemeClr>
                      </a:solidFill>
                      <a:latin typeface="Arial" pitchFamily="34" charset="0"/>
                      <a:cs typeface="Arial" pitchFamily="34" charset="0"/>
                    </a:rPr>
                    <a:t>material productivity</a:t>
                  </a:r>
                  <a:endParaRPr lang="en-US" sz="1200" b="1" dirty="0">
                    <a:solidFill>
                      <a:schemeClr val="tx1">
                        <a:lumMod val="50000"/>
                      </a:schemeClr>
                    </a:solidFill>
                    <a:latin typeface="Arial" pitchFamily="34" charset="0"/>
                    <a:cs typeface="Arial" pitchFamily="34" charset="0"/>
                  </a:endParaRPr>
                </a:p>
              </p:txBody>
            </p:sp>
            <p:sp>
              <p:nvSpPr>
                <p:cNvPr id="14" name="Rectangle 13"/>
                <p:cNvSpPr/>
                <p:nvPr/>
              </p:nvSpPr>
              <p:spPr>
                <a:xfrm>
                  <a:off x="683568" y="1220101"/>
                  <a:ext cx="2772000" cy="360000"/>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Arial" pitchFamily="34" charset="0"/>
                      <a:cs typeface="Arial" pitchFamily="34" charset="0"/>
                    </a:rPr>
                    <a:t>Carbon productivity</a:t>
                  </a:r>
                  <a:endParaRPr lang="en-US" sz="1200" dirty="0">
                    <a:solidFill>
                      <a:schemeClr val="tx1"/>
                    </a:solidFill>
                    <a:latin typeface="Arial" pitchFamily="34" charset="0"/>
                    <a:cs typeface="Arial" pitchFamily="34" charset="0"/>
                  </a:endParaRPr>
                </a:p>
              </p:txBody>
            </p:sp>
            <p:sp>
              <p:nvSpPr>
                <p:cNvPr id="15" name="Rectangle 14"/>
                <p:cNvSpPr/>
                <p:nvPr/>
              </p:nvSpPr>
              <p:spPr>
                <a:xfrm>
                  <a:off x="683568" y="1556792"/>
                  <a:ext cx="2772000" cy="360000"/>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Arial" pitchFamily="34" charset="0"/>
                      <a:cs typeface="Arial" pitchFamily="34" charset="0"/>
                    </a:rPr>
                    <a:t>Resource productivity</a:t>
                  </a:r>
                  <a:endParaRPr lang="en-US" sz="1200" dirty="0">
                    <a:solidFill>
                      <a:schemeClr val="tx1"/>
                    </a:solidFill>
                    <a:latin typeface="Arial" pitchFamily="34" charset="0"/>
                    <a:cs typeface="Arial" pitchFamily="34" charset="0"/>
                  </a:endParaRPr>
                </a:p>
              </p:txBody>
            </p:sp>
            <p:sp>
              <p:nvSpPr>
                <p:cNvPr id="16" name="Rectangle 15"/>
                <p:cNvSpPr/>
                <p:nvPr/>
              </p:nvSpPr>
              <p:spPr>
                <a:xfrm>
                  <a:off x="683568" y="1916832"/>
                  <a:ext cx="2772000" cy="360000"/>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Arial" pitchFamily="34" charset="0"/>
                      <a:cs typeface="Arial" pitchFamily="34" charset="0"/>
                    </a:rPr>
                    <a:t>Multifactor productivity</a:t>
                  </a:r>
                  <a:endParaRPr lang="en-US" sz="1200" dirty="0">
                    <a:solidFill>
                      <a:schemeClr val="tx1"/>
                    </a:solidFill>
                    <a:latin typeface="Arial" pitchFamily="34" charset="0"/>
                    <a:cs typeface="Arial" pitchFamily="34" charset="0"/>
                  </a:endParaRPr>
                </a:p>
              </p:txBody>
            </p:sp>
          </p:grpSp>
        </p:grpSp>
        <p:grpSp>
          <p:nvGrpSpPr>
            <p:cNvPr id="24" name="Group 29"/>
            <p:cNvGrpSpPr/>
            <p:nvPr/>
          </p:nvGrpSpPr>
          <p:grpSpPr>
            <a:xfrm>
              <a:off x="683568" y="3429000"/>
              <a:ext cx="7416304" cy="656864"/>
              <a:chOff x="683568" y="4365136"/>
              <a:chExt cx="7416304" cy="656864"/>
            </a:xfrm>
          </p:grpSpPr>
          <p:sp>
            <p:nvSpPr>
              <p:cNvPr id="7" name="Rectangle 6"/>
              <p:cNvSpPr/>
              <p:nvPr/>
            </p:nvSpPr>
            <p:spPr>
              <a:xfrm>
                <a:off x="3419872" y="4662000"/>
                <a:ext cx="4680000" cy="360000"/>
              </a:xfrm>
              <a:prstGeom prst="rect">
                <a:avLst/>
              </a:prstGeom>
              <a:solidFill>
                <a:schemeClr val="accent3">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80000" indent="-342900">
                  <a:tabLst>
                    <a:tab pos="180000" algn="l"/>
                  </a:tabLst>
                </a:pPr>
                <a:r>
                  <a:rPr lang="en-GB" sz="1200" b="1" smtClean="0">
                    <a:solidFill>
                      <a:schemeClr val="tx1">
                        <a:lumMod val="50000"/>
                      </a:schemeClr>
                    </a:solidFill>
                    <a:latin typeface="Arial" pitchFamily="34" charset="0"/>
                    <a:cs typeface="Arial" pitchFamily="34" charset="0"/>
                  </a:rPr>
                  <a:t>6. 	Air </a:t>
                </a:r>
                <a:r>
                  <a:rPr lang="en-GB" sz="1200" b="1" dirty="0" smtClean="0">
                    <a:solidFill>
                      <a:schemeClr val="tx1">
                        <a:lumMod val="50000"/>
                      </a:schemeClr>
                    </a:solidFill>
                    <a:latin typeface="Arial" pitchFamily="34" charset="0"/>
                    <a:cs typeface="Arial" pitchFamily="34" charset="0"/>
                  </a:rPr>
                  <a:t>pollution (population exposure to PM 2.5)</a:t>
                </a:r>
                <a:endParaRPr lang="en-US" sz="1200" b="1" dirty="0">
                  <a:solidFill>
                    <a:schemeClr val="tx1">
                      <a:lumMod val="50000"/>
                    </a:schemeClr>
                  </a:solidFill>
                  <a:latin typeface="Arial" pitchFamily="34" charset="0"/>
                  <a:cs typeface="Arial" pitchFamily="34" charset="0"/>
                </a:endParaRPr>
              </a:p>
            </p:txBody>
          </p:sp>
          <p:sp>
            <p:nvSpPr>
              <p:cNvPr id="13" name="Rectangle 12"/>
              <p:cNvSpPr/>
              <p:nvPr/>
            </p:nvSpPr>
            <p:spPr>
              <a:xfrm>
                <a:off x="706907" y="4365136"/>
                <a:ext cx="7380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1"/>
                    </a:solidFill>
                    <a:latin typeface="Arial Black" pitchFamily="34" charset="0"/>
                    <a:cs typeface="Arial" pitchFamily="34" charset="0"/>
                  </a:rPr>
                  <a:t>Environmental quality of life</a:t>
                </a:r>
                <a:endParaRPr lang="en-US" sz="1200" dirty="0">
                  <a:solidFill>
                    <a:schemeClr val="bg1"/>
                  </a:solidFill>
                  <a:latin typeface="Arial Black" pitchFamily="34" charset="0"/>
                  <a:cs typeface="Arial" pitchFamily="34" charset="0"/>
                </a:endParaRPr>
              </a:p>
            </p:txBody>
          </p:sp>
          <p:sp>
            <p:nvSpPr>
              <p:cNvPr id="18" name="Rectangle 17"/>
              <p:cNvSpPr/>
              <p:nvPr/>
            </p:nvSpPr>
            <p:spPr>
              <a:xfrm>
                <a:off x="683568" y="4662000"/>
                <a:ext cx="2772000" cy="360000"/>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Arial" pitchFamily="34" charset="0"/>
                    <a:cs typeface="Arial" pitchFamily="34" charset="0"/>
                  </a:rPr>
                  <a:t>Environmental health and risks</a:t>
                </a:r>
                <a:endParaRPr lang="en-US" sz="1200" dirty="0">
                  <a:solidFill>
                    <a:schemeClr val="tx1"/>
                  </a:solidFill>
                  <a:latin typeface="Arial" pitchFamily="34" charset="0"/>
                  <a:cs typeface="Arial" pitchFamily="34" charset="0"/>
                </a:endParaRPr>
              </a:p>
            </p:txBody>
          </p:sp>
        </p:grpSp>
        <p:grpSp>
          <p:nvGrpSpPr>
            <p:cNvPr id="25" name="Group 30"/>
            <p:cNvGrpSpPr/>
            <p:nvPr/>
          </p:nvGrpSpPr>
          <p:grpSpPr>
            <a:xfrm>
              <a:off x="683568" y="4104000"/>
              <a:ext cx="7416304" cy="641962"/>
              <a:chOff x="683568" y="5262038"/>
              <a:chExt cx="7416304" cy="641962"/>
            </a:xfrm>
          </p:grpSpPr>
          <p:sp>
            <p:nvSpPr>
              <p:cNvPr id="20" name="Rectangle 19"/>
              <p:cNvSpPr/>
              <p:nvPr/>
            </p:nvSpPr>
            <p:spPr>
              <a:xfrm>
                <a:off x="706907" y="5262038"/>
                <a:ext cx="7380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1"/>
                    </a:solidFill>
                    <a:latin typeface="Arial Black" pitchFamily="34" charset="0"/>
                    <a:cs typeface="Arial" pitchFamily="34" charset="0"/>
                  </a:rPr>
                  <a:t>Economic opportunities and policy responses</a:t>
                </a:r>
                <a:endParaRPr lang="en-US" sz="1200" dirty="0">
                  <a:solidFill>
                    <a:schemeClr val="bg1"/>
                  </a:solidFill>
                  <a:latin typeface="Arial Black" pitchFamily="34" charset="0"/>
                  <a:cs typeface="Arial" pitchFamily="34" charset="0"/>
                </a:endParaRPr>
              </a:p>
            </p:txBody>
          </p:sp>
          <p:sp>
            <p:nvSpPr>
              <p:cNvPr id="21" name="Rectangle 20"/>
              <p:cNvSpPr/>
              <p:nvPr/>
            </p:nvSpPr>
            <p:spPr>
              <a:xfrm>
                <a:off x="3419872" y="5544000"/>
                <a:ext cx="4680000" cy="360000"/>
              </a:xfrm>
              <a:prstGeom prst="rect">
                <a:avLst/>
              </a:prstGeom>
              <a:solidFill>
                <a:schemeClr val="accent3">
                  <a:lumMod val="40000"/>
                  <a:lumOff val="6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80000" indent="-342900">
                  <a:tabLst>
                    <a:tab pos="180000" algn="l"/>
                  </a:tabLst>
                </a:pPr>
                <a:r>
                  <a:rPr lang="en-GB" sz="1100" i="1" dirty="0" smtClean="0">
                    <a:solidFill>
                      <a:schemeClr val="tx1">
                        <a:lumMod val="50000"/>
                      </a:schemeClr>
                    </a:solidFill>
                    <a:latin typeface="Arial" pitchFamily="34" charset="0"/>
                    <a:cs typeface="Arial" pitchFamily="34" charset="0"/>
                  </a:rPr>
                  <a:t>Placeholder – no indicator specified</a:t>
                </a:r>
                <a:endParaRPr lang="en-US" sz="1100" i="1" dirty="0">
                  <a:solidFill>
                    <a:schemeClr val="tx1">
                      <a:lumMod val="50000"/>
                    </a:schemeClr>
                  </a:solidFill>
                  <a:latin typeface="Arial" pitchFamily="34" charset="0"/>
                  <a:cs typeface="Arial" pitchFamily="34" charset="0"/>
                </a:endParaRPr>
              </a:p>
            </p:txBody>
          </p:sp>
          <p:sp>
            <p:nvSpPr>
              <p:cNvPr id="22" name="Rectangle 21"/>
              <p:cNvSpPr/>
              <p:nvPr/>
            </p:nvSpPr>
            <p:spPr>
              <a:xfrm>
                <a:off x="683568" y="5544000"/>
                <a:ext cx="2772000" cy="360000"/>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latin typeface="Arial" pitchFamily="34" charset="0"/>
                    <a:cs typeface="Arial" pitchFamily="34" charset="0"/>
                  </a:rPr>
                  <a:t>Technology and innovation, environmental goods and services, prices and transfers, etc.</a:t>
                </a:r>
                <a:endParaRPr lang="en-US" sz="900" dirty="0">
                  <a:solidFill>
                    <a:schemeClr val="tx1"/>
                  </a:solidFill>
                  <a:latin typeface="Arial" pitchFamily="34" charset="0"/>
                  <a:cs typeface="Arial" pitchFamily="34" charset="0"/>
                </a:endParaRPr>
              </a:p>
            </p:txBody>
          </p:sp>
        </p:grpSp>
        <p:grpSp>
          <p:nvGrpSpPr>
            <p:cNvPr id="26" name="Group 26"/>
            <p:cNvGrpSpPr/>
            <p:nvPr/>
          </p:nvGrpSpPr>
          <p:grpSpPr>
            <a:xfrm>
              <a:off x="683568" y="2448000"/>
              <a:ext cx="7416304" cy="1008072"/>
              <a:chOff x="683568" y="2780928"/>
              <a:chExt cx="7416304" cy="1008072"/>
            </a:xfrm>
          </p:grpSpPr>
          <p:sp>
            <p:nvSpPr>
              <p:cNvPr id="12" name="Rectangle 11"/>
              <p:cNvSpPr/>
              <p:nvPr/>
            </p:nvSpPr>
            <p:spPr>
              <a:xfrm>
                <a:off x="705600" y="2780928"/>
                <a:ext cx="7380000" cy="28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bg1"/>
                    </a:solidFill>
                    <a:latin typeface="Arial Black" pitchFamily="34" charset="0"/>
                    <a:cs typeface="Arial" pitchFamily="34" charset="0"/>
                  </a:rPr>
                  <a:t>The natural asset base</a:t>
                </a:r>
                <a:endParaRPr lang="en-US" sz="1200" dirty="0">
                  <a:solidFill>
                    <a:schemeClr val="bg1"/>
                  </a:solidFill>
                  <a:latin typeface="Arial Black" pitchFamily="34" charset="0"/>
                  <a:cs typeface="Arial" pitchFamily="34" charset="0"/>
                </a:endParaRPr>
              </a:p>
            </p:txBody>
          </p:sp>
          <p:sp>
            <p:nvSpPr>
              <p:cNvPr id="9" name="Rectangle 8"/>
              <p:cNvSpPr/>
              <p:nvPr/>
            </p:nvSpPr>
            <p:spPr>
              <a:xfrm>
                <a:off x="3419872" y="3078000"/>
                <a:ext cx="4680000" cy="360000"/>
              </a:xfrm>
              <a:prstGeom prst="rect">
                <a:avLst/>
              </a:prstGeom>
              <a:solidFill>
                <a:schemeClr val="accent3">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80000" indent="-342900">
                  <a:tabLst>
                    <a:tab pos="180000" algn="l"/>
                  </a:tabLst>
                </a:pPr>
                <a:r>
                  <a:rPr lang="en-GB" sz="1200" b="1" smtClean="0">
                    <a:solidFill>
                      <a:schemeClr val="tx1">
                        <a:lumMod val="50000"/>
                      </a:schemeClr>
                    </a:solidFill>
                    <a:latin typeface="Arial" pitchFamily="34" charset="0"/>
                    <a:cs typeface="Arial" pitchFamily="34" charset="0"/>
                  </a:rPr>
                  <a:t>4.	Natural resource index</a:t>
                </a:r>
                <a:endParaRPr lang="en-US" sz="1200" b="1" dirty="0">
                  <a:solidFill>
                    <a:schemeClr val="tx1">
                      <a:lumMod val="50000"/>
                    </a:schemeClr>
                  </a:solidFill>
                  <a:latin typeface="Arial" pitchFamily="34" charset="0"/>
                  <a:cs typeface="Arial" pitchFamily="34" charset="0"/>
                </a:endParaRPr>
              </a:p>
            </p:txBody>
          </p:sp>
          <p:sp>
            <p:nvSpPr>
              <p:cNvPr id="10" name="Rectangle 9"/>
              <p:cNvSpPr/>
              <p:nvPr/>
            </p:nvSpPr>
            <p:spPr>
              <a:xfrm>
                <a:off x="3419872" y="3429000"/>
                <a:ext cx="4680000" cy="360000"/>
              </a:xfrm>
              <a:prstGeom prst="rect">
                <a:avLst/>
              </a:prstGeom>
              <a:solidFill>
                <a:schemeClr val="accent3">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180000" indent="-342900">
                  <a:tabLst>
                    <a:tab pos="180000" algn="l"/>
                  </a:tabLst>
                </a:pPr>
                <a:r>
                  <a:rPr lang="en-GB" sz="1200" b="1" smtClean="0">
                    <a:solidFill>
                      <a:schemeClr val="tx1">
                        <a:lumMod val="50000"/>
                      </a:schemeClr>
                    </a:solidFill>
                    <a:latin typeface="Arial" pitchFamily="34" charset="0"/>
                    <a:cs typeface="Arial" pitchFamily="34" charset="0"/>
                  </a:rPr>
                  <a:t>5.	Changes </a:t>
                </a:r>
                <a:r>
                  <a:rPr lang="en-GB" sz="1200" b="1" dirty="0" smtClean="0">
                    <a:solidFill>
                      <a:schemeClr val="tx1">
                        <a:lumMod val="50000"/>
                      </a:schemeClr>
                    </a:solidFill>
                    <a:latin typeface="Arial" pitchFamily="34" charset="0"/>
                    <a:cs typeface="Arial" pitchFamily="34" charset="0"/>
                  </a:rPr>
                  <a:t>in land use and cover</a:t>
                </a:r>
                <a:endParaRPr lang="en-US" sz="1200" b="1" dirty="0">
                  <a:solidFill>
                    <a:schemeClr val="tx1">
                      <a:lumMod val="50000"/>
                    </a:schemeClr>
                  </a:solidFill>
                  <a:latin typeface="Arial" pitchFamily="34" charset="0"/>
                  <a:cs typeface="Arial" pitchFamily="34" charset="0"/>
                </a:endParaRPr>
              </a:p>
            </p:txBody>
          </p:sp>
          <p:sp>
            <p:nvSpPr>
              <p:cNvPr id="17" name="Rectangle 16"/>
              <p:cNvSpPr/>
              <p:nvPr/>
            </p:nvSpPr>
            <p:spPr>
              <a:xfrm>
                <a:off x="683568" y="3078000"/>
                <a:ext cx="2772000" cy="360000"/>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Arial" pitchFamily="34" charset="0"/>
                    <a:cs typeface="Arial" pitchFamily="34" charset="0"/>
                  </a:rPr>
                  <a:t>Renewable and non-renewable stocks</a:t>
                </a:r>
                <a:endParaRPr lang="en-US" sz="1200" dirty="0">
                  <a:solidFill>
                    <a:schemeClr val="tx1"/>
                  </a:solidFill>
                  <a:latin typeface="Arial" pitchFamily="34" charset="0"/>
                  <a:cs typeface="Arial" pitchFamily="34" charset="0"/>
                </a:endParaRPr>
              </a:p>
            </p:txBody>
          </p:sp>
          <p:sp>
            <p:nvSpPr>
              <p:cNvPr id="19" name="Rectangle 18"/>
              <p:cNvSpPr/>
              <p:nvPr/>
            </p:nvSpPr>
            <p:spPr>
              <a:xfrm>
                <a:off x="683568" y="3429000"/>
                <a:ext cx="2772000" cy="360000"/>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Arial" pitchFamily="34" charset="0"/>
                    <a:cs typeface="Arial" pitchFamily="34" charset="0"/>
                  </a:rPr>
                  <a:t>Biodiversity and ecosystems</a:t>
                </a:r>
                <a:endParaRPr lang="en-US" sz="1200" dirty="0">
                  <a:solidFill>
                    <a:schemeClr val="tx1"/>
                  </a:solidFill>
                  <a:latin typeface="Arial" pitchFamily="34" charset="0"/>
                  <a:cs typeface="Arial" pitchFamily="34" charset="0"/>
                </a:endParaRPr>
              </a:p>
            </p:txBody>
          </p:sp>
        </p:grpSp>
      </p:grpSp>
      <p:sp>
        <p:nvSpPr>
          <p:cNvPr id="33" name="Rectangle 32"/>
          <p:cNvSpPr/>
          <p:nvPr/>
        </p:nvSpPr>
        <p:spPr>
          <a:xfrm>
            <a:off x="3491880" y="5085184"/>
            <a:ext cx="3600000" cy="646331"/>
          </a:xfrm>
          <a:prstGeom prst="rect">
            <a:avLst/>
          </a:prstGeom>
        </p:spPr>
        <p:txBody>
          <a:bodyPr wrap="square">
            <a:spAutoFit/>
          </a:bodyPr>
          <a:lstStyle/>
          <a:p>
            <a:r>
              <a:rPr lang="en-GB" sz="1200" i="1" smtClean="0">
                <a:solidFill>
                  <a:schemeClr val="bg2">
                    <a:lumMod val="10000"/>
                  </a:schemeClr>
                </a:solidFill>
                <a:latin typeface="+mj-lt"/>
              </a:rPr>
              <a:t>“Green” difficult to isolate</a:t>
            </a:r>
          </a:p>
          <a:p>
            <a:r>
              <a:rPr lang="en-GB" sz="1200" i="1" smtClean="0">
                <a:solidFill>
                  <a:schemeClr val="bg2">
                    <a:lumMod val="10000"/>
                  </a:schemeClr>
                </a:solidFill>
                <a:latin typeface="+mj-lt"/>
              </a:rPr>
              <a:t>Diversity of country circumstances, of instruments</a:t>
            </a:r>
          </a:p>
          <a:p>
            <a:r>
              <a:rPr lang="en-GB" sz="1200" i="1" smtClean="0">
                <a:solidFill>
                  <a:schemeClr val="bg2">
                    <a:lumMod val="10000"/>
                  </a:schemeClr>
                </a:solidFill>
                <a:latin typeface="+mj-lt"/>
                <a:sym typeface="Wingdings" pitchFamily="2" charset="2"/>
              </a:rPr>
              <a:t> c</a:t>
            </a:r>
            <a:r>
              <a:rPr lang="en-GB" sz="1200" i="1" smtClean="0">
                <a:solidFill>
                  <a:schemeClr val="bg2">
                    <a:lumMod val="10000"/>
                  </a:schemeClr>
                </a:solidFill>
                <a:latin typeface="+mj-lt"/>
              </a:rPr>
              <a:t>ountries to choose</a:t>
            </a:r>
            <a:endParaRPr lang="en-GB" sz="1200" i="1">
              <a:solidFill>
                <a:schemeClr val="bg2">
                  <a:lumMod val="10000"/>
                </a:schemeClr>
              </a:solidFill>
              <a:latin typeface="+mj-lt"/>
            </a:endParaRPr>
          </a:p>
        </p:txBody>
      </p:sp>
      <p:sp>
        <p:nvSpPr>
          <p:cNvPr id="2" name="Rectangle 1"/>
          <p:cNvSpPr/>
          <p:nvPr/>
        </p:nvSpPr>
        <p:spPr>
          <a:xfrm>
            <a:off x="611560" y="2787222"/>
            <a:ext cx="7776864" cy="9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623367" y="3718122"/>
            <a:ext cx="7776864" cy="706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623367" y="4420749"/>
            <a:ext cx="7776864" cy="1310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7497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35"/>
                                        </p:tgtEl>
                                      </p:cBhvr>
                                    </p:animEffect>
                                    <p:set>
                                      <p:cBhvr>
                                        <p:cTn id="17"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animBg="1"/>
      <p:bldP spid="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9"/>
          <p:cNvSpPr>
            <a:spLocks noGrp="1"/>
          </p:cNvSpPr>
          <p:nvPr>
            <p:ph idx="1"/>
          </p:nvPr>
        </p:nvSpPr>
        <p:spPr>
          <a:xfrm>
            <a:off x="468313" y="1600200"/>
            <a:ext cx="5759450" cy="4525963"/>
          </a:xfrm>
        </p:spPr>
        <p:txBody>
          <a:bodyPr/>
          <a:lstStyle/>
          <a:p>
            <a:endParaRPr lang="en-US" smtClean="0"/>
          </a:p>
        </p:txBody>
      </p:sp>
      <p:sp>
        <p:nvSpPr>
          <p:cNvPr id="13314" name="Title 1"/>
          <p:cNvSpPr>
            <a:spLocks noGrp="1"/>
          </p:cNvSpPr>
          <p:nvPr>
            <p:ph type="title"/>
          </p:nvPr>
        </p:nvSpPr>
        <p:spPr>
          <a:xfrm>
            <a:off x="395288" y="-171450"/>
            <a:ext cx="8208962" cy="1152525"/>
          </a:xfrm>
        </p:spPr>
        <p:txBody>
          <a:bodyPr/>
          <a:lstStyle/>
          <a:p>
            <a:pPr algn="ctr"/>
            <a:r>
              <a:rPr lang="en-GB" sz="3200" dirty="0" smtClean="0">
                <a:solidFill>
                  <a:schemeClr val="bg2">
                    <a:lumMod val="10000"/>
                  </a:schemeClr>
                </a:solidFill>
              </a:rPr>
              <a:t>The OECD well-being framework</a:t>
            </a:r>
          </a:p>
        </p:txBody>
      </p:sp>
      <p:sp>
        <p:nvSpPr>
          <p:cNvPr id="9" name="TextBox 8"/>
          <p:cNvSpPr txBox="1"/>
          <p:nvPr/>
        </p:nvSpPr>
        <p:spPr>
          <a:xfrm>
            <a:off x="6227763" y="836613"/>
            <a:ext cx="2916237" cy="5663089"/>
          </a:xfrm>
          <a:prstGeom prst="rect">
            <a:avLst/>
          </a:prstGeom>
          <a:noFill/>
        </p:spPr>
        <p:txBody>
          <a:bodyPr>
            <a:spAutoFit/>
          </a:bodyPr>
          <a:lstStyle/>
          <a:p>
            <a:pPr fontAlgn="base">
              <a:spcBef>
                <a:spcPct val="0"/>
              </a:spcBef>
              <a:spcAft>
                <a:spcPct val="0"/>
              </a:spcAft>
              <a:defRPr/>
            </a:pPr>
            <a:endParaRPr lang="en-GB" b="1" dirty="0" smtClean="0">
              <a:solidFill>
                <a:srgbClr val="000000"/>
              </a:solidFill>
              <a:latin typeface="Caecilia Roman" pitchFamily="18" charset="0"/>
            </a:endParaRPr>
          </a:p>
          <a:p>
            <a:pPr fontAlgn="base">
              <a:spcBef>
                <a:spcPct val="0"/>
              </a:spcBef>
              <a:spcAft>
                <a:spcPct val="0"/>
              </a:spcAft>
              <a:defRPr/>
            </a:pPr>
            <a:endParaRPr lang="en-US" b="1" dirty="0">
              <a:solidFill>
                <a:srgbClr val="000000"/>
              </a:solidFill>
              <a:latin typeface="Caecilia Roman" pitchFamily="18" charset="0"/>
            </a:endParaRPr>
          </a:p>
          <a:p>
            <a:pPr fontAlgn="base">
              <a:spcBef>
                <a:spcPct val="0"/>
              </a:spcBef>
              <a:spcAft>
                <a:spcPct val="0"/>
              </a:spcAft>
              <a:buFont typeface="Wingdings" pitchFamily="2" charset="2"/>
              <a:buChar char="Ø"/>
              <a:defRPr/>
            </a:pPr>
            <a:r>
              <a:rPr lang="en-GB" sz="1600" b="1" dirty="0" smtClean="0">
                <a:solidFill>
                  <a:srgbClr val="333399">
                    <a:lumMod val="60000"/>
                    <a:lumOff val="40000"/>
                  </a:srgbClr>
                </a:solidFill>
                <a:latin typeface="Caecilia Roman" pitchFamily="18" charset="0"/>
              </a:rPr>
              <a:t>People</a:t>
            </a:r>
            <a:r>
              <a:rPr lang="en-GB" sz="1600" dirty="0" smtClean="0">
                <a:solidFill>
                  <a:srgbClr val="333399">
                    <a:lumMod val="60000"/>
                    <a:lumOff val="40000"/>
                  </a:srgbClr>
                </a:solidFill>
                <a:latin typeface="Caecilia Roman" pitchFamily="18" charset="0"/>
              </a:rPr>
              <a:t> </a:t>
            </a:r>
            <a:r>
              <a:rPr lang="en-GB" sz="1600" dirty="0">
                <a:solidFill>
                  <a:srgbClr val="000000"/>
                </a:solidFill>
                <a:latin typeface="Caecilia Roman" pitchFamily="18" charset="0"/>
              </a:rPr>
              <a:t>rather than economic system</a:t>
            </a:r>
          </a:p>
          <a:p>
            <a:pPr fontAlgn="base">
              <a:spcBef>
                <a:spcPct val="0"/>
              </a:spcBef>
              <a:spcAft>
                <a:spcPct val="0"/>
              </a:spcAft>
              <a:buFont typeface="Wingdings" pitchFamily="2" charset="2"/>
              <a:buChar char="Ø"/>
              <a:defRPr/>
            </a:pPr>
            <a:endParaRPr lang="en-GB" sz="1600" dirty="0">
              <a:solidFill>
                <a:srgbClr val="000000"/>
              </a:solidFill>
              <a:latin typeface="Caecilia Roman" pitchFamily="18" charset="0"/>
            </a:endParaRPr>
          </a:p>
          <a:p>
            <a:pPr fontAlgn="base">
              <a:spcBef>
                <a:spcPct val="0"/>
              </a:spcBef>
              <a:spcAft>
                <a:spcPct val="0"/>
              </a:spcAft>
              <a:buFont typeface="Wingdings" pitchFamily="2" charset="2"/>
              <a:buChar char="Ø"/>
              <a:defRPr/>
            </a:pPr>
            <a:r>
              <a:rPr lang="en-GB" sz="1600" b="1" dirty="0">
                <a:solidFill>
                  <a:srgbClr val="333399">
                    <a:lumMod val="60000"/>
                    <a:lumOff val="40000"/>
                  </a:srgbClr>
                </a:solidFill>
                <a:latin typeface="Caecilia Roman" pitchFamily="18" charset="0"/>
              </a:rPr>
              <a:t>Outcomes</a:t>
            </a:r>
            <a:r>
              <a:rPr lang="en-GB" sz="1600" dirty="0">
                <a:solidFill>
                  <a:srgbClr val="000000"/>
                </a:solidFill>
                <a:latin typeface="Caecilia Roman" pitchFamily="18" charset="0"/>
              </a:rPr>
              <a:t> rather than inputs and outputs</a:t>
            </a:r>
          </a:p>
          <a:p>
            <a:pPr fontAlgn="base">
              <a:spcBef>
                <a:spcPct val="0"/>
              </a:spcBef>
              <a:spcAft>
                <a:spcPct val="0"/>
              </a:spcAft>
              <a:buFont typeface="Wingdings" pitchFamily="2" charset="2"/>
              <a:buChar char="Ø"/>
              <a:defRPr/>
            </a:pPr>
            <a:endParaRPr lang="en-GB" sz="1600" dirty="0">
              <a:solidFill>
                <a:srgbClr val="000000"/>
              </a:solidFill>
              <a:latin typeface="Caecilia Roman" pitchFamily="18" charset="0"/>
            </a:endParaRPr>
          </a:p>
          <a:p>
            <a:pPr fontAlgn="base">
              <a:spcBef>
                <a:spcPct val="0"/>
              </a:spcBef>
              <a:spcAft>
                <a:spcPct val="0"/>
              </a:spcAft>
              <a:buFont typeface="Wingdings" pitchFamily="2" charset="2"/>
              <a:buChar char="Ø"/>
              <a:defRPr/>
            </a:pPr>
            <a:r>
              <a:rPr lang="en-GB" sz="1600" dirty="0">
                <a:solidFill>
                  <a:srgbClr val="000000"/>
                </a:solidFill>
                <a:latin typeface="Caecilia Roman" pitchFamily="18" charset="0"/>
              </a:rPr>
              <a:t>Both </a:t>
            </a:r>
            <a:r>
              <a:rPr lang="en-GB" sz="1600" b="1" dirty="0">
                <a:solidFill>
                  <a:srgbClr val="333399">
                    <a:lumMod val="60000"/>
                    <a:lumOff val="40000"/>
                  </a:srgbClr>
                </a:solidFill>
                <a:latin typeface="Caecilia Roman" pitchFamily="18" charset="0"/>
              </a:rPr>
              <a:t>averages</a:t>
            </a:r>
            <a:r>
              <a:rPr lang="en-GB" sz="1600" dirty="0">
                <a:solidFill>
                  <a:srgbClr val="000000"/>
                </a:solidFill>
                <a:latin typeface="Caecilia Roman" pitchFamily="18" charset="0"/>
              </a:rPr>
              <a:t> and </a:t>
            </a:r>
            <a:r>
              <a:rPr lang="en-GB" sz="1600" b="1" dirty="0">
                <a:solidFill>
                  <a:srgbClr val="333399">
                    <a:lumMod val="60000"/>
                    <a:lumOff val="40000"/>
                  </a:srgbClr>
                </a:solidFill>
                <a:latin typeface="Caecilia Roman" pitchFamily="18" charset="0"/>
              </a:rPr>
              <a:t>inequalities</a:t>
            </a:r>
          </a:p>
          <a:p>
            <a:pPr fontAlgn="base">
              <a:spcBef>
                <a:spcPct val="0"/>
              </a:spcBef>
              <a:spcAft>
                <a:spcPct val="0"/>
              </a:spcAft>
              <a:buFont typeface="Wingdings" pitchFamily="2" charset="2"/>
              <a:buChar char="Ø"/>
              <a:defRPr/>
            </a:pPr>
            <a:endParaRPr lang="en-GB" sz="1600" b="1" dirty="0">
              <a:solidFill>
                <a:srgbClr val="000000"/>
              </a:solidFill>
              <a:latin typeface="Caecilia Roman" pitchFamily="18" charset="0"/>
            </a:endParaRPr>
          </a:p>
          <a:p>
            <a:pPr fontAlgn="base">
              <a:spcBef>
                <a:spcPct val="0"/>
              </a:spcBef>
              <a:spcAft>
                <a:spcPct val="0"/>
              </a:spcAft>
              <a:buFont typeface="Wingdings" pitchFamily="2" charset="2"/>
              <a:buChar char="Ø"/>
              <a:defRPr/>
            </a:pPr>
            <a:r>
              <a:rPr lang="en-GB" sz="1600" dirty="0">
                <a:solidFill>
                  <a:srgbClr val="000000"/>
                </a:solidFill>
                <a:latin typeface="Caecilia Roman" pitchFamily="18" charset="0"/>
              </a:rPr>
              <a:t> Both </a:t>
            </a:r>
            <a:r>
              <a:rPr lang="en-GB" sz="1600" b="1" dirty="0">
                <a:solidFill>
                  <a:srgbClr val="333399">
                    <a:lumMod val="60000"/>
                    <a:lumOff val="40000"/>
                  </a:srgbClr>
                </a:solidFill>
                <a:latin typeface="Caecilia Roman" pitchFamily="18" charset="0"/>
              </a:rPr>
              <a:t>objective</a:t>
            </a:r>
            <a:r>
              <a:rPr lang="en-GB" sz="1600" dirty="0">
                <a:solidFill>
                  <a:srgbClr val="000000"/>
                </a:solidFill>
                <a:latin typeface="Caecilia Roman" pitchFamily="18" charset="0"/>
              </a:rPr>
              <a:t> and </a:t>
            </a:r>
            <a:r>
              <a:rPr lang="en-GB" sz="1600" b="1" dirty="0">
                <a:solidFill>
                  <a:srgbClr val="333399">
                    <a:lumMod val="60000"/>
                    <a:lumOff val="40000"/>
                  </a:srgbClr>
                </a:solidFill>
                <a:latin typeface="Caecilia Roman" pitchFamily="18" charset="0"/>
              </a:rPr>
              <a:t>subjective</a:t>
            </a:r>
            <a:r>
              <a:rPr lang="en-GB" sz="1600" dirty="0">
                <a:solidFill>
                  <a:srgbClr val="000000"/>
                </a:solidFill>
                <a:latin typeface="Caecilia Roman" pitchFamily="18" charset="0"/>
              </a:rPr>
              <a:t> aspects</a:t>
            </a:r>
          </a:p>
          <a:p>
            <a:pPr fontAlgn="base">
              <a:spcBef>
                <a:spcPct val="0"/>
              </a:spcBef>
              <a:spcAft>
                <a:spcPct val="0"/>
              </a:spcAft>
              <a:buFont typeface="Wingdings" pitchFamily="2" charset="2"/>
              <a:buChar char="Ø"/>
              <a:defRPr/>
            </a:pPr>
            <a:endParaRPr lang="en-GB" sz="1600" dirty="0">
              <a:solidFill>
                <a:srgbClr val="000000"/>
              </a:solidFill>
              <a:latin typeface="Caecilia Roman" pitchFamily="18" charset="0"/>
            </a:endParaRPr>
          </a:p>
          <a:p>
            <a:pPr fontAlgn="base">
              <a:spcBef>
                <a:spcPct val="0"/>
              </a:spcBef>
              <a:spcAft>
                <a:spcPct val="0"/>
              </a:spcAft>
              <a:buFont typeface="Wingdings" pitchFamily="2" charset="2"/>
              <a:buChar char="Ø"/>
              <a:defRPr/>
            </a:pPr>
            <a:r>
              <a:rPr lang="en-GB" sz="1600" dirty="0">
                <a:solidFill>
                  <a:srgbClr val="000000"/>
                </a:solidFill>
                <a:latin typeface="Caecilia Roman" pitchFamily="18" charset="0"/>
              </a:rPr>
              <a:t> Attributes of both </a:t>
            </a:r>
            <a:r>
              <a:rPr lang="en-GB" sz="1600" b="1" dirty="0">
                <a:solidFill>
                  <a:srgbClr val="333399">
                    <a:lumMod val="60000"/>
                    <a:lumOff val="40000"/>
                  </a:srgbClr>
                </a:solidFill>
                <a:latin typeface="Caecilia Roman" pitchFamily="18" charset="0"/>
              </a:rPr>
              <a:t>individuals and communities</a:t>
            </a:r>
          </a:p>
          <a:p>
            <a:pPr fontAlgn="base">
              <a:spcBef>
                <a:spcPct val="0"/>
              </a:spcBef>
              <a:spcAft>
                <a:spcPct val="0"/>
              </a:spcAft>
              <a:buFont typeface="Wingdings" pitchFamily="2" charset="2"/>
              <a:buChar char="Ø"/>
              <a:defRPr/>
            </a:pPr>
            <a:endParaRPr lang="en-GB" sz="1600" b="1" dirty="0">
              <a:solidFill>
                <a:srgbClr val="000000"/>
              </a:solidFill>
              <a:latin typeface="Caecilia Roman" pitchFamily="18" charset="0"/>
            </a:endParaRPr>
          </a:p>
          <a:p>
            <a:pPr fontAlgn="base">
              <a:spcBef>
                <a:spcPct val="0"/>
              </a:spcBef>
              <a:spcAft>
                <a:spcPct val="0"/>
              </a:spcAft>
              <a:buFont typeface="Wingdings" pitchFamily="2" charset="2"/>
              <a:buChar char="Ø"/>
              <a:defRPr/>
            </a:pPr>
            <a:r>
              <a:rPr lang="en-GB" sz="1600" dirty="0">
                <a:solidFill>
                  <a:srgbClr val="000000"/>
                </a:solidFill>
                <a:latin typeface="Caecilia Roman" pitchFamily="18" charset="0"/>
              </a:rPr>
              <a:t>Both </a:t>
            </a:r>
            <a:r>
              <a:rPr lang="en-GB" sz="1600" b="1" dirty="0">
                <a:solidFill>
                  <a:srgbClr val="333399">
                    <a:lumMod val="60000"/>
                    <a:lumOff val="40000"/>
                  </a:srgbClr>
                </a:solidFill>
                <a:latin typeface="Caecilia Roman" pitchFamily="18" charset="0"/>
              </a:rPr>
              <a:t>‘here &amp; now’ </a:t>
            </a:r>
            <a:r>
              <a:rPr lang="en-GB" sz="1600" dirty="0">
                <a:solidFill>
                  <a:srgbClr val="000000"/>
                </a:solidFill>
                <a:latin typeface="Caecilia Roman" pitchFamily="18" charset="0"/>
              </a:rPr>
              <a:t>and </a:t>
            </a:r>
            <a:r>
              <a:rPr lang="en-GB" sz="1600" b="1" dirty="0">
                <a:solidFill>
                  <a:srgbClr val="333399">
                    <a:lumMod val="60000"/>
                    <a:lumOff val="40000"/>
                  </a:srgbClr>
                </a:solidFill>
                <a:latin typeface="Caecilia Roman" pitchFamily="18" charset="0"/>
              </a:rPr>
              <a:t>‘elsewhere &amp; later’</a:t>
            </a:r>
          </a:p>
          <a:p>
            <a:pPr fontAlgn="base">
              <a:spcBef>
                <a:spcPct val="0"/>
              </a:spcBef>
              <a:spcAft>
                <a:spcPct val="0"/>
              </a:spcAft>
              <a:buFont typeface="Arial" pitchFamily="34" charset="0"/>
              <a:buChar char="•"/>
              <a:defRPr/>
            </a:pPr>
            <a:endParaRPr lang="en-GB" sz="2000" dirty="0">
              <a:solidFill>
                <a:srgbClr val="000000"/>
              </a:solidFill>
              <a:latin typeface="Calibri" pitchFamily="34" charset="0"/>
            </a:endParaRPr>
          </a:p>
          <a:p>
            <a:pPr fontAlgn="base">
              <a:spcBef>
                <a:spcPct val="0"/>
              </a:spcBef>
              <a:spcAft>
                <a:spcPct val="0"/>
              </a:spcAft>
              <a:buFont typeface="Arial" pitchFamily="34" charset="0"/>
              <a:buChar char="•"/>
              <a:defRPr/>
            </a:pPr>
            <a:endParaRPr lang="en-US" dirty="0">
              <a:solidFill>
                <a:srgbClr val="BBE0E3">
                  <a:lumMod val="25000"/>
                </a:srgbClr>
              </a:solidFill>
            </a:endParaRPr>
          </a:p>
        </p:txBody>
      </p:sp>
      <p:pic>
        <p:nvPicPr>
          <p:cNvPr id="11" name="Picture 3" descr="diagrammeBLI_EN_01b2_HD.JPG"/>
          <p:cNvPicPr>
            <a:picLocks noChangeAspect="1"/>
          </p:cNvPicPr>
          <p:nvPr/>
        </p:nvPicPr>
        <p:blipFill>
          <a:blip r:embed="rId3" cstate="print"/>
          <a:srcRect l="9708" t="6195" r="9145" b="7076"/>
          <a:stretch>
            <a:fillRect/>
          </a:stretch>
        </p:blipFill>
        <p:spPr bwMode="auto">
          <a:xfrm>
            <a:off x="0" y="1268413"/>
            <a:ext cx="6300788" cy="5329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19400"/>
            <a:ext cx="9144000" cy="5257800"/>
          </a:xfrm>
        </p:spPr>
        <p:txBody>
          <a:bodyPr/>
          <a:lstStyle/>
          <a:p>
            <a:pPr>
              <a:spcBef>
                <a:spcPct val="0"/>
              </a:spcBef>
              <a:buFontTx/>
              <a:buNone/>
            </a:pPr>
            <a:endParaRPr lang="en-GB" sz="2200" smtClean="0">
              <a:solidFill>
                <a:srgbClr val="000000"/>
              </a:solidFill>
              <a:latin typeface="Arial" charset="0"/>
            </a:endParaRPr>
          </a:p>
          <a:p>
            <a:pPr>
              <a:buFontTx/>
              <a:buNone/>
            </a:pPr>
            <a:endParaRPr lang="en-US" sz="2200" smtClean="0"/>
          </a:p>
        </p:txBody>
      </p:sp>
      <p:sp>
        <p:nvSpPr>
          <p:cNvPr id="111618" name="Title 1"/>
          <p:cNvSpPr>
            <a:spLocks noGrp="1"/>
          </p:cNvSpPr>
          <p:nvPr>
            <p:ph type="title"/>
          </p:nvPr>
        </p:nvSpPr>
        <p:spPr>
          <a:xfrm>
            <a:off x="1115616" y="333027"/>
            <a:ext cx="8028384" cy="647701"/>
          </a:xfrm>
        </p:spPr>
        <p:txBody>
          <a:bodyPr/>
          <a:lstStyle/>
          <a:p>
            <a:r>
              <a:rPr lang="en-US" sz="2400" b="1" dirty="0" smtClean="0">
                <a:solidFill>
                  <a:schemeClr val="bg2">
                    <a:lumMod val="10000"/>
                  </a:schemeClr>
                </a:solidFill>
                <a:latin typeface="Arial" charset="0"/>
              </a:rPr>
              <a:t>Agreement with attitudinal statements including on the role of technological progress to address environmental issues </a:t>
            </a:r>
            <a:r>
              <a:rPr lang="en-GB" sz="1200" dirty="0" smtClean="0">
                <a:solidFill>
                  <a:prstClr val="black"/>
                </a:solidFill>
                <a:latin typeface="Arial" pitchFamily="34" charset="0"/>
                <a:cs typeface="Arial" pitchFamily="34" charset="0"/>
              </a:rPr>
              <a:t>Source: OECD (2012) Greening Household Behaviour</a:t>
            </a:r>
            <a:r>
              <a:rPr lang="en-US" sz="2400" dirty="0" smtClean="0">
                <a:solidFill>
                  <a:prstClr val="black"/>
                </a:solidFill>
                <a:latin typeface="Arial" pitchFamily="34" charset="0"/>
                <a:cs typeface="Arial" pitchFamily="34" charset="0"/>
              </a:rPr>
              <a:t/>
            </a:r>
            <a:br>
              <a:rPr lang="en-US" sz="2400" dirty="0" smtClean="0">
                <a:solidFill>
                  <a:prstClr val="black"/>
                </a:solidFill>
                <a:latin typeface="Arial" pitchFamily="34" charset="0"/>
                <a:cs typeface="Arial" pitchFamily="34" charset="0"/>
              </a:rPr>
            </a:br>
            <a:endParaRPr lang="en-US" sz="2400" b="1" dirty="0" smtClean="0">
              <a:solidFill>
                <a:schemeClr val="bg2">
                  <a:lumMod val="10000"/>
                </a:schemeClr>
              </a:solidFill>
              <a:latin typeface="Arial" charset="0"/>
            </a:endParaRPr>
          </a:p>
        </p:txBody>
      </p:sp>
      <p:graphicFrame>
        <p:nvGraphicFramePr>
          <p:cNvPr id="8" name="Chart 7"/>
          <p:cNvGraphicFramePr/>
          <p:nvPr>
            <p:extLst>
              <p:ext uri="{D42A27DB-BD31-4B8C-83A1-F6EECF244321}">
                <p14:modId xmlns:p14="http://schemas.microsoft.com/office/powerpoint/2010/main" val="4192598690"/>
              </p:ext>
            </p:extLst>
          </p:nvPr>
        </p:nvGraphicFramePr>
        <p:xfrm>
          <a:off x="647700" y="1412776"/>
          <a:ext cx="78486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868958"/>
          </a:xfrm>
        </p:spPr>
        <p:txBody>
          <a:bodyPr>
            <a:noAutofit/>
          </a:bodyPr>
          <a:lstStyle/>
          <a:p>
            <a:r>
              <a:rPr lang="en-GB" sz="2800" dirty="0" smtClean="0">
                <a:latin typeface="Arial" pitchFamily="34" charset="0"/>
                <a:cs typeface="Arial" pitchFamily="34" charset="0"/>
              </a:rPr>
              <a:t>Revenues from environmentally related taxes</a:t>
            </a:r>
            <a:r>
              <a:rPr lang="en-GB" sz="3600" dirty="0" smtClean="0"/>
              <a:t/>
            </a:r>
            <a:br>
              <a:rPr lang="en-GB" sz="3600" dirty="0" smtClean="0"/>
            </a:br>
            <a:r>
              <a:rPr lang="en-GB" sz="2000" dirty="0" smtClean="0"/>
              <a:t>In per cent of GDP, 2011</a:t>
            </a:r>
            <a:endParaRPr lang="en-GB"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00" y="980729"/>
            <a:ext cx="8948437" cy="584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5625616" y="1878832"/>
            <a:ext cx="0" cy="93610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563466"/>
            <a:ext cx="7798568" cy="31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21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96616" y="221739"/>
            <a:ext cx="7776864" cy="830997"/>
          </a:xfrm>
          <a:prstGeom prst="rect">
            <a:avLst/>
          </a:prstGeom>
        </p:spPr>
        <p:txBody>
          <a:bodyPr wrap="square">
            <a:spAutoFit/>
          </a:bodyPr>
          <a:lstStyle/>
          <a:p>
            <a:pPr>
              <a:spcBef>
                <a:spcPct val="0"/>
              </a:spcBef>
              <a:defRPr sz="2400" b="0" i="0" u="none" strike="noStrike" kern="1200" baseline="0">
                <a:solidFill>
                  <a:srgbClr val="000000"/>
                </a:solidFill>
                <a:latin typeface="Calibri"/>
                <a:ea typeface="Calibri"/>
                <a:cs typeface="Calibri"/>
              </a:defRPr>
            </a:pPr>
            <a:r>
              <a:rPr lang="en-US" sz="2400" dirty="0" smtClean="0">
                <a:solidFill>
                  <a:srgbClr val="000000"/>
                </a:solidFill>
                <a:latin typeface="Arial"/>
                <a:ea typeface="Calibri"/>
                <a:cs typeface="Calibri"/>
              </a:rPr>
              <a:t>Average tax rates on CO2 and carbon efficiency in OECD countries</a:t>
            </a:r>
            <a:endParaRPr lang="en-US" sz="2400" dirty="0">
              <a:solidFill>
                <a:srgbClr val="000000"/>
              </a:solidFill>
              <a:latin typeface="Arial"/>
              <a:ea typeface="Calibri"/>
              <a:cs typeface="Calibri"/>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10" t="13075" b="18171"/>
          <a:stretch/>
        </p:blipFill>
        <p:spPr bwMode="auto">
          <a:xfrm>
            <a:off x="-1" y="1749972"/>
            <a:ext cx="9049323" cy="3623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ular Callout 3"/>
          <p:cNvSpPr/>
          <p:nvPr/>
        </p:nvSpPr>
        <p:spPr>
          <a:xfrm rot="10800000">
            <a:off x="3439050" y="2837660"/>
            <a:ext cx="227657" cy="216026"/>
          </a:xfrm>
          <a:prstGeom prst="wedgeRectCallout">
            <a:avLst>
              <a:gd name="adj1" fmla="val -153274"/>
              <a:gd name="adj2" fmla="val 157762"/>
            </a:avLst>
          </a:prstGeom>
          <a:no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F0"/>
              </a:solidFill>
            </a:endParaRPr>
          </a:p>
        </p:txBody>
      </p:sp>
      <p:sp>
        <p:nvSpPr>
          <p:cNvPr id="8" name="TextBox 7"/>
          <p:cNvSpPr txBox="1"/>
          <p:nvPr/>
        </p:nvSpPr>
        <p:spPr>
          <a:xfrm>
            <a:off x="3905770" y="2329928"/>
            <a:ext cx="1080120"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dirty="0" smtClean="0">
                <a:solidFill>
                  <a:srgbClr val="00B0F0"/>
                </a:solidFill>
                <a:latin typeface="Arial"/>
              </a:rPr>
              <a:t>Sweden</a:t>
            </a:r>
            <a:endParaRPr lang="en-GB" dirty="0">
              <a:solidFill>
                <a:srgbClr val="00B0F0"/>
              </a:solidFill>
              <a:latin typeface="Arial"/>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292" t="2750" r="15810" b="90619"/>
          <a:stretch/>
        </p:blipFill>
        <p:spPr bwMode="auto">
          <a:xfrm>
            <a:off x="987366" y="5877272"/>
            <a:ext cx="7189076"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123728" y="5341684"/>
            <a:ext cx="6984776" cy="369332"/>
          </a:xfrm>
          <a:prstGeom prst="rect">
            <a:avLst/>
          </a:prstGeom>
          <a:noFill/>
        </p:spPr>
        <p:txBody>
          <a:bodyPr wrap="square" rtlCol="0">
            <a:spAutoFit/>
          </a:bodyPr>
          <a:lstStyle/>
          <a:p>
            <a:pPr algn="r"/>
            <a:r>
              <a:rPr lang="en-US" dirty="0" err="1">
                <a:solidFill>
                  <a:srgbClr val="E6E6E6">
                    <a:lumMod val="10000"/>
                  </a:srgbClr>
                </a:solidFill>
                <a:latin typeface="Arial"/>
              </a:rPr>
              <a:t>Tonnes</a:t>
            </a:r>
            <a:r>
              <a:rPr lang="en-US" dirty="0">
                <a:solidFill>
                  <a:srgbClr val="E6E6E6">
                    <a:lumMod val="10000"/>
                  </a:srgbClr>
                </a:solidFill>
                <a:latin typeface="Arial"/>
              </a:rPr>
              <a:t> of carbon per PPP </a:t>
            </a:r>
            <a:r>
              <a:rPr lang="en-US" dirty="0" err="1">
                <a:solidFill>
                  <a:srgbClr val="E6E6E6">
                    <a:lumMod val="10000"/>
                  </a:srgbClr>
                </a:solidFill>
                <a:latin typeface="Arial"/>
              </a:rPr>
              <a:t>equivalised</a:t>
            </a:r>
            <a:r>
              <a:rPr lang="en-US" dirty="0">
                <a:solidFill>
                  <a:srgbClr val="E6E6E6">
                    <a:lumMod val="10000"/>
                  </a:srgbClr>
                </a:solidFill>
                <a:latin typeface="Arial"/>
              </a:rPr>
              <a:t> unit of GDP (EUR)</a:t>
            </a:r>
            <a:endParaRPr lang="en-GB" dirty="0">
              <a:solidFill>
                <a:srgbClr val="E6E6E6">
                  <a:lumMod val="10000"/>
                </a:srgbClr>
              </a:solidFill>
              <a:latin typeface="Arial"/>
            </a:endParaRPr>
          </a:p>
        </p:txBody>
      </p:sp>
      <p:sp>
        <p:nvSpPr>
          <p:cNvPr id="9" name="TextBox 8"/>
          <p:cNvSpPr txBox="1"/>
          <p:nvPr/>
        </p:nvSpPr>
        <p:spPr>
          <a:xfrm>
            <a:off x="91738" y="1404090"/>
            <a:ext cx="6984776" cy="369332"/>
          </a:xfrm>
          <a:prstGeom prst="rect">
            <a:avLst/>
          </a:prstGeom>
          <a:noFill/>
        </p:spPr>
        <p:txBody>
          <a:bodyPr wrap="square" rtlCol="0">
            <a:spAutoFit/>
          </a:bodyPr>
          <a:lstStyle/>
          <a:p>
            <a:r>
              <a:rPr lang="en-US" dirty="0">
                <a:solidFill>
                  <a:srgbClr val="E6E6E6">
                    <a:lumMod val="10000"/>
                  </a:srgbClr>
                </a:solidFill>
                <a:latin typeface="Arial"/>
              </a:rPr>
              <a:t>Implicit tax rate per </a:t>
            </a:r>
            <a:r>
              <a:rPr lang="en-US" dirty="0" err="1">
                <a:solidFill>
                  <a:srgbClr val="E6E6E6">
                    <a:lumMod val="10000"/>
                  </a:srgbClr>
                </a:solidFill>
                <a:latin typeface="Arial"/>
              </a:rPr>
              <a:t>tonne</a:t>
            </a:r>
            <a:r>
              <a:rPr lang="en-US" dirty="0">
                <a:solidFill>
                  <a:srgbClr val="E6E6E6">
                    <a:lumMod val="10000"/>
                  </a:srgbClr>
                </a:solidFill>
                <a:latin typeface="Arial"/>
              </a:rPr>
              <a:t> of CO2</a:t>
            </a:r>
            <a:endParaRPr lang="en-GB" dirty="0">
              <a:solidFill>
                <a:srgbClr val="E6E6E6">
                  <a:lumMod val="10000"/>
                </a:srgbClr>
              </a:solidFill>
              <a:latin typeface="Arial"/>
            </a:endParaRPr>
          </a:p>
        </p:txBody>
      </p:sp>
      <p:sp>
        <p:nvSpPr>
          <p:cNvPr id="10" name="TextBox 9"/>
          <p:cNvSpPr txBox="1"/>
          <p:nvPr/>
        </p:nvSpPr>
        <p:spPr>
          <a:xfrm>
            <a:off x="-9013" y="6368086"/>
            <a:ext cx="6984776" cy="369332"/>
          </a:xfrm>
          <a:prstGeom prst="rect">
            <a:avLst/>
          </a:prstGeom>
          <a:noFill/>
        </p:spPr>
        <p:txBody>
          <a:bodyPr wrap="square" rtlCol="0">
            <a:spAutoFit/>
          </a:bodyPr>
          <a:lstStyle/>
          <a:p>
            <a:r>
              <a:rPr lang="en-US" dirty="0">
                <a:solidFill>
                  <a:srgbClr val="E6E6E6">
                    <a:lumMod val="10000"/>
                  </a:srgbClr>
                </a:solidFill>
                <a:latin typeface="Arial"/>
              </a:rPr>
              <a:t>Source: </a:t>
            </a:r>
            <a:r>
              <a:rPr lang="en-US" dirty="0" smtClean="0">
                <a:solidFill>
                  <a:srgbClr val="E6E6E6">
                    <a:lumMod val="10000"/>
                  </a:srgbClr>
                </a:solidFill>
                <a:latin typeface="Arial"/>
              </a:rPr>
              <a:t>OECD (2013) Taxing </a:t>
            </a:r>
            <a:r>
              <a:rPr lang="en-US" dirty="0">
                <a:solidFill>
                  <a:srgbClr val="E6E6E6">
                    <a:lumMod val="10000"/>
                  </a:srgbClr>
                </a:solidFill>
                <a:latin typeface="Arial"/>
              </a:rPr>
              <a:t>Energy </a:t>
            </a:r>
            <a:r>
              <a:rPr lang="en-US" dirty="0" smtClean="0">
                <a:solidFill>
                  <a:srgbClr val="E6E6E6">
                    <a:lumMod val="10000"/>
                  </a:srgbClr>
                </a:solidFill>
                <a:latin typeface="Arial"/>
              </a:rPr>
              <a:t>Use - A </a:t>
            </a:r>
            <a:r>
              <a:rPr lang="en-US" dirty="0">
                <a:solidFill>
                  <a:srgbClr val="E6E6E6">
                    <a:lumMod val="10000"/>
                  </a:srgbClr>
                </a:solidFill>
                <a:latin typeface="Arial"/>
              </a:rPr>
              <a:t>Graphical Analysis</a:t>
            </a:r>
            <a:endParaRPr lang="en-GB" dirty="0">
              <a:solidFill>
                <a:srgbClr val="E6E6E6">
                  <a:lumMod val="10000"/>
                </a:srgbClr>
              </a:solidFill>
              <a:latin typeface="Arial"/>
            </a:endParaRPr>
          </a:p>
        </p:txBody>
      </p:sp>
      <p:sp>
        <p:nvSpPr>
          <p:cNvPr id="11" name="Rectangular Callout 10"/>
          <p:cNvSpPr/>
          <p:nvPr/>
        </p:nvSpPr>
        <p:spPr>
          <a:xfrm rot="10800000">
            <a:off x="5383233" y="4816594"/>
            <a:ext cx="227657" cy="216026"/>
          </a:xfrm>
          <a:prstGeom prst="wedgeRectCallout">
            <a:avLst>
              <a:gd name="adj1" fmla="val -153274"/>
              <a:gd name="adj2" fmla="val 157762"/>
            </a:avLst>
          </a:prstGeom>
          <a:no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F0"/>
              </a:solidFill>
            </a:endParaRPr>
          </a:p>
        </p:txBody>
      </p:sp>
      <p:sp>
        <p:nvSpPr>
          <p:cNvPr id="12" name="TextBox 11"/>
          <p:cNvSpPr txBox="1"/>
          <p:nvPr/>
        </p:nvSpPr>
        <p:spPr>
          <a:xfrm>
            <a:off x="5834187" y="4412054"/>
            <a:ext cx="1080120"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dirty="0" smtClean="0">
                <a:solidFill>
                  <a:srgbClr val="00B0F0"/>
                </a:solidFill>
                <a:latin typeface="Arial"/>
              </a:rPr>
              <a:t>USA</a:t>
            </a:r>
            <a:endParaRPr lang="en-GB" dirty="0">
              <a:solidFill>
                <a:srgbClr val="00B0F0"/>
              </a:solidFill>
              <a:latin typeface="Arial"/>
            </a:endParaRPr>
          </a:p>
        </p:txBody>
      </p:sp>
      <p:sp>
        <p:nvSpPr>
          <p:cNvPr id="14" name="Rectangular Callout 13"/>
          <p:cNvSpPr/>
          <p:nvPr/>
        </p:nvSpPr>
        <p:spPr>
          <a:xfrm rot="10800000">
            <a:off x="8532790" y="4254082"/>
            <a:ext cx="227657" cy="216026"/>
          </a:xfrm>
          <a:prstGeom prst="wedgeRectCallout">
            <a:avLst>
              <a:gd name="adj1" fmla="val 172207"/>
              <a:gd name="adj2" fmla="val 157762"/>
            </a:avLst>
          </a:prstGeom>
          <a:no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F0"/>
              </a:solidFill>
            </a:endParaRPr>
          </a:p>
        </p:txBody>
      </p:sp>
      <p:sp>
        <p:nvSpPr>
          <p:cNvPr id="15" name="TextBox 14"/>
          <p:cNvSpPr txBox="1"/>
          <p:nvPr/>
        </p:nvSpPr>
        <p:spPr>
          <a:xfrm>
            <a:off x="7812360" y="3699052"/>
            <a:ext cx="1080120"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dirty="0" smtClean="0">
                <a:solidFill>
                  <a:srgbClr val="00B0F0"/>
                </a:solidFill>
                <a:latin typeface="Arial"/>
              </a:rPr>
              <a:t>Estonia</a:t>
            </a:r>
            <a:endParaRPr lang="en-GB" dirty="0">
              <a:solidFill>
                <a:srgbClr val="00B0F0"/>
              </a:solidFill>
              <a:latin typeface="Arial"/>
            </a:endParaRPr>
          </a:p>
        </p:txBody>
      </p:sp>
      <p:sp>
        <p:nvSpPr>
          <p:cNvPr id="16" name="Rectangular Callout 15"/>
          <p:cNvSpPr/>
          <p:nvPr/>
        </p:nvSpPr>
        <p:spPr>
          <a:xfrm rot="10800000">
            <a:off x="1218138" y="2062229"/>
            <a:ext cx="227657" cy="216026"/>
          </a:xfrm>
          <a:prstGeom prst="wedgeRectCallout">
            <a:avLst>
              <a:gd name="adj1" fmla="val 68330"/>
              <a:gd name="adj2" fmla="val -192540"/>
            </a:avLst>
          </a:prstGeom>
          <a:no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F0"/>
              </a:solidFill>
            </a:endParaRPr>
          </a:p>
        </p:txBody>
      </p:sp>
      <p:sp>
        <p:nvSpPr>
          <p:cNvPr id="17" name="TextBox 16"/>
          <p:cNvSpPr txBox="1"/>
          <p:nvPr/>
        </p:nvSpPr>
        <p:spPr>
          <a:xfrm>
            <a:off x="539552" y="2564904"/>
            <a:ext cx="2236678" cy="369332"/>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dirty="0" smtClean="0">
                <a:solidFill>
                  <a:srgbClr val="00B0F0"/>
                </a:solidFill>
                <a:latin typeface="Arial"/>
              </a:rPr>
              <a:t>Switzerland</a:t>
            </a:r>
            <a:endParaRPr lang="en-GB" dirty="0">
              <a:solidFill>
                <a:srgbClr val="00B0F0"/>
              </a:solidFill>
              <a:latin typeface="Arial"/>
            </a:endParaRPr>
          </a:p>
        </p:txBody>
      </p:sp>
      <p:sp>
        <p:nvSpPr>
          <p:cNvPr id="20" name="Rectangular Callout 19"/>
          <p:cNvSpPr/>
          <p:nvPr/>
        </p:nvSpPr>
        <p:spPr>
          <a:xfrm rot="10800000">
            <a:off x="5528792" y="4077731"/>
            <a:ext cx="227657" cy="216026"/>
          </a:xfrm>
          <a:prstGeom prst="wedgeRectCallout">
            <a:avLst>
              <a:gd name="adj1" fmla="val 33704"/>
              <a:gd name="adj2" fmla="val 223444"/>
            </a:avLst>
          </a:prstGeom>
          <a:no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TextBox 20"/>
          <p:cNvSpPr txBox="1"/>
          <p:nvPr/>
        </p:nvSpPr>
        <p:spPr>
          <a:xfrm>
            <a:off x="4932040" y="3082212"/>
            <a:ext cx="1412137"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dirty="0" smtClean="0">
                <a:solidFill>
                  <a:srgbClr val="00B050"/>
                </a:solidFill>
                <a:latin typeface="Arial"/>
              </a:rPr>
              <a:t>Czech Republic</a:t>
            </a:r>
            <a:endParaRPr lang="en-GB" dirty="0">
              <a:solidFill>
                <a:srgbClr val="00B050"/>
              </a:solidFill>
              <a:latin typeface="Arial"/>
            </a:endParaRPr>
          </a:p>
        </p:txBody>
      </p:sp>
    </p:spTree>
    <p:extLst>
      <p:ext uri="{BB962C8B-B14F-4D97-AF65-F5344CB8AC3E}">
        <p14:creationId xmlns:p14="http://schemas.microsoft.com/office/powerpoint/2010/main" val="601844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47"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1" grpId="0" animBg="1"/>
      <p:bldP spid="12" grpId="0"/>
      <p:bldP spid="14" grpId="0" animBg="1"/>
      <p:bldP spid="15" grpId="0"/>
      <p:bldP spid="16" grpId="0" animBg="1"/>
      <p:bldP spid="17" grpId="0"/>
      <p:bldP spid="20"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88" y="1206709"/>
            <a:ext cx="9029328" cy="539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971600" y="188640"/>
            <a:ext cx="7776864" cy="830997"/>
          </a:xfrm>
          <a:prstGeom prst="rect">
            <a:avLst/>
          </a:prstGeom>
        </p:spPr>
        <p:txBody>
          <a:bodyPr wrap="square">
            <a:spAutoFit/>
          </a:bodyPr>
          <a:lstStyle/>
          <a:p>
            <a:pPr>
              <a:spcBef>
                <a:spcPct val="0"/>
              </a:spcBef>
              <a:defRPr sz="2400" b="0" i="0" u="none" strike="noStrike" kern="1200" baseline="0">
                <a:solidFill>
                  <a:srgbClr val="000000"/>
                </a:solidFill>
                <a:latin typeface="Calibri"/>
                <a:ea typeface="Calibri"/>
                <a:cs typeface="Calibri"/>
              </a:defRPr>
            </a:pPr>
            <a:r>
              <a:rPr lang="en-US" sz="2400" dirty="0">
                <a:solidFill>
                  <a:srgbClr val="000000"/>
                </a:solidFill>
                <a:latin typeface="Arial"/>
                <a:ea typeface="Calibri"/>
                <a:cs typeface="Calibri"/>
              </a:rPr>
              <a:t>Taxation of energy in </a:t>
            </a:r>
            <a:r>
              <a:rPr lang="en-US" sz="2400" dirty="0" smtClean="0">
                <a:solidFill>
                  <a:srgbClr val="000000"/>
                </a:solidFill>
                <a:latin typeface="Arial"/>
                <a:ea typeface="Calibri"/>
                <a:cs typeface="Calibri"/>
              </a:rPr>
              <a:t>Czech Republic on </a:t>
            </a:r>
            <a:r>
              <a:rPr lang="en-US" sz="2400" dirty="0">
                <a:solidFill>
                  <a:srgbClr val="000000"/>
                </a:solidFill>
                <a:latin typeface="Arial"/>
                <a:ea typeface="Calibri"/>
                <a:cs typeface="Calibri"/>
              </a:rPr>
              <a:t>an energy content basis</a:t>
            </a:r>
          </a:p>
        </p:txBody>
      </p:sp>
      <p:sp>
        <p:nvSpPr>
          <p:cNvPr id="10" name="TextBox 9"/>
          <p:cNvSpPr txBox="1"/>
          <p:nvPr/>
        </p:nvSpPr>
        <p:spPr>
          <a:xfrm>
            <a:off x="1907704" y="6577607"/>
            <a:ext cx="6984776" cy="307777"/>
          </a:xfrm>
          <a:prstGeom prst="rect">
            <a:avLst/>
          </a:prstGeom>
          <a:noFill/>
        </p:spPr>
        <p:txBody>
          <a:bodyPr wrap="square" rtlCol="0">
            <a:spAutoFit/>
          </a:bodyPr>
          <a:lstStyle/>
          <a:p>
            <a:r>
              <a:rPr lang="en-US" sz="1400" i="1" dirty="0">
                <a:solidFill>
                  <a:srgbClr val="E6E6E6">
                    <a:lumMod val="10000"/>
                  </a:srgbClr>
                </a:solidFill>
                <a:latin typeface="Arial"/>
              </a:rPr>
              <a:t>Source: OECD (2013) Taxing Energy Use - A Graphical Analysis</a:t>
            </a:r>
            <a:endParaRPr lang="en-GB" sz="1400" i="1" dirty="0">
              <a:solidFill>
                <a:srgbClr val="E6E6E6">
                  <a:lumMod val="10000"/>
                </a:srgbClr>
              </a:solidFill>
              <a:latin typeface="Arial"/>
            </a:endParaRPr>
          </a:p>
        </p:txBody>
      </p:sp>
      <p:sp>
        <p:nvSpPr>
          <p:cNvPr id="5" name="Rectangle 4"/>
          <p:cNvSpPr/>
          <p:nvPr/>
        </p:nvSpPr>
        <p:spPr>
          <a:xfrm>
            <a:off x="395536" y="1700808"/>
            <a:ext cx="8384460" cy="230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478251" y="1713862"/>
            <a:ext cx="1357445" cy="4523449"/>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844404" y="1703231"/>
            <a:ext cx="3564396" cy="453408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416336" y="1703231"/>
            <a:ext cx="3312368" cy="4534080"/>
          </a:xfrm>
          <a:prstGeom prst="rect">
            <a:avLst/>
          </a:prstGeom>
          <a:solidFill>
            <a:srgbClr val="00B0F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bwMode="auto">
          <a:xfrm>
            <a:off x="638856" y="1712690"/>
            <a:ext cx="1080120" cy="20592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65 Medium" pitchFamily="34" charset="0"/>
            </a:endParaRPr>
          </a:p>
        </p:txBody>
      </p:sp>
      <p:sp>
        <p:nvSpPr>
          <p:cNvPr id="12" name="TextBox 11"/>
          <p:cNvSpPr txBox="1"/>
          <p:nvPr/>
        </p:nvSpPr>
        <p:spPr>
          <a:xfrm>
            <a:off x="611560" y="1673512"/>
            <a:ext cx="1141495" cy="276999"/>
          </a:xfrm>
          <a:prstGeom prst="rect">
            <a:avLst/>
          </a:prstGeom>
          <a:noFill/>
        </p:spPr>
        <p:txBody>
          <a:bodyPr wrap="square" rtlCol="0">
            <a:spAutoFit/>
          </a:bodyPr>
          <a:lstStyle/>
          <a:p>
            <a:r>
              <a:rPr lang="en-GB" sz="1200" b="1" dirty="0" smtClean="0">
                <a:solidFill>
                  <a:srgbClr val="C00000"/>
                </a:solidFill>
                <a:latin typeface="Arial" pitchFamily="34" charset="0"/>
                <a:cs typeface="Arial" pitchFamily="34" charset="0"/>
              </a:rPr>
              <a:t>TRANSPORT</a:t>
            </a:r>
            <a:endParaRPr lang="en-GB" sz="1200" b="1" dirty="0">
              <a:solidFill>
                <a:srgbClr val="C00000"/>
              </a:solidFill>
              <a:latin typeface="Arial" pitchFamily="34" charset="0"/>
              <a:cs typeface="Arial" pitchFamily="34" charset="0"/>
            </a:endParaRPr>
          </a:p>
        </p:txBody>
      </p:sp>
      <p:sp>
        <p:nvSpPr>
          <p:cNvPr id="14" name="Rectangle 13"/>
          <p:cNvSpPr/>
          <p:nvPr/>
        </p:nvSpPr>
        <p:spPr bwMode="auto">
          <a:xfrm>
            <a:off x="2627784" y="1715513"/>
            <a:ext cx="2088231" cy="203099"/>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65 Medium" pitchFamily="34" charset="0"/>
            </a:endParaRPr>
          </a:p>
        </p:txBody>
      </p:sp>
      <p:sp>
        <p:nvSpPr>
          <p:cNvPr id="15" name="TextBox 14"/>
          <p:cNvSpPr txBox="1"/>
          <p:nvPr/>
        </p:nvSpPr>
        <p:spPr>
          <a:xfrm>
            <a:off x="2627784" y="1676335"/>
            <a:ext cx="2367612" cy="276999"/>
          </a:xfrm>
          <a:prstGeom prst="rect">
            <a:avLst/>
          </a:prstGeom>
          <a:noFill/>
        </p:spPr>
        <p:txBody>
          <a:bodyPr wrap="square" rtlCol="0">
            <a:spAutoFit/>
          </a:bodyPr>
          <a:lstStyle/>
          <a:p>
            <a:r>
              <a:rPr lang="en-GB" sz="1200" b="1" dirty="0" smtClean="0">
                <a:solidFill>
                  <a:srgbClr val="00B050"/>
                </a:solidFill>
                <a:latin typeface="Arial" pitchFamily="34" charset="0"/>
                <a:cs typeface="Arial" pitchFamily="34" charset="0"/>
              </a:rPr>
              <a:t>HEATING &amp; PROCESS USE</a:t>
            </a:r>
            <a:endParaRPr lang="en-GB" sz="1200" b="1" dirty="0">
              <a:solidFill>
                <a:srgbClr val="00B050"/>
              </a:solidFill>
              <a:latin typeface="Arial" pitchFamily="34" charset="0"/>
              <a:cs typeface="Arial" pitchFamily="34" charset="0"/>
            </a:endParaRPr>
          </a:p>
        </p:txBody>
      </p:sp>
      <p:sp>
        <p:nvSpPr>
          <p:cNvPr id="16" name="Rectangle 15"/>
          <p:cNvSpPr/>
          <p:nvPr/>
        </p:nvSpPr>
        <p:spPr bwMode="auto">
          <a:xfrm>
            <a:off x="6630756" y="1726590"/>
            <a:ext cx="1080120" cy="20592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65 Medium" pitchFamily="34" charset="0"/>
            </a:endParaRPr>
          </a:p>
        </p:txBody>
      </p:sp>
      <p:sp>
        <p:nvSpPr>
          <p:cNvPr id="17" name="TextBox 16"/>
          <p:cNvSpPr txBox="1"/>
          <p:nvPr/>
        </p:nvSpPr>
        <p:spPr>
          <a:xfrm>
            <a:off x="6615520" y="1676779"/>
            <a:ext cx="1368152" cy="276999"/>
          </a:xfrm>
          <a:prstGeom prst="rect">
            <a:avLst/>
          </a:prstGeom>
          <a:noFill/>
        </p:spPr>
        <p:txBody>
          <a:bodyPr wrap="square" rtlCol="0">
            <a:spAutoFit/>
          </a:bodyPr>
          <a:lstStyle/>
          <a:p>
            <a:r>
              <a:rPr lang="en-GB" sz="1200" b="1" dirty="0" smtClean="0">
                <a:solidFill>
                  <a:srgbClr val="0070C0"/>
                </a:solidFill>
                <a:latin typeface="Arial" pitchFamily="34" charset="0"/>
                <a:cs typeface="Arial" pitchFamily="34" charset="0"/>
              </a:rPr>
              <a:t>ELECTRICITY</a:t>
            </a:r>
            <a:endParaRPr lang="en-GB" sz="1200" b="1"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971600" y="188640"/>
            <a:ext cx="7776864" cy="830997"/>
          </a:xfrm>
          <a:prstGeom prst="rect">
            <a:avLst/>
          </a:prstGeom>
        </p:spPr>
        <p:txBody>
          <a:bodyPr wrap="square">
            <a:spAutoFit/>
          </a:bodyPr>
          <a:lstStyle/>
          <a:p>
            <a:pPr>
              <a:spcBef>
                <a:spcPct val="0"/>
              </a:spcBef>
              <a:defRPr sz="2400" b="0" i="0" u="none" strike="noStrike" kern="1200" baseline="0">
                <a:solidFill>
                  <a:srgbClr val="000000"/>
                </a:solidFill>
                <a:latin typeface="Calibri"/>
                <a:ea typeface="Calibri"/>
                <a:cs typeface="Calibri"/>
              </a:defRPr>
            </a:pPr>
            <a:r>
              <a:rPr lang="en-US" sz="2400" dirty="0">
                <a:solidFill>
                  <a:srgbClr val="000000"/>
                </a:solidFill>
                <a:latin typeface="Arial"/>
                <a:ea typeface="Calibri"/>
                <a:cs typeface="Calibri"/>
              </a:rPr>
              <a:t>Taxation of energy in </a:t>
            </a:r>
            <a:r>
              <a:rPr lang="en-US" sz="2400" dirty="0" smtClean="0">
                <a:solidFill>
                  <a:srgbClr val="000000"/>
                </a:solidFill>
                <a:latin typeface="Arial"/>
                <a:ea typeface="Calibri"/>
                <a:cs typeface="Calibri"/>
              </a:rPr>
              <a:t>Czech Republic on </a:t>
            </a:r>
            <a:r>
              <a:rPr lang="en-US" sz="2400" dirty="0">
                <a:solidFill>
                  <a:srgbClr val="000000"/>
                </a:solidFill>
                <a:latin typeface="Arial"/>
                <a:ea typeface="Calibri"/>
                <a:cs typeface="Calibri"/>
              </a:rPr>
              <a:t>a carbon emission basis</a:t>
            </a:r>
          </a:p>
        </p:txBody>
      </p:sp>
      <p:sp>
        <p:nvSpPr>
          <p:cNvPr id="10" name="TextBox 9"/>
          <p:cNvSpPr txBox="1"/>
          <p:nvPr/>
        </p:nvSpPr>
        <p:spPr>
          <a:xfrm>
            <a:off x="1763688" y="6604903"/>
            <a:ext cx="6984776" cy="307777"/>
          </a:xfrm>
          <a:prstGeom prst="rect">
            <a:avLst/>
          </a:prstGeom>
          <a:noFill/>
        </p:spPr>
        <p:txBody>
          <a:bodyPr wrap="square" rtlCol="0">
            <a:spAutoFit/>
          </a:bodyPr>
          <a:lstStyle/>
          <a:p>
            <a:r>
              <a:rPr lang="en-US" sz="1400" i="1" dirty="0">
                <a:solidFill>
                  <a:srgbClr val="E6E6E6">
                    <a:lumMod val="10000"/>
                  </a:srgbClr>
                </a:solidFill>
                <a:latin typeface="Arial"/>
              </a:rPr>
              <a:t>Source: OECD (2013) Taxing Energy Use - A Graphical Analysis</a:t>
            </a:r>
            <a:endParaRPr lang="en-GB" sz="1400" i="1" dirty="0">
              <a:solidFill>
                <a:srgbClr val="E6E6E6">
                  <a:lumMod val="10000"/>
                </a:srgbClr>
              </a:solidFill>
              <a:latin typeface="Arial"/>
            </a:endParaRP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1179336"/>
            <a:ext cx="9144000" cy="545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50356" y="1700808"/>
            <a:ext cx="8384460" cy="230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433071" y="1713862"/>
            <a:ext cx="1357445" cy="4523449"/>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799224" y="1703231"/>
            <a:ext cx="4082568" cy="453408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881792" y="1703231"/>
            <a:ext cx="2866672" cy="4534080"/>
          </a:xfrm>
          <a:prstGeom prst="rect">
            <a:avLst/>
          </a:prstGeom>
          <a:solidFill>
            <a:srgbClr val="00B0F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bwMode="auto">
          <a:xfrm>
            <a:off x="593676" y="1712690"/>
            <a:ext cx="1080120" cy="20592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65 Medium" pitchFamily="34" charset="0"/>
            </a:endParaRPr>
          </a:p>
        </p:txBody>
      </p:sp>
      <p:sp>
        <p:nvSpPr>
          <p:cNvPr id="14" name="TextBox 13"/>
          <p:cNvSpPr txBox="1"/>
          <p:nvPr/>
        </p:nvSpPr>
        <p:spPr>
          <a:xfrm>
            <a:off x="566380" y="1673512"/>
            <a:ext cx="1141495" cy="276999"/>
          </a:xfrm>
          <a:prstGeom prst="rect">
            <a:avLst/>
          </a:prstGeom>
          <a:noFill/>
        </p:spPr>
        <p:txBody>
          <a:bodyPr wrap="square" rtlCol="0">
            <a:spAutoFit/>
          </a:bodyPr>
          <a:lstStyle/>
          <a:p>
            <a:r>
              <a:rPr lang="en-GB" sz="1200" b="1" dirty="0" smtClean="0">
                <a:solidFill>
                  <a:srgbClr val="C00000"/>
                </a:solidFill>
                <a:latin typeface="Arial" pitchFamily="34" charset="0"/>
                <a:cs typeface="Arial" pitchFamily="34" charset="0"/>
              </a:rPr>
              <a:t>TRANSPORT</a:t>
            </a:r>
            <a:endParaRPr lang="en-GB" sz="1200" b="1" dirty="0">
              <a:solidFill>
                <a:srgbClr val="C00000"/>
              </a:solidFill>
              <a:latin typeface="Arial" pitchFamily="34" charset="0"/>
              <a:cs typeface="Arial" pitchFamily="34" charset="0"/>
            </a:endParaRPr>
          </a:p>
        </p:txBody>
      </p:sp>
      <p:sp>
        <p:nvSpPr>
          <p:cNvPr id="15" name="Rectangle 14"/>
          <p:cNvSpPr/>
          <p:nvPr/>
        </p:nvSpPr>
        <p:spPr bwMode="auto">
          <a:xfrm>
            <a:off x="2582604" y="1715513"/>
            <a:ext cx="2088231" cy="203099"/>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65 Medium" pitchFamily="34" charset="0"/>
            </a:endParaRPr>
          </a:p>
        </p:txBody>
      </p:sp>
      <p:sp>
        <p:nvSpPr>
          <p:cNvPr id="16" name="TextBox 15"/>
          <p:cNvSpPr txBox="1"/>
          <p:nvPr/>
        </p:nvSpPr>
        <p:spPr>
          <a:xfrm>
            <a:off x="2582604" y="1676335"/>
            <a:ext cx="2367612" cy="276999"/>
          </a:xfrm>
          <a:prstGeom prst="rect">
            <a:avLst/>
          </a:prstGeom>
          <a:noFill/>
        </p:spPr>
        <p:txBody>
          <a:bodyPr wrap="square" rtlCol="0">
            <a:spAutoFit/>
          </a:bodyPr>
          <a:lstStyle/>
          <a:p>
            <a:r>
              <a:rPr lang="en-GB" sz="1200" b="1" dirty="0" smtClean="0">
                <a:solidFill>
                  <a:srgbClr val="00B050"/>
                </a:solidFill>
                <a:latin typeface="Arial" pitchFamily="34" charset="0"/>
                <a:cs typeface="Arial" pitchFamily="34" charset="0"/>
              </a:rPr>
              <a:t>HEATING &amp; PROCESS USE</a:t>
            </a:r>
            <a:endParaRPr lang="en-GB" sz="1200" b="1" dirty="0">
              <a:solidFill>
                <a:srgbClr val="00B050"/>
              </a:solidFill>
              <a:latin typeface="Arial" pitchFamily="34" charset="0"/>
              <a:cs typeface="Arial" pitchFamily="34" charset="0"/>
            </a:endParaRPr>
          </a:p>
        </p:txBody>
      </p:sp>
      <p:sp>
        <p:nvSpPr>
          <p:cNvPr id="17" name="Rectangle 16"/>
          <p:cNvSpPr/>
          <p:nvPr/>
        </p:nvSpPr>
        <p:spPr bwMode="auto">
          <a:xfrm>
            <a:off x="6585576" y="1726590"/>
            <a:ext cx="1080120" cy="20592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65 Medium" pitchFamily="34" charset="0"/>
            </a:endParaRPr>
          </a:p>
        </p:txBody>
      </p:sp>
      <p:sp>
        <p:nvSpPr>
          <p:cNvPr id="18" name="TextBox 17"/>
          <p:cNvSpPr txBox="1"/>
          <p:nvPr/>
        </p:nvSpPr>
        <p:spPr>
          <a:xfrm>
            <a:off x="6570340" y="1676779"/>
            <a:ext cx="1368152" cy="276999"/>
          </a:xfrm>
          <a:prstGeom prst="rect">
            <a:avLst/>
          </a:prstGeom>
          <a:noFill/>
        </p:spPr>
        <p:txBody>
          <a:bodyPr wrap="square" rtlCol="0">
            <a:spAutoFit/>
          </a:bodyPr>
          <a:lstStyle/>
          <a:p>
            <a:r>
              <a:rPr lang="en-GB" sz="1200" b="1" dirty="0" smtClean="0">
                <a:solidFill>
                  <a:srgbClr val="0070C0"/>
                </a:solidFill>
                <a:latin typeface="Arial" pitchFamily="34" charset="0"/>
                <a:cs typeface="Arial" pitchFamily="34" charset="0"/>
              </a:rPr>
              <a:t>ELECTRICITY</a:t>
            </a:r>
            <a:endParaRPr lang="en-GB" sz="12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35260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64" y="1213928"/>
            <a:ext cx="9137848" cy="545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971600" y="188640"/>
            <a:ext cx="7776864" cy="461665"/>
          </a:xfrm>
          <a:prstGeom prst="rect">
            <a:avLst/>
          </a:prstGeom>
        </p:spPr>
        <p:txBody>
          <a:bodyPr wrap="square">
            <a:spAutoFit/>
          </a:bodyPr>
          <a:lstStyle/>
          <a:p>
            <a:pPr>
              <a:spcBef>
                <a:spcPct val="0"/>
              </a:spcBef>
              <a:defRPr sz="2400" b="0" i="0" u="none" strike="noStrike" kern="1200" baseline="0">
                <a:solidFill>
                  <a:srgbClr val="000000"/>
                </a:solidFill>
                <a:latin typeface="Calibri"/>
                <a:ea typeface="Calibri"/>
                <a:cs typeface="Calibri"/>
              </a:defRPr>
            </a:pPr>
            <a:r>
              <a:rPr lang="en-US" sz="2400" dirty="0">
                <a:solidFill>
                  <a:srgbClr val="000000"/>
                </a:solidFill>
                <a:latin typeface="Arial"/>
                <a:ea typeface="Calibri"/>
                <a:cs typeface="Calibri"/>
              </a:rPr>
              <a:t>Taxation of energy in </a:t>
            </a:r>
            <a:r>
              <a:rPr lang="en-US" sz="2400" dirty="0" smtClean="0">
                <a:solidFill>
                  <a:srgbClr val="000000"/>
                </a:solidFill>
                <a:latin typeface="Arial"/>
                <a:ea typeface="Calibri"/>
                <a:cs typeface="Calibri"/>
              </a:rPr>
              <a:t>Austria on energy content </a:t>
            </a:r>
            <a:r>
              <a:rPr lang="en-US" sz="2400" dirty="0">
                <a:solidFill>
                  <a:srgbClr val="000000"/>
                </a:solidFill>
                <a:latin typeface="Arial"/>
                <a:ea typeface="Calibri"/>
                <a:cs typeface="Calibri"/>
              </a:rPr>
              <a:t>basis</a:t>
            </a:r>
          </a:p>
        </p:txBody>
      </p:sp>
      <p:sp>
        <p:nvSpPr>
          <p:cNvPr id="10" name="TextBox 9"/>
          <p:cNvSpPr txBox="1"/>
          <p:nvPr/>
        </p:nvSpPr>
        <p:spPr>
          <a:xfrm>
            <a:off x="1763688" y="6604903"/>
            <a:ext cx="6984776" cy="307777"/>
          </a:xfrm>
          <a:prstGeom prst="rect">
            <a:avLst/>
          </a:prstGeom>
          <a:noFill/>
        </p:spPr>
        <p:txBody>
          <a:bodyPr wrap="square" rtlCol="0">
            <a:spAutoFit/>
          </a:bodyPr>
          <a:lstStyle/>
          <a:p>
            <a:r>
              <a:rPr lang="en-US" sz="1400" i="1" dirty="0">
                <a:solidFill>
                  <a:srgbClr val="E6E6E6">
                    <a:lumMod val="10000"/>
                  </a:srgbClr>
                </a:solidFill>
                <a:latin typeface="Arial"/>
              </a:rPr>
              <a:t>Source: OECD (2013) Taxing Energy Use - A Graphical Analysis</a:t>
            </a:r>
            <a:endParaRPr lang="en-GB" sz="1400" i="1" dirty="0">
              <a:solidFill>
                <a:srgbClr val="E6E6E6">
                  <a:lumMod val="10000"/>
                </a:srgbClr>
              </a:solidFill>
              <a:latin typeface="Arial"/>
            </a:endParaRPr>
          </a:p>
        </p:txBody>
      </p:sp>
      <p:sp>
        <p:nvSpPr>
          <p:cNvPr id="7" name="Rectangle 6"/>
          <p:cNvSpPr/>
          <p:nvPr/>
        </p:nvSpPr>
        <p:spPr>
          <a:xfrm>
            <a:off x="350356" y="1728104"/>
            <a:ext cx="8384460" cy="230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433071" y="1727510"/>
            <a:ext cx="2338729" cy="4667128"/>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771800" y="1716878"/>
            <a:ext cx="4353836" cy="4678097"/>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125636" y="1716878"/>
            <a:ext cx="1622828" cy="4678097"/>
          </a:xfrm>
          <a:prstGeom prst="rect">
            <a:avLst/>
          </a:prstGeom>
          <a:solidFill>
            <a:srgbClr val="00B0F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bwMode="auto">
          <a:xfrm>
            <a:off x="593676" y="1739986"/>
            <a:ext cx="1080120" cy="20592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65 Medium" pitchFamily="34" charset="0"/>
            </a:endParaRPr>
          </a:p>
        </p:txBody>
      </p:sp>
      <p:sp>
        <p:nvSpPr>
          <p:cNvPr id="14" name="TextBox 13"/>
          <p:cNvSpPr txBox="1"/>
          <p:nvPr/>
        </p:nvSpPr>
        <p:spPr>
          <a:xfrm>
            <a:off x="566380" y="1700808"/>
            <a:ext cx="1141495" cy="276999"/>
          </a:xfrm>
          <a:prstGeom prst="rect">
            <a:avLst/>
          </a:prstGeom>
          <a:noFill/>
        </p:spPr>
        <p:txBody>
          <a:bodyPr wrap="square" rtlCol="0">
            <a:spAutoFit/>
          </a:bodyPr>
          <a:lstStyle/>
          <a:p>
            <a:r>
              <a:rPr lang="en-GB" sz="1200" b="1" dirty="0" smtClean="0">
                <a:solidFill>
                  <a:srgbClr val="C00000"/>
                </a:solidFill>
                <a:latin typeface="Arial" pitchFamily="34" charset="0"/>
                <a:cs typeface="Arial" pitchFamily="34" charset="0"/>
              </a:rPr>
              <a:t>TRANSPORT</a:t>
            </a:r>
            <a:endParaRPr lang="en-GB" sz="1200" b="1" dirty="0">
              <a:solidFill>
                <a:srgbClr val="C00000"/>
              </a:solidFill>
              <a:latin typeface="Arial" pitchFamily="34" charset="0"/>
              <a:cs typeface="Arial" pitchFamily="34" charset="0"/>
            </a:endParaRPr>
          </a:p>
        </p:txBody>
      </p:sp>
      <p:sp>
        <p:nvSpPr>
          <p:cNvPr id="15" name="Rectangle 14"/>
          <p:cNvSpPr/>
          <p:nvPr/>
        </p:nvSpPr>
        <p:spPr bwMode="auto">
          <a:xfrm>
            <a:off x="3203849" y="1742809"/>
            <a:ext cx="2088231" cy="203099"/>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65 Medium" pitchFamily="34" charset="0"/>
            </a:endParaRPr>
          </a:p>
        </p:txBody>
      </p:sp>
      <p:sp>
        <p:nvSpPr>
          <p:cNvPr id="16" name="TextBox 15"/>
          <p:cNvSpPr txBox="1"/>
          <p:nvPr/>
        </p:nvSpPr>
        <p:spPr>
          <a:xfrm>
            <a:off x="3203848" y="1703631"/>
            <a:ext cx="2367612" cy="276999"/>
          </a:xfrm>
          <a:prstGeom prst="rect">
            <a:avLst/>
          </a:prstGeom>
          <a:noFill/>
        </p:spPr>
        <p:txBody>
          <a:bodyPr wrap="square" rtlCol="0">
            <a:spAutoFit/>
          </a:bodyPr>
          <a:lstStyle/>
          <a:p>
            <a:r>
              <a:rPr lang="en-GB" sz="1200" b="1" dirty="0" smtClean="0">
                <a:solidFill>
                  <a:srgbClr val="00B050"/>
                </a:solidFill>
                <a:latin typeface="Arial" pitchFamily="34" charset="0"/>
                <a:cs typeface="Arial" pitchFamily="34" charset="0"/>
              </a:rPr>
              <a:t>HEATING &amp; PROCESS USE</a:t>
            </a:r>
            <a:endParaRPr lang="en-GB" sz="1200" b="1" dirty="0">
              <a:solidFill>
                <a:srgbClr val="00B050"/>
              </a:solidFill>
              <a:latin typeface="Arial" pitchFamily="34" charset="0"/>
              <a:cs typeface="Arial" pitchFamily="34" charset="0"/>
            </a:endParaRPr>
          </a:p>
        </p:txBody>
      </p:sp>
      <p:sp>
        <p:nvSpPr>
          <p:cNvPr id="17" name="Rectangle 16"/>
          <p:cNvSpPr/>
          <p:nvPr/>
        </p:nvSpPr>
        <p:spPr bwMode="auto">
          <a:xfrm>
            <a:off x="7397728" y="1753886"/>
            <a:ext cx="1080120" cy="20592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65 Medium" pitchFamily="34" charset="0"/>
            </a:endParaRPr>
          </a:p>
        </p:txBody>
      </p:sp>
      <p:sp>
        <p:nvSpPr>
          <p:cNvPr id="18" name="TextBox 17"/>
          <p:cNvSpPr txBox="1"/>
          <p:nvPr/>
        </p:nvSpPr>
        <p:spPr>
          <a:xfrm>
            <a:off x="7380312" y="1725489"/>
            <a:ext cx="1368152" cy="276999"/>
          </a:xfrm>
          <a:prstGeom prst="rect">
            <a:avLst/>
          </a:prstGeom>
          <a:noFill/>
        </p:spPr>
        <p:txBody>
          <a:bodyPr wrap="square" rtlCol="0">
            <a:spAutoFit/>
          </a:bodyPr>
          <a:lstStyle/>
          <a:p>
            <a:r>
              <a:rPr lang="en-GB" sz="1200" b="1" dirty="0" smtClean="0">
                <a:solidFill>
                  <a:srgbClr val="0070C0"/>
                </a:solidFill>
                <a:latin typeface="Arial" pitchFamily="34" charset="0"/>
                <a:cs typeface="Arial" pitchFamily="34" charset="0"/>
              </a:rPr>
              <a:t>ELECTRICITY</a:t>
            </a:r>
            <a:endParaRPr lang="en-GB" sz="12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90692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12" y="1172233"/>
            <a:ext cx="9114984" cy="544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971600" y="188640"/>
            <a:ext cx="7776864" cy="830997"/>
          </a:xfrm>
          <a:prstGeom prst="rect">
            <a:avLst/>
          </a:prstGeom>
        </p:spPr>
        <p:txBody>
          <a:bodyPr wrap="square">
            <a:spAutoFit/>
          </a:bodyPr>
          <a:lstStyle/>
          <a:p>
            <a:pPr>
              <a:spcBef>
                <a:spcPct val="0"/>
              </a:spcBef>
              <a:defRPr sz="2400" b="0" i="0" u="none" strike="noStrike" kern="1200" baseline="0">
                <a:solidFill>
                  <a:srgbClr val="000000"/>
                </a:solidFill>
                <a:latin typeface="Calibri"/>
                <a:ea typeface="Calibri"/>
                <a:cs typeface="Calibri"/>
              </a:defRPr>
            </a:pPr>
            <a:r>
              <a:rPr lang="en-US" sz="2400" dirty="0">
                <a:solidFill>
                  <a:srgbClr val="000000"/>
                </a:solidFill>
                <a:latin typeface="Arial"/>
                <a:ea typeface="Calibri"/>
                <a:cs typeface="Calibri"/>
              </a:rPr>
              <a:t>Taxation of energy in </a:t>
            </a:r>
            <a:r>
              <a:rPr lang="en-US" sz="2400" dirty="0" smtClean="0">
                <a:solidFill>
                  <a:srgbClr val="000000"/>
                </a:solidFill>
                <a:latin typeface="Arial"/>
                <a:ea typeface="Calibri"/>
                <a:cs typeface="Calibri"/>
              </a:rPr>
              <a:t>Austria </a:t>
            </a:r>
            <a:r>
              <a:rPr lang="en-US" sz="2400" dirty="0">
                <a:solidFill>
                  <a:srgbClr val="000000"/>
                </a:solidFill>
                <a:latin typeface="Arial"/>
                <a:ea typeface="Calibri"/>
                <a:cs typeface="Calibri"/>
              </a:rPr>
              <a:t>on a carbon emission basis</a:t>
            </a:r>
          </a:p>
        </p:txBody>
      </p:sp>
      <p:sp>
        <p:nvSpPr>
          <p:cNvPr id="10" name="TextBox 9"/>
          <p:cNvSpPr txBox="1"/>
          <p:nvPr/>
        </p:nvSpPr>
        <p:spPr>
          <a:xfrm>
            <a:off x="1907704" y="6577607"/>
            <a:ext cx="6984776" cy="307777"/>
          </a:xfrm>
          <a:prstGeom prst="rect">
            <a:avLst/>
          </a:prstGeom>
          <a:noFill/>
        </p:spPr>
        <p:txBody>
          <a:bodyPr wrap="square" rtlCol="0">
            <a:spAutoFit/>
          </a:bodyPr>
          <a:lstStyle/>
          <a:p>
            <a:r>
              <a:rPr lang="en-US" sz="1400" i="1" dirty="0">
                <a:solidFill>
                  <a:srgbClr val="E6E6E6">
                    <a:lumMod val="10000"/>
                  </a:srgbClr>
                </a:solidFill>
                <a:latin typeface="Arial"/>
              </a:rPr>
              <a:t>Source: OECD (2013) Taxing Energy Use - A Graphical Analysis</a:t>
            </a:r>
            <a:endParaRPr lang="en-GB" sz="1400" i="1" dirty="0">
              <a:solidFill>
                <a:srgbClr val="E6E6E6">
                  <a:lumMod val="10000"/>
                </a:srgbClr>
              </a:solidFill>
              <a:latin typeface="Arial"/>
            </a:endParaRPr>
          </a:p>
        </p:txBody>
      </p:sp>
      <p:sp>
        <p:nvSpPr>
          <p:cNvPr id="5" name="Rectangle 4"/>
          <p:cNvSpPr/>
          <p:nvPr/>
        </p:nvSpPr>
        <p:spPr>
          <a:xfrm>
            <a:off x="395536" y="1700808"/>
            <a:ext cx="8384460" cy="230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478251" y="1713862"/>
            <a:ext cx="2221541" cy="4523449"/>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699792" y="1703231"/>
            <a:ext cx="5011084" cy="453408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710876" y="1703231"/>
            <a:ext cx="1017828" cy="4534080"/>
          </a:xfrm>
          <a:prstGeom prst="rect">
            <a:avLst/>
          </a:prstGeom>
          <a:solidFill>
            <a:srgbClr val="00B0F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bwMode="auto">
          <a:xfrm>
            <a:off x="971600" y="1712690"/>
            <a:ext cx="1080120" cy="20592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65 Medium" pitchFamily="34" charset="0"/>
            </a:endParaRPr>
          </a:p>
        </p:txBody>
      </p:sp>
      <p:sp>
        <p:nvSpPr>
          <p:cNvPr id="12" name="TextBox 11"/>
          <p:cNvSpPr txBox="1"/>
          <p:nvPr/>
        </p:nvSpPr>
        <p:spPr>
          <a:xfrm>
            <a:off x="982233" y="1673512"/>
            <a:ext cx="1141495" cy="276999"/>
          </a:xfrm>
          <a:prstGeom prst="rect">
            <a:avLst/>
          </a:prstGeom>
          <a:noFill/>
        </p:spPr>
        <p:txBody>
          <a:bodyPr wrap="square" rtlCol="0">
            <a:spAutoFit/>
          </a:bodyPr>
          <a:lstStyle/>
          <a:p>
            <a:r>
              <a:rPr lang="en-GB" sz="1200" b="1" dirty="0" smtClean="0">
                <a:solidFill>
                  <a:srgbClr val="C00000"/>
                </a:solidFill>
                <a:latin typeface="Arial" pitchFamily="34" charset="0"/>
                <a:cs typeface="Arial" pitchFamily="34" charset="0"/>
              </a:rPr>
              <a:t>TRANSPORT</a:t>
            </a:r>
            <a:endParaRPr lang="en-GB" sz="1200" b="1" dirty="0">
              <a:solidFill>
                <a:srgbClr val="C00000"/>
              </a:solidFill>
              <a:latin typeface="Arial" pitchFamily="34" charset="0"/>
              <a:cs typeface="Arial" pitchFamily="34" charset="0"/>
            </a:endParaRPr>
          </a:p>
        </p:txBody>
      </p:sp>
      <p:sp>
        <p:nvSpPr>
          <p:cNvPr id="14" name="Rectangle 13"/>
          <p:cNvSpPr/>
          <p:nvPr/>
        </p:nvSpPr>
        <p:spPr bwMode="auto">
          <a:xfrm>
            <a:off x="3995937" y="1715513"/>
            <a:ext cx="2088231" cy="203099"/>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65 Medium" pitchFamily="34" charset="0"/>
            </a:endParaRPr>
          </a:p>
        </p:txBody>
      </p:sp>
      <p:sp>
        <p:nvSpPr>
          <p:cNvPr id="15" name="TextBox 14"/>
          <p:cNvSpPr txBox="1"/>
          <p:nvPr/>
        </p:nvSpPr>
        <p:spPr>
          <a:xfrm>
            <a:off x="4004588" y="1676335"/>
            <a:ext cx="2367612" cy="276999"/>
          </a:xfrm>
          <a:prstGeom prst="rect">
            <a:avLst/>
          </a:prstGeom>
          <a:noFill/>
        </p:spPr>
        <p:txBody>
          <a:bodyPr wrap="square" rtlCol="0">
            <a:spAutoFit/>
          </a:bodyPr>
          <a:lstStyle/>
          <a:p>
            <a:r>
              <a:rPr lang="en-GB" sz="1200" b="1" dirty="0" smtClean="0">
                <a:solidFill>
                  <a:srgbClr val="00B050"/>
                </a:solidFill>
                <a:latin typeface="Arial" pitchFamily="34" charset="0"/>
                <a:cs typeface="Arial" pitchFamily="34" charset="0"/>
              </a:rPr>
              <a:t>HEATING &amp; PROCESS USE</a:t>
            </a:r>
            <a:endParaRPr lang="en-GB" sz="1200" b="1" dirty="0">
              <a:solidFill>
                <a:srgbClr val="00B050"/>
              </a:solidFill>
              <a:latin typeface="Arial" pitchFamily="34" charset="0"/>
              <a:cs typeface="Arial" pitchFamily="34" charset="0"/>
            </a:endParaRPr>
          </a:p>
        </p:txBody>
      </p:sp>
      <p:sp>
        <p:nvSpPr>
          <p:cNvPr id="16" name="Rectangle 15"/>
          <p:cNvSpPr/>
          <p:nvPr/>
        </p:nvSpPr>
        <p:spPr bwMode="auto">
          <a:xfrm>
            <a:off x="7722936" y="1726590"/>
            <a:ext cx="1080120" cy="20592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Helvetica 65 Medium" pitchFamily="34" charset="0"/>
            </a:endParaRPr>
          </a:p>
        </p:txBody>
      </p:sp>
      <p:sp>
        <p:nvSpPr>
          <p:cNvPr id="17" name="TextBox 16"/>
          <p:cNvSpPr txBox="1"/>
          <p:nvPr/>
        </p:nvSpPr>
        <p:spPr>
          <a:xfrm>
            <a:off x="7668344" y="1676779"/>
            <a:ext cx="1368152" cy="276999"/>
          </a:xfrm>
          <a:prstGeom prst="rect">
            <a:avLst/>
          </a:prstGeom>
          <a:noFill/>
        </p:spPr>
        <p:txBody>
          <a:bodyPr wrap="square" rtlCol="0">
            <a:spAutoFit/>
          </a:bodyPr>
          <a:lstStyle/>
          <a:p>
            <a:r>
              <a:rPr lang="en-GB" sz="1200" b="1" dirty="0" smtClean="0">
                <a:solidFill>
                  <a:srgbClr val="0070C0"/>
                </a:solidFill>
                <a:latin typeface="Arial" pitchFamily="34" charset="0"/>
                <a:cs typeface="Arial" pitchFamily="34" charset="0"/>
              </a:rPr>
              <a:t>ELECTRICITY</a:t>
            </a:r>
            <a:endParaRPr lang="en-GB" sz="12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82913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YSTEMID" val="@BODY*COVR*01"/>
  <p:tag name="LASTUPDATE" val="TIGR 4.0"/>
</p:tagLst>
</file>

<file path=ppt/tags/tag2.xml><?xml version="1.0" encoding="utf-8"?>
<p:tagLst xmlns:a="http://schemas.openxmlformats.org/drawingml/2006/main" xmlns:r="http://schemas.openxmlformats.org/officeDocument/2006/relationships" xmlns:p="http://schemas.openxmlformats.org/presentationml/2006/main">
  <p:tag name="SYSTEMID" val="@COVR*BLOC*"/>
</p:tagLst>
</file>

<file path=ppt/tags/tag3.xml><?xml version="1.0" encoding="utf-8"?>
<p:tagLst xmlns:a="http://schemas.openxmlformats.org/drawingml/2006/main" xmlns:r="http://schemas.openxmlformats.org/officeDocument/2006/relationships" xmlns:p="http://schemas.openxmlformats.org/presentationml/2006/main">
  <p:tag name="SYSTEMID" val="@COVR*CBAR*"/>
</p:tagLst>
</file>

<file path=ppt/tags/tag4.xml><?xml version="1.0" encoding="utf-8"?>
<p:tagLst xmlns:a="http://schemas.openxmlformats.org/drawingml/2006/main" xmlns:r="http://schemas.openxmlformats.org/officeDocument/2006/relationships" xmlns:p="http://schemas.openxmlformats.org/presentationml/2006/main">
  <p:tag name="SYSTEMID" val="ppPlaceholderCenterTitle"/>
  <p:tag name="FIXEDPOS" val="*90*188.875*36*600*"/>
</p:tagLst>
</file>

<file path=ppt/tags/tag5.xml><?xml version="1.0" encoding="utf-8"?>
<p:tagLst xmlns:a="http://schemas.openxmlformats.org/drawingml/2006/main" xmlns:r="http://schemas.openxmlformats.org/officeDocument/2006/relationships" xmlns:p="http://schemas.openxmlformats.org/presentationml/2006/main">
  <p:tag name="SYSTEMID" val="ppPlaceholderCenterTitle"/>
  <p:tag name="FIXEDPOS" val="*90*188.875*36*6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ecd_50A_Eng">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Green Growth Generic May 2011 GG un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2_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203</TotalTime>
  <Words>2711</Words>
  <Application>Microsoft Office PowerPoint</Application>
  <PresentationFormat>Předvádění na obrazovce (4:3)</PresentationFormat>
  <Paragraphs>340</Paragraphs>
  <Slides>32</Slides>
  <Notes>15</Notes>
  <HiddenSlides>0</HiddenSlides>
  <MMClips>0</MMClips>
  <ScaleCrop>false</ScaleCrop>
  <HeadingPairs>
    <vt:vector size="4" baseType="variant">
      <vt:variant>
        <vt:lpstr>Motiv</vt:lpstr>
      </vt:variant>
      <vt:variant>
        <vt:i4>9</vt:i4>
      </vt:variant>
      <vt:variant>
        <vt:lpstr>Nadpisy snímků</vt:lpstr>
      </vt:variant>
      <vt:variant>
        <vt:i4>32</vt:i4>
      </vt:variant>
    </vt:vector>
  </HeadingPairs>
  <TitlesOfParts>
    <vt:vector size="41" baseType="lpstr">
      <vt:lpstr>1_OECD_English_white</vt:lpstr>
      <vt:lpstr>Office Theme</vt:lpstr>
      <vt:lpstr>3_OECD_English_white</vt:lpstr>
      <vt:lpstr>2_Office Theme</vt:lpstr>
      <vt:lpstr>oecd_50A_Eng</vt:lpstr>
      <vt:lpstr>2_Green Growth Generic May 2011 GG unit</vt:lpstr>
      <vt:lpstr>1_Office Theme</vt:lpstr>
      <vt:lpstr>4_OECD_English_white</vt:lpstr>
      <vt:lpstr>2_OECD_English_white</vt:lpstr>
      <vt:lpstr>How the OECD is thinking about Green Growth Prague, 16th May 2013</vt:lpstr>
      <vt:lpstr>Prezentace aplikace PowerPoint</vt:lpstr>
      <vt:lpstr> What policies do we need?</vt:lpstr>
      <vt:lpstr>Revenues from environmentally related taxes In per cent of GDP, 2011</vt:lpstr>
      <vt:lpstr>Prezentace aplikace PowerPoint</vt:lpstr>
      <vt:lpstr>Prezentace aplikace PowerPoint</vt:lpstr>
      <vt:lpstr>Prezentace aplikace PowerPoint</vt:lpstr>
      <vt:lpstr>Prezentace aplikace PowerPoint</vt:lpstr>
      <vt:lpstr>Prezentace aplikace PowerPoint</vt:lpstr>
      <vt:lpstr>Share of CO2 emissions from energy taxed and implicit rates</vt:lpstr>
      <vt:lpstr>Challenges are so big that we can’t afford expensive solutions  </vt:lpstr>
      <vt:lpstr>“Average effective carbon price" for the main policy instruments used in the electricity generation sector</vt:lpstr>
      <vt:lpstr>Environmental Outlook to 2050: What policies do we need?</vt:lpstr>
      <vt:lpstr>Sub-Saharan Africa –  capital depletion</vt:lpstr>
      <vt:lpstr>Norway – capital substitution</vt:lpstr>
      <vt:lpstr>The System of Environmental-Economic Accounting (SEEA) – A framework for measuring interactions between the environment and the economy</vt:lpstr>
      <vt:lpstr>High level messages from UK NEA synthesis report </vt:lpstr>
      <vt:lpstr>Monetised impacts 2000-2060 under different scenarios – UK NEA </vt:lpstr>
      <vt:lpstr>Environmental Outlook to 2050: What policies do we need?</vt:lpstr>
      <vt:lpstr>Support to fossil fuels in OECD countries by year and type of fuel (Millions of current USD)</vt:lpstr>
      <vt:lpstr>Support to fossil fuels in OECD countries by year and indicator (Millions of current USD)</vt:lpstr>
      <vt:lpstr>Consumer support element to fossil fuels in Czech Republic by year and fuel (Millions of CZK, nominal)</vt:lpstr>
      <vt:lpstr>Environmental Outlook to 2050: What policies do we need?</vt:lpstr>
      <vt:lpstr>Prezentace aplikace PowerPoint</vt:lpstr>
      <vt:lpstr>Israeli freshwater use (2009)a</vt:lpstr>
      <vt:lpstr>Israeli economic efficiency of agricultural water use, 1986-2008</vt:lpstr>
      <vt:lpstr>Israeli Patents in selected environment &amp; climate-related technologies</vt:lpstr>
      <vt:lpstr>Prices matter – and spur innovation</vt:lpstr>
      <vt:lpstr>You can’t manage what you don’t measure</vt:lpstr>
      <vt:lpstr>Towards green growth - Monitoring progress  Headline indicators</vt:lpstr>
      <vt:lpstr>The OECD well-being framework</vt:lpstr>
      <vt:lpstr>Agreement with attitudinal statements including on the role of technological progress to address environmental issues Source: OECD (2012) Greening Household Behaviour </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Agreement with attitudinal statements including on the role of technological progress to address environmental issues</dc:title>
  <dc:creator>Upton_S</dc:creator>
  <cp:lastModifiedBy>Eliška Hebnarová</cp:lastModifiedBy>
  <cp:revision>23</cp:revision>
  <dcterms:created xsi:type="dcterms:W3CDTF">2013-04-16T05:59:59Z</dcterms:created>
  <dcterms:modified xsi:type="dcterms:W3CDTF">2013-06-10T08:39:27Z</dcterms:modified>
</cp:coreProperties>
</file>